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90" r:id="rId1"/>
  </p:sldMasterIdLst>
  <p:notesMasterIdLst>
    <p:notesMasterId r:id="rId15"/>
  </p:notesMasterIdLst>
  <p:handoutMasterIdLst>
    <p:handoutMasterId r:id="rId16"/>
  </p:handoutMasterIdLst>
  <p:sldIdLst>
    <p:sldId id="573" r:id="rId2"/>
    <p:sldId id="584" r:id="rId3"/>
    <p:sldId id="312" r:id="rId4"/>
    <p:sldId id="585" r:id="rId5"/>
    <p:sldId id="586" r:id="rId6"/>
    <p:sldId id="574" r:id="rId7"/>
    <p:sldId id="575" r:id="rId8"/>
    <p:sldId id="577" r:id="rId9"/>
    <p:sldId id="578" r:id="rId10"/>
    <p:sldId id="580" r:id="rId11"/>
    <p:sldId id="583" r:id="rId12"/>
    <p:sldId id="587" r:id="rId13"/>
    <p:sldId id="588" r:id="rId1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99"/>
    <a:srgbClr val="003300"/>
    <a:srgbClr val="006600"/>
    <a:srgbClr val="A2B9E8"/>
    <a:srgbClr val="96B0DE"/>
    <a:srgbClr val="85FF85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3" autoAdjust="0"/>
    <p:restoredTop sz="86402" autoAdjust="0"/>
  </p:normalViewPr>
  <p:slideViewPr>
    <p:cSldViewPr snapToGrid="0">
      <p:cViewPr varScale="1">
        <p:scale>
          <a:sx n="73" d="100"/>
          <a:sy n="73" d="100"/>
        </p:scale>
        <p:origin x="-1362" y="-90"/>
      </p:cViewPr>
      <p:guideLst>
        <p:guide orient="horz" pos="2289"/>
        <p:guide orient="horz" pos="841"/>
        <p:guide pos="5356"/>
        <p:guide pos="2887"/>
        <p:guide pos="431"/>
        <p:guide pos="3142"/>
      </p:guideLst>
    </p:cSldViewPr>
  </p:slideViewPr>
  <p:outlineViewPr>
    <p:cViewPr>
      <p:scale>
        <a:sx n="33" d="100"/>
        <a:sy n="33" d="100"/>
      </p:scale>
      <p:origin x="0" y="30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t" anchorCtr="0" compatLnSpc="1">
            <a:prstTxWarp prst="textNoShape">
              <a:avLst/>
            </a:prstTxWarp>
          </a:bodyPr>
          <a:lstStyle>
            <a:lvl1pPr algn="l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5" y="1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t" anchorCtr="0" compatLnSpc="1">
            <a:prstTxWarp prst="textNoShape">
              <a:avLst/>
            </a:prstTxWarp>
          </a:bodyPr>
          <a:lstStyle>
            <a:lvl1pPr algn="r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019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b" anchorCtr="0" compatLnSpc="1">
            <a:prstTxWarp prst="textNoShape">
              <a:avLst/>
            </a:prstTxWarp>
          </a:bodyPr>
          <a:lstStyle>
            <a:lvl1pPr algn="l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5" y="8829019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b" anchorCtr="0" compatLnSpc="1">
            <a:prstTxWarp prst="textNoShape">
              <a:avLst/>
            </a:prstTxWarp>
          </a:bodyPr>
          <a:lstStyle>
            <a:lvl1pPr algn="r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763957A-D645-4766-835D-882328405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t" anchorCtr="0" compatLnSpc="1">
            <a:prstTxWarp prst="textNoShape">
              <a:avLst/>
            </a:prstTxWarp>
          </a:bodyPr>
          <a:lstStyle>
            <a:lvl1pPr algn="l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5" y="1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t" anchorCtr="0" compatLnSpc="1">
            <a:prstTxWarp prst="textNoShape">
              <a:avLst/>
            </a:prstTxWarp>
          </a:bodyPr>
          <a:lstStyle>
            <a:lvl1pPr algn="r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289" y="4416112"/>
            <a:ext cx="513582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019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b" anchorCtr="0" compatLnSpc="1">
            <a:prstTxWarp prst="textNoShape">
              <a:avLst/>
            </a:prstTxWarp>
          </a:bodyPr>
          <a:lstStyle>
            <a:lvl1pPr algn="l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5" y="8829019"/>
            <a:ext cx="3039766" cy="46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3" rIns="93007" bIns="46503" numCol="1" anchor="b" anchorCtr="0" compatLnSpc="1">
            <a:prstTxWarp prst="textNoShape">
              <a:avLst/>
            </a:prstTxWarp>
          </a:bodyPr>
          <a:lstStyle>
            <a:lvl1pPr algn="r" defTabSz="930915">
              <a:defRPr sz="14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58C2448-2DC2-43EC-B984-3CA97727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GV20090716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115175" y="6292850"/>
            <a:ext cx="15525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" i="0">
                <a:solidFill>
                  <a:srgbClr val="969696"/>
                </a:solidFill>
              </a:rPr>
              <a:t>© 2010 Fluor. All Rights Reserved.</a:t>
            </a:r>
          </a:p>
        </p:txBody>
      </p:sp>
      <p:pic>
        <p:nvPicPr>
          <p:cNvPr id="6" name="Picture 20" descr="FLRr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6051550"/>
            <a:ext cx="19923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84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09613" y="0"/>
            <a:ext cx="7551737" cy="1452563"/>
          </a:xfrm>
        </p:spPr>
        <p:txBody>
          <a:bodyPr/>
          <a:lstStyle>
            <a:lvl1pPr>
              <a:defRPr sz="340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smtClean="0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025900"/>
            <a:ext cx="6170612" cy="542925"/>
          </a:xfrm>
        </p:spPr>
        <p:txBody>
          <a:bodyPr anchor="ctr"/>
          <a:lstStyle>
            <a:lvl1pPr marL="0" indent="0">
              <a:buFont typeface="Arial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AU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4D276-2E83-4418-8F6A-B8FCD0160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C3996-C194-4677-AA92-139E89537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25563"/>
            <a:ext cx="3951288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325563"/>
            <a:ext cx="3952875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A96D-674B-407E-8708-2D680674E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23C0-BB7F-4609-8A76-98855CC1E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144C-B7A3-4BE6-A117-F7013B430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04FC7-4899-447E-988F-7F5EF1CC9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3ACF5-C6A4-43AA-B91D-C8ADBAA01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0"/>
            <a:ext cx="2012950" cy="6208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0"/>
            <a:ext cx="5891213" cy="6208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D5702-2920-4653-88FC-2CD1A6EDA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GV2009071607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0"/>
            <a:ext cx="8053387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31" tIns="49016" rIns="98031" bIns="4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325563"/>
            <a:ext cx="805656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31" tIns="49016" rIns="98031" bIns="49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5100"/>
            <a:ext cx="213518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8031" tIns="49016" rIns="98031" bIns="49016" numCol="1" anchor="t" anchorCtr="0" compatLnSpc="1">
            <a:prstTxWarp prst="textNoShape">
              <a:avLst/>
            </a:prstTxWarp>
          </a:bodyPr>
          <a:lstStyle>
            <a:lvl1pPr algn="l">
              <a:defRPr sz="600" i="0">
                <a:solidFill>
                  <a:schemeClr val="bg2"/>
                </a:solidFill>
                <a:cs typeface="Arial" charset="0"/>
              </a:defRPr>
            </a:lvl1pPr>
          </a:lstStyle>
          <a:p>
            <a:endParaRPr lang="en-AU"/>
          </a:p>
        </p:txBody>
      </p:sp>
      <p:sp>
        <p:nvSpPr>
          <p:cNvPr id="4874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15100"/>
            <a:ext cx="289718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8031" tIns="49016" rIns="98031" bIns="49016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chemeClr val="bg2"/>
                </a:solidFill>
                <a:cs typeface="Arial" charset="0"/>
              </a:defRPr>
            </a:lvl1pPr>
          </a:lstStyle>
          <a:p>
            <a:r>
              <a:rPr lang="en-US"/>
              <a:t>AV20090090</a:t>
            </a:r>
          </a:p>
        </p:txBody>
      </p:sp>
      <p:sp>
        <p:nvSpPr>
          <p:cNvPr id="4874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15100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8031" tIns="49016" rIns="98031" bIns="49016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bg2"/>
                </a:solidFill>
                <a:cs typeface="Arial" charset="0"/>
              </a:defRPr>
            </a:lvl1pPr>
          </a:lstStyle>
          <a:p>
            <a:fld id="{40B3AC5E-D609-4508-AA73-0A87DC677A3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17" descr="FLRre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" y="6273800"/>
            <a:ext cx="14017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  <p:sldLayoutId id="2147485144" r:id="rId8"/>
    <p:sldLayoutId id="2147485145" r:id="rId9"/>
  </p:sldLayoutIdLst>
  <p:hf hdr="0" dt="0"/>
  <p:txStyles>
    <p:titleStyle>
      <a:lvl1pPr algn="l" defTabSz="9810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9810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2pPr>
      <a:lvl3pPr algn="l" defTabSz="9810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3pPr>
      <a:lvl4pPr algn="l" defTabSz="9810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4pPr>
      <a:lvl5pPr algn="l" defTabSz="9810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5pPr>
      <a:lvl6pPr marL="457200" algn="l" defTabSz="981075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6pPr>
      <a:lvl7pPr marL="914400" algn="l" defTabSz="981075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7pPr>
      <a:lvl8pPr marL="1371600" algn="l" defTabSz="981075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8pPr>
      <a:lvl9pPr marL="1828800" algn="l" defTabSz="981075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61938" indent="-261938" algn="l" defTabSz="981075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♦"/>
        <a:defRPr sz="2500">
          <a:solidFill>
            <a:srgbClr val="003366"/>
          </a:solidFill>
          <a:latin typeface="+mn-lt"/>
          <a:ea typeface="+mn-ea"/>
          <a:cs typeface="+mn-cs"/>
        </a:defRPr>
      </a:lvl1pPr>
      <a:lvl2pPr marL="603250" indent="-220663" algn="l" defTabSz="981075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–"/>
        <a:defRPr sz="2200">
          <a:solidFill>
            <a:srgbClr val="003366"/>
          </a:solidFill>
          <a:latin typeface="+mn-lt"/>
          <a:cs typeface="+mn-cs"/>
        </a:defRPr>
      </a:lvl2pPr>
      <a:lvl3pPr marL="944563" indent="-169863" algn="l" defTabSz="981075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1900">
          <a:solidFill>
            <a:srgbClr val="003366"/>
          </a:solidFill>
          <a:latin typeface="+mn-lt"/>
          <a:cs typeface="+mn-cs"/>
        </a:defRPr>
      </a:lvl3pPr>
      <a:lvl4pPr marL="1322388" indent="-211138" algn="l" defTabSz="981075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–"/>
        <a:defRPr sz="1600">
          <a:solidFill>
            <a:srgbClr val="003366"/>
          </a:solidFill>
          <a:latin typeface="+mn-lt"/>
          <a:cs typeface="+mn-cs"/>
        </a:defRPr>
      </a:lvl4pPr>
      <a:lvl5pPr marL="1668463" indent="-130175" algn="l" defTabSz="981075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rgbClr val="003366"/>
          </a:solidFill>
          <a:latin typeface="+mn-lt"/>
          <a:cs typeface="+mn-cs"/>
        </a:defRPr>
      </a:lvl5pPr>
      <a:lvl6pPr marL="2125663" indent="-130175" algn="l" defTabSz="981075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rgbClr val="003366"/>
          </a:solidFill>
          <a:latin typeface="+mn-lt"/>
          <a:cs typeface="+mn-cs"/>
        </a:defRPr>
      </a:lvl6pPr>
      <a:lvl7pPr marL="2582863" indent="-130175" algn="l" defTabSz="981075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rgbClr val="003366"/>
          </a:solidFill>
          <a:latin typeface="+mn-lt"/>
          <a:cs typeface="+mn-cs"/>
        </a:defRPr>
      </a:lvl7pPr>
      <a:lvl8pPr marL="3040063" indent="-130175" algn="l" defTabSz="981075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rgbClr val="003366"/>
          </a:solidFill>
          <a:latin typeface="+mn-lt"/>
          <a:cs typeface="+mn-cs"/>
        </a:defRPr>
      </a:lvl8pPr>
      <a:lvl9pPr marL="3497263" indent="-130175" algn="l" defTabSz="981075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17 Terawatts to 30 Terawatts – a building perspective 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black">
          <a:xfrm>
            <a:off x="4624388" y="4071938"/>
            <a:ext cx="4479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algn="r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</a:rPr>
              <a:t>February 2, 2015</a:t>
            </a:r>
            <a:endParaRPr lang="en-U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03" y="0"/>
            <a:ext cx="8053387" cy="1246188"/>
          </a:xfrm>
        </p:spPr>
        <p:txBody>
          <a:bodyPr/>
          <a:lstStyle/>
          <a:p>
            <a:r>
              <a:rPr lang="en-US" dirty="0" smtClean="0"/>
              <a:t>Engineering bottlenecks with mega projects…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applies to detailed engineering and procurement:</a:t>
            </a:r>
          </a:p>
          <a:p>
            <a:pPr lvl="1"/>
            <a:r>
              <a:rPr lang="en-US" dirty="0" smtClean="0"/>
              <a:t>Rarely is a mega project executed in one office location of by a single EPC firm</a:t>
            </a:r>
          </a:p>
          <a:p>
            <a:pPr lvl="1"/>
            <a:r>
              <a:rPr lang="en-US" dirty="0" smtClean="0"/>
              <a:t>No one office has the scale to handle a mega project anymore</a:t>
            </a:r>
          </a:p>
          <a:p>
            <a:pPr lvl="1"/>
            <a:r>
              <a:rPr lang="en-US" dirty="0" smtClean="0"/>
              <a:t>And, startup and completion of a mega project is very disruptive to staffing</a:t>
            </a:r>
          </a:p>
          <a:p>
            <a:pPr lvl="1"/>
            <a:r>
              <a:rPr lang="en-US" dirty="0" smtClean="0"/>
              <a:t>The financial risk is onerous for a single company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D276-2E83-4418-8F6A-B8FCD01609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gated approach – multiple studies, followed by a single FEED effort, and then detailed engineering and procurement – is the best method to develop any project:</a:t>
            </a:r>
          </a:p>
          <a:p>
            <a:pPr lvl="1"/>
            <a:r>
              <a:rPr lang="en-US" dirty="0" smtClean="0"/>
              <a:t>Take the time to plan early – before hiring large teams</a:t>
            </a:r>
          </a:p>
          <a:p>
            <a:pPr lvl="1"/>
            <a:r>
              <a:rPr lang="en-US" dirty="0" smtClean="0"/>
              <a:t>Develop the procurement and construction execution strategy early – in the study phases</a:t>
            </a:r>
          </a:p>
          <a:p>
            <a:pPr lvl="1"/>
            <a:r>
              <a:rPr lang="en-US" dirty="0" smtClean="0"/>
              <a:t>Include courses in gated execution in project management and construction curricula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D276-2E83-4418-8F6A-B8FCD01609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 the craft work force:</a:t>
            </a:r>
          </a:p>
          <a:p>
            <a:pPr lvl="1"/>
            <a:r>
              <a:rPr lang="en-US" dirty="0" smtClean="0"/>
              <a:t>Centralized fabrication sites can provide employment stability </a:t>
            </a:r>
          </a:p>
          <a:p>
            <a:pPr lvl="1"/>
            <a:r>
              <a:rPr lang="en-US" dirty="0" smtClean="0"/>
              <a:t>Specific training for the project at hand</a:t>
            </a:r>
          </a:p>
          <a:p>
            <a:pPr lvl="1"/>
            <a:r>
              <a:rPr lang="en-US" dirty="0" smtClean="0"/>
              <a:t>Greatest challenge to attract and hold craft workers is pay:</a:t>
            </a:r>
          </a:p>
          <a:p>
            <a:pPr lvl="2"/>
            <a:r>
              <a:rPr lang="en-US" dirty="0" smtClean="0"/>
              <a:t>Over the past 40 years, craft wage rates have been flat or declining in real dollars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D276-2E83-4418-8F6A-B8FCD01609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technology will have the greatest impact:</a:t>
            </a:r>
          </a:p>
          <a:p>
            <a:pPr lvl="1"/>
            <a:r>
              <a:rPr lang="en-US" dirty="0" smtClean="0"/>
              <a:t>Consider friction stir welding for repetitive welding:</a:t>
            </a:r>
          </a:p>
          <a:p>
            <a:pPr lvl="2"/>
            <a:r>
              <a:rPr lang="en-US" dirty="0" smtClean="0"/>
              <a:t>Better quality than fusion welding</a:t>
            </a:r>
          </a:p>
          <a:p>
            <a:pPr lvl="2"/>
            <a:r>
              <a:rPr lang="en-US" dirty="0" smtClean="0"/>
              <a:t>~100% repeatability</a:t>
            </a:r>
          </a:p>
          <a:p>
            <a:pPr lvl="2"/>
            <a:r>
              <a:rPr lang="en-US" dirty="0" smtClean="0"/>
              <a:t>Better weld properties</a:t>
            </a:r>
          </a:p>
          <a:p>
            <a:pPr lvl="2"/>
            <a:r>
              <a:rPr lang="en-US" dirty="0" smtClean="0"/>
              <a:t>Possible to assess weld quality as it is done</a:t>
            </a:r>
          </a:p>
          <a:p>
            <a:pPr lvl="2"/>
            <a:r>
              <a:rPr lang="en-US" dirty="0" smtClean="0"/>
              <a:t>No worker exposure to metals fumes</a:t>
            </a:r>
          </a:p>
          <a:p>
            <a:pPr lvl="1"/>
            <a:r>
              <a:rPr lang="en-US" dirty="0" smtClean="0"/>
              <a:t>Weld inspection techniques:</a:t>
            </a:r>
          </a:p>
          <a:p>
            <a:pPr lvl="2"/>
            <a:r>
              <a:rPr lang="en-US" dirty="0" smtClean="0"/>
              <a:t>More thorough examination</a:t>
            </a:r>
          </a:p>
          <a:p>
            <a:pPr lvl="2"/>
            <a:r>
              <a:rPr lang="en-US" dirty="0" smtClean="0"/>
              <a:t>Faster assessments</a:t>
            </a:r>
          </a:p>
          <a:p>
            <a:r>
              <a:rPr lang="en-US" dirty="0" smtClean="0"/>
              <a:t>Technology needs to offset the challenges of a declining workforce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D276-2E83-4418-8F6A-B8FCD01609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Construction &amp; engineering limitations…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In the past ten years, projects have faced construction and engineering constraints:</a:t>
            </a:r>
          </a:p>
          <a:p>
            <a:pPr lvl="1" eaLnBrk="1" hangingPunct="1"/>
            <a:r>
              <a:rPr lang="en-US" sz="2100" dirty="0" smtClean="0"/>
              <a:t>Schedule delays during detailed engineering due to resource limitations</a:t>
            </a:r>
          </a:p>
          <a:p>
            <a:pPr lvl="1" eaLnBrk="1" hangingPunct="1"/>
            <a:r>
              <a:rPr lang="en-US" sz="2100" dirty="0" smtClean="0"/>
              <a:t>Significant equipment and materials price increases due demand</a:t>
            </a:r>
          </a:p>
          <a:p>
            <a:pPr lvl="1" eaLnBrk="1" hangingPunct="1"/>
            <a:r>
              <a:rPr lang="en-US" sz="2100" dirty="0" smtClean="0"/>
              <a:t>Significant construction cost and schedule impacts due to availability of skilled craft workers</a:t>
            </a:r>
          </a:p>
          <a:p>
            <a:pPr eaLnBrk="1" hangingPunct="1"/>
            <a:r>
              <a:rPr lang="en-US" sz="2400" dirty="0" smtClean="0"/>
              <a:t>Industry reaction:</a:t>
            </a:r>
          </a:p>
          <a:p>
            <a:pPr lvl="1" eaLnBrk="1" hangingPunct="1"/>
            <a:r>
              <a:rPr lang="en-US" sz="2100" dirty="0" smtClean="0"/>
              <a:t>Need to change how a project is executed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2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Changes in project execution…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Project execution is faced with changes in resource availability…</a:t>
            </a:r>
          </a:p>
          <a:p>
            <a:pPr lvl="1" eaLnBrk="1" hangingPunct="1"/>
            <a:r>
              <a:rPr lang="en-US" sz="2100" dirty="0" smtClean="0"/>
              <a:t>Project scale creates special challenges</a:t>
            </a:r>
          </a:p>
          <a:p>
            <a:pPr lvl="1" eaLnBrk="1" hangingPunct="1"/>
            <a:r>
              <a:rPr lang="en-US" sz="2100" dirty="0" smtClean="0"/>
              <a:t>Leverage reduced operating company staff by hiring a separate engineering firms as an “owner’s engineer”</a:t>
            </a:r>
          </a:p>
          <a:p>
            <a:pPr lvl="1" eaLnBrk="1" hangingPunct="1"/>
            <a:r>
              <a:rPr lang="en-US" sz="2100" dirty="0" smtClean="0"/>
              <a:t>Detailed design engineering firm needs to execute in multiple offices or in joint ventures/collaborations with other engineering firms</a:t>
            </a:r>
          </a:p>
          <a:p>
            <a:pPr lvl="1" eaLnBrk="1" hangingPunct="1"/>
            <a:r>
              <a:rPr lang="en-US" sz="2100" dirty="0" smtClean="0"/>
              <a:t>Use of more expensive/complex modularization to leverage construction labor at fabrication sites around the world</a:t>
            </a:r>
          </a:p>
          <a:p>
            <a:pPr eaLnBrk="1" hangingPunct="1"/>
            <a:r>
              <a:rPr lang="en-US" sz="2400" dirty="0" smtClean="0"/>
              <a:t>More time and costs for coordination among greater number of sites, companies, etc.</a:t>
            </a:r>
          </a:p>
          <a:p>
            <a:pPr lvl="1" eaLnBrk="1" hangingPunct="1"/>
            <a:endParaRPr lang="en-US" sz="21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3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Exacerbated by “rushing” the planning…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“gated” design and project development process is very effective when done properly…</a:t>
            </a:r>
          </a:p>
          <a:p>
            <a:pPr eaLnBrk="1" hangingPunct="1"/>
            <a:r>
              <a:rPr lang="en-US" sz="2400" dirty="0" smtClean="0"/>
              <a:t>The study phase in too many projects has not been completely scoped:</a:t>
            </a:r>
          </a:p>
          <a:p>
            <a:pPr lvl="1" eaLnBrk="1" hangingPunct="1"/>
            <a:r>
              <a:rPr lang="en-US" sz="2100" dirty="0" smtClean="0"/>
              <a:t>Long lead equipment not factored into planning</a:t>
            </a:r>
          </a:p>
          <a:p>
            <a:pPr lvl="1" eaLnBrk="1" hangingPunct="1"/>
            <a:r>
              <a:rPr lang="en-US" sz="2100" dirty="0" smtClean="0"/>
              <a:t>Construction strategy not part of early planning process</a:t>
            </a:r>
          </a:p>
          <a:p>
            <a:pPr lvl="1" eaLnBrk="1" hangingPunct="1"/>
            <a:r>
              <a:rPr lang="en-US" sz="2100" dirty="0" smtClean="0"/>
              <a:t>Incomplete assessment of upcoming EPC market demands</a:t>
            </a:r>
            <a:endParaRPr lang="en-US" sz="1800" dirty="0" smtClean="0"/>
          </a:p>
          <a:p>
            <a:pPr eaLnBrk="1" hangingPunct="1"/>
            <a:r>
              <a:rPr lang="en-US" sz="2400" dirty="0" smtClean="0"/>
              <a:t>FEED phase design not tailored to modularization approach</a:t>
            </a:r>
          </a:p>
          <a:p>
            <a:pPr eaLnBrk="1" hangingPunct="1"/>
            <a:r>
              <a:rPr lang="en-US" sz="2400" dirty="0" smtClean="0"/>
              <a:t>Leads to inefficiencies, schedule delays, and costs growth during EPC phase</a:t>
            </a:r>
          </a:p>
          <a:p>
            <a:pPr lvl="1" eaLnBrk="1" hangingPunct="1"/>
            <a:endParaRPr lang="en-US" sz="21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4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It’s all about logistics…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Planning , scoping, and executing a project is all about logistics…</a:t>
            </a:r>
          </a:p>
          <a:p>
            <a:pPr eaLnBrk="1" hangingPunct="1"/>
            <a:r>
              <a:rPr lang="en-US" sz="2400" dirty="0" smtClean="0"/>
              <a:t>Consider  a modern steam cracker complex for the production olefin based chemicals production:</a:t>
            </a:r>
          </a:p>
          <a:p>
            <a:pPr lvl="1" eaLnBrk="1" hangingPunct="1"/>
            <a:r>
              <a:rPr lang="en-US" sz="2100" dirty="0" smtClean="0"/>
              <a:t>World scale production of commodity products to achieve economies of scale</a:t>
            </a:r>
          </a:p>
          <a:p>
            <a:pPr lvl="1" eaLnBrk="1" hangingPunct="1"/>
            <a:r>
              <a:rPr lang="en-US" sz="2100" dirty="0" smtClean="0"/>
              <a:t>Project will require a significant degree of autonomy, including dedicated systems of utilities and offsites</a:t>
            </a:r>
          </a:p>
          <a:p>
            <a:pPr lvl="1" eaLnBrk="1" hangingPunct="1"/>
            <a:r>
              <a:rPr lang="en-US" sz="2100" dirty="0" smtClean="0"/>
              <a:t>Investment likely +/- 10 billions of dollars</a:t>
            </a:r>
          </a:p>
          <a:p>
            <a:pPr lvl="1" eaLnBrk="1" hangingPunct="1"/>
            <a:r>
              <a:rPr lang="en-US" sz="2100" dirty="0" smtClean="0"/>
              <a:t>Design complexity needs to address a phased start-up of processing blocks once the utility infrastructure is in place</a:t>
            </a:r>
          </a:p>
          <a:p>
            <a:pPr lvl="1" eaLnBrk="1" hangingPunct="1"/>
            <a:endParaRPr lang="en-US" sz="2100" dirty="0" smtClean="0"/>
          </a:p>
          <a:p>
            <a:pPr lvl="1" eaLnBrk="1" hangingPunct="1"/>
            <a:endParaRPr lang="en-US" sz="21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5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It’s all about logistics…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Consider  a modern steam cracker complex for the production olefin based chemicals production:</a:t>
            </a:r>
          </a:p>
          <a:p>
            <a:pPr lvl="1" eaLnBrk="1" hangingPunct="1"/>
            <a:r>
              <a:rPr lang="en-US" sz="2100" dirty="0" smtClean="0"/>
              <a:t>Construction labor force required for a stick built plant is ~6000 workers – if everything goes well:</a:t>
            </a:r>
          </a:p>
          <a:p>
            <a:pPr lvl="2" eaLnBrk="1" hangingPunct="1"/>
            <a:r>
              <a:rPr lang="en-US" sz="1800" dirty="0" smtClean="0"/>
              <a:t>Construction force could peak to ~10,000 to hold schedule:</a:t>
            </a:r>
          </a:p>
          <a:p>
            <a:pPr lvl="2" eaLnBrk="1" hangingPunct="1"/>
            <a:r>
              <a:rPr lang="en-US" sz="1800" dirty="0" smtClean="0"/>
              <a:t>Problems due to weather, mobilization difficulties, labor shortages, labor actions, etc, the required labor force could increase further</a:t>
            </a:r>
          </a:p>
          <a:p>
            <a:pPr lvl="1" eaLnBrk="1" hangingPunct="1"/>
            <a:r>
              <a:rPr lang="en-US" sz="2100" dirty="0" smtClean="0"/>
              <a:t>For a project of this size, the construction duration may be 2 years to 3+ years</a:t>
            </a:r>
          </a:p>
          <a:p>
            <a:pPr lvl="1" eaLnBrk="1" hangingPunct="1"/>
            <a:r>
              <a:rPr lang="en-US" sz="2100" dirty="0" smtClean="0"/>
              <a:t>In many regions of North America, there are not sufficient numbers of trained craft workers within hundreds of miles of the project site:</a:t>
            </a:r>
          </a:p>
          <a:p>
            <a:pPr lvl="2" eaLnBrk="1" hangingPunct="1"/>
            <a:r>
              <a:rPr lang="en-US" sz="1800" dirty="0" smtClean="0"/>
              <a:t>And, most are already employed by other companies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6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And, there are mobilization realities…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Consider  a workforce of 6000 craft workers:</a:t>
            </a:r>
          </a:p>
          <a:p>
            <a:pPr lvl="1" eaLnBrk="1" hangingPunct="1"/>
            <a:r>
              <a:rPr lang="en-US" sz="2100" dirty="0" smtClean="0"/>
              <a:t>The logistics to just transport these workers from the parking lot, through Security, and to the job site every day is considerable</a:t>
            </a:r>
          </a:p>
          <a:p>
            <a:pPr lvl="1" eaLnBrk="1" hangingPunct="1"/>
            <a:r>
              <a:rPr lang="en-US" sz="2100" dirty="0" smtClean="0"/>
              <a:t>Short-term housing is required whether the job site is in Lake Charles or Houston – or Riyadh</a:t>
            </a:r>
          </a:p>
          <a:p>
            <a:pPr lvl="1" eaLnBrk="1" hangingPunct="1"/>
            <a:r>
              <a:rPr lang="en-US" sz="2100" dirty="0" smtClean="0"/>
              <a:t>Food and other amenities are needed</a:t>
            </a:r>
          </a:p>
          <a:p>
            <a:pPr lvl="1" eaLnBrk="1" hangingPunct="1"/>
            <a:r>
              <a:rPr lang="en-US" sz="2100" dirty="0" smtClean="0"/>
              <a:t>First aid and medical facilities are a necessity</a:t>
            </a:r>
          </a:p>
          <a:p>
            <a:pPr lvl="1" eaLnBrk="1" hangingPunct="1"/>
            <a:r>
              <a:rPr lang="en-US" sz="2100" dirty="0" smtClean="0"/>
              <a:t>Schools for children of the craft force may be needed as well</a:t>
            </a:r>
          </a:p>
          <a:p>
            <a:pPr lvl="1" eaLnBrk="1" hangingPunct="1"/>
            <a:r>
              <a:rPr lang="en-US" sz="2100" dirty="0" smtClean="0"/>
              <a:t>All this needs to be in the project budget</a:t>
            </a:r>
          </a:p>
          <a:p>
            <a:pPr eaLnBrk="1" hangingPunct="1"/>
            <a:r>
              <a:rPr lang="en-US" sz="2400" dirty="0" smtClean="0"/>
              <a:t>Many workers will come from other States:</a:t>
            </a:r>
          </a:p>
          <a:p>
            <a:pPr lvl="1" eaLnBrk="1" hangingPunct="1"/>
            <a:r>
              <a:rPr lang="en-US" sz="2100" dirty="0" smtClean="0"/>
              <a:t>Many may need specific training for the project, for example, welding of special alloy piping…</a:t>
            </a:r>
          </a:p>
          <a:p>
            <a:pPr lvl="1" eaLnBrk="1" hangingPunct="1"/>
            <a:endParaRPr lang="en-US" sz="21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7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And, there are mobilization realities…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Consider  a workforce of ~6000 craft workers:</a:t>
            </a:r>
          </a:p>
          <a:p>
            <a:pPr lvl="1" eaLnBrk="1" hangingPunct="1"/>
            <a:r>
              <a:rPr lang="en-US" sz="2100" dirty="0" smtClean="0"/>
              <a:t>All of these workers are busy in one site which may only be 400 acres in size</a:t>
            </a:r>
          </a:p>
          <a:p>
            <a:pPr lvl="1" eaLnBrk="1" hangingPunct="1"/>
            <a:r>
              <a:rPr lang="en-US" sz="2100" dirty="0" smtClean="0"/>
              <a:t>Construction interferences – equipment, other crafts, other workers – will impact productivity</a:t>
            </a:r>
          </a:p>
          <a:p>
            <a:pPr lvl="1" eaLnBrk="1" hangingPunct="1"/>
            <a:r>
              <a:rPr lang="en-US" sz="2100" dirty="0" smtClean="0"/>
              <a:t>Areas need to be cleared of personnel for safety reasons during large lifts by crane or welding above grade</a:t>
            </a:r>
          </a:p>
          <a:p>
            <a:pPr lvl="1" eaLnBrk="1" hangingPunct="1"/>
            <a:r>
              <a:rPr lang="en-US" sz="2100" dirty="0" smtClean="0"/>
              <a:t>To relieve this congestion – and shortage of local craft workers – modularization or pre-assembly will be used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8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Disperse the workforce…</a:t>
            </a:r>
          </a:p>
        </p:txBody>
      </p:sp>
      <p:sp>
        <p:nvSpPr>
          <p:cNvPr id="13315" name="Rectangle 27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Modularization/pre-assembly is now a common feature of most mega projects:</a:t>
            </a:r>
          </a:p>
          <a:p>
            <a:pPr lvl="1" eaLnBrk="1" hangingPunct="1"/>
            <a:r>
              <a:rPr lang="en-US" sz="2000" dirty="0" smtClean="0"/>
              <a:t>Build modules away from the project location to relieve congestion</a:t>
            </a:r>
          </a:p>
          <a:p>
            <a:pPr lvl="1" eaLnBrk="1" hangingPunct="1"/>
            <a:r>
              <a:rPr lang="en-US" sz="2000" dirty="0" smtClean="0"/>
              <a:t>Build modules where there are more skilled craft workers</a:t>
            </a:r>
          </a:p>
          <a:p>
            <a:pPr lvl="1" eaLnBrk="1" hangingPunct="1"/>
            <a:r>
              <a:rPr lang="en-US" sz="2000" dirty="0" smtClean="0"/>
              <a:t>Build indoors or in milder climates where weather delays are not a factor</a:t>
            </a:r>
          </a:p>
          <a:p>
            <a:pPr lvl="1" eaLnBrk="1" hangingPunct="1"/>
            <a:r>
              <a:rPr lang="en-US" sz="2000" dirty="0" smtClean="0"/>
              <a:t>Create module fabrication facilities that can be base loaded versus the temporary work site:</a:t>
            </a:r>
          </a:p>
          <a:p>
            <a:pPr lvl="2" eaLnBrk="1" hangingPunct="1"/>
            <a:r>
              <a:rPr lang="en-US" sz="1700" dirty="0" smtClean="0"/>
              <a:t>Implement more automation into fabrication than may be possible at the project site</a:t>
            </a:r>
          </a:p>
          <a:p>
            <a:pPr lvl="1" eaLnBrk="1" hangingPunct="1"/>
            <a:r>
              <a:rPr lang="en-US" sz="2000" dirty="0" smtClean="0"/>
              <a:t>Minimize the size of the local workforce at the project site to minimize the disruption to the community</a:t>
            </a:r>
          </a:p>
          <a:p>
            <a:pPr lvl="1" eaLnBrk="1" hangingPunct="1">
              <a:buNone/>
            </a:pPr>
            <a:endParaRPr lang="en-US" sz="20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defTabSz="981075" eaLnBrk="0" hangingPunct="0">
              <a:defRPr/>
            </a:pPr>
            <a:fld id="{74F7CB9C-5852-4907-90AA-E0931347BC90}" type="slidenum">
              <a:rPr lang="en-US" sz="900">
                <a:solidFill>
                  <a:srgbClr val="0066CC"/>
                </a:solidFill>
                <a:cs typeface="+mn-cs"/>
              </a:rPr>
              <a:pPr defTabSz="981075" eaLnBrk="0" hangingPunct="0">
                <a:defRPr/>
              </a:pPr>
              <a:t>9</a:t>
            </a:fld>
            <a:endParaRPr lang="en-US" sz="900">
              <a:solidFill>
                <a:srgbClr val="0066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&amp; Chemicals Squares GV20100218">
  <a:themeElements>
    <a:clrScheme name="Energy &amp; Chemicals Squares GV20100218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99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8AE7"/>
      </a:accent6>
      <a:hlink>
        <a:srgbClr val="003366"/>
      </a:hlink>
      <a:folHlink>
        <a:srgbClr val="990033"/>
      </a:folHlink>
    </a:clrScheme>
    <a:fontScheme name="Energy &amp; Chemicals Squares GV20100218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ergy &amp; Chemicals Squares GV2010021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&amp; Chemicals Squares GV2010021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&amp; Chemicals Squares GV2010021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&amp; Chemicals Squares GV2010021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&amp; Chemicals Squares GV2010021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&amp; Chemicals Squares GV2010021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 &amp; Chemicals Squares GV2010021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 &amp; Chemicals Squares GV2010021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E7"/>
        </a:accent6>
        <a:hlink>
          <a:srgbClr val="003366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25923</TotalTime>
  <Words>1003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Energy &amp; Chemicals Squares GV20100218</vt:lpstr>
      <vt:lpstr>17 Terawatts to 30 Terawatts – a building perspective </vt:lpstr>
      <vt:lpstr>Construction &amp; engineering limitations…</vt:lpstr>
      <vt:lpstr>Changes in project execution…</vt:lpstr>
      <vt:lpstr>Exacerbated by “rushing” the planning…</vt:lpstr>
      <vt:lpstr>It’s all about logistics…</vt:lpstr>
      <vt:lpstr>It’s all about logistics…</vt:lpstr>
      <vt:lpstr>And, there are mobilization realities…</vt:lpstr>
      <vt:lpstr>And, there are mobilization realities…</vt:lpstr>
      <vt:lpstr>Disperse the workforce…</vt:lpstr>
      <vt:lpstr>Engineering bottlenecks with mega projects…</vt:lpstr>
      <vt:lpstr>Looking ahead…</vt:lpstr>
      <vt:lpstr>Looking ahead…</vt:lpstr>
      <vt:lpstr>Looking ahead…</vt:lpstr>
    </vt:vector>
  </TitlesOfParts>
  <Company>FluorDaniel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Pre-Installed User</dc:creator>
  <cp:lastModifiedBy>arnie smith</cp:lastModifiedBy>
  <cp:revision>1015</cp:revision>
  <cp:lastPrinted>2011-11-22T23:32:33Z</cp:lastPrinted>
  <dcterms:created xsi:type="dcterms:W3CDTF">2003-09-16T12:46:14Z</dcterms:created>
  <dcterms:modified xsi:type="dcterms:W3CDTF">2015-02-02T14:15:12Z</dcterms:modified>
</cp:coreProperties>
</file>