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8" r:id="rId3"/>
    <p:sldId id="279" r:id="rId4"/>
    <p:sldId id="257" r:id="rId5"/>
    <p:sldId id="289" r:id="rId6"/>
    <p:sldId id="295" r:id="rId7"/>
    <p:sldId id="290" r:id="rId8"/>
    <p:sldId id="296" r:id="rId9"/>
    <p:sldId id="285" r:id="rId10"/>
    <p:sldId id="303" r:id="rId11"/>
    <p:sldId id="280" r:id="rId12"/>
    <p:sldId id="305" r:id="rId13"/>
    <p:sldId id="306" r:id="rId14"/>
    <p:sldId id="307" r:id="rId15"/>
    <p:sldId id="259" r:id="rId16"/>
    <p:sldId id="281" r:id="rId17"/>
    <p:sldId id="282" r:id="rId18"/>
    <p:sldId id="292" r:id="rId19"/>
    <p:sldId id="309" r:id="rId20"/>
    <p:sldId id="310" r:id="rId21"/>
    <p:sldId id="311" r:id="rId22"/>
    <p:sldId id="312" r:id="rId23"/>
    <p:sldId id="29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00"/>
    <a:srgbClr val="E3E102"/>
    <a:srgbClr val="E3DE00"/>
    <a:srgbClr val="646899"/>
    <a:srgbClr val="FEFFB7"/>
    <a:srgbClr val="3AB8FF"/>
    <a:srgbClr val="B30202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886" autoAdjust="0"/>
  </p:normalViewPr>
  <p:slideViewPr>
    <p:cSldViewPr>
      <p:cViewPr varScale="1">
        <p:scale>
          <a:sx n="42" d="100"/>
          <a:sy n="42" d="100"/>
        </p:scale>
        <p:origin x="-8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1197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1197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5DF872B1-31A5-7C42-B831-99BFC9CDC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24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F6C2B8B2-994E-A44B-8403-4FE0138F2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4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35254-5B53-0D4C-8ACE-F3141F2CBCEA}" type="slidenum">
              <a:rPr lang="en-US"/>
              <a:pPr/>
              <a:t>1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35A1447F-523F-4133-B1FE-5EE0734FC381}" type="slidenum">
              <a:rPr lang="en-US"/>
              <a:pPr/>
              <a:t>19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81038"/>
            <a:ext cx="4529137" cy="3398837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07417"/>
            <a:ext cx="5046762" cy="4156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559" tIns="45279" rIns="90559" bIns="45279"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835DAEA-1884-4E04-AB67-65ECE43B4839}" type="slidenum">
              <a:rPr lang="en-US"/>
              <a:pPr/>
              <a:t>20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F0FCF4B7-0D3F-4A27-836A-580FEB74F01C}" type="slidenum">
              <a:rPr lang="en-US"/>
              <a:pPr/>
              <a:t>21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81038"/>
            <a:ext cx="4529137" cy="3398837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07417"/>
            <a:ext cx="5046762" cy="4156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559" tIns="45279" rIns="90559" bIns="45279"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F5819E21-62D5-4114-AF7A-F844F25270C8}" type="slidenum">
              <a:rPr lang="en-US"/>
              <a:pPr/>
              <a:t>22</a:t>
            </a:fld>
            <a:endParaRPr lang="en-US"/>
          </a:p>
        </p:txBody>
      </p:sp>
      <p:sp>
        <p:nvSpPr>
          <p:cNvPr id="836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81038"/>
            <a:ext cx="4529137" cy="3398837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07417"/>
            <a:ext cx="5046762" cy="4156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559" tIns="45279" rIns="90559" bIns="45279"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779711-533E-0946-8621-B7097D1976A3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138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BF23B5-280E-FA4A-90E1-8D389B847912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84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1649D2-59D9-8E4D-ABC8-ADE6114A6C7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47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86868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875DD-9C34-4041-8C69-7C0903EA90ED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5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5C0B5-4056-1543-9A9A-45E70666AC6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59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F64076-D017-E748-96DF-0BC423EC835F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268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01F901-AA84-7744-AC4D-9D9C1DA2F51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05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57E6E6-4EA0-E645-96C2-A6DDB646FC7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34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81ECD1-A972-BC43-AE2A-6B3F1D7B5EA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60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4B7D8-386D-2B40-886E-747EC3AB8654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395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3245C-ED90-E648-802E-9CAD94A5985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55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C5C5C9-3FBA-3F4A-8425-5BE584BA5DF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90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FB7"/>
            </a:gs>
            <a:gs pos="100000">
              <a:srgbClr val="7F7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F8FF0F"/>
                </a:solidFill>
              </a:defRPr>
            </a:lvl1pPr>
          </a:lstStyle>
          <a:p>
            <a:fld id="{B4DDBDF6-7FCB-504E-B206-3A3CC6BC138E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37" name="Picture 13" descr="anteater_200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149225"/>
            <a:ext cx="117316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3658"/>
          </a:xfrm>
        </p:spPr>
        <p:txBody>
          <a:bodyPr>
            <a:spAutoFit/>
          </a:bodyPr>
          <a:lstStyle/>
          <a:p>
            <a:r>
              <a:rPr lang="en-US" dirty="0"/>
              <a:t>Recycling Nuclear Waste: Potentials and Global Perspectives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2800"/>
            <a:ext cx="6400800" cy="1988237"/>
          </a:xfrm>
        </p:spPr>
        <p:txBody>
          <a:bodyPr anchor="ctr">
            <a:spAutoFit/>
          </a:bodyPr>
          <a:lstStyle/>
          <a:p>
            <a:pPr marL="609600" indent="-609600"/>
            <a:r>
              <a:rPr lang="en-US" sz="2800" dirty="0" smtClean="0">
                <a:latin typeface="Arial" charset="0"/>
              </a:rPr>
              <a:t>Mikael Nilsson</a:t>
            </a:r>
          </a:p>
          <a:p>
            <a:pPr marL="609600" indent="-609600"/>
            <a:r>
              <a:rPr lang="en-US" sz="2800" dirty="0" smtClean="0">
                <a:latin typeface="Arial" charset="0"/>
              </a:rPr>
              <a:t>Department of Chemical Engineering and Materials Science</a:t>
            </a:r>
          </a:p>
          <a:p>
            <a:pPr marL="609600" indent="-609600"/>
            <a:r>
              <a:rPr lang="en-US" sz="2800" dirty="0" smtClean="0">
                <a:latin typeface="Arial" charset="0"/>
              </a:rPr>
              <a:t>University </a:t>
            </a:r>
            <a:r>
              <a:rPr lang="en-US" sz="2800" dirty="0">
                <a:latin typeface="Arial" charset="0"/>
              </a:rPr>
              <a:t>of California, Irvine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6019800"/>
            <a:ext cx="5695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TeraWatts</a:t>
            </a:r>
            <a:r>
              <a:rPr lang="en-US" dirty="0"/>
              <a:t>, </a:t>
            </a:r>
            <a:r>
              <a:rPr lang="en-US" dirty="0" err="1"/>
              <a:t>TeraGrams</a:t>
            </a:r>
            <a:r>
              <a:rPr lang="en-US" dirty="0"/>
              <a:t>, </a:t>
            </a:r>
            <a:r>
              <a:rPr lang="en-US" dirty="0" err="1"/>
              <a:t>TeraLiters</a:t>
            </a:r>
            <a:endParaRPr lang="en-US" dirty="0"/>
          </a:p>
          <a:p>
            <a:pPr algn="ctr"/>
            <a:r>
              <a:rPr lang="en-US" dirty="0" smtClean="0"/>
              <a:t>UC Santa Barbara, Monday Feb 2,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704472" y="3352800"/>
            <a:ext cx="3419475" cy="1143000"/>
          </a:xfrm>
        </p:spPr>
        <p:txBody>
          <a:bodyPr/>
          <a:lstStyle/>
          <a:p>
            <a:r>
              <a:rPr lang="en-US" sz="3200" dirty="0" err="1" smtClean="0"/>
              <a:t>Sellafield</a:t>
            </a:r>
            <a:r>
              <a:rPr lang="en-US" sz="3200" dirty="0" smtClean="0"/>
              <a:t>, UK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6 square km</a:t>
            </a:r>
            <a:br>
              <a:rPr lang="en-US" sz="3200" dirty="0" smtClean="0"/>
            </a:br>
            <a:r>
              <a:rPr lang="en-US" sz="3200" dirty="0" smtClean="0"/>
              <a:t>10,000 employees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50+ years of reprocessing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50,000 tons of used fuel have been recycled to date</a:t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63491" name="Content Placeholder 3" descr="sella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04813"/>
            <a:ext cx="56038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28600"/>
            <a:ext cx="9161280" cy="705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collaboration may be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Countries that have nuclear power reactors might not have the option to invest in recycling facilities.</a:t>
            </a:r>
          </a:p>
          <a:p>
            <a:r>
              <a:rPr lang="en-US" sz="3000" dirty="0" smtClean="0"/>
              <a:t>Countries that have already existing capabilities can receive the used fuel from other countries, remove the reusable material and prepare the waste form.</a:t>
            </a:r>
          </a:p>
          <a:p>
            <a:r>
              <a:rPr lang="en-US" sz="3000" dirty="0" smtClean="0"/>
              <a:t>Requires transportation of used nuclear fuel across the world.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0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MOX plant construction</a:t>
            </a:r>
            <a:br>
              <a:rPr lang="en-US" dirty="0" smtClean="0"/>
            </a:br>
            <a:r>
              <a:rPr lang="en-US" dirty="0" smtClean="0"/>
              <a:t>(Aqueous</a:t>
            </a:r>
            <a:r>
              <a:rPr lang="en-US" dirty="0" smtClean="0"/>
              <a:t>-polishing)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6320135"/>
            <a:ext cx="569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http://www.moxproject.com/construction/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259288" cy="46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Can we transport </a:t>
            </a:r>
            <a:r>
              <a:rPr lang="en-US" dirty="0" smtClean="0"/>
              <a:t>waste</a:t>
            </a:r>
            <a:r>
              <a:rPr lang="en-US" dirty="0" smtClean="0"/>
              <a:t> </a:t>
            </a:r>
            <a:r>
              <a:rPr lang="en-US" dirty="0" smtClean="0"/>
              <a:t>safely?</a:t>
            </a:r>
          </a:p>
        </p:txBody>
      </p:sp>
      <p:pic>
        <p:nvPicPr>
          <p:cNvPr id="43011" name="Picture 5" descr="Japan_wast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344988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8" descr="Cask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038600"/>
            <a:ext cx="45720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Transport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90600"/>
            <a:ext cx="44164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9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Dream the Impossible Dream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could we do to avoid:</a:t>
            </a:r>
          </a:p>
          <a:p>
            <a:pPr lvl="1"/>
            <a:r>
              <a:rPr lang="en-US" dirty="0"/>
              <a:t>Storing radioactive material for an eternity?</a:t>
            </a:r>
          </a:p>
          <a:p>
            <a:pPr lvl="1"/>
            <a:r>
              <a:rPr lang="en-US" dirty="0" smtClean="0"/>
              <a:t>Using less than 1% </a:t>
            </a:r>
            <a:r>
              <a:rPr lang="en-US" dirty="0"/>
              <a:t>of the useful resources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Used Nuclear fuel contains potentially valuable material, Rh, rare earths, Pd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we recover and reuse some of these elements?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15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16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28600"/>
            <a:ext cx="9161280" cy="705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17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28600"/>
            <a:ext cx="9161280" cy="705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Grand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18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505200"/>
          </a:xfrm>
        </p:spPr>
        <p:txBody>
          <a:bodyPr/>
          <a:lstStyle/>
          <a:p>
            <a:r>
              <a:rPr lang="en-US" dirty="0" smtClean="0"/>
              <a:t>Advanced separation processes.</a:t>
            </a:r>
          </a:p>
          <a:p>
            <a:pPr lvl="3"/>
            <a:endParaRPr lang="en-US" dirty="0"/>
          </a:p>
          <a:p>
            <a:r>
              <a:rPr lang="en-US" dirty="0" smtClean="0"/>
              <a:t>Advanced materials</a:t>
            </a:r>
          </a:p>
          <a:p>
            <a:pPr lvl="3"/>
            <a:endParaRPr lang="en-US" dirty="0"/>
          </a:p>
          <a:p>
            <a:r>
              <a:rPr lang="en-US" dirty="0" smtClean="0"/>
              <a:t>Nonproliferation and perceived safety.</a:t>
            </a:r>
          </a:p>
          <a:p>
            <a:pPr lvl="3"/>
            <a:endParaRPr lang="en-US" dirty="0"/>
          </a:p>
          <a:p>
            <a:r>
              <a:rPr lang="en-US" dirty="0" smtClean="0"/>
              <a:t>Political decisions, or lack thereof.</a:t>
            </a:r>
          </a:p>
          <a:p>
            <a:pPr lvl="3"/>
            <a:endParaRPr lang="en-US" dirty="0"/>
          </a:p>
          <a:p>
            <a:r>
              <a:rPr lang="en-US" dirty="0" smtClean="0"/>
              <a:t>Long term investments and security.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i="0" dirty="0">
                <a:latin typeface="+mj-lt"/>
                <a:ea typeface="ＭＳ Ｐゴシック" charset="0"/>
              </a:rPr>
              <a:t>H</a:t>
            </a:r>
            <a:r>
              <a:rPr lang="en-US" sz="4000" i="0" baseline="-25000" dirty="0">
                <a:latin typeface="+mj-lt"/>
                <a:ea typeface="ＭＳ Ｐゴシック" charset="0"/>
              </a:rPr>
              <a:t>2</a:t>
            </a:r>
            <a:r>
              <a:rPr lang="en-US" sz="4000" i="0" dirty="0">
                <a:latin typeface="+mj-lt"/>
                <a:ea typeface="ＭＳ Ｐゴシック" charset="0"/>
              </a:rPr>
              <a:t> can be manufactured cleanly by using nuclear energy for water-splitting 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28600" y="2514600"/>
            <a:ext cx="8667513" cy="3124200"/>
            <a:chOff x="104" y="1552"/>
            <a:chExt cx="5628" cy="2040"/>
          </a:xfrm>
        </p:grpSpPr>
        <p:sp>
          <p:nvSpPr>
            <p:cNvPr id="776197" name="AutoShape 5"/>
            <p:cNvSpPr>
              <a:spLocks noChangeArrowheads="1"/>
            </p:cNvSpPr>
            <p:nvPr/>
          </p:nvSpPr>
          <p:spPr bwMode="auto">
            <a:xfrm>
              <a:off x="2414" y="3197"/>
              <a:ext cx="642" cy="198"/>
            </a:xfrm>
            <a:prstGeom prst="rightArrow">
              <a:avLst>
                <a:gd name="adj1" fmla="val 50000"/>
                <a:gd name="adj2" fmla="val 96507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6198" name="Rectangle 6"/>
            <p:cNvSpPr>
              <a:spLocks noChangeArrowheads="1"/>
            </p:cNvSpPr>
            <p:nvPr/>
          </p:nvSpPr>
          <p:spPr bwMode="auto">
            <a:xfrm>
              <a:off x="2414" y="2737"/>
              <a:ext cx="127" cy="52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pic>
          <p:nvPicPr>
            <p:cNvPr id="7761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552"/>
              <a:ext cx="643" cy="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81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76200" name="AutoShape 8"/>
            <p:cNvSpPr>
              <a:spLocks noChangeArrowheads="1"/>
            </p:cNvSpPr>
            <p:nvPr/>
          </p:nvSpPr>
          <p:spPr bwMode="auto">
            <a:xfrm>
              <a:off x="781" y="2210"/>
              <a:ext cx="1458" cy="7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292100" indent="-292100"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rgbClr val="333399"/>
                  </a:solidFill>
                  <a:latin typeface="+mn-lt"/>
                  <a:ea typeface="ＭＳ Ｐゴシック" charset="0"/>
                </a:rPr>
                <a:t>Nuclear</a:t>
              </a:r>
            </a:p>
            <a:p>
              <a:pPr marL="292100" indent="-292100" algn="ctr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rgbClr val="333399"/>
                  </a:solidFill>
                  <a:latin typeface="+mn-lt"/>
                  <a:ea typeface="ＭＳ Ｐゴシック" charset="0"/>
                </a:rPr>
                <a:t>Reactor</a:t>
              </a:r>
              <a:endParaRPr lang="en-US" sz="2000" dirty="0">
                <a:latin typeface="+mn-lt"/>
                <a:ea typeface="ＭＳ Ｐゴシック" charset="0"/>
              </a:endParaRPr>
            </a:p>
          </p:txBody>
        </p:sp>
        <p:sp>
          <p:nvSpPr>
            <p:cNvPr id="776201" name="AutoShape 9"/>
            <p:cNvSpPr>
              <a:spLocks noChangeArrowheads="1"/>
            </p:cNvSpPr>
            <p:nvPr/>
          </p:nvSpPr>
          <p:spPr bwMode="auto">
            <a:xfrm>
              <a:off x="3173" y="1552"/>
              <a:ext cx="1400" cy="5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292100" indent="-292100" algn="ctr">
                <a:lnSpc>
                  <a:spcPts val="2000"/>
                </a:lnSpc>
                <a:defRPr/>
              </a:pPr>
              <a:r>
                <a:rPr lang="en-US" sz="2000">
                  <a:solidFill>
                    <a:srgbClr val="333399"/>
                  </a:solidFill>
                  <a:latin typeface="+mn-lt"/>
                  <a:ea typeface="ＭＳ Ｐゴシック" charset="0"/>
                </a:rPr>
                <a:t>Low Temp.</a:t>
              </a:r>
            </a:p>
            <a:p>
              <a:pPr marL="292100" indent="-292100" algn="ctr">
                <a:lnSpc>
                  <a:spcPts val="2000"/>
                </a:lnSpc>
                <a:defRPr/>
              </a:pPr>
              <a:r>
                <a:rPr lang="en-US" sz="2000">
                  <a:solidFill>
                    <a:srgbClr val="333399"/>
                  </a:solidFill>
                  <a:latin typeface="+mn-lt"/>
                  <a:ea typeface="ＭＳ Ｐゴシック" charset="0"/>
                </a:rPr>
                <a:t>Electrolysis</a:t>
              </a:r>
              <a:endParaRPr lang="en-US" sz="2000">
                <a:latin typeface="+mn-lt"/>
                <a:ea typeface="ＭＳ Ｐゴシック" charset="0"/>
              </a:endParaRPr>
            </a:p>
          </p:txBody>
        </p:sp>
        <p:sp>
          <p:nvSpPr>
            <p:cNvPr id="776202" name="AutoShape 10"/>
            <p:cNvSpPr>
              <a:spLocks noChangeArrowheads="1"/>
            </p:cNvSpPr>
            <p:nvPr/>
          </p:nvSpPr>
          <p:spPr bwMode="auto">
            <a:xfrm>
              <a:off x="3173" y="3000"/>
              <a:ext cx="1400" cy="5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292100" indent="-292100" algn="ctr">
                <a:lnSpc>
                  <a:spcPts val="2000"/>
                </a:lnSpc>
                <a:defRPr/>
              </a:pPr>
              <a:r>
                <a:rPr lang="en-US" sz="2000">
                  <a:solidFill>
                    <a:srgbClr val="333399"/>
                  </a:solidFill>
                  <a:latin typeface="+mn-lt"/>
                  <a:ea typeface="ＭＳ Ｐゴシック" charset="0"/>
                </a:rPr>
                <a:t>Thermo-</a:t>
              </a:r>
              <a:br>
                <a:rPr lang="en-US" sz="2000">
                  <a:solidFill>
                    <a:srgbClr val="333399"/>
                  </a:solidFill>
                  <a:latin typeface="+mn-lt"/>
                  <a:ea typeface="ＭＳ Ｐゴシック" charset="0"/>
                </a:rPr>
              </a:br>
              <a:r>
                <a:rPr lang="en-US" sz="2000">
                  <a:solidFill>
                    <a:srgbClr val="333399"/>
                  </a:solidFill>
                  <a:latin typeface="+mn-lt"/>
                  <a:ea typeface="ＭＳ Ｐゴシック" charset="0"/>
                </a:rPr>
                <a:t>chemical   </a:t>
              </a:r>
              <a:endParaRPr lang="en-US" sz="2000">
                <a:latin typeface="+mn-lt"/>
                <a:ea typeface="ＭＳ Ｐゴシック" charset="0"/>
              </a:endParaRPr>
            </a:p>
          </p:txBody>
        </p:sp>
        <p:sp>
          <p:nvSpPr>
            <p:cNvPr id="776203" name="AutoShape 11"/>
            <p:cNvSpPr>
              <a:spLocks noChangeArrowheads="1"/>
            </p:cNvSpPr>
            <p:nvPr/>
          </p:nvSpPr>
          <p:spPr bwMode="auto">
            <a:xfrm>
              <a:off x="3173" y="2276"/>
              <a:ext cx="1400" cy="59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292100" indent="-292100" algn="ctr">
                <a:lnSpc>
                  <a:spcPts val="2000"/>
                </a:lnSpc>
                <a:defRPr/>
              </a:pPr>
              <a:r>
                <a:rPr lang="en-US" sz="2000">
                  <a:solidFill>
                    <a:srgbClr val="333399"/>
                  </a:solidFill>
                  <a:latin typeface="+mn-lt"/>
                  <a:ea typeface="ＭＳ Ｐゴシック" charset="0"/>
                </a:rPr>
                <a:t>High Temp.</a:t>
              </a:r>
            </a:p>
            <a:p>
              <a:pPr marL="292100" indent="-292100" algn="ctr">
                <a:lnSpc>
                  <a:spcPts val="2000"/>
                </a:lnSpc>
                <a:defRPr/>
              </a:pPr>
              <a:r>
                <a:rPr lang="en-US" sz="2000">
                  <a:solidFill>
                    <a:srgbClr val="333399"/>
                  </a:solidFill>
                  <a:latin typeface="+mn-lt"/>
                  <a:ea typeface="ＭＳ Ｐゴシック" charset="0"/>
                </a:rPr>
                <a:t>Electrolysis</a:t>
              </a:r>
              <a:endParaRPr lang="en-US" sz="2000">
                <a:latin typeface="+mn-lt"/>
                <a:ea typeface="ＭＳ Ｐゴシック" charset="0"/>
              </a:endParaRPr>
            </a:p>
          </p:txBody>
        </p:sp>
        <p:sp>
          <p:nvSpPr>
            <p:cNvPr id="776204" name="Rectangle 12"/>
            <p:cNvSpPr>
              <a:spLocks noChangeArrowheads="1"/>
            </p:cNvSpPr>
            <p:nvPr/>
          </p:nvSpPr>
          <p:spPr bwMode="auto">
            <a:xfrm>
              <a:off x="1773" y="3066"/>
              <a:ext cx="444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333399"/>
                  </a:solidFill>
                  <a:latin typeface="+mn-lt"/>
                  <a:ea typeface="ＭＳ Ｐゴシック" charset="0"/>
                </a:rPr>
                <a:t>Heat</a:t>
              </a:r>
            </a:p>
          </p:txBody>
        </p:sp>
        <p:sp>
          <p:nvSpPr>
            <p:cNvPr id="776205" name="Rectangle 13"/>
            <p:cNvSpPr>
              <a:spLocks noChangeArrowheads="1"/>
            </p:cNvSpPr>
            <p:nvPr/>
          </p:nvSpPr>
          <p:spPr bwMode="auto">
            <a:xfrm>
              <a:off x="1364" y="1552"/>
              <a:ext cx="81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FF0000"/>
                  </a:solidFill>
                  <a:latin typeface="+mn-lt"/>
                  <a:ea typeface="ＭＳ Ｐゴシック" charset="0"/>
                </a:rPr>
                <a:t>Electricity</a:t>
              </a:r>
            </a:p>
          </p:txBody>
        </p:sp>
        <p:sp>
          <p:nvSpPr>
            <p:cNvPr id="776206" name="Text Box 14"/>
            <p:cNvSpPr txBox="1">
              <a:spLocks noChangeArrowheads="1"/>
            </p:cNvSpPr>
            <p:nvPr/>
          </p:nvSpPr>
          <p:spPr bwMode="auto">
            <a:xfrm>
              <a:off x="5331" y="2276"/>
              <a:ext cx="401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latin typeface="+mn-lt"/>
                  <a:ea typeface="ＭＳ Ｐゴシック" charset="0"/>
                </a:rPr>
                <a:t>H</a:t>
              </a:r>
              <a:r>
                <a:rPr lang="en-US" sz="3200" baseline="-25000">
                  <a:latin typeface="+mn-lt"/>
                  <a:ea typeface="ＭＳ Ｐゴシック" charset="0"/>
                </a:rPr>
                <a:t>2</a:t>
              </a:r>
            </a:p>
          </p:txBody>
        </p:sp>
        <p:sp>
          <p:nvSpPr>
            <p:cNvPr id="776207" name="AutoShape 15"/>
            <p:cNvSpPr>
              <a:spLocks noChangeArrowheads="1"/>
            </p:cNvSpPr>
            <p:nvPr/>
          </p:nvSpPr>
          <p:spPr bwMode="auto">
            <a:xfrm>
              <a:off x="2239" y="2342"/>
              <a:ext cx="817" cy="197"/>
            </a:xfrm>
            <a:prstGeom prst="rightArrow">
              <a:avLst>
                <a:gd name="adj1" fmla="val 50000"/>
                <a:gd name="adj2" fmla="val 103680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6208" name="AutoShape 16"/>
            <p:cNvSpPr>
              <a:spLocks noChangeArrowheads="1"/>
            </p:cNvSpPr>
            <p:nvPr/>
          </p:nvSpPr>
          <p:spPr bwMode="auto">
            <a:xfrm>
              <a:off x="2239" y="2605"/>
              <a:ext cx="817" cy="197"/>
            </a:xfrm>
            <a:prstGeom prst="rightArrow">
              <a:avLst>
                <a:gd name="adj1" fmla="val 50000"/>
                <a:gd name="adj2" fmla="val 103680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6209" name="Rectangle 17"/>
            <p:cNvSpPr>
              <a:spLocks noChangeArrowheads="1"/>
            </p:cNvSpPr>
            <p:nvPr/>
          </p:nvSpPr>
          <p:spPr bwMode="auto">
            <a:xfrm>
              <a:off x="2414" y="1881"/>
              <a:ext cx="127" cy="4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6210" name="AutoShape 18"/>
            <p:cNvSpPr>
              <a:spLocks noChangeArrowheads="1"/>
            </p:cNvSpPr>
            <p:nvPr/>
          </p:nvSpPr>
          <p:spPr bwMode="auto">
            <a:xfrm>
              <a:off x="2414" y="1749"/>
              <a:ext cx="642" cy="198"/>
            </a:xfrm>
            <a:prstGeom prst="rightArrow">
              <a:avLst>
                <a:gd name="adj1" fmla="val 50000"/>
                <a:gd name="adj2" fmla="val 9650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6211" name="AutoShape 19"/>
            <p:cNvSpPr>
              <a:spLocks noChangeArrowheads="1"/>
            </p:cNvSpPr>
            <p:nvPr/>
          </p:nvSpPr>
          <p:spPr bwMode="auto">
            <a:xfrm>
              <a:off x="4573" y="2472"/>
              <a:ext cx="641" cy="199"/>
            </a:xfrm>
            <a:prstGeom prst="rightArrow">
              <a:avLst>
                <a:gd name="adj1" fmla="val 50000"/>
                <a:gd name="adj2" fmla="val 96357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6212" name="AutoShape 20"/>
            <p:cNvSpPr>
              <a:spLocks noChangeArrowheads="1"/>
            </p:cNvSpPr>
            <p:nvPr/>
          </p:nvSpPr>
          <p:spPr bwMode="auto">
            <a:xfrm rot="1955555">
              <a:off x="4573" y="1947"/>
              <a:ext cx="641" cy="197"/>
            </a:xfrm>
            <a:prstGeom prst="rightArrow">
              <a:avLst>
                <a:gd name="adj1" fmla="val 50000"/>
                <a:gd name="adj2" fmla="val 96846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legacyObliqueTopRight"/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6213" name="AutoShape 21"/>
            <p:cNvSpPr>
              <a:spLocks noChangeArrowheads="1"/>
            </p:cNvSpPr>
            <p:nvPr/>
          </p:nvSpPr>
          <p:spPr bwMode="auto">
            <a:xfrm rot="-2060766">
              <a:off x="4573" y="3000"/>
              <a:ext cx="641" cy="197"/>
            </a:xfrm>
            <a:prstGeom prst="rightArrow">
              <a:avLst>
                <a:gd name="adj1" fmla="val 50000"/>
                <a:gd name="adj2" fmla="val 96846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legacyObliqueTopRight"/>
              <a:lightRig rig="legacyFlat3" dir="r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6179403"/>
            <a:ext cx="4650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+mn-lt"/>
              </a:rPr>
              <a:t>Courtesy of Ken </a:t>
            </a:r>
            <a:r>
              <a:rPr lang="en-US" i="0" dirty="0">
                <a:latin typeface="+mn-lt"/>
              </a:rPr>
              <a:t>Schultz</a:t>
            </a:r>
          </a:p>
          <a:p>
            <a:endParaRPr lang="en-US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1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Current Nuclear Fuel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The current US approach is a once-through fuel cycle</a:t>
            </a:r>
          </a:p>
          <a:p>
            <a:pPr lvl="1"/>
            <a:r>
              <a:rPr lang="en-US" dirty="0" smtClean="0"/>
              <a:t>There is currently ~</a:t>
            </a:r>
            <a:r>
              <a:rPr lang="en-US" dirty="0"/>
              <a:t>70,000 MT of </a:t>
            </a:r>
            <a:r>
              <a:rPr lang="en-US" dirty="0" smtClean="0"/>
              <a:t>used </a:t>
            </a:r>
            <a:r>
              <a:rPr lang="en-US" dirty="0"/>
              <a:t>fuel </a:t>
            </a:r>
            <a:r>
              <a:rPr lang="en-US" dirty="0" smtClean="0"/>
              <a:t>in the US which should be </a:t>
            </a:r>
            <a:r>
              <a:rPr lang="en-US" dirty="0" smtClean="0"/>
              <a:t>disposed </a:t>
            </a:r>
            <a:r>
              <a:rPr lang="en-US" dirty="0"/>
              <a:t>in a geologic </a:t>
            </a:r>
            <a:r>
              <a:rPr lang="en-US" dirty="0" smtClean="0"/>
              <a:t>repository.</a:t>
            </a:r>
          </a:p>
          <a:p>
            <a:r>
              <a:rPr lang="en-US" dirty="0" smtClean="0"/>
              <a:t>The composition of the used fuel is ~96% uranium, ~1% TRU (mostly Pu) and ~3% fission products.</a:t>
            </a:r>
          </a:p>
          <a:p>
            <a:r>
              <a:rPr lang="en-US" dirty="0" smtClean="0"/>
              <a:t>The used nuclear fuel must be managed, monitored, and isolated.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7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F83E42A3-C1F8-411A-B064-6750B37B4E29}" type="slidenum">
              <a:rPr lang="en-US"/>
              <a:pPr/>
              <a:t>20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533400"/>
            <a:ext cx="9001125" cy="911225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en-US" sz="4000" dirty="0" smtClean="0"/>
              <a:t>Scheme for Nuclear assisted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capture from Coal combustion</a:t>
            </a:r>
          </a:p>
        </p:txBody>
      </p:sp>
      <p:pic>
        <p:nvPicPr>
          <p:cNvPr id="29699" name="Picture 3" descr="Oxyfuel Flow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1981200"/>
            <a:ext cx="7381875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8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8FF5C717-9C55-4582-B19E-59C29B845CD7}" type="slidenum">
              <a:rPr lang="en-US"/>
              <a:pPr/>
              <a:t>21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1950"/>
            <a:ext cx="8686800" cy="781050"/>
          </a:xfrm>
        </p:spPr>
        <p:txBody>
          <a:bodyPr/>
          <a:lstStyle/>
          <a:p>
            <a:pPr eaLnBrk="1" hangingPunct="1"/>
            <a:r>
              <a:rPr lang="en-US" dirty="0" smtClean="0"/>
              <a:t>The CO</a:t>
            </a:r>
            <a:r>
              <a:rPr lang="en-US" baseline="-25000" dirty="0" smtClean="0"/>
              <a:t>2</a:t>
            </a:r>
            <a:r>
              <a:rPr lang="en-US" dirty="0" smtClean="0"/>
              <a:t> credit is a key parameter</a:t>
            </a:r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25810107"/>
              </p:ext>
            </p:extLst>
          </p:nvPr>
        </p:nvGraphicFramePr>
        <p:xfrm>
          <a:off x="-7938" y="1296988"/>
          <a:ext cx="7780338" cy="449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hart" r:id="rId4" imgW="7848541" imgH="4533990" progId="MSGraph.Chart.8">
                  <p:embed followColorScheme="full"/>
                </p:oleObj>
              </mc:Choice>
              <mc:Fallback>
                <p:oleObj name="Chart" r:id="rId4" imgW="7848541" imgH="4533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1296988"/>
                        <a:ext cx="7780338" cy="449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44" name="Text Box 4"/>
          <p:cNvSpPr txBox="1">
            <a:spLocks noChangeArrowheads="1"/>
          </p:cNvSpPr>
          <p:nvPr/>
        </p:nvSpPr>
        <p:spPr bwMode="auto">
          <a:xfrm>
            <a:off x="762000" y="5751493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sz="2800" i="0" dirty="0" smtClean="0">
                <a:latin typeface="+mn-lt"/>
              </a:rPr>
              <a:t>A modest CO</a:t>
            </a:r>
            <a:r>
              <a:rPr lang="en-US" sz="2800" i="0" baseline="-25000" dirty="0" smtClean="0">
                <a:latin typeface="+mn-lt"/>
              </a:rPr>
              <a:t>2</a:t>
            </a:r>
            <a:r>
              <a:rPr lang="en-US" sz="2800" i="0" dirty="0" smtClean="0">
                <a:latin typeface="+mn-lt"/>
              </a:rPr>
              <a:t> credit allows </a:t>
            </a:r>
            <a:r>
              <a:rPr lang="en-US" sz="2800" i="0" dirty="0" err="1" smtClean="0">
                <a:latin typeface="+mn-lt"/>
              </a:rPr>
              <a:t>synfuel</a:t>
            </a:r>
            <a:r>
              <a:rPr lang="en-US" sz="2800" i="0" dirty="0" smtClean="0">
                <a:latin typeface="+mn-lt"/>
              </a:rPr>
              <a:t> via nuclear H</a:t>
            </a:r>
            <a:r>
              <a:rPr lang="en-US" sz="2800" i="0" baseline="-25000" dirty="0" smtClean="0">
                <a:latin typeface="+mn-lt"/>
              </a:rPr>
              <a:t>2</a:t>
            </a:r>
            <a:r>
              <a:rPr lang="en-US" sz="2800" i="0" dirty="0" smtClean="0">
                <a:latin typeface="+mn-lt"/>
              </a:rPr>
              <a:t> production to compete with coal </a:t>
            </a:r>
            <a:r>
              <a:rPr lang="en-US" sz="2800" i="0" dirty="0" err="1" smtClean="0">
                <a:latin typeface="+mn-lt"/>
              </a:rPr>
              <a:t>synfuel</a:t>
            </a:r>
            <a:endParaRPr lang="en-US" sz="2800" i="0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6576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Coal gasification </a:t>
            </a:r>
            <a:r>
              <a:rPr lang="en-US" sz="2000" dirty="0" err="1">
                <a:latin typeface="+mn-lt"/>
              </a:rPr>
              <a:t>synfuel</a:t>
            </a:r>
            <a:r>
              <a:rPr lang="en-US" sz="2000" dirty="0">
                <a:latin typeface="+mn-lt"/>
              </a:rPr>
              <a:t> cost estimated from </a:t>
            </a:r>
            <a:r>
              <a:rPr lang="en-US" sz="2000" dirty="0" err="1">
                <a:latin typeface="+mn-lt"/>
              </a:rPr>
              <a:t>Rentech</a:t>
            </a:r>
            <a:r>
              <a:rPr lang="en-US" sz="2000" dirty="0">
                <a:latin typeface="+mn-lt"/>
              </a:rPr>
              <a:t> study (http://www.rentechinc.com/process-technical-publications.htm) </a:t>
            </a:r>
          </a:p>
        </p:txBody>
      </p:sp>
    </p:spTree>
    <p:extLst>
      <p:ext uri="{BB962C8B-B14F-4D97-AF65-F5344CB8AC3E}">
        <p14:creationId xmlns:p14="http://schemas.microsoft.com/office/powerpoint/2010/main" val="19595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ChangeArrowheads="1"/>
          </p:cNvSpPr>
          <p:nvPr/>
        </p:nvSpPr>
        <p:spPr bwMode="auto">
          <a:xfrm>
            <a:off x="2760663" y="3141663"/>
            <a:ext cx="36099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C2D84"/>
              </a:buClr>
              <a:defRPr/>
            </a:pPr>
            <a:r>
              <a:rPr lang="en-US">
                <a:solidFill>
                  <a:schemeClr val="bg1"/>
                </a:solidFill>
                <a:latin typeface="Century Gothic" charset="0"/>
                <a:ea typeface="ＭＳ Ｐゴシック" charset="0"/>
              </a:rPr>
              <a:t>Century Gothic 24 bold</a:t>
            </a:r>
          </a:p>
          <a:p>
            <a:pPr algn="ctr" eaLnBrk="1" hangingPunct="1">
              <a:spcBef>
                <a:spcPct val="20000"/>
              </a:spcBef>
              <a:buClr>
                <a:srgbClr val="0C2D84"/>
              </a:buClr>
              <a:defRPr/>
            </a:pPr>
            <a:r>
              <a:rPr lang="en-US">
                <a:solidFill>
                  <a:schemeClr val="bg1"/>
                </a:solidFill>
                <a:latin typeface="Century Gothic" charset="0"/>
                <a:ea typeface="ＭＳ Ｐゴシック" charset="0"/>
              </a:rPr>
              <a:t>Century Gothic 24 bold</a:t>
            </a:r>
          </a:p>
          <a:p>
            <a:pPr algn="ctr" eaLnBrk="1" hangingPunct="1">
              <a:spcBef>
                <a:spcPct val="20000"/>
              </a:spcBef>
              <a:buClr>
                <a:srgbClr val="0C2D84"/>
              </a:buClr>
              <a:defRPr/>
            </a:pPr>
            <a:r>
              <a:rPr lang="en-US">
                <a:solidFill>
                  <a:schemeClr val="bg1"/>
                </a:solidFill>
                <a:latin typeface="Century Gothic" charset="0"/>
                <a:ea typeface="ＭＳ Ｐゴシック" charset="0"/>
              </a:rPr>
              <a:t>Century Gothic 24 bold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673893" y="2592388"/>
            <a:ext cx="7783513" cy="3765550"/>
            <a:chOff x="336" y="1046"/>
            <a:chExt cx="4903" cy="2372"/>
          </a:xfrm>
        </p:grpSpPr>
        <p:pic>
          <p:nvPicPr>
            <p:cNvPr id="8355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46"/>
              <a:ext cx="4896" cy="2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35589" name="Rectangle 5"/>
            <p:cNvSpPr>
              <a:spLocks noChangeArrowheads="1"/>
            </p:cNvSpPr>
            <p:nvPr/>
          </p:nvSpPr>
          <p:spPr bwMode="auto">
            <a:xfrm>
              <a:off x="720" y="3024"/>
              <a:ext cx="288" cy="192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5590" name="Text Box 6"/>
            <p:cNvSpPr txBox="1">
              <a:spLocks noChangeArrowheads="1"/>
            </p:cNvSpPr>
            <p:nvPr/>
          </p:nvSpPr>
          <p:spPr bwMode="auto">
            <a:xfrm>
              <a:off x="1104" y="2928"/>
              <a:ext cx="117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  <a:buClr>
                  <a:schemeClr val="accent2"/>
                </a:buClr>
                <a:defRPr/>
              </a:pPr>
              <a:r>
                <a:rPr lang="en-US" sz="1800">
                  <a:latin typeface="Century Gothic" charset="0"/>
                  <a:ea typeface="ＭＳ Ｐゴシック" charset="0"/>
                </a:rPr>
                <a:t>CO</a:t>
              </a:r>
              <a:r>
                <a:rPr lang="en-US" sz="1800" baseline="-25000">
                  <a:latin typeface="Century Gothic" charset="0"/>
                  <a:ea typeface="ＭＳ Ｐゴシック" charset="0"/>
                </a:rPr>
                <a:t>2</a:t>
              </a:r>
              <a:r>
                <a:rPr lang="en-US" sz="1800">
                  <a:latin typeface="Century Gothic" charset="0"/>
                  <a:ea typeface="ＭＳ Ｐゴシック" charset="0"/>
                </a:rPr>
                <a:t> produced </a:t>
              </a:r>
              <a:br>
                <a:rPr lang="en-US" sz="1800">
                  <a:latin typeface="Century Gothic" charset="0"/>
                  <a:ea typeface="ＭＳ Ｐゴシック" charset="0"/>
                </a:rPr>
              </a:br>
              <a:r>
                <a:rPr lang="en-US" sz="1800">
                  <a:latin typeface="Century Gothic" charset="0"/>
                  <a:ea typeface="ＭＳ Ｐゴシック" charset="0"/>
                </a:rPr>
                <a:t>during fuel </a:t>
              </a:r>
              <a:br>
                <a:rPr lang="en-US" sz="1800">
                  <a:latin typeface="Century Gothic" charset="0"/>
                  <a:ea typeface="ＭＳ Ｐゴシック" charset="0"/>
                </a:rPr>
              </a:br>
              <a:r>
                <a:rPr lang="en-US" sz="1800">
                  <a:latin typeface="Century Gothic" charset="0"/>
                  <a:ea typeface="ＭＳ Ｐゴシック" charset="0"/>
                </a:rPr>
                <a:t>manufacturing</a:t>
              </a:r>
            </a:p>
          </p:txBody>
        </p:sp>
        <p:sp>
          <p:nvSpPr>
            <p:cNvPr id="835591" name="Rectangle 7"/>
            <p:cNvSpPr>
              <a:spLocks noChangeArrowheads="1"/>
            </p:cNvSpPr>
            <p:nvPr/>
          </p:nvSpPr>
          <p:spPr bwMode="auto">
            <a:xfrm>
              <a:off x="2496" y="3024"/>
              <a:ext cx="288" cy="19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5592" name="Text Box 8"/>
            <p:cNvSpPr txBox="1">
              <a:spLocks noChangeArrowheads="1"/>
            </p:cNvSpPr>
            <p:nvPr/>
          </p:nvSpPr>
          <p:spPr bwMode="auto">
            <a:xfrm>
              <a:off x="2880" y="2928"/>
              <a:ext cx="1054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  <a:buClr>
                  <a:schemeClr val="accent2"/>
                </a:buClr>
                <a:defRPr/>
              </a:pPr>
              <a:r>
                <a:rPr lang="en-US" sz="1800">
                  <a:latin typeface="Century Gothic" charset="0"/>
                  <a:ea typeface="ＭＳ Ｐゴシック" charset="0"/>
                </a:rPr>
                <a:t>CO</a:t>
              </a:r>
              <a:r>
                <a:rPr lang="en-US" sz="1800" baseline="-25000">
                  <a:latin typeface="Century Gothic" charset="0"/>
                  <a:ea typeface="ＭＳ Ｐゴシック" charset="0"/>
                </a:rPr>
                <a:t>2</a:t>
              </a:r>
              <a:r>
                <a:rPr lang="en-US" sz="1800">
                  <a:latin typeface="Century Gothic" charset="0"/>
                  <a:ea typeface="ＭＳ Ｐゴシック" charset="0"/>
                </a:rPr>
                <a:t> released</a:t>
              </a:r>
              <a:br>
                <a:rPr lang="en-US" sz="1800">
                  <a:latin typeface="Century Gothic" charset="0"/>
                  <a:ea typeface="ＭＳ Ｐゴシック" charset="0"/>
                </a:rPr>
              </a:br>
              <a:r>
                <a:rPr lang="en-US" sz="1800">
                  <a:latin typeface="Century Gothic" charset="0"/>
                  <a:ea typeface="ＭＳ Ｐゴシック" charset="0"/>
                </a:rPr>
                <a:t>upon fuel</a:t>
              </a:r>
              <a:br>
                <a:rPr lang="en-US" sz="1800">
                  <a:latin typeface="Century Gothic" charset="0"/>
                  <a:ea typeface="ＭＳ Ｐゴシック" charset="0"/>
                </a:rPr>
              </a:br>
              <a:r>
                <a:rPr lang="en-US" sz="1800">
                  <a:latin typeface="Century Gothic" charset="0"/>
                  <a:ea typeface="ＭＳ Ｐゴシック" charset="0"/>
                </a:rPr>
                <a:t>combustion</a:t>
              </a:r>
            </a:p>
          </p:txBody>
        </p:sp>
        <p:sp>
          <p:nvSpPr>
            <p:cNvPr id="835593" name="Rectangle 9"/>
            <p:cNvSpPr>
              <a:spLocks noChangeArrowheads="1"/>
            </p:cNvSpPr>
            <p:nvPr/>
          </p:nvSpPr>
          <p:spPr bwMode="auto">
            <a:xfrm>
              <a:off x="4128" y="3024"/>
              <a:ext cx="28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5594" name="Text Box 10"/>
            <p:cNvSpPr txBox="1">
              <a:spLocks noChangeArrowheads="1"/>
            </p:cNvSpPr>
            <p:nvPr/>
          </p:nvSpPr>
          <p:spPr bwMode="auto">
            <a:xfrm>
              <a:off x="4512" y="2966"/>
              <a:ext cx="72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  <a:buClr>
                  <a:schemeClr val="accent2"/>
                </a:buClr>
                <a:defRPr/>
              </a:pPr>
              <a:r>
                <a:rPr lang="en-US" sz="1800">
                  <a:latin typeface="Century Gothic" charset="0"/>
                  <a:ea typeface="ＭＳ Ｐゴシック" charset="0"/>
                </a:rPr>
                <a:t>Net CO</a:t>
              </a:r>
              <a:r>
                <a:rPr lang="en-US" sz="1800" baseline="-25000">
                  <a:latin typeface="Century Gothic" charset="0"/>
                  <a:ea typeface="ＭＳ Ｐゴシック" charset="0"/>
                </a:rPr>
                <a:t>2</a:t>
              </a:r>
              <a:r>
                <a:rPr lang="en-US" sz="1800">
                  <a:latin typeface="Century Gothic" charset="0"/>
                  <a:ea typeface="ＭＳ Ｐゴシック" charset="0"/>
                </a:rPr>
                <a:t> </a:t>
              </a:r>
              <a:br>
                <a:rPr lang="en-US" sz="1800">
                  <a:latin typeface="Century Gothic" charset="0"/>
                  <a:ea typeface="ＭＳ Ｐゴシック" charset="0"/>
                </a:rPr>
              </a:br>
              <a:r>
                <a:rPr lang="en-US" sz="1800">
                  <a:latin typeface="Century Gothic" charset="0"/>
                  <a:ea typeface="ＭＳ Ｐゴシック" charset="0"/>
                </a:rPr>
                <a:t>released</a:t>
              </a:r>
            </a:p>
          </p:txBody>
        </p:sp>
      </p:grpSp>
      <p:sp>
        <p:nvSpPr>
          <p:cNvPr id="38916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6962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Burning </a:t>
            </a:r>
            <a:r>
              <a:rPr lang="en-US" sz="3600" dirty="0" err="1" smtClean="0"/>
              <a:t>synfuel</a:t>
            </a:r>
            <a:r>
              <a:rPr lang="en-US" sz="3600" dirty="0" smtClean="0"/>
              <a:t> made from captured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results in ZERO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net release</a:t>
            </a:r>
          </a:p>
        </p:txBody>
      </p:sp>
      <p:sp>
        <p:nvSpPr>
          <p:cNvPr id="835596" name="Text Box 12"/>
          <p:cNvSpPr txBox="1">
            <a:spLocks noChangeArrowheads="1"/>
          </p:cNvSpPr>
          <p:nvPr/>
        </p:nvSpPr>
        <p:spPr bwMode="auto">
          <a:xfrm>
            <a:off x="369093" y="1524000"/>
            <a:ext cx="8382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Clr>
                <a:schemeClr val="accent2"/>
              </a:buClr>
              <a:defRPr/>
            </a:pPr>
            <a:r>
              <a:rPr lang="en-US" sz="2800" i="0" dirty="0">
                <a:latin typeface="+mn-lt"/>
                <a:ea typeface="ＭＳ Ｐゴシック" charset="0"/>
              </a:rPr>
              <a:t>Annual production of CO</a:t>
            </a:r>
            <a:r>
              <a:rPr lang="en-US" sz="2800" i="0" baseline="-25000" dirty="0">
                <a:latin typeface="+mn-lt"/>
                <a:ea typeface="ＭＳ Ｐゴシック" charset="0"/>
              </a:rPr>
              <a:t>2</a:t>
            </a:r>
            <a:r>
              <a:rPr lang="en-US" sz="2800" i="0" dirty="0">
                <a:latin typeface="+mn-lt"/>
                <a:ea typeface="ＭＳ Ｐゴシック" charset="0"/>
              </a:rPr>
              <a:t> from manufacturing and </a:t>
            </a:r>
            <a:br>
              <a:rPr lang="en-US" sz="2800" i="0" dirty="0">
                <a:latin typeface="+mn-lt"/>
                <a:ea typeface="ＭＳ Ｐゴシック" charset="0"/>
              </a:rPr>
            </a:br>
            <a:r>
              <a:rPr lang="en-US" sz="2800" i="0" dirty="0">
                <a:latin typeface="+mn-lt"/>
                <a:ea typeface="ＭＳ Ｐゴシック" charset="0"/>
              </a:rPr>
              <a:t>combustion of </a:t>
            </a:r>
            <a:r>
              <a:rPr lang="en-US" sz="2800" i="0" dirty="0" err="1">
                <a:latin typeface="+mn-lt"/>
                <a:ea typeface="ＭＳ Ｐゴシック" charset="0"/>
              </a:rPr>
              <a:t>synfuel</a:t>
            </a:r>
            <a:r>
              <a:rPr lang="en-US" sz="2800" i="0" dirty="0">
                <a:latin typeface="+mn-lt"/>
                <a:ea typeface="ＭＳ Ｐゴシック" charset="0"/>
              </a:rPr>
              <a:t> from various sources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0" i="0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23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0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00880"/>
            <a:ext cx="9161280" cy="705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What are the consequences?</a:t>
            </a:r>
            <a:br>
              <a:rPr lang="en-US" dirty="0" smtClean="0"/>
            </a:br>
            <a:r>
              <a:rPr lang="en-US" dirty="0" smtClean="0"/>
              <a:t>Are there better 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3" descr="00199dc_012e_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47792"/>
            <a:ext cx="7010400" cy="48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28800" y="6488112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http://www.ocrwm.doe.gov/info_library/newsroom/photos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Identifying alternative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 sz="2400" dirty="0" smtClean="0"/>
              <a:t>In 2011, US-DOE initiated a study for Nuclear </a:t>
            </a:r>
            <a:r>
              <a:rPr lang="en-US" altLang="en-US" sz="2400" dirty="0"/>
              <a:t>Fuel Cycle Evaluation and </a:t>
            </a:r>
            <a:r>
              <a:rPr lang="en-US" altLang="en-US" sz="2400" dirty="0" smtClean="0"/>
              <a:t>Screening.</a:t>
            </a:r>
          </a:p>
          <a:p>
            <a:pPr marL="742950" lvl="2" indent="-342900"/>
            <a:r>
              <a:rPr lang="en-US" altLang="en-US" dirty="0"/>
              <a:t>Different suggestions for nuclear fuel cycles suggestions were collected.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/>
              <a:t>Over 4000 different options for fuel cycles were found and compounded into 40 different groups</a:t>
            </a:r>
            <a:r>
              <a:rPr lang="en-US" altLang="en-US" sz="2400" dirty="0" smtClean="0"/>
              <a:t>.</a:t>
            </a:r>
          </a:p>
          <a:p>
            <a:pPr marL="742950" lvl="2" indent="-342900"/>
            <a:r>
              <a:rPr lang="en-US" altLang="en-US" dirty="0" smtClean="0"/>
              <a:t>EG01-EG40 </a:t>
            </a:r>
            <a:r>
              <a:rPr lang="en-US" altLang="en-US" dirty="0"/>
              <a:t>where EG01 is reference, current, nuclear fuel cycle.)</a:t>
            </a:r>
          </a:p>
          <a:p>
            <a:r>
              <a:rPr lang="en-US" altLang="en-US" sz="2400" dirty="0" smtClean="0"/>
              <a:t>9 different evaluation criteria were developed</a:t>
            </a:r>
          </a:p>
          <a:p>
            <a:pPr lvl="1"/>
            <a:r>
              <a:rPr lang="en-US" altLang="en-US" sz="2000" dirty="0" smtClean="0"/>
              <a:t>6 related to benefits (resources, safety, waste </a:t>
            </a:r>
            <a:r>
              <a:rPr lang="en-US" altLang="en-US" sz="2000" dirty="0" err="1" smtClean="0"/>
              <a:t>etc</a:t>
            </a:r>
            <a:r>
              <a:rPr lang="en-US" altLang="en-US" sz="2000" dirty="0" smtClean="0"/>
              <a:t>), 3 related to challenges (financial, development, </a:t>
            </a:r>
            <a:r>
              <a:rPr lang="en-US" altLang="en-US" sz="2000" dirty="0" err="1" smtClean="0"/>
              <a:t>etc</a:t>
            </a:r>
            <a:r>
              <a:rPr lang="en-US" altLang="en-US" sz="2000" dirty="0" smtClean="0"/>
              <a:t>)</a:t>
            </a:r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172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https://inlportal.inl.gov/portal/server.pt/community/nuclear_science_and_technology/337/online_nuclear_fuel_cycle_options_catalog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762" y="1219200"/>
            <a:ext cx="839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Nuclear Fuel Cycle Evaluation and Screening Final Report, US-DOE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51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Study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6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10076" cy="538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3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200" b="1" dirty="0"/>
              <a:t>The </a:t>
            </a:r>
            <a:r>
              <a:rPr lang="en-US" sz="2200" b="1" dirty="0" smtClean="0"/>
              <a:t>fuel cycles providing the highest benefit are :</a:t>
            </a:r>
            <a:endParaRPr lang="en-US" sz="2200" b="1" dirty="0"/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Continuous </a:t>
            </a:r>
            <a:r>
              <a:rPr lang="en-US" altLang="en-US" sz="2000" dirty="0"/>
              <a:t>recycle of U/Pu with new natural-U (Nat. U) fuel in fast critical reactors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/>
              <a:t>Continuous recycle of U/TRU with new Nat. U fuel in fast critical reactors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/>
              <a:t>Continuous recycle of U/TRU with Nat. U fuel in both fast and thermal critical reactors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Continuous </a:t>
            </a:r>
            <a:r>
              <a:rPr lang="en-US" altLang="en-US" sz="2000" dirty="0"/>
              <a:t>recycle of U/Pu with new Nat. U fuel in both fast &amp; thermal critical reactors</a:t>
            </a:r>
          </a:p>
          <a:p>
            <a:r>
              <a:rPr lang="en-US" sz="2200" b="1" dirty="0" smtClean="0"/>
              <a:t>Costs for development of these fuel cycles would range from $2B-$10B (for U/Pu) and $10B-$25B (for U/TRU) for development to engineering scale followed </a:t>
            </a:r>
            <a:r>
              <a:rPr lang="en-US" sz="2200" b="1" dirty="0"/>
              <a:t>by </a:t>
            </a:r>
            <a:r>
              <a:rPr lang="en-US" sz="2200" b="1" dirty="0" smtClean="0"/>
              <a:t>$10B-$25B </a:t>
            </a:r>
            <a:r>
              <a:rPr lang="en-US" sz="2200" b="1" dirty="0"/>
              <a:t>(for U/Pu) and </a:t>
            </a:r>
            <a:r>
              <a:rPr lang="en-US" sz="2200" b="1" dirty="0" smtClean="0"/>
              <a:t>$25B-$50B </a:t>
            </a:r>
            <a:r>
              <a:rPr lang="en-US" sz="2200" b="1" dirty="0"/>
              <a:t>(for U/TRU) for development to </a:t>
            </a:r>
            <a:r>
              <a:rPr lang="en-US" sz="2200" b="1" dirty="0" smtClean="0"/>
              <a:t>commercial facility. Implementation of the industrial fleet is comparable to maintaining current reactor fleet.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2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Levelized</a:t>
            </a:r>
            <a:r>
              <a:rPr lang="en-US" dirty="0" smtClean="0"/>
              <a:t> Cost at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9287"/>
            <a:ext cx="7627749" cy="55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already existing technology we can: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US" dirty="0" smtClean="0"/>
              <a:t>Reuse up to 97% of the material</a:t>
            </a:r>
          </a:p>
          <a:p>
            <a:r>
              <a:rPr lang="en-US" dirty="0" smtClean="0"/>
              <a:t>Reduce the volume of waste considerably</a:t>
            </a:r>
          </a:p>
          <a:p>
            <a:r>
              <a:rPr lang="en-US" dirty="0" smtClean="0"/>
              <a:t>Reduce the need for mining and </a:t>
            </a:r>
            <a:r>
              <a:rPr lang="en-US" dirty="0" smtClean="0"/>
              <a:t>enrichment</a:t>
            </a:r>
          </a:p>
          <a:p>
            <a:r>
              <a:rPr lang="en-US" dirty="0" smtClean="0"/>
              <a:t>Increase the utilization of uranium by a factor of ~100.</a:t>
            </a:r>
            <a:endParaRPr lang="en-US" dirty="0" smtClean="0"/>
          </a:p>
          <a:p>
            <a:pPr lvl="3"/>
            <a:endParaRPr lang="en-US" dirty="0" smtClean="0"/>
          </a:p>
          <a:p>
            <a:pPr indent="0">
              <a:buNone/>
            </a:pPr>
            <a:r>
              <a:rPr lang="en-US" dirty="0" smtClean="0"/>
              <a:t>We still face the challenge of handling a long lived waste product.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C0B5-4056-1543-9A9A-45E70666AC66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4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9E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9E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34148</TotalTime>
  <Words>703</Words>
  <Application>Microsoft Office PowerPoint</Application>
  <PresentationFormat>On-screen Show (4:3)</PresentationFormat>
  <Paragraphs>112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Blank Presentation</vt:lpstr>
      <vt:lpstr>Microsoft Graph Chart</vt:lpstr>
      <vt:lpstr>Recycling Nuclear Waste: Potentials and Global Perspectives</vt:lpstr>
      <vt:lpstr>Current Nuclear Fuel Cycle</vt:lpstr>
      <vt:lpstr>PowerPoint Presentation</vt:lpstr>
      <vt:lpstr>What are the consequences? Are there better options?</vt:lpstr>
      <vt:lpstr>Identifying alternative options</vt:lpstr>
      <vt:lpstr>Study Summarized</vt:lpstr>
      <vt:lpstr>Conclusions</vt:lpstr>
      <vt:lpstr>Levelized Cost at Equilibrium</vt:lpstr>
      <vt:lpstr>With already existing technology we can:</vt:lpstr>
      <vt:lpstr>Sellafield, UK  6 square km 10,000 employees  50+ years of reprocessing  50,000 tons of used fuel have been recycled to date </vt:lpstr>
      <vt:lpstr>PowerPoint Presentation</vt:lpstr>
      <vt:lpstr>International collaboration may be required</vt:lpstr>
      <vt:lpstr>MOX plant construction (Aqueous-polishing)</vt:lpstr>
      <vt:lpstr>Can we transport waste safely?</vt:lpstr>
      <vt:lpstr>To Dream the Impossible Dream</vt:lpstr>
      <vt:lpstr>PowerPoint Presentation</vt:lpstr>
      <vt:lpstr>PowerPoint Presentation</vt:lpstr>
      <vt:lpstr>Grand Challenges</vt:lpstr>
      <vt:lpstr>PowerPoint Presentation</vt:lpstr>
      <vt:lpstr>Scheme for Nuclear assisted CO2  capture from Coal combustion</vt:lpstr>
      <vt:lpstr>The CO2 credit is a key parameter</vt:lpstr>
      <vt:lpstr>Burning synfuel made from captured CO2 results in ZERO CO2 net release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Limits Resolution in Multidimensional NMR?</dc:title>
  <dc:creator>Trial User</dc:creator>
  <cp:lastModifiedBy>Micke</cp:lastModifiedBy>
  <cp:revision>824</cp:revision>
  <cp:lastPrinted>2010-08-07T18:50:54Z</cp:lastPrinted>
  <dcterms:created xsi:type="dcterms:W3CDTF">2003-04-12T23:58:00Z</dcterms:created>
  <dcterms:modified xsi:type="dcterms:W3CDTF">2015-02-02T19:15:10Z</dcterms:modified>
</cp:coreProperties>
</file>