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harts/chart3.xml" ContentType="application/vnd.openxmlformats-officedocument.drawingml.chart+xml"/>
  <Override PartName="/ppt/comments/comment2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72" r:id="rId2"/>
    <p:sldId id="513" r:id="rId3"/>
    <p:sldId id="494" r:id="rId4"/>
    <p:sldId id="437" r:id="rId5"/>
    <p:sldId id="438" r:id="rId6"/>
    <p:sldId id="435" r:id="rId7"/>
    <p:sldId id="501" r:id="rId8"/>
    <p:sldId id="439" r:id="rId9"/>
    <p:sldId id="441" r:id="rId10"/>
    <p:sldId id="442" r:id="rId11"/>
    <p:sldId id="376" r:id="rId12"/>
    <p:sldId id="422" r:id="rId13"/>
    <p:sldId id="374" r:id="rId14"/>
    <p:sldId id="375" r:id="rId15"/>
    <p:sldId id="377" r:id="rId16"/>
    <p:sldId id="447" r:id="rId17"/>
    <p:sldId id="445" r:id="rId18"/>
    <p:sldId id="449" r:id="rId19"/>
    <p:sldId id="424" r:id="rId20"/>
    <p:sldId id="491" r:id="rId21"/>
    <p:sldId id="392" r:id="rId22"/>
    <p:sldId id="383" r:id="rId23"/>
    <p:sldId id="502" r:id="rId24"/>
    <p:sldId id="499" r:id="rId25"/>
    <p:sldId id="511" r:id="rId26"/>
    <p:sldId id="512" r:id="rId27"/>
    <p:sldId id="448" r:id="rId28"/>
    <p:sldId id="510" r:id="rId29"/>
    <p:sldId id="503" r:id="rId30"/>
    <p:sldId id="504" r:id="rId31"/>
    <p:sldId id="418" r:id="rId32"/>
    <p:sldId id="288" r:id="rId3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MB28" initials="OMB28" lastIdx="1" clrIdx="0"/>
  <p:cmAuthor id="1" name="Nikki.Cope" initials="N" lastIdx="1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EC64"/>
    <a:srgbClr val="B4E4A9"/>
    <a:srgbClr val="00A401"/>
    <a:srgbClr val="FCB833"/>
    <a:srgbClr val="196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82" autoAdjust="0"/>
  </p:normalViewPr>
  <p:slideViewPr>
    <p:cSldViewPr snapToGrid="0" snapToObjects="1">
      <p:cViewPr>
        <p:scale>
          <a:sx n="72" d="100"/>
          <a:sy n="72" d="100"/>
        </p:scale>
        <p:origin x="-640" y="-80"/>
      </p:cViewPr>
      <p:guideLst>
        <p:guide orient="horz" pos="2160"/>
        <p:guide pos="2874"/>
      </p:guideLst>
    </p:cSldViewPr>
  </p:slid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90" d="100"/>
        <a:sy n="90" d="100"/>
      </p:scale>
      <p:origin x="0" y="2608"/>
    </p:cViewPr>
  </p:sorterViewPr>
  <p:notesViewPr>
    <p:cSldViewPr snapToGrid="0" snapToObjects="1">
      <p:cViewPr varScale="1">
        <p:scale>
          <a:sx n="83" d="100"/>
          <a:sy n="83" d="100"/>
        </p:scale>
        <p:origin x="-1842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A79998:Users:timothy.heidel:Desktop:Table_1.3_Primary_Energy_Consumption_History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A79998:Users:timothy.heidel:Downloads:Table_7.2b_Electricity_Net_Generation-_Electric_Power_Sector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ron.newman\Desktop\GRID\ARPA-E%20GRID\Jovan\Losses\Demand_Generation_1996-2010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'Annual Data'!$B$11</c:f>
              <c:strCache>
                <c:ptCount val="1"/>
                <c:pt idx="0">
                  <c:v>Biomass</c:v>
                </c:pt>
              </c:strCache>
            </c:strRef>
          </c:tx>
          <c:invertIfNegative val="0"/>
          <c:cat>
            <c:numRef>
              <c:f>'Annual Data'!$A$12:$A$45</c:f>
              <c:numCache>
                <c:formatCode>General</c:formatCode>
                <c:ptCount val="34"/>
                <c:pt idx="0">
                  <c:v>1845.0</c:v>
                </c:pt>
                <c:pt idx="1">
                  <c:v>1850.0</c:v>
                </c:pt>
                <c:pt idx="2">
                  <c:v>1855.0</c:v>
                </c:pt>
                <c:pt idx="3">
                  <c:v>1860.0</c:v>
                </c:pt>
                <c:pt idx="4">
                  <c:v>1865.0</c:v>
                </c:pt>
                <c:pt idx="5">
                  <c:v>1870.0</c:v>
                </c:pt>
                <c:pt idx="6">
                  <c:v>1875.0</c:v>
                </c:pt>
                <c:pt idx="7">
                  <c:v>1880.0</c:v>
                </c:pt>
                <c:pt idx="8">
                  <c:v>1885.0</c:v>
                </c:pt>
                <c:pt idx="9">
                  <c:v>1890.0</c:v>
                </c:pt>
                <c:pt idx="10">
                  <c:v>1895.0</c:v>
                </c:pt>
                <c:pt idx="11">
                  <c:v>1900.0</c:v>
                </c:pt>
                <c:pt idx="12">
                  <c:v>1905.0</c:v>
                </c:pt>
                <c:pt idx="13">
                  <c:v>1910.0</c:v>
                </c:pt>
                <c:pt idx="14">
                  <c:v>1915.0</c:v>
                </c:pt>
                <c:pt idx="15">
                  <c:v>1920.0</c:v>
                </c:pt>
                <c:pt idx="16">
                  <c:v>1925.0</c:v>
                </c:pt>
                <c:pt idx="17">
                  <c:v>1930.0</c:v>
                </c:pt>
                <c:pt idx="18">
                  <c:v>1935.0</c:v>
                </c:pt>
                <c:pt idx="19">
                  <c:v>1940.0</c:v>
                </c:pt>
                <c:pt idx="20">
                  <c:v>1945.0</c:v>
                </c:pt>
                <c:pt idx="21">
                  <c:v>1950.0</c:v>
                </c:pt>
                <c:pt idx="22">
                  <c:v>1955.0</c:v>
                </c:pt>
                <c:pt idx="23">
                  <c:v>1960.0</c:v>
                </c:pt>
                <c:pt idx="24">
                  <c:v>1965.0</c:v>
                </c:pt>
                <c:pt idx="25">
                  <c:v>1970.0</c:v>
                </c:pt>
                <c:pt idx="26">
                  <c:v>1975.0</c:v>
                </c:pt>
                <c:pt idx="27">
                  <c:v>1980.0</c:v>
                </c:pt>
                <c:pt idx="28">
                  <c:v>1985.0</c:v>
                </c:pt>
                <c:pt idx="29">
                  <c:v>1990.0</c:v>
                </c:pt>
                <c:pt idx="30">
                  <c:v>1995.0</c:v>
                </c:pt>
                <c:pt idx="31">
                  <c:v>2000.0</c:v>
                </c:pt>
                <c:pt idx="32">
                  <c:v>2005.0</c:v>
                </c:pt>
                <c:pt idx="33">
                  <c:v>2010.0</c:v>
                </c:pt>
              </c:numCache>
            </c:numRef>
          </c:cat>
          <c:val>
            <c:numRef>
              <c:f>'Annual Data'!$B$12:$B$45</c:f>
              <c:numCache>
                <c:formatCode>General</c:formatCode>
                <c:ptCount val="34"/>
                <c:pt idx="0">
                  <c:v>1.757</c:v>
                </c:pt>
                <c:pt idx="1">
                  <c:v>2.138</c:v>
                </c:pt>
                <c:pt idx="2">
                  <c:v>2.389</c:v>
                </c:pt>
                <c:pt idx="3">
                  <c:v>2.641</c:v>
                </c:pt>
                <c:pt idx="4">
                  <c:v>2.767</c:v>
                </c:pt>
                <c:pt idx="5">
                  <c:v>2.893</c:v>
                </c:pt>
                <c:pt idx="6">
                  <c:v>2.871999999999999</c:v>
                </c:pt>
                <c:pt idx="7">
                  <c:v>2.850999999999999</c:v>
                </c:pt>
                <c:pt idx="8">
                  <c:v>2.683</c:v>
                </c:pt>
                <c:pt idx="9">
                  <c:v>2.515</c:v>
                </c:pt>
                <c:pt idx="10">
                  <c:v>2.306</c:v>
                </c:pt>
                <c:pt idx="11">
                  <c:v>2.015</c:v>
                </c:pt>
                <c:pt idx="12">
                  <c:v>1.843</c:v>
                </c:pt>
                <c:pt idx="13">
                  <c:v>1.765</c:v>
                </c:pt>
                <c:pt idx="14">
                  <c:v>1.688</c:v>
                </c:pt>
                <c:pt idx="15">
                  <c:v>1.61</c:v>
                </c:pt>
                <c:pt idx="16">
                  <c:v>1.533</c:v>
                </c:pt>
                <c:pt idx="17">
                  <c:v>1.455</c:v>
                </c:pt>
                <c:pt idx="18">
                  <c:v>1.397</c:v>
                </c:pt>
                <c:pt idx="19">
                  <c:v>1.358</c:v>
                </c:pt>
                <c:pt idx="20">
                  <c:v>1.261</c:v>
                </c:pt>
                <c:pt idx="21">
                  <c:v>1.562307</c:v>
                </c:pt>
                <c:pt idx="22">
                  <c:v>1.424143</c:v>
                </c:pt>
                <c:pt idx="23">
                  <c:v>1.31987</c:v>
                </c:pt>
                <c:pt idx="24">
                  <c:v>1.334761</c:v>
                </c:pt>
                <c:pt idx="25">
                  <c:v>1.430962</c:v>
                </c:pt>
                <c:pt idx="26">
                  <c:v>1.498734</c:v>
                </c:pt>
                <c:pt idx="27">
                  <c:v>2.4755</c:v>
                </c:pt>
                <c:pt idx="28">
                  <c:v>3.016233</c:v>
                </c:pt>
                <c:pt idx="29">
                  <c:v>2.735112</c:v>
                </c:pt>
                <c:pt idx="30">
                  <c:v>3.101142</c:v>
                </c:pt>
                <c:pt idx="31">
                  <c:v>3.008227</c:v>
                </c:pt>
                <c:pt idx="32">
                  <c:v>3.116754</c:v>
                </c:pt>
                <c:pt idx="33">
                  <c:v>4.285391</c:v>
                </c:pt>
              </c:numCache>
            </c:numRef>
          </c:val>
        </c:ser>
        <c:ser>
          <c:idx val="1"/>
          <c:order val="1"/>
          <c:tx>
            <c:strRef>
              <c:f>'Annual Data'!$C$11</c:f>
              <c:strCache>
                <c:ptCount val="1"/>
                <c:pt idx="0">
                  <c:v>Coal</c:v>
                </c:pt>
              </c:strCache>
            </c:strRef>
          </c:tx>
          <c:invertIfNegative val="0"/>
          <c:cat>
            <c:numRef>
              <c:f>'Annual Data'!$A$12:$A$45</c:f>
              <c:numCache>
                <c:formatCode>General</c:formatCode>
                <c:ptCount val="34"/>
                <c:pt idx="0">
                  <c:v>1845.0</c:v>
                </c:pt>
                <c:pt idx="1">
                  <c:v>1850.0</c:v>
                </c:pt>
                <c:pt idx="2">
                  <c:v>1855.0</c:v>
                </c:pt>
                <c:pt idx="3">
                  <c:v>1860.0</c:v>
                </c:pt>
                <c:pt idx="4">
                  <c:v>1865.0</c:v>
                </c:pt>
                <c:pt idx="5">
                  <c:v>1870.0</c:v>
                </c:pt>
                <c:pt idx="6">
                  <c:v>1875.0</c:v>
                </c:pt>
                <c:pt idx="7">
                  <c:v>1880.0</c:v>
                </c:pt>
                <c:pt idx="8">
                  <c:v>1885.0</c:v>
                </c:pt>
                <c:pt idx="9">
                  <c:v>1890.0</c:v>
                </c:pt>
                <c:pt idx="10">
                  <c:v>1895.0</c:v>
                </c:pt>
                <c:pt idx="11">
                  <c:v>1900.0</c:v>
                </c:pt>
                <c:pt idx="12">
                  <c:v>1905.0</c:v>
                </c:pt>
                <c:pt idx="13">
                  <c:v>1910.0</c:v>
                </c:pt>
                <c:pt idx="14">
                  <c:v>1915.0</c:v>
                </c:pt>
                <c:pt idx="15">
                  <c:v>1920.0</c:v>
                </c:pt>
                <c:pt idx="16">
                  <c:v>1925.0</c:v>
                </c:pt>
                <c:pt idx="17">
                  <c:v>1930.0</c:v>
                </c:pt>
                <c:pt idx="18">
                  <c:v>1935.0</c:v>
                </c:pt>
                <c:pt idx="19">
                  <c:v>1940.0</c:v>
                </c:pt>
                <c:pt idx="20">
                  <c:v>1945.0</c:v>
                </c:pt>
                <c:pt idx="21">
                  <c:v>1950.0</c:v>
                </c:pt>
                <c:pt idx="22">
                  <c:v>1955.0</c:v>
                </c:pt>
                <c:pt idx="23">
                  <c:v>1960.0</c:v>
                </c:pt>
                <c:pt idx="24">
                  <c:v>1965.0</c:v>
                </c:pt>
                <c:pt idx="25">
                  <c:v>1970.0</c:v>
                </c:pt>
                <c:pt idx="26">
                  <c:v>1975.0</c:v>
                </c:pt>
                <c:pt idx="27">
                  <c:v>1980.0</c:v>
                </c:pt>
                <c:pt idx="28">
                  <c:v>1985.0</c:v>
                </c:pt>
                <c:pt idx="29">
                  <c:v>1990.0</c:v>
                </c:pt>
                <c:pt idx="30">
                  <c:v>1995.0</c:v>
                </c:pt>
                <c:pt idx="31">
                  <c:v>2000.0</c:v>
                </c:pt>
                <c:pt idx="32">
                  <c:v>2005.0</c:v>
                </c:pt>
                <c:pt idx="33">
                  <c:v>2010.0</c:v>
                </c:pt>
              </c:numCache>
            </c:numRef>
          </c:cat>
          <c:val>
            <c:numRef>
              <c:f>'Annual Data'!$C$12:$C$45</c:f>
              <c:numCache>
                <c:formatCode>General</c:formatCode>
                <c:ptCount val="34"/>
                <c:pt idx="0">
                  <c:v>0.0</c:v>
                </c:pt>
                <c:pt idx="1">
                  <c:v>0.219</c:v>
                </c:pt>
                <c:pt idx="2">
                  <c:v>0.421</c:v>
                </c:pt>
                <c:pt idx="3">
                  <c:v>0.518</c:v>
                </c:pt>
                <c:pt idx="4">
                  <c:v>0.632</c:v>
                </c:pt>
                <c:pt idx="5">
                  <c:v>1.048</c:v>
                </c:pt>
                <c:pt idx="6">
                  <c:v>1.44</c:v>
                </c:pt>
                <c:pt idx="7">
                  <c:v>2.054</c:v>
                </c:pt>
                <c:pt idx="8">
                  <c:v>2.84</c:v>
                </c:pt>
                <c:pt idx="9">
                  <c:v>4.061999999999998</c:v>
                </c:pt>
                <c:pt idx="10">
                  <c:v>4.95</c:v>
                </c:pt>
                <c:pt idx="11">
                  <c:v>6.841</c:v>
                </c:pt>
                <c:pt idx="12">
                  <c:v>10.001</c:v>
                </c:pt>
                <c:pt idx="13">
                  <c:v>12.714</c:v>
                </c:pt>
                <c:pt idx="14">
                  <c:v>13.294</c:v>
                </c:pt>
                <c:pt idx="15">
                  <c:v>15.504</c:v>
                </c:pt>
                <c:pt idx="16">
                  <c:v>14.706</c:v>
                </c:pt>
                <c:pt idx="17">
                  <c:v>13.639</c:v>
                </c:pt>
                <c:pt idx="18">
                  <c:v>10.634</c:v>
                </c:pt>
                <c:pt idx="19">
                  <c:v>12.535</c:v>
                </c:pt>
                <c:pt idx="20">
                  <c:v>15.972</c:v>
                </c:pt>
                <c:pt idx="21">
                  <c:v>12.347109</c:v>
                </c:pt>
                <c:pt idx="22">
                  <c:v>11.167259</c:v>
                </c:pt>
                <c:pt idx="23">
                  <c:v>9.837785</c:v>
                </c:pt>
                <c:pt idx="24">
                  <c:v>11.580608</c:v>
                </c:pt>
                <c:pt idx="25">
                  <c:v>12.264528</c:v>
                </c:pt>
                <c:pt idx="26">
                  <c:v>12.662786</c:v>
                </c:pt>
                <c:pt idx="27">
                  <c:v>15.422809</c:v>
                </c:pt>
                <c:pt idx="28">
                  <c:v>17.478428</c:v>
                </c:pt>
                <c:pt idx="29">
                  <c:v>19.172635</c:v>
                </c:pt>
                <c:pt idx="30">
                  <c:v>20.088727</c:v>
                </c:pt>
                <c:pt idx="31">
                  <c:v>22.579528</c:v>
                </c:pt>
                <c:pt idx="32">
                  <c:v>22.796543</c:v>
                </c:pt>
                <c:pt idx="33">
                  <c:v>20.833968</c:v>
                </c:pt>
              </c:numCache>
            </c:numRef>
          </c:val>
        </c:ser>
        <c:ser>
          <c:idx val="2"/>
          <c:order val="2"/>
          <c:tx>
            <c:strRef>
              <c:f>'Annual Data'!$D$11</c:f>
              <c:strCache>
                <c:ptCount val="1"/>
                <c:pt idx="0">
                  <c:v>Petroleum</c:v>
                </c:pt>
              </c:strCache>
            </c:strRef>
          </c:tx>
          <c:invertIfNegative val="0"/>
          <c:cat>
            <c:numRef>
              <c:f>'Annual Data'!$A$12:$A$45</c:f>
              <c:numCache>
                <c:formatCode>General</c:formatCode>
                <c:ptCount val="34"/>
                <c:pt idx="0">
                  <c:v>1845.0</c:v>
                </c:pt>
                <c:pt idx="1">
                  <c:v>1850.0</c:v>
                </c:pt>
                <c:pt idx="2">
                  <c:v>1855.0</c:v>
                </c:pt>
                <c:pt idx="3">
                  <c:v>1860.0</c:v>
                </c:pt>
                <c:pt idx="4">
                  <c:v>1865.0</c:v>
                </c:pt>
                <c:pt idx="5">
                  <c:v>1870.0</c:v>
                </c:pt>
                <c:pt idx="6">
                  <c:v>1875.0</c:v>
                </c:pt>
                <c:pt idx="7">
                  <c:v>1880.0</c:v>
                </c:pt>
                <c:pt idx="8">
                  <c:v>1885.0</c:v>
                </c:pt>
                <c:pt idx="9">
                  <c:v>1890.0</c:v>
                </c:pt>
                <c:pt idx="10">
                  <c:v>1895.0</c:v>
                </c:pt>
                <c:pt idx="11">
                  <c:v>1900.0</c:v>
                </c:pt>
                <c:pt idx="12">
                  <c:v>1905.0</c:v>
                </c:pt>
                <c:pt idx="13">
                  <c:v>1910.0</c:v>
                </c:pt>
                <c:pt idx="14">
                  <c:v>1915.0</c:v>
                </c:pt>
                <c:pt idx="15">
                  <c:v>1920.0</c:v>
                </c:pt>
                <c:pt idx="16">
                  <c:v>1925.0</c:v>
                </c:pt>
                <c:pt idx="17">
                  <c:v>1930.0</c:v>
                </c:pt>
                <c:pt idx="18">
                  <c:v>1935.0</c:v>
                </c:pt>
                <c:pt idx="19">
                  <c:v>1940.0</c:v>
                </c:pt>
                <c:pt idx="20">
                  <c:v>1945.0</c:v>
                </c:pt>
                <c:pt idx="21">
                  <c:v>1950.0</c:v>
                </c:pt>
                <c:pt idx="22">
                  <c:v>1955.0</c:v>
                </c:pt>
                <c:pt idx="23">
                  <c:v>1960.0</c:v>
                </c:pt>
                <c:pt idx="24">
                  <c:v>1965.0</c:v>
                </c:pt>
                <c:pt idx="25">
                  <c:v>1970.0</c:v>
                </c:pt>
                <c:pt idx="26">
                  <c:v>1975.0</c:v>
                </c:pt>
                <c:pt idx="27">
                  <c:v>1980.0</c:v>
                </c:pt>
                <c:pt idx="28">
                  <c:v>1985.0</c:v>
                </c:pt>
                <c:pt idx="29">
                  <c:v>1990.0</c:v>
                </c:pt>
                <c:pt idx="30">
                  <c:v>1995.0</c:v>
                </c:pt>
                <c:pt idx="31">
                  <c:v>2000.0</c:v>
                </c:pt>
                <c:pt idx="32">
                  <c:v>2005.0</c:v>
                </c:pt>
                <c:pt idx="33">
                  <c:v>2010.0</c:v>
                </c:pt>
              </c:numCache>
            </c:numRef>
          </c:cat>
          <c:val>
            <c:numRef>
              <c:f>'Annual Data'!$D$12:$D$45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0.003</c:v>
                </c:pt>
                <c:pt idx="4">
                  <c:v>0.01</c:v>
                </c:pt>
                <c:pt idx="5">
                  <c:v>0.011</c:v>
                </c:pt>
                <c:pt idx="6">
                  <c:v>0.011</c:v>
                </c:pt>
                <c:pt idx="7">
                  <c:v>0.096</c:v>
                </c:pt>
                <c:pt idx="8">
                  <c:v>0.04</c:v>
                </c:pt>
                <c:pt idx="9">
                  <c:v>0.156</c:v>
                </c:pt>
                <c:pt idx="10">
                  <c:v>0.168</c:v>
                </c:pt>
                <c:pt idx="11">
                  <c:v>0.229</c:v>
                </c:pt>
                <c:pt idx="12">
                  <c:v>0.61</c:v>
                </c:pt>
                <c:pt idx="13">
                  <c:v>1.007</c:v>
                </c:pt>
                <c:pt idx="14">
                  <c:v>1.418</c:v>
                </c:pt>
                <c:pt idx="15">
                  <c:v>2.676</c:v>
                </c:pt>
                <c:pt idx="16">
                  <c:v>4.28</c:v>
                </c:pt>
                <c:pt idx="17">
                  <c:v>5.896999999999998</c:v>
                </c:pt>
                <c:pt idx="18">
                  <c:v>5.675</c:v>
                </c:pt>
                <c:pt idx="19">
                  <c:v>7.76</c:v>
                </c:pt>
                <c:pt idx="20">
                  <c:v>10.11</c:v>
                </c:pt>
                <c:pt idx="21">
                  <c:v>13.315484</c:v>
                </c:pt>
                <c:pt idx="22">
                  <c:v>17.254955</c:v>
                </c:pt>
                <c:pt idx="23">
                  <c:v>19.91923</c:v>
                </c:pt>
                <c:pt idx="24">
                  <c:v>23.24568</c:v>
                </c:pt>
                <c:pt idx="25">
                  <c:v>29.520695</c:v>
                </c:pt>
                <c:pt idx="26">
                  <c:v>32.732323</c:v>
                </c:pt>
                <c:pt idx="27">
                  <c:v>34.20452</c:v>
                </c:pt>
                <c:pt idx="28">
                  <c:v>30.924732</c:v>
                </c:pt>
                <c:pt idx="29">
                  <c:v>33.551623</c:v>
                </c:pt>
                <c:pt idx="30">
                  <c:v>34.43837</c:v>
                </c:pt>
                <c:pt idx="31">
                  <c:v>38.261705</c:v>
                </c:pt>
                <c:pt idx="32">
                  <c:v>40.388116</c:v>
                </c:pt>
                <c:pt idx="33">
                  <c:v>36.009541</c:v>
                </c:pt>
              </c:numCache>
            </c:numRef>
          </c:val>
        </c:ser>
        <c:ser>
          <c:idx val="3"/>
          <c:order val="3"/>
          <c:tx>
            <c:strRef>
              <c:f>'Annual Data'!$E$11</c:f>
              <c:strCache>
                <c:ptCount val="1"/>
                <c:pt idx="0">
                  <c:v>Natural Gas</c:v>
                </c:pt>
              </c:strCache>
            </c:strRef>
          </c:tx>
          <c:invertIfNegative val="0"/>
          <c:cat>
            <c:numRef>
              <c:f>'Annual Data'!$A$12:$A$45</c:f>
              <c:numCache>
                <c:formatCode>General</c:formatCode>
                <c:ptCount val="34"/>
                <c:pt idx="0">
                  <c:v>1845.0</c:v>
                </c:pt>
                <c:pt idx="1">
                  <c:v>1850.0</c:v>
                </c:pt>
                <c:pt idx="2">
                  <c:v>1855.0</c:v>
                </c:pt>
                <c:pt idx="3">
                  <c:v>1860.0</c:v>
                </c:pt>
                <c:pt idx="4">
                  <c:v>1865.0</c:v>
                </c:pt>
                <c:pt idx="5">
                  <c:v>1870.0</c:v>
                </c:pt>
                <c:pt idx="6">
                  <c:v>1875.0</c:v>
                </c:pt>
                <c:pt idx="7">
                  <c:v>1880.0</c:v>
                </c:pt>
                <c:pt idx="8">
                  <c:v>1885.0</c:v>
                </c:pt>
                <c:pt idx="9">
                  <c:v>1890.0</c:v>
                </c:pt>
                <c:pt idx="10">
                  <c:v>1895.0</c:v>
                </c:pt>
                <c:pt idx="11">
                  <c:v>1900.0</c:v>
                </c:pt>
                <c:pt idx="12">
                  <c:v>1905.0</c:v>
                </c:pt>
                <c:pt idx="13">
                  <c:v>1910.0</c:v>
                </c:pt>
                <c:pt idx="14">
                  <c:v>1915.0</c:v>
                </c:pt>
                <c:pt idx="15">
                  <c:v>1920.0</c:v>
                </c:pt>
                <c:pt idx="16">
                  <c:v>1925.0</c:v>
                </c:pt>
                <c:pt idx="17">
                  <c:v>1930.0</c:v>
                </c:pt>
                <c:pt idx="18">
                  <c:v>1935.0</c:v>
                </c:pt>
                <c:pt idx="19">
                  <c:v>1940.0</c:v>
                </c:pt>
                <c:pt idx="20">
                  <c:v>1945.0</c:v>
                </c:pt>
                <c:pt idx="21">
                  <c:v>1950.0</c:v>
                </c:pt>
                <c:pt idx="22">
                  <c:v>1955.0</c:v>
                </c:pt>
                <c:pt idx="23">
                  <c:v>1960.0</c:v>
                </c:pt>
                <c:pt idx="24">
                  <c:v>1965.0</c:v>
                </c:pt>
                <c:pt idx="25">
                  <c:v>1970.0</c:v>
                </c:pt>
                <c:pt idx="26">
                  <c:v>1975.0</c:v>
                </c:pt>
                <c:pt idx="27">
                  <c:v>1980.0</c:v>
                </c:pt>
                <c:pt idx="28">
                  <c:v>1985.0</c:v>
                </c:pt>
                <c:pt idx="29">
                  <c:v>1990.0</c:v>
                </c:pt>
                <c:pt idx="30">
                  <c:v>1995.0</c:v>
                </c:pt>
                <c:pt idx="31">
                  <c:v>2000.0</c:v>
                </c:pt>
                <c:pt idx="32">
                  <c:v>2005.0</c:v>
                </c:pt>
                <c:pt idx="33">
                  <c:v>2010.0</c:v>
                </c:pt>
              </c:numCache>
            </c:numRef>
          </c:cat>
          <c:val>
            <c:numRef>
              <c:f>'Annual Data'!$E$12:$E$45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0.082</c:v>
                </c:pt>
                <c:pt idx="9">
                  <c:v>0.257</c:v>
                </c:pt>
                <c:pt idx="10">
                  <c:v>0.147</c:v>
                </c:pt>
                <c:pt idx="11">
                  <c:v>0.252</c:v>
                </c:pt>
                <c:pt idx="12">
                  <c:v>0.372</c:v>
                </c:pt>
                <c:pt idx="13">
                  <c:v>0.54</c:v>
                </c:pt>
                <c:pt idx="14">
                  <c:v>0.673</c:v>
                </c:pt>
                <c:pt idx="15">
                  <c:v>0.813</c:v>
                </c:pt>
                <c:pt idx="16">
                  <c:v>1.191</c:v>
                </c:pt>
                <c:pt idx="17">
                  <c:v>1.932</c:v>
                </c:pt>
                <c:pt idx="18">
                  <c:v>1.919</c:v>
                </c:pt>
                <c:pt idx="19">
                  <c:v>2.665</c:v>
                </c:pt>
                <c:pt idx="20">
                  <c:v>3.871</c:v>
                </c:pt>
                <c:pt idx="21">
                  <c:v>5.968371</c:v>
                </c:pt>
                <c:pt idx="22">
                  <c:v>8.997935</c:v>
                </c:pt>
                <c:pt idx="23">
                  <c:v>12.385366</c:v>
                </c:pt>
                <c:pt idx="24">
                  <c:v>15.768667</c:v>
                </c:pt>
                <c:pt idx="25">
                  <c:v>21.794707</c:v>
                </c:pt>
                <c:pt idx="26">
                  <c:v>19.947883</c:v>
                </c:pt>
                <c:pt idx="27">
                  <c:v>20.235459</c:v>
                </c:pt>
                <c:pt idx="28">
                  <c:v>17.703482</c:v>
                </c:pt>
                <c:pt idx="29">
                  <c:v>19.603167</c:v>
                </c:pt>
                <c:pt idx="30">
                  <c:v>22.671139</c:v>
                </c:pt>
                <c:pt idx="31">
                  <c:v>23.823977</c:v>
                </c:pt>
                <c:pt idx="32">
                  <c:v>22.565364</c:v>
                </c:pt>
                <c:pt idx="33">
                  <c:v>24.574754</c:v>
                </c:pt>
              </c:numCache>
            </c:numRef>
          </c:val>
        </c:ser>
        <c:ser>
          <c:idx val="4"/>
          <c:order val="4"/>
          <c:tx>
            <c:strRef>
              <c:f>'Annual Data'!$F$11</c:f>
              <c:strCache>
                <c:ptCount val="1"/>
                <c:pt idx="0">
                  <c:v>Hydro</c:v>
                </c:pt>
              </c:strCache>
            </c:strRef>
          </c:tx>
          <c:invertIfNegative val="0"/>
          <c:cat>
            <c:numRef>
              <c:f>'Annual Data'!$A$12:$A$45</c:f>
              <c:numCache>
                <c:formatCode>General</c:formatCode>
                <c:ptCount val="34"/>
                <c:pt idx="0">
                  <c:v>1845.0</c:v>
                </c:pt>
                <c:pt idx="1">
                  <c:v>1850.0</c:v>
                </c:pt>
                <c:pt idx="2">
                  <c:v>1855.0</c:v>
                </c:pt>
                <c:pt idx="3">
                  <c:v>1860.0</c:v>
                </c:pt>
                <c:pt idx="4">
                  <c:v>1865.0</c:v>
                </c:pt>
                <c:pt idx="5">
                  <c:v>1870.0</c:v>
                </c:pt>
                <c:pt idx="6">
                  <c:v>1875.0</c:v>
                </c:pt>
                <c:pt idx="7">
                  <c:v>1880.0</c:v>
                </c:pt>
                <c:pt idx="8">
                  <c:v>1885.0</c:v>
                </c:pt>
                <c:pt idx="9">
                  <c:v>1890.0</c:v>
                </c:pt>
                <c:pt idx="10">
                  <c:v>1895.0</c:v>
                </c:pt>
                <c:pt idx="11">
                  <c:v>1900.0</c:v>
                </c:pt>
                <c:pt idx="12">
                  <c:v>1905.0</c:v>
                </c:pt>
                <c:pt idx="13">
                  <c:v>1910.0</c:v>
                </c:pt>
                <c:pt idx="14">
                  <c:v>1915.0</c:v>
                </c:pt>
                <c:pt idx="15">
                  <c:v>1920.0</c:v>
                </c:pt>
                <c:pt idx="16">
                  <c:v>1925.0</c:v>
                </c:pt>
                <c:pt idx="17">
                  <c:v>1930.0</c:v>
                </c:pt>
                <c:pt idx="18">
                  <c:v>1935.0</c:v>
                </c:pt>
                <c:pt idx="19">
                  <c:v>1940.0</c:v>
                </c:pt>
                <c:pt idx="20">
                  <c:v>1945.0</c:v>
                </c:pt>
                <c:pt idx="21">
                  <c:v>1950.0</c:v>
                </c:pt>
                <c:pt idx="22">
                  <c:v>1955.0</c:v>
                </c:pt>
                <c:pt idx="23">
                  <c:v>1960.0</c:v>
                </c:pt>
                <c:pt idx="24">
                  <c:v>1965.0</c:v>
                </c:pt>
                <c:pt idx="25">
                  <c:v>1970.0</c:v>
                </c:pt>
                <c:pt idx="26">
                  <c:v>1975.0</c:v>
                </c:pt>
                <c:pt idx="27">
                  <c:v>1980.0</c:v>
                </c:pt>
                <c:pt idx="28">
                  <c:v>1985.0</c:v>
                </c:pt>
                <c:pt idx="29">
                  <c:v>1990.0</c:v>
                </c:pt>
                <c:pt idx="30">
                  <c:v>1995.0</c:v>
                </c:pt>
                <c:pt idx="31">
                  <c:v>2000.0</c:v>
                </c:pt>
                <c:pt idx="32">
                  <c:v>2005.0</c:v>
                </c:pt>
                <c:pt idx="33">
                  <c:v>2010.0</c:v>
                </c:pt>
              </c:numCache>
            </c:numRef>
          </c:cat>
          <c:val>
            <c:numRef>
              <c:f>'Annual Data'!$F$12:$F$45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0.022</c:v>
                </c:pt>
                <c:pt idx="10">
                  <c:v>0.09</c:v>
                </c:pt>
                <c:pt idx="11">
                  <c:v>0.25</c:v>
                </c:pt>
                <c:pt idx="12">
                  <c:v>0.386</c:v>
                </c:pt>
                <c:pt idx="13">
                  <c:v>0.539</c:v>
                </c:pt>
                <c:pt idx="14">
                  <c:v>0.659</c:v>
                </c:pt>
                <c:pt idx="15">
                  <c:v>0.738</c:v>
                </c:pt>
                <c:pt idx="16">
                  <c:v>0.668</c:v>
                </c:pt>
                <c:pt idx="17">
                  <c:v>0.752</c:v>
                </c:pt>
                <c:pt idx="18">
                  <c:v>0.806</c:v>
                </c:pt>
                <c:pt idx="19">
                  <c:v>0.88</c:v>
                </c:pt>
                <c:pt idx="20">
                  <c:v>1.442</c:v>
                </c:pt>
                <c:pt idx="21">
                  <c:v>1.415411</c:v>
                </c:pt>
                <c:pt idx="22">
                  <c:v>1.359844</c:v>
                </c:pt>
                <c:pt idx="23">
                  <c:v>1.607975</c:v>
                </c:pt>
                <c:pt idx="24">
                  <c:v>2.059077</c:v>
                </c:pt>
                <c:pt idx="25">
                  <c:v>2.633547</c:v>
                </c:pt>
                <c:pt idx="26">
                  <c:v>3.154607</c:v>
                </c:pt>
                <c:pt idx="27">
                  <c:v>2.900144</c:v>
                </c:pt>
                <c:pt idx="28">
                  <c:v>2.970192</c:v>
                </c:pt>
                <c:pt idx="29">
                  <c:v>3.046391</c:v>
                </c:pt>
                <c:pt idx="30">
                  <c:v>3.205307</c:v>
                </c:pt>
                <c:pt idx="31">
                  <c:v>2.811116</c:v>
                </c:pt>
                <c:pt idx="32">
                  <c:v>2.702942</c:v>
                </c:pt>
                <c:pt idx="33">
                  <c:v>2.538541</c:v>
                </c:pt>
              </c:numCache>
            </c:numRef>
          </c:val>
        </c:ser>
        <c:ser>
          <c:idx val="5"/>
          <c:order val="5"/>
          <c:tx>
            <c:strRef>
              <c:f>'Annual Data'!$G$11</c:f>
              <c:strCache>
                <c:ptCount val="1"/>
                <c:pt idx="0">
                  <c:v>Nuclear</c:v>
                </c:pt>
              </c:strCache>
            </c:strRef>
          </c:tx>
          <c:invertIfNegative val="0"/>
          <c:cat>
            <c:numRef>
              <c:f>'Annual Data'!$A$12:$A$45</c:f>
              <c:numCache>
                <c:formatCode>General</c:formatCode>
                <c:ptCount val="34"/>
                <c:pt idx="0">
                  <c:v>1845.0</c:v>
                </c:pt>
                <c:pt idx="1">
                  <c:v>1850.0</c:v>
                </c:pt>
                <c:pt idx="2">
                  <c:v>1855.0</c:v>
                </c:pt>
                <c:pt idx="3">
                  <c:v>1860.0</c:v>
                </c:pt>
                <c:pt idx="4">
                  <c:v>1865.0</c:v>
                </c:pt>
                <c:pt idx="5">
                  <c:v>1870.0</c:v>
                </c:pt>
                <c:pt idx="6">
                  <c:v>1875.0</c:v>
                </c:pt>
                <c:pt idx="7">
                  <c:v>1880.0</c:v>
                </c:pt>
                <c:pt idx="8">
                  <c:v>1885.0</c:v>
                </c:pt>
                <c:pt idx="9">
                  <c:v>1890.0</c:v>
                </c:pt>
                <c:pt idx="10">
                  <c:v>1895.0</c:v>
                </c:pt>
                <c:pt idx="11">
                  <c:v>1900.0</c:v>
                </c:pt>
                <c:pt idx="12">
                  <c:v>1905.0</c:v>
                </c:pt>
                <c:pt idx="13">
                  <c:v>1910.0</c:v>
                </c:pt>
                <c:pt idx="14">
                  <c:v>1915.0</c:v>
                </c:pt>
                <c:pt idx="15">
                  <c:v>1920.0</c:v>
                </c:pt>
                <c:pt idx="16">
                  <c:v>1925.0</c:v>
                </c:pt>
                <c:pt idx="17">
                  <c:v>1930.0</c:v>
                </c:pt>
                <c:pt idx="18">
                  <c:v>1935.0</c:v>
                </c:pt>
                <c:pt idx="19">
                  <c:v>1940.0</c:v>
                </c:pt>
                <c:pt idx="20">
                  <c:v>1945.0</c:v>
                </c:pt>
                <c:pt idx="21">
                  <c:v>1950.0</c:v>
                </c:pt>
                <c:pt idx="22">
                  <c:v>1955.0</c:v>
                </c:pt>
                <c:pt idx="23">
                  <c:v>1960.0</c:v>
                </c:pt>
                <c:pt idx="24">
                  <c:v>1965.0</c:v>
                </c:pt>
                <c:pt idx="25">
                  <c:v>1970.0</c:v>
                </c:pt>
                <c:pt idx="26">
                  <c:v>1975.0</c:v>
                </c:pt>
                <c:pt idx="27">
                  <c:v>1980.0</c:v>
                </c:pt>
                <c:pt idx="28">
                  <c:v>1985.0</c:v>
                </c:pt>
                <c:pt idx="29">
                  <c:v>1990.0</c:v>
                </c:pt>
                <c:pt idx="30">
                  <c:v>1995.0</c:v>
                </c:pt>
                <c:pt idx="31">
                  <c:v>2000.0</c:v>
                </c:pt>
                <c:pt idx="32">
                  <c:v>2005.0</c:v>
                </c:pt>
                <c:pt idx="33">
                  <c:v>2010.0</c:v>
                </c:pt>
              </c:numCache>
            </c:numRef>
          </c:cat>
          <c:val>
            <c:numRef>
              <c:f>'Annual Data'!$G$12:$G$45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0.006026</c:v>
                </c:pt>
                <c:pt idx="24">
                  <c:v>0.043164</c:v>
                </c:pt>
                <c:pt idx="25">
                  <c:v>0.239347</c:v>
                </c:pt>
                <c:pt idx="26">
                  <c:v>1.899798</c:v>
                </c:pt>
                <c:pt idx="27">
                  <c:v>2.739169</c:v>
                </c:pt>
                <c:pt idx="28">
                  <c:v>4.075563</c:v>
                </c:pt>
                <c:pt idx="29">
                  <c:v>6.104349999999997</c:v>
                </c:pt>
                <c:pt idx="30">
                  <c:v>7.075436</c:v>
                </c:pt>
                <c:pt idx="31">
                  <c:v>7.862349</c:v>
                </c:pt>
                <c:pt idx="32">
                  <c:v>8.16081</c:v>
                </c:pt>
                <c:pt idx="33">
                  <c:v>8.434433</c:v>
                </c:pt>
              </c:numCache>
            </c:numRef>
          </c:val>
        </c:ser>
        <c:ser>
          <c:idx val="6"/>
          <c:order val="6"/>
          <c:tx>
            <c:strRef>
              <c:f>'Annual Data'!$H$11</c:f>
              <c:strCache>
                <c:ptCount val="1"/>
                <c:pt idx="0">
                  <c:v>Geothermal</c:v>
                </c:pt>
              </c:strCache>
            </c:strRef>
          </c:tx>
          <c:invertIfNegative val="0"/>
          <c:cat>
            <c:numRef>
              <c:f>'Annual Data'!$A$12:$A$45</c:f>
              <c:numCache>
                <c:formatCode>General</c:formatCode>
                <c:ptCount val="34"/>
                <c:pt idx="0">
                  <c:v>1845.0</c:v>
                </c:pt>
                <c:pt idx="1">
                  <c:v>1850.0</c:v>
                </c:pt>
                <c:pt idx="2">
                  <c:v>1855.0</c:v>
                </c:pt>
                <c:pt idx="3">
                  <c:v>1860.0</c:v>
                </c:pt>
                <c:pt idx="4">
                  <c:v>1865.0</c:v>
                </c:pt>
                <c:pt idx="5">
                  <c:v>1870.0</c:v>
                </c:pt>
                <c:pt idx="6">
                  <c:v>1875.0</c:v>
                </c:pt>
                <c:pt idx="7">
                  <c:v>1880.0</c:v>
                </c:pt>
                <c:pt idx="8">
                  <c:v>1885.0</c:v>
                </c:pt>
                <c:pt idx="9">
                  <c:v>1890.0</c:v>
                </c:pt>
                <c:pt idx="10">
                  <c:v>1895.0</c:v>
                </c:pt>
                <c:pt idx="11">
                  <c:v>1900.0</c:v>
                </c:pt>
                <c:pt idx="12">
                  <c:v>1905.0</c:v>
                </c:pt>
                <c:pt idx="13">
                  <c:v>1910.0</c:v>
                </c:pt>
                <c:pt idx="14">
                  <c:v>1915.0</c:v>
                </c:pt>
                <c:pt idx="15">
                  <c:v>1920.0</c:v>
                </c:pt>
                <c:pt idx="16">
                  <c:v>1925.0</c:v>
                </c:pt>
                <c:pt idx="17">
                  <c:v>1930.0</c:v>
                </c:pt>
                <c:pt idx="18">
                  <c:v>1935.0</c:v>
                </c:pt>
                <c:pt idx="19">
                  <c:v>1940.0</c:v>
                </c:pt>
                <c:pt idx="20">
                  <c:v>1945.0</c:v>
                </c:pt>
                <c:pt idx="21">
                  <c:v>1950.0</c:v>
                </c:pt>
                <c:pt idx="22">
                  <c:v>1955.0</c:v>
                </c:pt>
                <c:pt idx="23">
                  <c:v>1960.0</c:v>
                </c:pt>
                <c:pt idx="24">
                  <c:v>1965.0</c:v>
                </c:pt>
                <c:pt idx="25">
                  <c:v>1970.0</c:v>
                </c:pt>
                <c:pt idx="26">
                  <c:v>1975.0</c:v>
                </c:pt>
                <c:pt idx="27">
                  <c:v>1980.0</c:v>
                </c:pt>
                <c:pt idx="28">
                  <c:v>1985.0</c:v>
                </c:pt>
                <c:pt idx="29">
                  <c:v>1990.0</c:v>
                </c:pt>
                <c:pt idx="30">
                  <c:v>1995.0</c:v>
                </c:pt>
                <c:pt idx="31">
                  <c:v>2000.0</c:v>
                </c:pt>
                <c:pt idx="32">
                  <c:v>2005.0</c:v>
                </c:pt>
                <c:pt idx="33">
                  <c:v>2010.0</c:v>
                </c:pt>
              </c:numCache>
            </c:numRef>
          </c:cat>
          <c:val>
            <c:numRef>
              <c:f>'Annual Data'!$H$12:$H$45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0.000359</c:v>
                </c:pt>
                <c:pt idx="24">
                  <c:v>0.001978</c:v>
                </c:pt>
                <c:pt idx="25">
                  <c:v>0.005511</c:v>
                </c:pt>
                <c:pt idx="26">
                  <c:v>0.03378</c:v>
                </c:pt>
                <c:pt idx="27">
                  <c:v>0.052699</c:v>
                </c:pt>
                <c:pt idx="28">
                  <c:v>0.097421</c:v>
                </c:pt>
                <c:pt idx="29">
                  <c:v>0.170747</c:v>
                </c:pt>
                <c:pt idx="30">
                  <c:v>0.152057</c:v>
                </c:pt>
                <c:pt idx="31">
                  <c:v>0.164364</c:v>
                </c:pt>
                <c:pt idx="32">
                  <c:v>0.180703</c:v>
                </c:pt>
                <c:pt idx="33">
                  <c:v>0.207979</c:v>
                </c:pt>
              </c:numCache>
            </c:numRef>
          </c:val>
        </c:ser>
        <c:ser>
          <c:idx val="7"/>
          <c:order val="7"/>
          <c:tx>
            <c:strRef>
              <c:f>'Annual Data'!$I$11</c:f>
              <c:strCache>
                <c:ptCount val="1"/>
                <c:pt idx="0">
                  <c:v>Solar/PV</c:v>
                </c:pt>
              </c:strCache>
            </c:strRef>
          </c:tx>
          <c:invertIfNegative val="0"/>
          <c:cat>
            <c:numRef>
              <c:f>'Annual Data'!$A$12:$A$45</c:f>
              <c:numCache>
                <c:formatCode>General</c:formatCode>
                <c:ptCount val="34"/>
                <c:pt idx="0">
                  <c:v>1845.0</c:v>
                </c:pt>
                <c:pt idx="1">
                  <c:v>1850.0</c:v>
                </c:pt>
                <c:pt idx="2">
                  <c:v>1855.0</c:v>
                </c:pt>
                <c:pt idx="3">
                  <c:v>1860.0</c:v>
                </c:pt>
                <c:pt idx="4">
                  <c:v>1865.0</c:v>
                </c:pt>
                <c:pt idx="5">
                  <c:v>1870.0</c:v>
                </c:pt>
                <c:pt idx="6">
                  <c:v>1875.0</c:v>
                </c:pt>
                <c:pt idx="7">
                  <c:v>1880.0</c:v>
                </c:pt>
                <c:pt idx="8">
                  <c:v>1885.0</c:v>
                </c:pt>
                <c:pt idx="9">
                  <c:v>1890.0</c:v>
                </c:pt>
                <c:pt idx="10">
                  <c:v>1895.0</c:v>
                </c:pt>
                <c:pt idx="11">
                  <c:v>1900.0</c:v>
                </c:pt>
                <c:pt idx="12">
                  <c:v>1905.0</c:v>
                </c:pt>
                <c:pt idx="13">
                  <c:v>1910.0</c:v>
                </c:pt>
                <c:pt idx="14">
                  <c:v>1915.0</c:v>
                </c:pt>
                <c:pt idx="15">
                  <c:v>1920.0</c:v>
                </c:pt>
                <c:pt idx="16">
                  <c:v>1925.0</c:v>
                </c:pt>
                <c:pt idx="17">
                  <c:v>1930.0</c:v>
                </c:pt>
                <c:pt idx="18">
                  <c:v>1935.0</c:v>
                </c:pt>
                <c:pt idx="19">
                  <c:v>1940.0</c:v>
                </c:pt>
                <c:pt idx="20">
                  <c:v>1945.0</c:v>
                </c:pt>
                <c:pt idx="21">
                  <c:v>1950.0</c:v>
                </c:pt>
                <c:pt idx="22">
                  <c:v>1955.0</c:v>
                </c:pt>
                <c:pt idx="23">
                  <c:v>1960.0</c:v>
                </c:pt>
                <c:pt idx="24">
                  <c:v>1965.0</c:v>
                </c:pt>
                <c:pt idx="25">
                  <c:v>1970.0</c:v>
                </c:pt>
                <c:pt idx="26">
                  <c:v>1975.0</c:v>
                </c:pt>
                <c:pt idx="27">
                  <c:v>1980.0</c:v>
                </c:pt>
                <c:pt idx="28">
                  <c:v>1985.0</c:v>
                </c:pt>
                <c:pt idx="29">
                  <c:v>1990.0</c:v>
                </c:pt>
                <c:pt idx="30">
                  <c:v>1995.0</c:v>
                </c:pt>
                <c:pt idx="31">
                  <c:v>2000.0</c:v>
                </c:pt>
                <c:pt idx="32">
                  <c:v>2005.0</c:v>
                </c:pt>
                <c:pt idx="33">
                  <c:v>2010.0</c:v>
                </c:pt>
              </c:numCache>
            </c:numRef>
          </c:cat>
          <c:val>
            <c:numRef>
              <c:f>'Annual Data'!$I$12:$I$45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0.000111</c:v>
                </c:pt>
                <c:pt idx="29">
                  <c:v>0.05942</c:v>
                </c:pt>
                <c:pt idx="30">
                  <c:v>0.069347</c:v>
                </c:pt>
                <c:pt idx="31">
                  <c:v>0.065587</c:v>
                </c:pt>
                <c:pt idx="32">
                  <c:v>0.063446</c:v>
                </c:pt>
                <c:pt idx="33">
                  <c:v>0.125901</c:v>
                </c:pt>
              </c:numCache>
            </c:numRef>
          </c:val>
        </c:ser>
        <c:ser>
          <c:idx val="8"/>
          <c:order val="8"/>
          <c:tx>
            <c:strRef>
              <c:f>'Annual Data'!$J$11</c:f>
              <c:strCache>
                <c:ptCount val="1"/>
                <c:pt idx="0">
                  <c:v>Wind</c:v>
                </c:pt>
              </c:strCache>
            </c:strRef>
          </c:tx>
          <c:invertIfNegative val="0"/>
          <c:cat>
            <c:numRef>
              <c:f>'Annual Data'!$A$12:$A$45</c:f>
              <c:numCache>
                <c:formatCode>General</c:formatCode>
                <c:ptCount val="34"/>
                <c:pt idx="0">
                  <c:v>1845.0</c:v>
                </c:pt>
                <c:pt idx="1">
                  <c:v>1850.0</c:v>
                </c:pt>
                <c:pt idx="2">
                  <c:v>1855.0</c:v>
                </c:pt>
                <c:pt idx="3">
                  <c:v>1860.0</c:v>
                </c:pt>
                <c:pt idx="4">
                  <c:v>1865.0</c:v>
                </c:pt>
                <c:pt idx="5">
                  <c:v>1870.0</c:v>
                </c:pt>
                <c:pt idx="6">
                  <c:v>1875.0</c:v>
                </c:pt>
                <c:pt idx="7">
                  <c:v>1880.0</c:v>
                </c:pt>
                <c:pt idx="8">
                  <c:v>1885.0</c:v>
                </c:pt>
                <c:pt idx="9">
                  <c:v>1890.0</c:v>
                </c:pt>
                <c:pt idx="10">
                  <c:v>1895.0</c:v>
                </c:pt>
                <c:pt idx="11">
                  <c:v>1900.0</c:v>
                </c:pt>
                <c:pt idx="12">
                  <c:v>1905.0</c:v>
                </c:pt>
                <c:pt idx="13">
                  <c:v>1910.0</c:v>
                </c:pt>
                <c:pt idx="14">
                  <c:v>1915.0</c:v>
                </c:pt>
                <c:pt idx="15">
                  <c:v>1920.0</c:v>
                </c:pt>
                <c:pt idx="16">
                  <c:v>1925.0</c:v>
                </c:pt>
                <c:pt idx="17">
                  <c:v>1930.0</c:v>
                </c:pt>
                <c:pt idx="18">
                  <c:v>1935.0</c:v>
                </c:pt>
                <c:pt idx="19">
                  <c:v>1940.0</c:v>
                </c:pt>
                <c:pt idx="20">
                  <c:v>1945.0</c:v>
                </c:pt>
                <c:pt idx="21">
                  <c:v>1950.0</c:v>
                </c:pt>
                <c:pt idx="22">
                  <c:v>1955.0</c:v>
                </c:pt>
                <c:pt idx="23">
                  <c:v>1960.0</c:v>
                </c:pt>
                <c:pt idx="24">
                  <c:v>1965.0</c:v>
                </c:pt>
                <c:pt idx="25">
                  <c:v>1970.0</c:v>
                </c:pt>
                <c:pt idx="26">
                  <c:v>1975.0</c:v>
                </c:pt>
                <c:pt idx="27">
                  <c:v>1980.0</c:v>
                </c:pt>
                <c:pt idx="28">
                  <c:v>1985.0</c:v>
                </c:pt>
                <c:pt idx="29">
                  <c:v>1990.0</c:v>
                </c:pt>
                <c:pt idx="30">
                  <c:v>1995.0</c:v>
                </c:pt>
                <c:pt idx="31">
                  <c:v>2000.0</c:v>
                </c:pt>
                <c:pt idx="32">
                  <c:v>2005.0</c:v>
                </c:pt>
                <c:pt idx="33">
                  <c:v>2010.0</c:v>
                </c:pt>
              </c:numCache>
            </c:numRef>
          </c:cat>
          <c:val>
            <c:numRef>
              <c:f>'Annual Data'!$J$12:$J$45</c:f>
              <c:numCache>
                <c:formatCode>General</c:formatCode>
                <c:ptCount val="3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6.0E-5</c:v>
                </c:pt>
                <c:pt idx="29">
                  <c:v>0.029007</c:v>
                </c:pt>
                <c:pt idx="30">
                  <c:v>0.03263</c:v>
                </c:pt>
                <c:pt idx="31">
                  <c:v>0.057057</c:v>
                </c:pt>
                <c:pt idx="32">
                  <c:v>0.178088</c:v>
                </c:pt>
                <c:pt idx="33">
                  <c:v>0.923427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824632632"/>
        <c:axId val="1824635544"/>
      </c:barChart>
      <c:catAx>
        <c:axId val="1824632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24635544"/>
        <c:crosses val="autoZero"/>
        <c:auto val="1"/>
        <c:lblAlgn val="ctr"/>
        <c:lblOffset val="100"/>
        <c:noMultiLvlLbl val="0"/>
      </c:catAx>
      <c:valAx>
        <c:axId val="182463554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82463263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'Annual Data'!$B$11</c:f>
              <c:strCache>
                <c:ptCount val="1"/>
                <c:pt idx="0">
                  <c:v>Coal</c:v>
                </c:pt>
              </c:strCache>
            </c:strRef>
          </c:tx>
          <c:invertIfNegative val="0"/>
          <c:cat>
            <c:numRef>
              <c:f>'Annual Data'!$A$12:$A$76</c:f>
              <c:numCache>
                <c:formatCode>General</c:formatCode>
                <c:ptCount val="65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  <c:pt idx="62">
                  <c:v>2011.0</c:v>
                </c:pt>
                <c:pt idx="63">
                  <c:v>2012.0</c:v>
                </c:pt>
                <c:pt idx="64">
                  <c:v>2013.0</c:v>
                </c:pt>
              </c:numCache>
            </c:numRef>
          </c:cat>
          <c:val>
            <c:numRef>
              <c:f>'Annual Data'!$B$12:$B$76</c:f>
              <c:numCache>
                <c:formatCode>General</c:formatCode>
                <c:ptCount val="65"/>
                <c:pt idx="0">
                  <c:v>135451.32</c:v>
                </c:pt>
                <c:pt idx="1">
                  <c:v>154519.994</c:v>
                </c:pt>
                <c:pt idx="2">
                  <c:v>185203.657</c:v>
                </c:pt>
                <c:pt idx="3">
                  <c:v>195436.666</c:v>
                </c:pt>
                <c:pt idx="4">
                  <c:v>218846.325</c:v>
                </c:pt>
                <c:pt idx="5">
                  <c:v>239145.966</c:v>
                </c:pt>
                <c:pt idx="6">
                  <c:v>301362.698</c:v>
                </c:pt>
                <c:pt idx="7">
                  <c:v>338503.484</c:v>
                </c:pt>
                <c:pt idx="8">
                  <c:v>346386.207</c:v>
                </c:pt>
                <c:pt idx="9">
                  <c:v>344365.781</c:v>
                </c:pt>
                <c:pt idx="10">
                  <c:v>378424.21</c:v>
                </c:pt>
                <c:pt idx="11">
                  <c:v>403067.357</c:v>
                </c:pt>
                <c:pt idx="12">
                  <c:v>421870.669</c:v>
                </c:pt>
                <c:pt idx="13">
                  <c:v>450249.238</c:v>
                </c:pt>
                <c:pt idx="14">
                  <c:v>493926.719</c:v>
                </c:pt>
                <c:pt idx="15">
                  <c:v>526230.019</c:v>
                </c:pt>
                <c:pt idx="16">
                  <c:v>570925.951</c:v>
                </c:pt>
                <c:pt idx="17">
                  <c:v>613474.8</c:v>
                </c:pt>
                <c:pt idx="18">
                  <c:v>630483.363</c:v>
                </c:pt>
                <c:pt idx="19">
                  <c:v>684904.58</c:v>
                </c:pt>
                <c:pt idx="20">
                  <c:v>706001.24</c:v>
                </c:pt>
                <c:pt idx="21">
                  <c:v>704394.4790000001</c:v>
                </c:pt>
                <c:pt idx="22">
                  <c:v>713102.454</c:v>
                </c:pt>
                <c:pt idx="23">
                  <c:v>771131.265</c:v>
                </c:pt>
                <c:pt idx="24">
                  <c:v>847651.47</c:v>
                </c:pt>
                <c:pt idx="25">
                  <c:v>828432.921</c:v>
                </c:pt>
                <c:pt idx="26">
                  <c:v>852786.222</c:v>
                </c:pt>
                <c:pt idx="27">
                  <c:v>944390.993</c:v>
                </c:pt>
                <c:pt idx="28">
                  <c:v>985218.596</c:v>
                </c:pt>
                <c:pt idx="29">
                  <c:v>975742.083</c:v>
                </c:pt>
                <c:pt idx="30">
                  <c:v>1.075037091E6</c:v>
                </c:pt>
                <c:pt idx="31">
                  <c:v>1.161562368E6</c:v>
                </c:pt>
                <c:pt idx="32">
                  <c:v>1.203203232E6</c:v>
                </c:pt>
                <c:pt idx="33">
                  <c:v>1.192004204E6</c:v>
                </c:pt>
                <c:pt idx="34">
                  <c:v>1.259424279E6</c:v>
                </c:pt>
                <c:pt idx="35">
                  <c:v>1.341680752E6</c:v>
                </c:pt>
                <c:pt idx="36">
                  <c:v>1.402128125E6</c:v>
                </c:pt>
                <c:pt idx="37">
                  <c:v>1.385831452E6</c:v>
                </c:pt>
                <c:pt idx="38">
                  <c:v>1.463781289E6</c:v>
                </c:pt>
                <c:pt idx="39">
                  <c:v>1.540652774E6</c:v>
                </c:pt>
                <c:pt idx="40">
                  <c:v>1.562366197E6</c:v>
                </c:pt>
                <c:pt idx="41">
                  <c:v>1.572108922E6</c:v>
                </c:pt>
                <c:pt idx="42">
                  <c:v>1.568845635E6</c:v>
                </c:pt>
                <c:pt idx="43">
                  <c:v>1.597713819E6</c:v>
                </c:pt>
                <c:pt idx="44">
                  <c:v>1.665464154E6</c:v>
                </c:pt>
                <c:pt idx="45">
                  <c:v>1.666276091E6</c:v>
                </c:pt>
                <c:pt idx="46">
                  <c:v>1.686056319E6</c:v>
                </c:pt>
                <c:pt idx="47">
                  <c:v>1.771972991E6</c:v>
                </c:pt>
                <c:pt idx="48">
                  <c:v>1.820761761E6</c:v>
                </c:pt>
                <c:pt idx="49">
                  <c:v>1.850193304E6</c:v>
                </c:pt>
                <c:pt idx="50">
                  <c:v>1.858617724E6</c:v>
                </c:pt>
                <c:pt idx="51">
                  <c:v>1.94311129E6</c:v>
                </c:pt>
                <c:pt idx="52">
                  <c:v>1.882826135E6</c:v>
                </c:pt>
                <c:pt idx="53">
                  <c:v>1.910612812E6</c:v>
                </c:pt>
                <c:pt idx="54">
                  <c:v>1.952713826E6</c:v>
                </c:pt>
                <c:pt idx="55">
                  <c:v>1.95718771E6</c:v>
                </c:pt>
                <c:pt idx="56">
                  <c:v>1.992053878E6</c:v>
                </c:pt>
                <c:pt idx="57">
                  <c:v>1.969737146E6</c:v>
                </c:pt>
                <c:pt idx="58">
                  <c:v>1.998390297E6</c:v>
                </c:pt>
                <c:pt idx="59">
                  <c:v>1.968837582E6</c:v>
                </c:pt>
                <c:pt idx="60">
                  <c:v>1.741123025E6</c:v>
                </c:pt>
                <c:pt idx="61">
                  <c:v>1.827737545E6</c:v>
                </c:pt>
                <c:pt idx="62">
                  <c:v>1.717890732E6</c:v>
                </c:pt>
                <c:pt idx="63">
                  <c:v>1.500556855E6</c:v>
                </c:pt>
                <c:pt idx="64">
                  <c:v>1.572179442E6</c:v>
                </c:pt>
              </c:numCache>
            </c:numRef>
          </c:val>
        </c:ser>
        <c:ser>
          <c:idx val="1"/>
          <c:order val="1"/>
          <c:tx>
            <c:strRef>
              <c:f>'Annual Data'!$C$11</c:f>
              <c:strCache>
                <c:ptCount val="1"/>
                <c:pt idx="0">
                  <c:v>Conventional Hydro</c:v>
                </c:pt>
              </c:strCache>
            </c:strRef>
          </c:tx>
          <c:invertIfNegative val="0"/>
          <c:cat>
            <c:numRef>
              <c:f>'Annual Data'!$A$12:$A$76</c:f>
              <c:numCache>
                <c:formatCode>General</c:formatCode>
                <c:ptCount val="65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  <c:pt idx="62">
                  <c:v>2011.0</c:v>
                </c:pt>
                <c:pt idx="63">
                  <c:v>2012.0</c:v>
                </c:pt>
                <c:pt idx="64">
                  <c:v>2013.0</c:v>
                </c:pt>
              </c:numCache>
            </c:numRef>
          </c:cat>
          <c:val>
            <c:numRef>
              <c:f>'Annual Data'!$C$12:$C$76</c:f>
              <c:numCache>
                <c:formatCode>General</c:formatCode>
                <c:ptCount val="65"/>
                <c:pt idx="0">
                  <c:v>89748.24599999997</c:v>
                </c:pt>
                <c:pt idx="1">
                  <c:v>95938.317</c:v>
                </c:pt>
                <c:pt idx="2">
                  <c:v>99750.579</c:v>
                </c:pt>
                <c:pt idx="3">
                  <c:v>105102.458</c:v>
                </c:pt>
                <c:pt idx="4">
                  <c:v>105233.348</c:v>
                </c:pt>
                <c:pt idx="5">
                  <c:v>107068.508</c:v>
                </c:pt>
                <c:pt idx="6">
                  <c:v>112975.069</c:v>
                </c:pt>
                <c:pt idx="7">
                  <c:v>122028.608</c:v>
                </c:pt>
                <c:pt idx="8">
                  <c:v>130232.457</c:v>
                </c:pt>
                <c:pt idx="9">
                  <c:v>140262.087</c:v>
                </c:pt>
                <c:pt idx="10">
                  <c:v>137781.425</c:v>
                </c:pt>
                <c:pt idx="11">
                  <c:v>145833.344</c:v>
                </c:pt>
                <c:pt idx="12">
                  <c:v>152171.561</c:v>
                </c:pt>
                <c:pt idx="13">
                  <c:v>168606.856</c:v>
                </c:pt>
                <c:pt idx="14">
                  <c:v>165754.689</c:v>
                </c:pt>
                <c:pt idx="15">
                  <c:v>177073.443</c:v>
                </c:pt>
                <c:pt idx="16">
                  <c:v>193850.603</c:v>
                </c:pt>
                <c:pt idx="17">
                  <c:v>194755.781</c:v>
                </c:pt>
                <c:pt idx="18">
                  <c:v>221518.103</c:v>
                </c:pt>
                <c:pt idx="19">
                  <c:v>222490.584</c:v>
                </c:pt>
                <c:pt idx="20">
                  <c:v>250192.655</c:v>
                </c:pt>
                <c:pt idx="21">
                  <c:v>247713.684</c:v>
                </c:pt>
                <c:pt idx="22">
                  <c:v>266310.806</c:v>
                </c:pt>
                <c:pt idx="23">
                  <c:v>272612.516</c:v>
                </c:pt>
                <c:pt idx="24">
                  <c:v>272083.452</c:v>
                </c:pt>
                <c:pt idx="25">
                  <c:v>301032.164</c:v>
                </c:pt>
                <c:pt idx="26">
                  <c:v>300046.64</c:v>
                </c:pt>
                <c:pt idx="27">
                  <c:v>283707.054</c:v>
                </c:pt>
                <c:pt idx="28">
                  <c:v>220474.515</c:v>
                </c:pt>
                <c:pt idx="29">
                  <c:v>280418.878</c:v>
                </c:pt>
                <c:pt idx="30">
                  <c:v>279782.812</c:v>
                </c:pt>
                <c:pt idx="31">
                  <c:v>276020.97</c:v>
                </c:pt>
                <c:pt idx="32">
                  <c:v>260683.544</c:v>
                </c:pt>
                <c:pt idx="33">
                  <c:v>309212.893</c:v>
                </c:pt>
                <c:pt idx="34">
                  <c:v>332129.735</c:v>
                </c:pt>
                <c:pt idx="35">
                  <c:v>321150.245</c:v>
                </c:pt>
                <c:pt idx="36">
                  <c:v>281149.418</c:v>
                </c:pt>
                <c:pt idx="37">
                  <c:v>290844.099</c:v>
                </c:pt>
                <c:pt idx="38">
                  <c:v>249694.973</c:v>
                </c:pt>
                <c:pt idx="39">
                  <c:v>222939.683</c:v>
                </c:pt>
                <c:pt idx="40">
                  <c:v>269189.209</c:v>
                </c:pt>
                <c:pt idx="41">
                  <c:v>289753.124</c:v>
                </c:pt>
                <c:pt idx="42">
                  <c:v>286019.443</c:v>
                </c:pt>
                <c:pt idx="43">
                  <c:v>250015.684</c:v>
                </c:pt>
                <c:pt idx="44">
                  <c:v>277523.663</c:v>
                </c:pt>
                <c:pt idx="45">
                  <c:v>254004.826</c:v>
                </c:pt>
                <c:pt idx="46">
                  <c:v>305410.435</c:v>
                </c:pt>
                <c:pt idx="47">
                  <c:v>341158.836</c:v>
                </c:pt>
                <c:pt idx="48">
                  <c:v>350647.962</c:v>
                </c:pt>
                <c:pt idx="49">
                  <c:v>317866.62</c:v>
                </c:pt>
                <c:pt idx="50">
                  <c:v>314663.058</c:v>
                </c:pt>
                <c:pt idx="51">
                  <c:v>271337.693</c:v>
                </c:pt>
                <c:pt idx="52">
                  <c:v>213749.292</c:v>
                </c:pt>
                <c:pt idx="53">
                  <c:v>260491.387</c:v>
                </c:pt>
                <c:pt idx="54">
                  <c:v>271511.6579999998</c:v>
                </c:pt>
                <c:pt idx="55">
                  <c:v>265063.8479999998</c:v>
                </c:pt>
                <c:pt idx="56">
                  <c:v>267039.777</c:v>
                </c:pt>
                <c:pt idx="57">
                  <c:v>286253.922</c:v>
                </c:pt>
                <c:pt idx="58">
                  <c:v>245842.714</c:v>
                </c:pt>
                <c:pt idx="59">
                  <c:v>253095.539</c:v>
                </c:pt>
                <c:pt idx="60">
                  <c:v>271505.893</c:v>
                </c:pt>
                <c:pt idx="61">
                  <c:v>258454.923</c:v>
                </c:pt>
                <c:pt idx="62">
                  <c:v>317530.522</c:v>
                </c:pt>
                <c:pt idx="63">
                  <c:v>273859.499</c:v>
                </c:pt>
                <c:pt idx="64">
                  <c:v>265738.302</c:v>
                </c:pt>
              </c:numCache>
            </c:numRef>
          </c:val>
        </c:ser>
        <c:ser>
          <c:idx val="2"/>
          <c:order val="2"/>
          <c:tx>
            <c:strRef>
              <c:f>'Annual Data'!$D$11</c:f>
              <c:strCache>
                <c:ptCount val="1"/>
                <c:pt idx="0">
                  <c:v>Natural Gas</c:v>
                </c:pt>
              </c:strCache>
            </c:strRef>
          </c:tx>
          <c:invertIfNegative val="0"/>
          <c:cat>
            <c:numRef>
              <c:f>'Annual Data'!$A$12:$A$76</c:f>
              <c:numCache>
                <c:formatCode>General</c:formatCode>
                <c:ptCount val="65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  <c:pt idx="62">
                  <c:v>2011.0</c:v>
                </c:pt>
                <c:pt idx="63">
                  <c:v>2012.0</c:v>
                </c:pt>
                <c:pt idx="64">
                  <c:v>2013.0</c:v>
                </c:pt>
              </c:numCache>
            </c:numRef>
          </c:cat>
          <c:val>
            <c:numRef>
              <c:f>'Annual Data'!$D$12:$D$76</c:f>
              <c:numCache>
                <c:formatCode>General</c:formatCode>
                <c:ptCount val="65"/>
                <c:pt idx="0">
                  <c:v>36966.709</c:v>
                </c:pt>
                <c:pt idx="1">
                  <c:v>44559.159</c:v>
                </c:pt>
                <c:pt idx="2">
                  <c:v>56615.678</c:v>
                </c:pt>
                <c:pt idx="3">
                  <c:v>68453.088</c:v>
                </c:pt>
                <c:pt idx="4">
                  <c:v>79790.975</c:v>
                </c:pt>
                <c:pt idx="5">
                  <c:v>93688.271</c:v>
                </c:pt>
                <c:pt idx="6">
                  <c:v>95285.44100000001</c:v>
                </c:pt>
                <c:pt idx="7">
                  <c:v>104037.208</c:v>
                </c:pt>
                <c:pt idx="8">
                  <c:v>114212.525</c:v>
                </c:pt>
                <c:pt idx="9">
                  <c:v>119759.302</c:v>
                </c:pt>
                <c:pt idx="10">
                  <c:v>146619.391</c:v>
                </c:pt>
                <c:pt idx="11">
                  <c:v>157969.787</c:v>
                </c:pt>
                <c:pt idx="12">
                  <c:v>169285.998</c:v>
                </c:pt>
                <c:pt idx="13">
                  <c:v>184301.293</c:v>
                </c:pt>
                <c:pt idx="14">
                  <c:v>201602.073</c:v>
                </c:pt>
                <c:pt idx="15">
                  <c:v>220038.479</c:v>
                </c:pt>
                <c:pt idx="16">
                  <c:v>221559.434</c:v>
                </c:pt>
                <c:pt idx="17">
                  <c:v>251151.562</c:v>
                </c:pt>
                <c:pt idx="18">
                  <c:v>264805.785</c:v>
                </c:pt>
                <c:pt idx="19">
                  <c:v>304432.723</c:v>
                </c:pt>
                <c:pt idx="20">
                  <c:v>333278.945</c:v>
                </c:pt>
                <c:pt idx="21">
                  <c:v>372890.063</c:v>
                </c:pt>
                <c:pt idx="22">
                  <c:v>374030.784</c:v>
                </c:pt>
                <c:pt idx="23">
                  <c:v>375747.796</c:v>
                </c:pt>
                <c:pt idx="24">
                  <c:v>340858.192</c:v>
                </c:pt>
                <c:pt idx="25">
                  <c:v>320065.088</c:v>
                </c:pt>
                <c:pt idx="26">
                  <c:v>299778.408</c:v>
                </c:pt>
                <c:pt idx="27">
                  <c:v>294623.911</c:v>
                </c:pt>
                <c:pt idx="28">
                  <c:v>305504.859</c:v>
                </c:pt>
                <c:pt idx="29">
                  <c:v>305390.836</c:v>
                </c:pt>
                <c:pt idx="30">
                  <c:v>329485.107</c:v>
                </c:pt>
                <c:pt idx="31">
                  <c:v>346239.9</c:v>
                </c:pt>
                <c:pt idx="32">
                  <c:v>345777.173</c:v>
                </c:pt>
                <c:pt idx="33">
                  <c:v>305259.749</c:v>
                </c:pt>
                <c:pt idx="34">
                  <c:v>274098.458</c:v>
                </c:pt>
                <c:pt idx="35">
                  <c:v>297393.596</c:v>
                </c:pt>
                <c:pt idx="36">
                  <c:v>291945.965</c:v>
                </c:pt>
                <c:pt idx="37">
                  <c:v>248508.433</c:v>
                </c:pt>
                <c:pt idx="38">
                  <c:v>272620.803</c:v>
                </c:pt>
                <c:pt idx="39">
                  <c:v>252800.704</c:v>
                </c:pt>
                <c:pt idx="40">
                  <c:v>297295.127</c:v>
                </c:pt>
                <c:pt idx="41">
                  <c:v>309486.351</c:v>
                </c:pt>
                <c:pt idx="42">
                  <c:v>317773.359</c:v>
                </c:pt>
                <c:pt idx="43">
                  <c:v>334274.122</c:v>
                </c:pt>
                <c:pt idx="44">
                  <c:v>342221.829</c:v>
                </c:pt>
                <c:pt idx="45">
                  <c:v>385689.325</c:v>
                </c:pt>
                <c:pt idx="46">
                  <c:v>419178.592</c:v>
                </c:pt>
                <c:pt idx="47">
                  <c:v>378757.294</c:v>
                </c:pt>
                <c:pt idx="48">
                  <c:v>399595.822</c:v>
                </c:pt>
                <c:pt idx="49">
                  <c:v>449292.578</c:v>
                </c:pt>
                <c:pt idx="50">
                  <c:v>472995.956</c:v>
                </c:pt>
                <c:pt idx="51">
                  <c:v>517977.999</c:v>
                </c:pt>
                <c:pt idx="52">
                  <c:v>554939.6819999991</c:v>
                </c:pt>
                <c:pt idx="53">
                  <c:v>607683.2439999991</c:v>
                </c:pt>
                <c:pt idx="54">
                  <c:v>567303.389</c:v>
                </c:pt>
                <c:pt idx="55">
                  <c:v>627171.62</c:v>
                </c:pt>
                <c:pt idx="56">
                  <c:v>683828.924</c:v>
                </c:pt>
                <c:pt idx="57">
                  <c:v>734416.873</c:v>
                </c:pt>
                <c:pt idx="58">
                  <c:v>814751.904</c:v>
                </c:pt>
                <c:pt idx="59">
                  <c:v>802371.511</c:v>
                </c:pt>
                <c:pt idx="60">
                  <c:v>841005.651</c:v>
                </c:pt>
                <c:pt idx="61">
                  <c:v>901389.416</c:v>
                </c:pt>
                <c:pt idx="62">
                  <c:v>926290.376</c:v>
                </c:pt>
                <c:pt idx="63">
                  <c:v>1.132791082E6</c:v>
                </c:pt>
                <c:pt idx="64">
                  <c:v>1.019962207E6</c:v>
                </c:pt>
              </c:numCache>
            </c:numRef>
          </c:val>
        </c:ser>
        <c:ser>
          <c:idx val="3"/>
          <c:order val="3"/>
          <c:tx>
            <c:strRef>
              <c:f>'Annual Data'!$E$11</c:f>
              <c:strCache>
                <c:ptCount val="1"/>
                <c:pt idx="0">
                  <c:v>Petroleum</c:v>
                </c:pt>
              </c:strCache>
            </c:strRef>
          </c:tx>
          <c:invertIfNegative val="0"/>
          <c:cat>
            <c:numRef>
              <c:f>'Annual Data'!$A$12:$A$76</c:f>
              <c:numCache>
                <c:formatCode>General</c:formatCode>
                <c:ptCount val="65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  <c:pt idx="62">
                  <c:v>2011.0</c:v>
                </c:pt>
                <c:pt idx="63">
                  <c:v>2012.0</c:v>
                </c:pt>
                <c:pt idx="64">
                  <c:v>2013.0</c:v>
                </c:pt>
              </c:numCache>
            </c:numRef>
          </c:cat>
          <c:val>
            <c:numRef>
              <c:f>'Annual Data'!$E$12:$E$76</c:f>
              <c:numCache>
                <c:formatCode>General</c:formatCode>
                <c:ptCount val="65"/>
                <c:pt idx="0">
                  <c:v>28547.232</c:v>
                </c:pt>
                <c:pt idx="1">
                  <c:v>33734.288</c:v>
                </c:pt>
                <c:pt idx="2">
                  <c:v>28712.116</c:v>
                </c:pt>
                <c:pt idx="3">
                  <c:v>29749.761</c:v>
                </c:pt>
                <c:pt idx="4">
                  <c:v>38404.449</c:v>
                </c:pt>
                <c:pt idx="5">
                  <c:v>31520.175</c:v>
                </c:pt>
                <c:pt idx="6">
                  <c:v>37138.308</c:v>
                </c:pt>
                <c:pt idx="7">
                  <c:v>35946.772</c:v>
                </c:pt>
                <c:pt idx="8">
                  <c:v>40499.357</c:v>
                </c:pt>
                <c:pt idx="9">
                  <c:v>40371.54</c:v>
                </c:pt>
                <c:pt idx="10">
                  <c:v>46839.719</c:v>
                </c:pt>
                <c:pt idx="11">
                  <c:v>47986.893</c:v>
                </c:pt>
                <c:pt idx="12">
                  <c:v>48519.376</c:v>
                </c:pt>
                <c:pt idx="13">
                  <c:v>48879.536</c:v>
                </c:pt>
                <c:pt idx="14">
                  <c:v>52001.61</c:v>
                </c:pt>
                <c:pt idx="15">
                  <c:v>56953.712</c:v>
                </c:pt>
                <c:pt idx="16">
                  <c:v>64801.22399999999</c:v>
                </c:pt>
                <c:pt idx="17">
                  <c:v>78926.172</c:v>
                </c:pt>
                <c:pt idx="18">
                  <c:v>89270.724</c:v>
                </c:pt>
                <c:pt idx="19">
                  <c:v>104275.833</c:v>
                </c:pt>
                <c:pt idx="20">
                  <c:v>137847.152</c:v>
                </c:pt>
                <c:pt idx="21">
                  <c:v>184183.402</c:v>
                </c:pt>
                <c:pt idx="22">
                  <c:v>220225.423</c:v>
                </c:pt>
                <c:pt idx="23">
                  <c:v>274295.961</c:v>
                </c:pt>
                <c:pt idx="24">
                  <c:v>314342.926</c:v>
                </c:pt>
                <c:pt idx="25">
                  <c:v>300930.537</c:v>
                </c:pt>
                <c:pt idx="26">
                  <c:v>289094.9</c:v>
                </c:pt>
                <c:pt idx="27">
                  <c:v>319988.136</c:v>
                </c:pt>
                <c:pt idx="28">
                  <c:v>358178.822</c:v>
                </c:pt>
                <c:pt idx="29">
                  <c:v>365060.441</c:v>
                </c:pt>
                <c:pt idx="30">
                  <c:v>303525.209</c:v>
                </c:pt>
                <c:pt idx="31">
                  <c:v>245994.189</c:v>
                </c:pt>
                <c:pt idx="32">
                  <c:v>206420.775</c:v>
                </c:pt>
                <c:pt idx="33">
                  <c:v>146797.49</c:v>
                </c:pt>
                <c:pt idx="34">
                  <c:v>144498.593</c:v>
                </c:pt>
                <c:pt idx="35">
                  <c:v>119807.913</c:v>
                </c:pt>
                <c:pt idx="36">
                  <c:v>100202.273</c:v>
                </c:pt>
                <c:pt idx="37">
                  <c:v>136584.867</c:v>
                </c:pt>
                <c:pt idx="38">
                  <c:v>118492.571</c:v>
                </c:pt>
                <c:pt idx="39">
                  <c:v>148899.561</c:v>
                </c:pt>
                <c:pt idx="40">
                  <c:v>159004.961</c:v>
                </c:pt>
                <c:pt idx="41">
                  <c:v>118863.929</c:v>
                </c:pt>
                <c:pt idx="42">
                  <c:v>112798.164</c:v>
                </c:pt>
                <c:pt idx="43">
                  <c:v>92237.91199999997</c:v>
                </c:pt>
                <c:pt idx="44">
                  <c:v>105425.325</c:v>
                </c:pt>
                <c:pt idx="45">
                  <c:v>98676.618</c:v>
                </c:pt>
                <c:pt idx="46">
                  <c:v>68145.851</c:v>
                </c:pt>
                <c:pt idx="47">
                  <c:v>74782.864</c:v>
                </c:pt>
                <c:pt idx="48">
                  <c:v>86479.05</c:v>
                </c:pt>
                <c:pt idx="49">
                  <c:v>122211.09</c:v>
                </c:pt>
                <c:pt idx="50">
                  <c:v>111539.127</c:v>
                </c:pt>
                <c:pt idx="51">
                  <c:v>105192.123</c:v>
                </c:pt>
                <c:pt idx="52">
                  <c:v>119148.89</c:v>
                </c:pt>
                <c:pt idx="53">
                  <c:v>89733.268</c:v>
                </c:pt>
                <c:pt idx="54">
                  <c:v>113697.2</c:v>
                </c:pt>
                <c:pt idx="55">
                  <c:v>114678.306</c:v>
                </c:pt>
                <c:pt idx="56">
                  <c:v>116481.854</c:v>
                </c:pt>
                <c:pt idx="57">
                  <c:v>59708.237</c:v>
                </c:pt>
                <c:pt idx="58">
                  <c:v>61306.315</c:v>
                </c:pt>
                <c:pt idx="59">
                  <c:v>42881.22</c:v>
                </c:pt>
                <c:pt idx="60">
                  <c:v>35811.025</c:v>
                </c:pt>
                <c:pt idx="61">
                  <c:v>34678.725</c:v>
                </c:pt>
                <c:pt idx="62">
                  <c:v>28202.16</c:v>
                </c:pt>
                <c:pt idx="63">
                  <c:v>20071.757</c:v>
                </c:pt>
                <c:pt idx="64">
                  <c:v>24094.141</c:v>
                </c:pt>
              </c:numCache>
            </c:numRef>
          </c:val>
        </c:ser>
        <c:ser>
          <c:idx val="4"/>
          <c:order val="4"/>
          <c:tx>
            <c:strRef>
              <c:f>'Annual Data'!$F$11</c:f>
              <c:strCache>
                <c:ptCount val="1"/>
                <c:pt idx="0">
                  <c:v>Nuclear</c:v>
                </c:pt>
              </c:strCache>
            </c:strRef>
          </c:tx>
          <c:invertIfNegative val="0"/>
          <c:cat>
            <c:numRef>
              <c:f>'Annual Data'!$A$12:$A$76</c:f>
              <c:numCache>
                <c:formatCode>General</c:formatCode>
                <c:ptCount val="65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  <c:pt idx="62">
                  <c:v>2011.0</c:v>
                </c:pt>
                <c:pt idx="63">
                  <c:v>2012.0</c:v>
                </c:pt>
                <c:pt idx="64">
                  <c:v>2013.0</c:v>
                </c:pt>
              </c:numCache>
            </c:numRef>
          </c:cat>
          <c:val>
            <c:numRef>
              <c:f>'Annual Data'!$F$12:$F$76</c:f>
              <c:numCache>
                <c:formatCode>General</c:formatCode>
                <c:ptCount val="6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9.67</c:v>
                </c:pt>
                <c:pt idx="9">
                  <c:v>164.691</c:v>
                </c:pt>
                <c:pt idx="10">
                  <c:v>188.101</c:v>
                </c:pt>
                <c:pt idx="11">
                  <c:v>518.182</c:v>
                </c:pt>
                <c:pt idx="12">
                  <c:v>1692.149</c:v>
                </c:pt>
                <c:pt idx="13">
                  <c:v>2269.685</c:v>
                </c:pt>
                <c:pt idx="14">
                  <c:v>3211.836</c:v>
                </c:pt>
                <c:pt idx="15">
                  <c:v>3342.743</c:v>
                </c:pt>
                <c:pt idx="16">
                  <c:v>3656.699</c:v>
                </c:pt>
                <c:pt idx="17">
                  <c:v>5519.909</c:v>
                </c:pt>
                <c:pt idx="18">
                  <c:v>7655.214</c:v>
                </c:pt>
                <c:pt idx="19">
                  <c:v>12528.419</c:v>
                </c:pt>
                <c:pt idx="20">
                  <c:v>13927.839</c:v>
                </c:pt>
                <c:pt idx="21">
                  <c:v>21804.448</c:v>
                </c:pt>
                <c:pt idx="22">
                  <c:v>38104.545</c:v>
                </c:pt>
                <c:pt idx="23">
                  <c:v>54091.135</c:v>
                </c:pt>
                <c:pt idx="24">
                  <c:v>83479.4629999999</c:v>
                </c:pt>
                <c:pt idx="25">
                  <c:v>113975.74</c:v>
                </c:pt>
                <c:pt idx="26">
                  <c:v>172505.075</c:v>
                </c:pt>
                <c:pt idx="27">
                  <c:v>191103.531</c:v>
                </c:pt>
                <c:pt idx="28">
                  <c:v>250883.283</c:v>
                </c:pt>
                <c:pt idx="29">
                  <c:v>276403.07</c:v>
                </c:pt>
                <c:pt idx="30">
                  <c:v>255154.623</c:v>
                </c:pt>
                <c:pt idx="31">
                  <c:v>251115.575</c:v>
                </c:pt>
                <c:pt idx="32">
                  <c:v>272673.503</c:v>
                </c:pt>
                <c:pt idx="33">
                  <c:v>282773.248</c:v>
                </c:pt>
                <c:pt idx="34">
                  <c:v>293677.119</c:v>
                </c:pt>
                <c:pt idx="35">
                  <c:v>327633.549</c:v>
                </c:pt>
                <c:pt idx="36">
                  <c:v>383690.727</c:v>
                </c:pt>
                <c:pt idx="37">
                  <c:v>414038.063</c:v>
                </c:pt>
                <c:pt idx="38">
                  <c:v>455270.382</c:v>
                </c:pt>
                <c:pt idx="39">
                  <c:v>526973.047</c:v>
                </c:pt>
                <c:pt idx="40">
                  <c:v>529354.7169999991</c:v>
                </c:pt>
                <c:pt idx="41">
                  <c:v>576861.678</c:v>
                </c:pt>
                <c:pt idx="42">
                  <c:v>612565.0870000001</c:v>
                </c:pt>
                <c:pt idx="43">
                  <c:v>618776.263</c:v>
                </c:pt>
                <c:pt idx="44">
                  <c:v>610291.2139999992</c:v>
                </c:pt>
                <c:pt idx="45">
                  <c:v>640439.832</c:v>
                </c:pt>
                <c:pt idx="46">
                  <c:v>673402.123</c:v>
                </c:pt>
                <c:pt idx="47">
                  <c:v>674728.546</c:v>
                </c:pt>
                <c:pt idx="48">
                  <c:v>628644.171</c:v>
                </c:pt>
                <c:pt idx="49">
                  <c:v>673702.1040000001</c:v>
                </c:pt>
                <c:pt idx="50">
                  <c:v>728254.124</c:v>
                </c:pt>
                <c:pt idx="51">
                  <c:v>753892.9399999991</c:v>
                </c:pt>
                <c:pt idx="52">
                  <c:v>768826.308</c:v>
                </c:pt>
                <c:pt idx="53">
                  <c:v>780064.0870000001</c:v>
                </c:pt>
                <c:pt idx="54">
                  <c:v>763732.6949999987</c:v>
                </c:pt>
                <c:pt idx="55">
                  <c:v>788528.387</c:v>
                </c:pt>
                <c:pt idx="56">
                  <c:v>781986.365</c:v>
                </c:pt>
                <c:pt idx="57">
                  <c:v>787218.636</c:v>
                </c:pt>
                <c:pt idx="58">
                  <c:v>806424.753</c:v>
                </c:pt>
                <c:pt idx="59">
                  <c:v>806208.435</c:v>
                </c:pt>
                <c:pt idx="60">
                  <c:v>798854.585</c:v>
                </c:pt>
                <c:pt idx="61">
                  <c:v>806968.301</c:v>
                </c:pt>
                <c:pt idx="62">
                  <c:v>790204.367</c:v>
                </c:pt>
                <c:pt idx="63">
                  <c:v>769331.249</c:v>
                </c:pt>
                <c:pt idx="64">
                  <c:v>789016.51</c:v>
                </c:pt>
              </c:numCache>
            </c:numRef>
          </c:val>
        </c:ser>
        <c:ser>
          <c:idx val="5"/>
          <c:order val="5"/>
          <c:tx>
            <c:strRef>
              <c:f>'Annual Data'!$G$11</c:f>
              <c:strCache>
                <c:ptCount val="1"/>
                <c:pt idx="0">
                  <c:v>Wood</c:v>
                </c:pt>
              </c:strCache>
            </c:strRef>
          </c:tx>
          <c:invertIfNegative val="0"/>
          <c:cat>
            <c:numRef>
              <c:f>'Annual Data'!$A$12:$A$76</c:f>
              <c:numCache>
                <c:formatCode>General</c:formatCode>
                <c:ptCount val="65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  <c:pt idx="62">
                  <c:v>2011.0</c:v>
                </c:pt>
                <c:pt idx="63">
                  <c:v>2012.0</c:v>
                </c:pt>
                <c:pt idx="64">
                  <c:v>2013.0</c:v>
                </c:pt>
              </c:numCache>
            </c:numRef>
          </c:cat>
          <c:val>
            <c:numRef>
              <c:f>'Annual Data'!$G$12:$G$76</c:f>
              <c:numCache>
                <c:formatCode>General</c:formatCode>
                <c:ptCount val="65"/>
                <c:pt idx="0">
                  <c:v>386.0359999999993</c:v>
                </c:pt>
                <c:pt idx="1">
                  <c:v>389.585</c:v>
                </c:pt>
                <c:pt idx="2">
                  <c:v>390.784</c:v>
                </c:pt>
                <c:pt idx="3">
                  <c:v>481.647</c:v>
                </c:pt>
                <c:pt idx="4">
                  <c:v>389.4179999999996</c:v>
                </c:pt>
                <c:pt idx="5">
                  <c:v>263.434</c:v>
                </c:pt>
                <c:pt idx="6">
                  <c:v>276.469</c:v>
                </c:pt>
                <c:pt idx="7">
                  <c:v>151.678</c:v>
                </c:pt>
                <c:pt idx="8">
                  <c:v>176.678</c:v>
                </c:pt>
                <c:pt idx="9">
                  <c:v>175.003</c:v>
                </c:pt>
                <c:pt idx="10">
                  <c:v>152.877</c:v>
                </c:pt>
                <c:pt idx="11">
                  <c:v>140.166</c:v>
                </c:pt>
                <c:pt idx="12">
                  <c:v>125.734</c:v>
                </c:pt>
                <c:pt idx="13">
                  <c:v>127.796</c:v>
                </c:pt>
                <c:pt idx="14">
                  <c:v>127.94</c:v>
                </c:pt>
                <c:pt idx="15">
                  <c:v>148.076</c:v>
                </c:pt>
                <c:pt idx="16">
                  <c:v>268.804</c:v>
                </c:pt>
                <c:pt idx="17">
                  <c:v>333.9259999999993</c:v>
                </c:pt>
                <c:pt idx="18">
                  <c:v>315.688</c:v>
                </c:pt>
                <c:pt idx="19">
                  <c:v>375.062</c:v>
                </c:pt>
                <c:pt idx="20">
                  <c:v>319.9329999999993</c:v>
                </c:pt>
                <c:pt idx="21">
                  <c:v>136.0</c:v>
                </c:pt>
                <c:pt idx="22">
                  <c:v>111.33</c:v>
                </c:pt>
                <c:pt idx="23">
                  <c:v>130.859</c:v>
                </c:pt>
                <c:pt idx="24">
                  <c:v>130.403</c:v>
                </c:pt>
                <c:pt idx="25">
                  <c:v>68.523</c:v>
                </c:pt>
                <c:pt idx="26">
                  <c:v>17.551</c:v>
                </c:pt>
                <c:pt idx="27">
                  <c:v>84.386</c:v>
                </c:pt>
                <c:pt idx="28">
                  <c:v>307.634</c:v>
                </c:pt>
                <c:pt idx="29">
                  <c:v>197.193</c:v>
                </c:pt>
                <c:pt idx="30">
                  <c:v>299.859</c:v>
                </c:pt>
                <c:pt idx="31">
                  <c:v>275.366</c:v>
                </c:pt>
                <c:pt idx="32">
                  <c:v>245.201</c:v>
                </c:pt>
                <c:pt idx="33">
                  <c:v>195.94</c:v>
                </c:pt>
                <c:pt idx="34">
                  <c:v>215.867</c:v>
                </c:pt>
                <c:pt idx="35">
                  <c:v>461.4109999999993</c:v>
                </c:pt>
                <c:pt idx="36">
                  <c:v>743.294</c:v>
                </c:pt>
                <c:pt idx="37">
                  <c:v>491.509</c:v>
                </c:pt>
                <c:pt idx="38">
                  <c:v>783.088</c:v>
                </c:pt>
                <c:pt idx="39">
                  <c:v>935.986</c:v>
                </c:pt>
                <c:pt idx="40">
                  <c:v>5582.109</c:v>
                </c:pt>
                <c:pt idx="41">
                  <c:v>7032.446</c:v>
                </c:pt>
                <c:pt idx="42">
                  <c:v>7735.675</c:v>
                </c:pt>
                <c:pt idx="43">
                  <c:v>8491.094999999987</c:v>
                </c:pt>
                <c:pt idx="44">
                  <c:v>9151.852000000001</c:v>
                </c:pt>
                <c:pt idx="45">
                  <c:v>9232.281</c:v>
                </c:pt>
                <c:pt idx="46">
                  <c:v>7596.773999999999</c:v>
                </c:pt>
                <c:pt idx="47">
                  <c:v>8386.379000000001</c:v>
                </c:pt>
                <c:pt idx="48">
                  <c:v>8680.228999999987</c:v>
                </c:pt>
                <c:pt idx="49">
                  <c:v>8608.129999999986</c:v>
                </c:pt>
                <c:pt idx="50">
                  <c:v>8960.705</c:v>
                </c:pt>
                <c:pt idx="51">
                  <c:v>8916.073</c:v>
                </c:pt>
                <c:pt idx="52">
                  <c:v>8293.796</c:v>
                </c:pt>
                <c:pt idx="53">
                  <c:v>9009.325999999979</c:v>
                </c:pt>
                <c:pt idx="54">
                  <c:v>9527.677</c:v>
                </c:pt>
                <c:pt idx="55">
                  <c:v>9736.404</c:v>
                </c:pt>
                <c:pt idx="56">
                  <c:v>10569.886</c:v>
                </c:pt>
                <c:pt idx="57">
                  <c:v>10341.481</c:v>
                </c:pt>
                <c:pt idx="58">
                  <c:v>10711.288</c:v>
                </c:pt>
                <c:pt idx="59">
                  <c:v>10637.661</c:v>
                </c:pt>
                <c:pt idx="60">
                  <c:v>10737.915</c:v>
                </c:pt>
                <c:pt idx="61">
                  <c:v>11445.786</c:v>
                </c:pt>
                <c:pt idx="62">
                  <c:v>10732.62</c:v>
                </c:pt>
                <c:pt idx="63">
                  <c:v>11050.364</c:v>
                </c:pt>
                <c:pt idx="64">
                  <c:v>12228.351</c:v>
                </c:pt>
              </c:numCache>
            </c:numRef>
          </c:val>
        </c:ser>
        <c:ser>
          <c:idx val="6"/>
          <c:order val="6"/>
          <c:tx>
            <c:strRef>
              <c:f>'Annual Data'!$H$11</c:f>
              <c:strCache>
                <c:ptCount val="1"/>
                <c:pt idx="0">
                  <c:v>Waste</c:v>
                </c:pt>
              </c:strCache>
            </c:strRef>
          </c:tx>
          <c:invertIfNegative val="0"/>
          <c:cat>
            <c:numRef>
              <c:f>'Annual Data'!$A$12:$A$76</c:f>
              <c:numCache>
                <c:formatCode>General</c:formatCode>
                <c:ptCount val="65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  <c:pt idx="62">
                  <c:v>2011.0</c:v>
                </c:pt>
                <c:pt idx="63">
                  <c:v>2012.0</c:v>
                </c:pt>
                <c:pt idx="64">
                  <c:v>2013.0</c:v>
                </c:pt>
              </c:numCache>
            </c:numRef>
          </c:cat>
          <c:val>
            <c:numRef>
              <c:f>'Annual Data'!$H$12:$H$76</c:f>
              <c:numCache>
                <c:formatCode>General</c:formatCode>
                <c:ptCount val="6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220.45</c:v>
                </c:pt>
                <c:pt idx="22">
                  <c:v>199.869</c:v>
                </c:pt>
                <c:pt idx="23">
                  <c:v>199.774</c:v>
                </c:pt>
                <c:pt idx="24">
                  <c:v>197.89</c:v>
                </c:pt>
                <c:pt idx="25">
                  <c:v>182.154</c:v>
                </c:pt>
                <c:pt idx="26">
                  <c:v>173.568</c:v>
                </c:pt>
                <c:pt idx="27">
                  <c:v>182.078</c:v>
                </c:pt>
                <c:pt idx="28">
                  <c:v>173.271</c:v>
                </c:pt>
                <c:pt idx="29">
                  <c:v>140.434</c:v>
                </c:pt>
                <c:pt idx="30">
                  <c:v>198.192</c:v>
                </c:pt>
                <c:pt idx="31">
                  <c:v>157.797</c:v>
                </c:pt>
                <c:pt idx="32">
                  <c:v>122.628</c:v>
                </c:pt>
                <c:pt idx="33">
                  <c:v>124.979</c:v>
                </c:pt>
                <c:pt idx="34">
                  <c:v>162.745</c:v>
                </c:pt>
                <c:pt idx="35">
                  <c:v>424.54</c:v>
                </c:pt>
                <c:pt idx="36">
                  <c:v>639.578</c:v>
                </c:pt>
                <c:pt idx="37">
                  <c:v>685.234</c:v>
                </c:pt>
                <c:pt idx="38">
                  <c:v>693.9409999999992</c:v>
                </c:pt>
                <c:pt idx="39">
                  <c:v>738.258</c:v>
                </c:pt>
                <c:pt idx="40">
                  <c:v>7742.914</c:v>
                </c:pt>
                <c:pt idx="41">
                  <c:v>11499.927</c:v>
                </c:pt>
                <c:pt idx="42">
                  <c:v>13853.928</c:v>
                </c:pt>
                <c:pt idx="43">
                  <c:v>15923.885</c:v>
                </c:pt>
                <c:pt idx="44">
                  <c:v>16223.338</c:v>
                </c:pt>
                <c:pt idx="45">
                  <c:v>16983.843</c:v>
                </c:pt>
                <c:pt idx="46">
                  <c:v>17985.777</c:v>
                </c:pt>
                <c:pt idx="47">
                  <c:v>17816.2</c:v>
                </c:pt>
                <c:pt idx="48">
                  <c:v>18484.565</c:v>
                </c:pt>
                <c:pt idx="49">
                  <c:v>19233.174</c:v>
                </c:pt>
                <c:pt idx="50">
                  <c:v>19493.05</c:v>
                </c:pt>
                <c:pt idx="51">
                  <c:v>20307.087</c:v>
                </c:pt>
                <c:pt idx="52">
                  <c:v>12944.429</c:v>
                </c:pt>
                <c:pt idx="53">
                  <c:v>13145.019</c:v>
                </c:pt>
                <c:pt idx="54">
                  <c:v>13807.632</c:v>
                </c:pt>
                <c:pt idx="55">
                  <c:v>13061.787</c:v>
                </c:pt>
                <c:pt idx="56">
                  <c:v>13031.085</c:v>
                </c:pt>
                <c:pt idx="57">
                  <c:v>13927.432</c:v>
                </c:pt>
                <c:pt idx="58">
                  <c:v>14294.304</c:v>
                </c:pt>
                <c:pt idx="59">
                  <c:v>15378.719</c:v>
                </c:pt>
                <c:pt idx="60">
                  <c:v>15953.844</c:v>
                </c:pt>
                <c:pt idx="61">
                  <c:v>16376.286</c:v>
                </c:pt>
                <c:pt idx="62">
                  <c:v>15989.498</c:v>
                </c:pt>
                <c:pt idx="63">
                  <c:v>16555.359</c:v>
                </c:pt>
                <c:pt idx="64">
                  <c:v>16416.416</c:v>
                </c:pt>
              </c:numCache>
            </c:numRef>
          </c:val>
        </c:ser>
        <c:ser>
          <c:idx val="7"/>
          <c:order val="7"/>
          <c:tx>
            <c:strRef>
              <c:f>'Annual Data'!$I$11</c:f>
              <c:strCache>
                <c:ptCount val="1"/>
                <c:pt idx="0">
                  <c:v>Geothermal</c:v>
                </c:pt>
              </c:strCache>
            </c:strRef>
          </c:tx>
          <c:invertIfNegative val="0"/>
          <c:cat>
            <c:numRef>
              <c:f>'Annual Data'!$A$12:$A$76</c:f>
              <c:numCache>
                <c:formatCode>General</c:formatCode>
                <c:ptCount val="65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  <c:pt idx="62">
                  <c:v>2011.0</c:v>
                </c:pt>
                <c:pt idx="63">
                  <c:v>2012.0</c:v>
                </c:pt>
                <c:pt idx="64">
                  <c:v>2013.0</c:v>
                </c:pt>
              </c:numCache>
            </c:numRef>
          </c:cat>
          <c:val>
            <c:numRef>
              <c:f>'Annual Data'!$I$12:$I$76</c:f>
              <c:numCache>
                <c:formatCode>General</c:formatCode>
                <c:ptCount val="6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33.368</c:v>
                </c:pt>
                <c:pt idx="12">
                  <c:v>94.021</c:v>
                </c:pt>
                <c:pt idx="13">
                  <c:v>100.462</c:v>
                </c:pt>
                <c:pt idx="14">
                  <c:v>167.953</c:v>
                </c:pt>
                <c:pt idx="15">
                  <c:v>203.791</c:v>
                </c:pt>
                <c:pt idx="16">
                  <c:v>189.214</c:v>
                </c:pt>
                <c:pt idx="17">
                  <c:v>187.988</c:v>
                </c:pt>
                <c:pt idx="18">
                  <c:v>316.309</c:v>
                </c:pt>
                <c:pt idx="19">
                  <c:v>435.826</c:v>
                </c:pt>
                <c:pt idx="20">
                  <c:v>614.71</c:v>
                </c:pt>
                <c:pt idx="21">
                  <c:v>525.183</c:v>
                </c:pt>
                <c:pt idx="22">
                  <c:v>547.752</c:v>
                </c:pt>
                <c:pt idx="23">
                  <c:v>1452.795</c:v>
                </c:pt>
                <c:pt idx="24">
                  <c:v>1965.713</c:v>
                </c:pt>
                <c:pt idx="25">
                  <c:v>2452.636</c:v>
                </c:pt>
                <c:pt idx="26">
                  <c:v>3246.172</c:v>
                </c:pt>
                <c:pt idx="27">
                  <c:v>3616.407</c:v>
                </c:pt>
                <c:pt idx="28">
                  <c:v>3582.335</c:v>
                </c:pt>
                <c:pt idx="29">
                  <c:v>2977.63</c:v>
                </c:pt>
                <c:pt idx="30">
                  <c:v>3888.968</c:v>
                </c:pt>
                <c:pt idx="31">
                  <c:v>5073.079</c:v>
                </c:pt>
                <c:pt idx="32">
                  <c:v>5686.163</c:v>
                </c:pt>
                <c:pt idx="33">
                  <c:v>4842.865</c:v>
                </c:pt>
                <c:pt idx="34">
                  <c:v>6075.101</c:v>
                </c:pt>
                <c:pt idx="35">
                  <c:v>7740.504</c:v>
                </c:pt>
                <c:pt idx="36">
                  <c:v>9325.23</c:v>
                </c:pt>
                <c:pt idx="37">
                  <c:v>10307.954</c:v>
                </c:pt>
                <c:pt idx="38">
                  <c:v>10775.461</c:v>
                </c:pt>
                <c:pt idx="39">
                  <c:v>10300.079</c:v>
                </c:pt>
                <c:pt idx="40">
                  <c:v>14593.443</c:v>
                </c:pt>
                <c:pt idx="41">
                  <c:v>15434.271</c:v>
                </c:pt>
                <c:pt idx="42">
                  <c:v>15966.444</c:v>
                </c:pt>
                <c:pt idx="43">
                  <c:v>16137.962</c:v>
                </c:pt>
                <c:pt idx="44">
                  <c:v>16788.565</c:v>
                </c:pt>
                <c:pt idx="45">
                  <c:v>15535.453</c:v>
                </c:pt>
                <c:pt idx="46">
                  <c:v>13378.258</c:v>
                </c:pt>
                <c:pt idx="47">
                  <c:v>14328.684</c:v>
                </c:pt>
                <c:pt idx="48">
                  <c:v>14726.102</c:v>
                </c:pt>
                <c:pt idx="49">
                  <c:v>14773.918</c:v>
                </c:pt>
                <c:pt idx="50">
                  <c:v>14827.013</c:v>
                </c:pt>
                <c:pt idx="51">
                  <c:v>14093.158</c:v>
                </c:pt>
                <c:pt idx="52">
                  <c:v>13740.501</c:v>
                </c:pt>
                <c:pt idx="53">
                  <c:v>14491.31</c:v>
                </c:pt>
                <c:pt idx="54">
                  <c:v>14424.231</c:v>
                </c:pt>
                <c:pt idx="55">
                  <c:v>14810.975</c:v>
                </c:pt>
                <c:pt idx="56">
                  <c:v>14691.745</c:v>
                </c:pt>
                <c:pt idx="57">
                  <c:v>14568.029</c:v>
                </c:pt>
                <c:pt idx="58">
                  <c:v>14637.213</c:v>
                </c:pt>
                <c:pt idx="59">
                  <c:v>14839.977</c:v>
                </c:pt>
                <c:pt idx="60">
                  <c:v>15008.658</c:v>
                </c:pt>
                <c:pt idx="61">
                  <c:v>15219.213</c:v>
                </c:pt>
                <c:pt idx="62">
                  <c:v>15316.068</c:v>
                </c:pt>
                <c:pt idx="63">
                  <c:v>15562.426</c:v>
                </c:pt>
                <c:pt idx="64">
                  <c:v>16516.773</c:v>
                </c:pt>
              </c:numCache>
            </c:numRef>
          </c:val>
        </c:ser>
        <c:ser>
          <c:idx val="8"/>
          <c:order val="8"/>
          <c:tx>
            <c:strRef>
              <c:f>'Annual Data'!$J$11</c:f>
              <c:strCache>
                <c:ptCount val="1"/>
                <c:pt idx="0">
                  <c:v>Wind</c:v>
                </c:pt>
              </c:strCache>
            </c:strRef>
          </c:tx>
          <c:invertIfNegative val="0"/>
          <c:cat>
            <c:numRef>
              <c:f>'Annual Data'!$A$12:$A$76</c:f>
              <c:numCache>
                <c:formatCode>General</c:formatCode>
                <c:ptCount val="65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  <c:pt idx="62">
                  <c:v>2011.0</c:v>
                </c:pt>
                <c:pt idx="63">
                  <c:v>2012.0</c:v>
                </c:pt>
                <c:pt idx="64">
                  <c:v>2013.0</c:v>
                </c:pt>
              </c:numCache>
            </c:numRef>
          </c:cat>
          <c:val>
            <c:numRef>
              <c:f>'Annual Data'!$J$12:$J$76</c:f>
              <c:numCache>
                <c:formatCode>General</c:formatCode>
                <c:ptCount val="6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2.668</c:v>
                </c:pt>
                <c:pt idx="35">
                  <c:v>6.49</c:v>
                </c:pt>
                <c:pt idx="36">
                  <c:v>5.761999999999999</c:v>
                </c:pt>
                <c:pt idx="37">
                  <c:v>4.189</c:v>
                </c:pt>
                <c:pt idx="38">
                  <c:v>3.541</c:v>
                </c:pt>
                <c:pt idx="39">
                  <c:v>0.871</c:v>
                </c:pt>
                <c:pt idx="40">
                  <c:v>2112.043</c:v>
                </c:pt>
                <c:pt idx="41">
                  <c:v>2788.6</c:v>
                </c:pt>
                <c:pt idx="42">
                  <c:v>2950.951</c:v>
                </c:pt>
                <c:pt idx="43">
                  <c:v>2887.523</c:v>
                </c:pt>
                <c:pt idx="44">
                  <c:v>3005.827</c:v>
                </c:pt>
                <c:pt idx="45">
                  <c:v>3447.109</c:v>
                </c:pt>
                <c:pt idx="46">
                  <c:v>3164.253</c:v>
                </c:pt>
                <c:pt idx="47">
                  <c:v>3234.069</c:v>
                </c:pt>
                <c:pt idx="48">
                  <c:v>3288.035</c:v>
                </c:pt>
                <c:pt idx="49">
                  <c:v>3025.696</c:v>
                </c:pt>
                <c:pt idx="50">
                  <c:v>4487.998</c:v>
                </c:pt>
                <c:pt idx="51">
                  <c:v>5593.261</c:v>
                </c:pt>
                <c:pt idx="52">
                  <c:v>6737.331</c:v>
                </c:pt>
                <c:pt idx="53">
                  <c:v>10354.28</c:v>
                </c:pt>
                <c:pt idx="54">
                  <c:v>11187.466</c:v>
                </c:pt>
                <c:pt idx="55">
                  <c:v>14143.741</c:v>
                </c:pt>
                <c:pt idx="56">
                  <c:v>17810.549</c:v>
                </c:pt>
                <c:pt idx="57">
                  <c:v>26589.137</c:v>
                </c:pt>
                <c:pt idx="58">
                  <c:v>34449.927</c:v>
                </c:pt>
                <c:pt idx="59">
                  <c:v>55363.1</c:v>
                </c:pt>
                <c:pt idx="60">
                  <c:v>73885.924</c:v>
                </c:pt>
                <c:pt idx="61">
                  <c:v>94636.176</c:v>
                </c:pt>
                <c:pt idx="62">
                  <c:v>120120.873</c:v>
                </c:pt>
                <c:pt idx="63">
                  <c:v>140748.706</c:v>
                </c:pt>
                <c:pt idx="64">
                  <c:v>167567.135</c:v>
                </c:pt>
              </c:numCache>
            </c:numRef>
          </c:val>
        </c:ser>
        <c:ser>
          <c:idx val="9"/>
          <c:order val="9"/>
          <c:tx>
            <c:strRef>
              <c:f>'Annual Data'!$K$11</c:f>
              <c:strCache>
                <c:ptCount val="1"/>
                <c:pt idx="0">
                  <c:v>Solar/PV</c:v>
                </c:pt>
              </c:strCache>
            </c:strRef>
          </c:tx>
          <c:invertIfNegative val="0"/>
          <c:cat>
            <c:numRef>
              <c:f>'Annual Data'!$A$12:$A$76</c:f>
              <c:numCache>
                <c:formatCode>General</c:formatCode>
                <c:ptCount val="65"/>
                <c:pt idx="0">
                  <c:v>1949.0</c:v>
                </c:pt>
                <c:pt idx="1">
                  <c:v>1950.0</c:v>
                </c:pt>
                <c:pt idx="2">
                  <c:v>1951.0</c:v>
                </c:pt>
                <c:pt idx="3">
                  <c:v>1952.0</c:v>
                </c:pt>
                <c:pt idx="4">
                  <c:v>1953.0</c:v>
                </c:pt>
                <c:pt idx="5">
                  <c:v>1954.0</c:v>
                </c:pt>
                <c:pt idx="6">
                  <c:v>1955.0</c:v>
                </c:pt>
                <c:pt idx="7">
                  <c:v>1956.0</c:v>
                </c:pt>
                <c:pt idx="8">
                  <c:v>1957.0</c:v>
                </c:pt>
                <c:pt idx="9">
                  <c:v>1958.0</c:v>
                </c:pt>
                <c:pt idx="10">
                  <c:v>1959.0</c:v>
                </c:pt>
                <c:pt idx="11">
                  <c:v>1960.0</c:v>
                </c:pt>
                <c:pt idx="12">
                  <c:v>1961.0</c:v>
                </c:pt>
                <c:pt idx="13">
                  <c:v>1962.0</c:v>
                </c:pt>
                <c:pt idx="14">
                  <c:v>1963.0</c:v>
                </c:pt>
                <c:pt idx="15">
                  <c:v>1964.0</c:v>
                </c:pt>
                <c:pt idx="16">
                  <c:v>1965.0</c:v>
                </c:pt>
                <c:pt idx="17">
                  <c:v>1966.0</c:v>
                </c:pt>
                <c:pt idx="18">
                  <c:v>1967.0</c:v>
                </c:pt>
                <c:pt idx="19">
                  <c:v>1968.0</c:v>
                </c:pt>
                <c:pt idx="20">
                  <c:v>1969.0</c:v>
                </c:pt>
                <c:pt idx="21">
                  <c:v>1970.0</c:v>
                </c:pt>
                <c:pt idx="22">
                  <c:v>1971.0</c:v>
                </c:pt>
                <c:pt idx="23">
                  <c:v>1972.0</c:v>
                </c:pt>
                <c:pt idx="24">
                  <c:v>1973.0</c:v>
                </c:pt>
                <c:pt idx="25">
                  <c:v>1974.0</c:v>
                </c:pt>
                <c:pt idx="26">
                  <c:v>1975.0</c:v>
                </c:pt>
                <c:pt idx="27">
                  <c:v>1976.0</c:v>
                </c:pt>
                <c:pt idx="28">
                  <c:v>1977.0</c:v>
                </c:pt>
                <c:pt idx="29">
                  <c:v>1978.0</c:v>
                </c:pt>
                <c:pt idx="30">
                  <c:v>1979.0</c:v>
                </c:pt>
                <c:pt idx="31">
                  <c:v>1980.0</c:v>
                </c:pt>
                <c:pt idx="32">
                  <c:v>1981.0</c:v>
                </c:pt>
                <c:pt idx="33">
                  <c:v>1982.0</c:v>
                </c:pt>
                <c:pt idx="34">
                  <c:v>1983.0</c:v>
                </c:pt>
                <c:pt idx="35">
                  <c:v>1984.0</c:v>
                </c:pt>
                <c:pt idx="36">
                  <c:v>1985.0</c:v>
                </c:pt>
                <c:pt idx="37">
                  <c:v>1986.0</c:v>
                </c:pt>
                <c:pt idx="38">
                  <c:v>1987.0</c:v>
                </c:pt>
                <c:pt idx="39">
                  <c:v>1988.0</c:v>
                </c:pt>
                <c:pt idx="40">
                  <c:v>1989.0</c:v>
                </c:pt>
                <c:pt idx="41">
                  <c:v>1990.0</c:v>
                </c:pt>
                <c:pt idx="42">
                  <c:v>1991.0</c:v>
                </c:pt>
                <c:pt idx="43">
                  <c:v>1992.0</c:v>
                </c:pt>
                <c:pt idx="44">
                  <c:v>1993.0</c:v>
                </c:pt>
                <c:pt idx="45">
                  <c:v>1994.0</c:v>
                </c:pt>
                <c:pt idx="46">
                  <c:v>1995.0</c:v>
                </c:pt>
                <c:pt idx="47">
                  <c:v>1996.0</c:v>
                </c:pt>
                <c:pt idx="48">
                  <c:v>1997.0</c:v>
                </c:pt>
                <c:pt idx="49">
                  <c:v>1998.0</c:v>
                </c:pt>
                <c:pt idx="50">
                  <c:v>1999.0</c:v>
                </c:pt>
                <c:pt idx="51">
                  <c:v>2000.0</c:v>
                </c:pt>
                <c:pt idx="52">
                  <c:v>2001.0</c:v>
                </c:pt>
                <c:pt idx="53">
                  <c:v>2002.0</c:v>
                </c:pt>
                <c:pt idx="54">
                  <c:v>2003.0</c:v>
                </c:pt>
                <c:pt idx="55">
                  <c:v>2004.0</c:v>
                </c:pt>
                <c:pt idx="56">
                  <c:v>2005.0</c:v>
                </c:pt>
                <c:pt idx="57">
                  <c:v>2006.0</c:v>
                </c:pt>
                <c:pt idx="58">
                  <c:v>2007.0</c:v>
                </c:pt>
                <c:pt idx="59">
                  <c:v>2008.0</c:v>
                </c:pt>
                <c:pt idx="60">
                  <c:v>2009.0</c:v>
                </c:pt>
                <c:pt idx="61">
                  <c:v>2010.0</c:v>
                </c:pt>
                <c:pt idx="62">
                  <c:v>2011.0</c:v>
                </c:pt>
                <c:pt idx="63">
                  <c:v>2012.0</c:v>
                </c:pt>
                <c:pt idx="64">
                  <c:v>2013.0</c:v>
                </c:pt>
              </c:numCache>
            </c:numRef>
          </c:cat>
          <c:val>
            <c:numRef>
              <c:f>'Annual Data'!$K$12:$K$76</c:f>
              <c:numCache>
                <c:formatCode>General</c:formatCode>
                <c:ptCount val="6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  <c:pt idx="30">
                  <c:v>0.0</c:v>
                </c:pt>
                <c:pt idx="31">
                  <c:v>0.0</c:v>
                </c:pt>
                <c:pt idx="32">
                  <c:v>0.0</c:v>
                </c:pt>
                <c:pt idx="33">
                  <c:v>0.0</c:v>
                </c:pt>
                <c:pt idx="34">
                  <c:v>0.0</c:v>
                </c:pt>
                <c:pt idx="35">
                  <c:v>5.248</c:v>
                </c:pt>
                <c:pt idx="36">
                  <c:v>10.63</c:v>
                </c:pt>
                <c:pt idx="37">
                  <c:v>14.032</c:v>
                </c:pt>
                <c:pt idx="38">
                  <c:v>10.497</c:v>
                </c:pt>
                <c:pt idx="39">
                  <c:v>9.094</c:v>
                </c:pt>
                <c:pt idx="40">
                  <c:v>250.601</c:v>
                </c:pt>
                <c:pt idx="41">
                  <c:v>367.087</c:v>
                </c:pt>
                <c:pt idx="42">
                  <c:v>471.765</c:v>
                </c:pt>
                <c:pt idx="43">
                  <c:v>399.64</c:v>
                </c:pt>
                <c:pt idx="44">
                  <c:v>462.452</c:v>
                </c:pt>
                <c:pt idx="45">
                  <c:v>486.622</c:v>
                </c:pt>
                <c:pt idx="46">
                  <c:v>496.821</c:v>
                </c:pt>
                <c:pt idx="47">
                  <c:v>521.205</c:v>
                </c:pt>
                <c:pt idx="48">
                  <c:v>511.168</c:v>
                </c:pt>
                <c:pt idx="49">
                  <c:v>502.473</c:v>
                </c:pt>
                <c:pt idx="50">
                  <c:v>495.082</c:v>
                </c:pt>
                <c:pt idx="51">
                  <c:v>493.375</c:v>
                </c:pt>
                <c:pt idx="52">
                  <c:v>542.755</c:v>
                </c:pt>
                <c:pt idx="53">
                  <c:v>554.8309999999992</c:v>
                </c:pt>
                <c:pt idx="54">
                  <c:v>534.001</c:v>
                </c:pt>
                <c:pt idx="55">
                  <c:v>575.155</c:v>
                </c:pt>
                <c:pt idx="56">
                  <c:v>550.294</c:v>
                </c:pt>
                <c:pt idx="57">
                  <c:v>507.706</c:v>
                </c:pt>
                <c:pt idx="58">
                  <c:v>611.793</c:v>
                </c:pt>
                <c:pt idx="59">
                  <c:v>864.235</c:v>
                </c:pt>
                <c:pt idx="60">
                  <c:v>891.1369999999994</c:v>
                </c:pt>
                <c:pt idx="61">
                  <c:v>1205.611</c:v>
                </c:pt>
                <c:pt idx="62">
                  <c:v>1727.283</c:v>
                </c:pt>
                <c:pt idx="63">
                  <c:v>4164.04</c:v>
                </c:pt>
                <c:pt idx="64">
                  <c:v>8918.134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824725144"/>
        <c:axId val="1824728088"/>
      </c:barChart>
      <c:catAx>
        <c:axId val="1824725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24728088"/>
        <c:crosses val="autoZero"/>
        <c:auto val="1"/>
        <c:lblAlgn val="ctr"/>
        <c:lblOffset val="100"/>
        <c:noMultiLvlLbl val="0"/>
      </c:catAx>
      <c:valAx>
        <c:axId val="182472808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82472514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 b="1" dirty="0" smtClean="0">
                <a:effectLst/>
              </a:rPr>
              <a:t>CO</a:t>
            </a:r>
            <a:r>
              <a:rPr lang="en-US" sz="1400" b="1" baseline="-25000" dirty="0" smtClean="0">
                <a:effectLst/>
              </a:rPr>
              <a:t>2</a:t>
            </a:r>
            <a:r>
              <a:rPr lang="en-US" sz="1400" b="1" dirty="0" smtClean="0">
                <a:effectLst/>
              </a:rPr>
              <a:t> Equivalent of Transmission and Distribution Losses</a:t>
            </a:r>
            <a:endParaRPr lang="en-US" sz="1400" dirty="0">
              <a:effectLst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Together!$W$2:$W$15</c:f>
              <c:numCache>
                <c:formatCode>General</c:formatCode>
                <c:ptCount val="14"/>
                <c:pt idx="0">
                  <c:v>1996.0</c:v>
                </c:pt>
                <c:pt idx="1">
                  <c:v>1997.0</c:v>
                </c:pt>
                <c:pt idx="2">
                  <c:v>1998.0</c:v>
                </c:pt>
                <c:pt idx="3">
                  <c:v>1999.0</c:v>
                </c:pt>
                <c:pt idx="4">
                  <c:v>2000.0</c:v>
                </c:pt>
                <c:pt idx="5">
                  <c:v>2001.0</c:v>
                </c:pt>
                <c:pt idx="6">
                  <c:v>2002.0</c:v>
                </c:pt>
                <c:pt idx="7">
                  <c:v>2003.0</c:v>
                </c:pt>
                <c:pt idx="8">
                  <c:v>2004.0</c:v>
                </c:pt>
                <c:pt idx="9">
                  <c:v>2005.0</c:v>
                </c:pt>
                <c:pt idx="10">
                  <c:v>2006.0</c:v>
                </c:pt>
                <c:pt idx="11">
                  <c:v>2007.0</c:v>
                </c:pt>
                <c:pt idx="12">
                  <c:v>2008.0</c:v>
                </c:pt>
                <c:pt idx="13">
                  <c:v>2009.0</c:v>
                </c:pt>
              </c:numCache>
            </c:numRef>
          </c:cat>
          <c:val>
            <c:numRef>
              <c:f>Together!$Z$2:$Z$15</c:f>
              <c:numCache>
                <c:formatCode>General</c:formatCode>
                <c:ptCount val="14"/>
                <c:pt idx="0">
                  <c:v>201.2036567109558</c:v>
                </c:pt>
                <c:pt idx="1">
                  <c:v>207.4109121772925</c:v>
                </c:pt>
                <c:pt idx="2">
                  <c:v>214.2111048961449</c:v>
                </c:pt>
                <c:pt idx="3">
                  <c:v>226.7452580782233</c:v>
                </c:pt>
                <c:pt idx="4">
                  <c:v>229.68990966846</c:v>
                </c:pt>
                <c:pt idx="5">
                  <c:v>206.8696332859111</c:v>
                </c:pt>
                <c:pt idx="6">
                  <c:v>231.3029178541052</c:v>
                </c:pt>
                <c:pt idx="7">
                  <c:v>230.5704850528624</c:v>
                </c:pt>
                <c:pt idx="8">
                  <c:v>248.3758960649078</c:v>
                </c:pt>
                <c:pt idx="9">
                  <c:v>233.1461448041302</c:v>
                </c:pt>
                <c:pt idx="10">
                  <c:v>227.6603185178165</c:v>
                </c:pt>
                <c:pt idx="11">
                  <c:v>227.2863156147405</c:v>
                </c:pt>
                <c:pt idx="12">
                  <c:v>221.1022807271371</c:v>
                </c:pt>
                <c:pt idx="13">
                  <c:v>205.5916143007368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0203576"/>
        <c:axId val="-2130452184"/>
      </c:barChart>
      <c:catAx>
        <c:axId val="-2130203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30452184"/>
        <c:crosses val="autoZero"/>
        <c:auto val="1"/>
        <c:lblAlgn val="ctr"/>
        <c:lblOffset val="100"/>
        <c:noMultiLvlLbl val="0"/>
      </c:catAx>
      <c:valAx>
        <c:axId val="-21304521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Millions</a:t>
                </a:r>
                <a:r>
                  <a:rPr lang="en-US" sz="1400" baseline="0" dirty="0"/>
                  <a:t> Metric Tons </a:t>
                </a:r>
                <a:r>
                  <a:rPr lang="en-US" sz="1400" baseline="0" dirty="0" smtClean="0"/>
                  <a:t>CO</a:t>
                </a:r>
                <a:r>
                  <a:rPr lang="en-US" sz="1400" baseline="-25000" dirty="0" smtClean="0"/>
                  <a:t>2</a:t>
                </a:r>
                <a:endParaRPr lang="en-US" sz="1400" baseline="-25000" dirty="0"/>
              </a:p>
            </c:rich>
          </c:tx>
          <c:layout>
            <c:manualLayout>
              <c:xMode val="edge"/>
              <c:yMode val="edge"/>
              <c:x val="0.0221310096022194"/>
              <c:y val="0.209530262345817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-2130203576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  <a:effectLst>
      <a:outerShdw blurRad="292100" dist="139700" dir="2700000" algn="tl" rotWithShape="0">
        <a:prstClr val="black">
          <a:alpha val="65000"/>
        </a:prstClr>
      </a:outerShdw>
    </a:effectLst>
  </c:sp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2-10T18:10:38.067" idx="1">
    <p:pos x="5553" y="3431"/>
    <p:text>This is something I would emphasize in your voice track. I suggest simply leaving the graphic and speaking to it-losses at different levels.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2-10T18:11:20.805" idx="2">
    <p:pos x="5553" y="3431"/>
    <p:text>Again, I would make this point in your voice track intead of adding another element on the slide.</p:text>
  </p:cm>
  <p:cm authorId="1" dt="2014-02-10T18:11:54.054" idx="3">
    <p:pos x="4539" y="144"/>
    <p:text>Is there a way to make this title more compelling and dynamic?</p:text>
  </p:cm>
  <p:cm authorId="1" dt="2014-02-10T18:12:27.511" idx="4">
    <p:pos x="5559" y="754"/>
    <p:text>This is great. I'd like to see just this on a slide. Animation could help emphasize your point.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2-10T18:36:25.815" idx="10">
    <p:pos x="2043" y="144"/>
    <p:text>for what? I think punchier, more specific titles would improve retention of key takeaways for each slide.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372565-8AA3-C348-8905-8A0F66B670AD}" type="doc">
      <dgm:prSet loTypeId="urn:microsoft.com/office/officeart/2005/8/layout/radial3" loCatId="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1E79C49-DF37-9643-B0AB-F85FC9D56D94}">
      <dgm:prSet phldrT="[Text]"/>
      <dgm:spPr>
        <a:solidFill>
          <a:schemeClr val="tx1">
            <a:alpha val="50000"/>
          </a:schemeClr>
        </a:solidFill>
      </dgm:spPr>
      <dgm:t>
        <a:bodyPr/>
        <a:lstStyle/>
        <a:p>
          <a:r>
            <a:rPr lang="en-US" dirty="0" smtClean="0"/>
            <a:t>GRID</a:t>
          </a:r>
        </a:p>
        <a:p>
          <a:r>
            <a:rPr lang="en-US" dirty="0" smtClean="0"/>
            <a:t>Modernization</a:t>
          </a:r>
          <a:endParaRPr lang="en-US" dirty="0"/>
        </a:p>
      </dgm:t>
    </dgm:pt>
    <dgm:pt modelId="{5A630B53-942A-E245-8AD6-1BDFB47E4997}" type="parTrans" cxnId="{82B6126C-5921-8242-BDA3-33BE8A02A375}">
      <dgm:prSet/>
      <dgm:spPr/>
      <dgm:t>
        <a:bodyPr/>
        <a:lstStyle/>
        <a:p>
          <a:endParaRPr lang="en-US"/>
        </a:p>
      </dgm:t>
    </dgm:pt>
    <dgm:pt modelId="{639449BE-3605-6A4B-B252-26D81B85CA03}" type="sibTrans" cxnId="{82B6126C-5921-8242-BDA3-33BE8A02A375}">
      <dgm:prSet/>
      <dgm:spPr/>
      <dgm:t>
        <a:bodyPr/>
        <a:lstStyle/>
        <a:p>
          <a:endParaRPr lang="en-US"/>
        </a:p>
      </dgm:t>
    </dgm:pt>
    <dgm:pt modelId="{1DCF8617-3F71-A140-9E9D-A8DB0CC6751C}">
      <dgm:prSet phldrT="[Text]" custT="1"/>
      <dgm:spPr>
        <a:solidFill>
          <a:schemeClr val="bg2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sz="1400" b="1" dirty="0" smtClean="0"/>
            <a:t>Affordable</a:t>
          </a:r>
          <a:endParaRPr lang="en-US" sz="1400" b="1" dirty="0"/>
        </a:p>
      </dgm:t>
    </dgm:pt>
    <dgm:pt modelId="{B4E19D38-7166-4744-94EA-2911F26BF563}" type="parTrans" cxnId="{7C48C44B-7947-4F42-8620-B9932FA59BA0}">
      <dgm:prSet/>
      <dgm:spPr/>
      <dgm:t>
        <a:bodyPr/>
        <a:lstStyle/>
        <a:p>
          <a:endParaRPr lang="en-US"/>
        </a:p>
      </dgm:t>
    </dgm:pt>
    <dgm:pt modelId="{886A9777-DA09-7249-BA66-BB5091528772}" type="sibTrans" cxnId="{7C48C44B-7947-4F42-8620-B9932FA59BA0}">
      <dgm:prSet/>
      <dgm:spPr/>
      <dgm:t>
        <a:bodyPr/>
        <a:lstStyle/>
        <a:p>
          <a:endParaRPr lang="en-US"/>
        </a:p>
      </dgm:t>
    </dgm:pt>
    <dgm:pt modelId="{98F03753-E082-BC4D-B7BF-82CA9EEC45E2}">
      <dgm:prSet phldrT="[Text]" custT="1"/>
      <dgm:spPr>
        <a:solidFill>
          <a:schemeClr val="accent3">
            <a:lumMod val="40000"/>
            <a:lumOff val="60000"/>
            <a:alpha val="50000"/>
          </a:schemeClr>
        </a:solidFill>
      </dgm:spPr>
      <dgm:t>
        <a:bodyPr/>
        <a:lstStyle/>
        <a:p>
          <a:r>
            <a:rPr lang="en-US" sz="1400" b="1" dirty="0" smtClean="0"/>
            <a:t>Safe</a:t>
          </a:r>
          <a:endParaRPr lang="en-US" sz="1400" b="1" dirty="0"/>
        </a:p>
      </dgm:t>
    </dgm:pt>
    <dgm:pt modelId="{4959B929-9E41-064A-874F-D07046BEB996}" type="parTrans" cxnId="{E3AD36AF-955E-C748-A59A-90289E5FB37C}">
      <dgm:prSet/>
      <dgm:spPr/>
      <dgm:t>
        <a:bodyPr/>
        <a:lstStyle/>
        <a:p>
          <a:endParaRPr lang="en-US"/>
        </a:p>
      </dgm:t>
    </dgm:pt>
    <dgm:pt modelId="{26EA6734-7BAF-E742-A329-8BA8F6144125}" type="sibTrans" cxnId="{E3AD36AF-955E-C748-A59A-90289E5FB37C}">
      <dgm:prSet/>
      <dgm:spPr/>
      <dgm:t>
        <a:bodyPr/>
        <a:lstStyle/>
        <a:p>
          <a:endParaRPr lang="en-US"/>
        </a:p>
      </dgm:t>
    </dgm:pt>
    <dgm:pt modelId="{2FDEDA08-7B2F-A54B-82CE-DFE536B5DAC7}">
      <dgm:prSet phldrT="[Text]" custT="1"/>
      <dgm:spPr>
        <a:solidFill>
          <a:schemeClr val="accent3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sz="1200" b="1" dirty="0" smtClean="0"/>
            <a:t>Accessible</a:t>
          </a:r>
          <a:endParaRPr lang="en-US" sz="1200" b="1" dirty="0"/>
        </a:p>
      </dgm:t>
    </dgm:pt>
    <dgm:pt modelId="{C0624DA8-5417-5B45-8C9C-837B232CBF15}" type="parTrans" cxnId="{B06BA6EE-250A-3840-AEED-CCC76270CCD8}">
      <dgm:prSet/>
      <dgm:spPr/>
      <dgm:t>
        <a:bodyPr/>
        <a:lstStyle/>
        <a:p>
          <a:endParaRPr lang="en-US"/>
        </a:p>
      </dgm:t>
    </dgm:pt>
    <dgm:pt modelId="{37848856-63AB-804A-A7C0-4F1BFEC0B0DE}" type="sibTrans" cxnId="{B06BA6EE-250A-3840-AEED-CCC76270CCD8}">
      <dgm:prSet/>
      <dgm:spPr/>
      <dgm:t>
        <a:bodyPr/>
        <a:lstStyle/>
        <a:p>
          <a:endParaRPr lang="en-US"/>
        </a:p>
      </dgm:t>
    </dgm:pt>
    <dgm:pt modelId="{402B2D10-958D-3942-90B0-62D9B4A9E6FF}">
      <dgm:prSet phldrT="[Text]" custT="1"/>
      <dgm:spPr>
        <a:solidFill>
          <a:schemeClr val="accent4">
            <a:alpha val="50000"/>
          </a:schemeClr>
        </a:solidFill>
      </dgm:spPr>
      <dgm:t>
        <a:bodyPr/>
        <a:lstStyle/>
        <a:p>
          <a:r>
            <a:rPr lang="en-US" sz="1400" b="1" dirty="0" smtClean="0"/>
            <a:t>Reliable</a:t>
          </a:r>
          <a:endParaRPr lang="en-US" sz="1400" b="1" dirty="0"/>
        </a:p>
      </dgm:t>
    </dgm:pt>
    <dgm:pt modelId="{0F1E23B3-68ED-9D4B-82A8-764AC7CED7DA}" type="parTrans" cxnId="{B80DC006-C2D3-6F4D-88E7-6CF7B1255750}">
      <dgm:prSet/>
      <dgm:spPr/>
      <dgm:t>
        <a:bodyPr/>
        <a:lstStyle/>
        <a:p>
          <a:endParaRPr lang="en-US"/>
        </a:p>
      </dgm:t>
    </dgm:pt>
    <dgm:pt modelId="{996A7CD4-DEA0-7643-9F36-FAE970E7BFE6}" type="sibTrans" cxnId="{B80DC006-C2D3-6F4D-88E7-6CF7B1255750}">
      <dgm:prSet/>
      <dgm:spPr/>
      <dgm:t>
        <a:bodyPr/>
        <a:lstStyle/>
        <a:p>
          <a:endParaRPr lang="en-US"/>
        </a:p>
      </dgm:t>
    </dgm:pt>
    <dgm:pt modelId="{733F5C0B-D0AD-B248-A928-368ED9513D84}">
      <dgm:prSet phldrT="[Text]" custT="1"/>
      <dgm:spPr>
        <a:solidFill>
          <a:schemeClr val="accent4">
            <a:lumMod val="75000"/>
            <a:alpha val="50000"/>
          </a:schemeClr>
        </a:solidFill>
      </dgm:spPr>
      <dgm:t>
        <a:bodyPr/>
        <a:lstStyle/>
        <a:p>
          <a:r>
            <a:rPr lang="en-US" sz="1400" b="1" dirty="0" smtClean="0"/>
            <a:t>Clean</a:t>
          </a:r>
          <a:endParaRPr lang="en-US" sz="1400" b="1" dirty="0"/>
        </a:p>
      </dgm:t>
    </dgm:pt>
    <dgm:pt modelId="{8F38A8A9-3031-5447-BB40-FB518C8ECC7D}" type="parTrans" cxnId="{4132921A-0482-C648-B013-BC3AC75CA047}">
      <dgm:prSet/>
      <dgm:spPr/>
      <dgm:t>
        <a:bodyPr/>
        <a:lstStyle/>
        <a:p>
          <a:endParaRPr lang="en-US"/>
        </a:p>
      </dgm:t>
    </dgm:pt>
    <dgm:pt modelId="{1CBB425B-0622-2344-8E90-838D3EF0C57A}" type="sibTrans" cxnId="{4132921A-0482-C648-B013-BC3AC75CA047}">
      <dgm:prSet/>
      <dgm:spPr/>
      <dgm:t>
        <a:bodyPr/>
        <a:lstStyle/>
        <a:p>
          <a:endParaRPr lang="en-US"/>
        </a:p>
      </dgm:t>
    </dgm:pt>
    <dgm:pt modelId="{4929C8EC-D701-0A4F-B101-A99A5CC5A671}">
      <dgm:prSet phldrT="[Text]" custT="1"/>
      <dgm:spPr>
        <a:solidFill>
          <a:schemeClr val="accent2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sz="1400" b="1" dirty="0" smtClean="0"/>
            <a:t>Secure</a:t>
          </a:r>
          <a:endParaRPr lang="en-US" sz="1400" b="1" dirty="0"/>
        </a:p>
      </dgm:t>
    </dgm:pt>
    <dgm:pt modelId="{3C405534-4304-454B-B80C-B3678B765C50}" type="parTrans" cxnId="{703D4ED9-1C57-D24D-86B5-8AD7FB362D69}">
      <dgm:prSet/>
      <dgm:spPr/>
      <dgm:t>
        <a:bodyPr/>
        <a:lstStyle/>
        <a:p>
          <a:endParaRPr lang="en-US"/>
        </a:p>
      </dgm:t>
    </dgm:pt>
    <dgm:pt modelId="{31F51AE6-E214-FB49-887E-718B50DC06CA}" type="sibTrans" cxnId="{703D4ED9-1C57-D24D-86B5-8AD7FB362D69}">
      <dgm:prSet/>
      <dgm:spPr/>
      <dgm:t>
        <a:bodyPr/>
        <a:lstStyle/>
        <a:p>
          <a:endParaRPr lang="en-US"/>
        </a:p>
      </dgm:t>
    </dgm:pt>
    <dgm:pt modelId="{9315C05A-EEFD-4340-8205-50A9DEAB90C5}">
      <dgm:prSet phldrT="[Text]" custT="1"/>
      <dgm:spPr>
        <a:solidFill>
          <a:schemeClr val="tx2">
            <a:lumMod val="75000"/>
            <a:alpha val="50000"/>
          </a:schemeClr>
        </a:solidFill>
      </dgm:spPr>
      <dgm:t>
        <a:bodyPr/>
        <a:lstStyle/>
        <a:p>
          <a:r>
            <a:rPr lang="en-US" sz="1400" b="1" dirty="0" smtClean="0"/>
            <a:t>Resilient</a:t>
          </a:r>
          <a:endParaRPr lang="en-US" sz="1400" b="1" dirty="0"/>
        </a:p>
      </dgm:t>
    </dgm:pt>
    <dgm:pt modelId="{AF961DE0-AC86-C849-AE68-2DBC2B0622CF}" type="parTrans" cxnId="{67144D82-AF12-0A48-9983-95E635EF874B}">
      <dgm:prSet/>
      <dgm:spPr/>
      <dgm:t>
        <a:bodyPr/>
        <a:lstStyle/>
        <a:p>
          <a:endParaRPr lang="en-US"/>
        </a:p>
      </dgm:t>
    </dgm:pt>
    <dgm:pt modelId="{94948489-C2E1-064D-AE6A-0DB940F1FF82}" type="sibTrans" cxnId="{67144D82-AF12-0A48-9983-95E635EF874B}">
      <dgm:prSet/>
      <dgm:spPr/>
      <dgm:t>
        <a:bodyPr/>
        <a:lstStyle/>
        <a:p>
          <a:endParaRPr lang="en-US"/>
        </a:p>
      </dgm:t>
    </dgm:pt>
    <dgm:pt modelId="{A8890F92-0A1A-F249-9458-684913FC3CCE}">
      <dgm:prSet phldrT="[Text]" custT="1"/>
      <dgm:spPr>
        <a:solidFill>
          <a:srgbClr val="1185B1">
            <a:alpha val="50000"/>
          </a:srgbClr>
        </a:solidFill>
      </dgm:spPr>
      <dgm:t>
        <a:bodyPr/>
        <a:lstStyle/>
        <a:p>
          <a:r>
            <a:rPr lang="en-US" sz="1400" b="1" dirty="0" smtClean="0"/>
            <a:t>Flexible</a:t>
          </a:r>
          <a:endParaRPr lang="en-US" sz="1400" b="1" dirty="0"/>
        </a:p>
      </dgm:t>
    </dgm:pt>
    <dgm:pt modelId="{5B37979A-FB67-0445-B504-92F627D477DD}" type="parTrans" cxnId="{2C075049-6162-7541-A7A8-CDA388AD584F}">
      <dgm:prSet/>
      <dgm:spPr/>
      <dgm:t>
        <a:bodyPr/>
        <a:lstStyle/>
        <a:p>
          <a:endParaRPr lang="en-US"/>
        </a:p>
      </dgm:t>
    </dgm:pt>
    <dgm:pt modelId="{763AB5A8-8E06-BC44-8A37-133683303800}" type="sibTrans" cxnId="{2C075049-6162-7541-A7A8-CDA388AD584F}">
      <dgm:prSet/>
      <dgm:spPr/>
      <dgm:t>
        <a:bodyPr/>
        <a:lstStyle/>
        <a:p>
          <a:endParaRPr lang="en-US"/>
        </a:p>
      </dgm:t>
    </dgm:pt>
    <dgm:pt modelId="{A80D1D40-B29F-2B48-902E-A1B974D803C3}" type="pres">
      <dgm:prSet presAssocID="{6E372565-8AA3-C348-8905-8A0F66B670A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F51561-2649-D44E-B345-FCDDE82905BA}" type="pres">
      <dgm:prSet presAssocID="{6E372565-8AA3-C348-8905-8A0F66B670AD}" presName="radial" presStyleCnt="0">
        <dgm:presLayoutVars>
          <dgm:animLvl val="ctr"/>
        </dgm:presLayoutVars>
      </dgm:prSet>
      <dgm:spPr/>
    </dgm:pt>
    <dgm:pt modelId="{756B58D2-40BF-614A-9924-6907D0C3917B}" type="pres">
      <dgm:prSet presAssocID="{11E79C49-DF37-9643-B0AB-F85FC9D56D94}" presName="centerShape" presStyleLbl="vennNode1" presStyleIdx="0" presStyleCnt="9" custScaleX="68520" custScaleY="68520"/>
      <dgm:spPr/>
      <dgm:t>
        <a:bodyPr/>
        <a:lstStyle/>
        <a:p>
          <a:endParaRPr lang="en-US"/>
        </a:p>
      </dgm:t>
    </dgm:pt>
    <dgm:pt modelId="{0F622030-87A6-414C-A603-9B5BAA3953E5}" type="pres">
      <dgm:prSet presAssocID="{1DCF8617-3F71-A140-9E9D-A8DB0CC6751C}" presName="node" presStyleLbl="vennNode1" presStyleIdx="1" presStyleCnt="9" custRadScaleRad="1008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8AE666-8FDA-D249-B6E4-5E26EBF63A16}" type="pres">
      <dgm:prSet presAssocID="{98F03753-E082-BC4D-B7BF-82CA9EEC45E2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39AA44-803B-BE41-8F1A-A03C2572BB87}" type="pres">
      <dgm:prSet presAssocID="{2FDEDA08-7B2F-A54B-82CE-DFE536B5DAC7}" presName="node" presStyleLbl="vennNode1" presStyleIdx="3" presStyleCnt="9" custScaleX="937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3CE8C3-2D13-214E-A1E3-8370A1EAE7B4}" type="pres">
      <dgm:prSet presAssocID="{402B2D10-958D-3942-90B0-62D9B4A9E6FF}" presName="node" presStyleLbl="venn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B2C0F0-179B-494C-A978-3CC9531C9124}" type="pres">
      <dgm:prSet presAssocID="{733F5C0B-D0AD-B248-A928-368ED9513D84}" presName="node" presStyleLbl="venn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06F249-D1FC-B641-909B-0AD5EC3CBCFF}" type="pres">
      <dgm:prSet presAssocID="{4929C8EC-D701-0A4F-B101-A99A5CC5A671}" presName="node" presStyleLbl="venn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9CF139-5392-B44C-B5AC-C93FD0B6E3F5}" type="pres">
      <dgm:prSet presAssocID="{9315C05A-EEFD-4340-8205-50A9DEAB90C5}" presName="node" presStyleLbl="venn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C0F6D1-2509-CC47-90F1-C405AB65D6BE}" type="pres">
      <dgm:prSet presAssocID="{A8890F92-0A1A-F249-9458-684913FC3CCE}" presName="node" presStyleLbl="vennNode1" presStyleIdx="8" presStyleCnt="9" custRadScaleRad="102872" custRadScaleInc="7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6BA6EE-250A-3840-AEED-CCC76270CCD8}" srcId="{11E79C49-DF37-9643-B0AB-F85FC9D56D94}" destId="{2FDEDA08-7B2F-A54B-82CE-DFE536B5DAC7}" srcOrd="2" destOrd="0" parTransId="{C0624DA8-5417-5B45-8C9C-837B232CBF15}" sibTransId="{37848856-63AB-804A-A7C0-4F1BFEC0B0DE}"/>
    <dgm:cxn modelId="{67144D82-AF12-0A48-9983-95E635EF874B}" srcId="{11E79C49-DF37-9643-B0AB-F85FC9D56D94}" destId="{9315C05A-EEFD-4340-8205-50A9DEAB90C5}" srcOrd="6" destOrd="0" parTransId="{AF961DE0-AC86-C849-AE68-2DBC2B0622CF}" sibTransId="{94948489-C2E1-064D-AE6A-0DB940F1FF82}"/>
    <dgm:cxn modelId="{B80DC006-C2D3-6F4D-88E7-6CF7B1255750}" srcId="{11E79C49-DF37-9643-B0AB-F85FC9D56D94}" destId="{402B2D10-958D-3942-90B0-62D9B4A9E6FF}" srcOrd="3" destOrd="0" parTransId="{0F1E23B3-68ED-9D4B-82A8-764AC7CED7DA}" sibTransId="{996A7CD4-DEA0-7643-9F36-FAE970E7BFE6}"/>
    <dgm:cxn modelId="{354B19E3-0766-BC4D-8176-53BCB50EED56}" type="presOf" srcId="{11E79C49-DF37-9643-B0AB-F85FC9D56D94}" destId="{756B58D2-40BF-614A-9924-6907D0C3917B}" srcOrd="0" destOrd="0" presId="urn:microsoft.com/office/officeart/2005/8/layout/radial3"/>
    <dgm:cxn modelId="{7C48C44B-7947-4F42-8620-B9932FA59BA0}" srcId="{11E79C49-DF37-9643-B0AB-F85FC9D56D94}" destId="{1DCF8617-3F71-A140-9E9D-A8DB0CC6751C}" srcOrd="0" destOrd="0" parTransId="{B4E19D38-7166-4744-94EA-2911F26BF563}" sibTransId="{886A9777-DA09-7249-BA66-BB5091528772}"/>
    <dgm:cxn modelId="{703D4ED9-1C57-D24D-86B5-8AD7FB362D69}" srcId="{11E79C49-DF37-9643-B0AB-F85FC9D56D94}" destId="{4929C8EC-D701-0A4F-B101-A99A5CC5A671}" srcOrd="5" destOrd="0" parTransId="{3C405534-4304-454B-B80C-B3678B765C50}" sibTransId="{31F51AE6-E214-FB49-887E-718B50DC06CA}"/>
    <dgm:cxn modelId="{8B30C579-AD1B-9745-8D64-5C8C379D23B6}" type="presOf" srcId="{4929C8EC-D701-0A4F-B101-A99A5CC5A671}" destId="{D706F249-D1FC-B641-909B-0AD5EC3CBCFF}" srcOrd="0" destOrd="0" presId="urn:microsoft.com/office/officeart/2005/8/layout/radial3"/>
    <dgm:cxn modelId="{252226A6-071F-8648-B2B6-AF7D1800ED6B}" type="presOf" srcId="{733F5C0B-D0AD-B248-A928-368ED9513D84}" destId="{BAB2C0F0-179B-494C-A978-3CC9531C9124}" srcOrd="0" destOrd="0" presId="urn:microsoft.com/office/officeart/2005/8/layout/radial3"/>
    <dgm:cxn modelId="{4132921A-0482-C648-B013-BC3AC75CA047}" srcId="{11E79C49-DF37-9643-B0AB-F85FC9D56D94}" destId="{733F5C0B-D0AD-B248-A928-368ED9513D84}" srcOrd="4" destOrd="0" parTransId="{8F38A8A9-3031-5447-BB40-FB518C8ECC7D}" sibTransId="{1CBB425B-0622-2344-8E90-838D3EF0C57A}"/>
    <dgm:cxn modelId="{F09540B4-E5DF-DE47-8495-DCE591F850B8}" type="presOf" srcId="{402B2D10-958D-3942-90B0-62D9B4A9E6FF}" destId="{E83CE8C3-2D13-214E-A1E3-8370A1EAE7B4}" srcOrd="0" destOrd="0" presId="urn:microsoft.com/office/officeart/2005/8/layout/radial3"/>
    <dgm:cxn modelId="{E3AD36AF-955E-C748-A59A-90289E5FB37C}" srcId="{11E79C49-DF37-9643-B0AB-F85FC9D56D94}" destId="{98F03753-E082-BC4D-B7BF-82CA9EEC45E2}" srcOrd="1" destOrd="0" parTransId="{4959B929-9E41-064A-874F-D07046BEB996}" sibTransId="{26EA6734-7BAF-E742-A329-8BA8F6144125}"/>
    <dgm:cxn modelId="{06555875-7CD9-7B41-85C2-5951025705AE}" type="presOf" srcId="{A8890F92-0A1A-F249-9458-684913FC3CCE}" destId="{BAC0F6D1-2509-CC47-90F1-C405AB65D6BE}" srcOrd="0" destOrd="0" presId="urn:microsoft.com/office/officeart/2005/8/layout/radial3"/>
    <dgm:cxn modelId="{82B6126C-5921-8242-BDA3-33BE8A02A375}" srcId="{6E372565-8AA3-C348-8905-8A0F66B670AD}" destId="{11E79C49-DF37-9643-B0AB-F85FC9D56D94}" srcOrd="0" destOrd="0" parTransId="{5A630B53-942A-E245-8AD6-1BDFB47E4997}" sibTransId="{639449BE-3605-6A4B-B252-26D81B85CA03}"/>
    <dgm:cxn modelId="{2C075049-6162-7541-A7A8-CDA388AD584F}" srcId="{11E79C49-DF37-9643-B0AB-F85FC9D56D94}" destId="{A8890F92-0A1A-F249-9458-684913FC3CCE}" srcOrd="7" destOrd="0" parTransId="{5B37979A-FB67-0445-B504-92F627D477DD}" sibTransId="{763AB5A8-8E06-BC44-8A37-133683303800}"/>
    <dgm:cxn modelId="{EB81B316-8EED-7D43-9A36-72D0161F4576}" type="presOf" srcId="{98F03753-E082-BC4D-B7BF-82CA9EEC45E2}" destId="{F48AE666-8FDA-D249-B6E4-5E26EBF63A16}" srcOrd="0" destOrd="0" presId="urn:microsoft.com/office/officeart/2005/8/layout/radial3"/>
    <dgm:cxn modelId="{21EECA25-46FA-DD41-9DBA-B79E5920B91A}" type="presOf" srcId="{2FDEDA08-7B2F-A54B-82CE-DFE536B5DAC7}" destId="{BF39AA44-803B-BE41-8F1A-A03C2572BB87}" srcOrd="0" destOrd="0" presId="urn:microsoft.com/office/officeart/2005/8/layout/radial3"/>
    <dgm:cxn modelId="{7BAED9E3-879F-0F42-B6B1-C1636C74F7A1}" type="presOf" srcId="{6E372565-8AA3-C348-8905-8A0F66B670AD}" destId="{A80D1D40-B29F-2B48-902E-A1B974D803C3}" srcOrd="0" destOrd="0" presId="urn:microsoft.com/office/officeart/2005/8/layout/radial3"/>
    <dgm:cxn modelId="{006E1292-8B93-2647-9BDE-C46DD2D9F636}" type="presOf" srcId="{9315C05A-EEFD-4340-8205-50A9DEAB90C5}" destId="{A89CF139-5392-B44C-B5AC-C93FD0B6E3F5}" srcOrd="0" destOrd="0" presId="urn:microsoft.com/office/officeart/2005/8/layout/radial3"/>
    <dgm:cxn modelId="{6BC74741-8A03-3140-AA43-A04E95124616}" type="presOf" srcId="{1DCF8617-3F71-A140-9E9D-A8DB0CC6751C}" destId="{0F622030-87A6-414C-A603-9B5BAA3953E5}" srcOrd="0" destOrd="0" presId="urn:microsoft.com/office/officeart/2005/8/layout/radial3"/>
    <dgm:cxn modelId="{798CDF2C-D768-0541-8E55-36220E27E8CB}" type="presParOf" srcId="{A80D1D40-B29F-2B48-902E-A1B974D803C3}" destId="{3BF51561-2649-D44E-B345-FCDDE82905BA}" srcOrd="0" destOrd="0" presId="urn:microsoft.com/office/officeart/2005/8/layout/radial3"/>
    <dgm:cxn modelId="{7DF766C0-E205-E949-B838-AEE51081DD5C}" type="presParOf" srcId="{3BF51561-2649-D44E-B345-FCDDE82905BA}" destId="{756B58D2-40BF-614A-9924-6907D0C3917B}" srcOrd="0" destOrd="0" presId="urn:microsoft.com/office/officeart/2005/8/layout/radial3"/>
    <dgm:cxn modelId="{038D2A59-777E-A843-82BE-C47982591EEB}" type="presParOf" srcId="{3BF51561-2649-D44E-B345-FCDDE82905BA}" destId="{0F622030-87A6-414C-A603-9B5BAA3953E5}" srcOrd="1" destOrd="0" presId="urn:microsoft.com/office/officeart/2005/8/layout/radial3"/>
    <dgm:cxn modelId="{7675B669-3A4B-3148-A245-8E8817933D5B}" type="presParOf" srcId="{3BF51561-2649-D44E-B345-FCDDE82905BA}" destId="{F48AE666-8FDA-D249-B6E4-5E26EBF63A16}" srcOrd="2" destOrd="0" presId="urn:microsoft.com/office/officeart/2005/8/layout/radial3"/>
    <dgm:cxn modelId="{AF21BF06-2935-8147-A7BE-6B52080E6F71}" type="presParOf" srcId="{3BF51561-2649-D44E-B345-FCDDE82905BA}" destId="{BF39AA44-803B-BE41-8F1A-A03C2572BB87}" srcOrd="3" destOrd="0" presId="urn:microsoft.com/office/officeart/2005/8/layout/radial3"/>
    <dgm:cxn modelId="{755193CF-FE8B-A843-82FF-68EDE72B1FF7}" type="presParOf" srcId="{3BF51561-2649-D44E-B345-FCDDE82905BA}" destId="{E83CE8C3-2D13-214E-A1E3-8370A1EAE7B4}" srcOrd="4" destOrd="0" presId="urn:microsoft.com/office/officeart/2005/8/layout/radial3"/>
    <dgm:cxn modelId="{D4DCF194-6E73-8047-9DB2-EBBD7D7461F0}" type="presParOf" srcId="{3BF51561-2649-D44E-B345-FCDDE82905BA}" destId="{BAB2C0F0-179B-494C-A978-3CC9531C9124}" srcOrd="5" destOrd="0" presId="urn:microsoft.com/office/officeart/2005/8/layout/radial3"/>
    <dgm:cxn modelId="{04C84BCF-1234-DD46-B026-822931FBE49D}" type="presParOf" srcId="{3BF51561-2649-D44E-B345-FCDDE82905BA}" destId="{D706F249-D1FC-B641-909B-0AD5EC3CBCFF}" srcOrd="6" destOrd="0" presId="urn:microsoft.com/office/officeart/2005/8/layout/radial3"/>
    <dgm:cxn modelId="{5C747B0C-648A-1346-856D-E454C921F554}" type="presParOf" srcId="{3BF51561-2649-D44E-B345-FCDDE82905BA}" destId="{A89CF139-5392-B44C-B5AC-C93FD0B6E3F5}" srcOrd="7" destOrd="0" presId="urn:microsoft.com/office/officeart/2005/8/layout/radial3"/>
    <dgm:cxn modelId="{B4DF11BE-42AC-D646-9FF0-A4AF46355734}" type="presParOf" srcId="{3BF51561-2649-D44E-B345-FCDDE82905BA}" destId="{BAC0F6D1-2509-CC47-90F1-C405AB65D6BE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B58D2-40BF-614A-9924-6907D0C3917B}">
      <dsp:nvSpPr>
        <dsp:cNvPr id="0" name=""/>
        <dsp:cNvSpPr/>
      </dsp:nvSpPr>
      <dsp:spPr>
        <a:xfrm>
          <a:off x="3350508" y="1491457"/>
          <a:ext cx="1828796" cy="1828796"/>
        </a:xfrm>
        <a:prstGeom prst="ellipse">
          <a:avLst/>
        </a:prstGeom>
        <a:solidFill>
          <a:schemeClr val="tx1">
            <a:alpha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GRID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Modernization</a:t>
          </a:r>
          <a:endParaRPr lang="en-US" sz="1500" kern="1200" dirty="0"/>
        </a:p>
      </dsp:txBody>
      <dsp:txXfrm>
        <a:off x="3618329" y="1759278"/>
        <a:ext cx="1293154" cy="1293154"/>
      </dsp:txXfrm>
    </dsp:sp>
    <dsp:sp modelId="{0F622030-87A6-414C-A603-9B5BAA3953E5}">
      <dsp:nvSpPr>
        <dsp:cNvPr id="0" name=""/>
        <dsp:cNvSpPr/>
      </dsp:nvSpPr>
      <dsp:spPr>
        <a:xfrm>
          <a:off x="3597657" y="0"/>
          <a:ext cx="1334498" cy="1334498"/>
        </a:xfrm>
        <a:prstGeom prst="ellipse">
          <a:avLst/>
        </a:prstGeom>
        <a:solidFill>
          <a:schemeClr val="bg2">
            <a:lumMod val="40000"/>
            <a:lumOff val="60000"/>
            <a:alpha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Affordable</a:t>
          </a:r>
          <a:endParaRPr lang="en-US" sz="1400" b="1" kern="1200" dirty="0"/>
        </a:p>
      </dsp:txBody>
      <dsp:txXfrm>
        <a:off x="3793090" y="195433"/>
        <a:ext cx="943632" cy="943632"/>
      </dsp:txXfrm>
    </dsp:sp>
    <dsp:sp modelId="{F48AE666-8FDA-D249-B6E4-5E26EBF63A16}">
      <dsp:nvSpPr>
        <dsp:cNvPr id="0" name=""/>
        <dsp:cNvSpPr/>
      </dsp:nvSpPr>
      <dsp:spPr>
        <a:xfrm>
          <a:off x="4826700" y="509563"/>
          <a:ext cx="1334498" cy="1334498"/>
        </a:xfrm>
        <a:prstGeom prst="ellipse">
          <a:avLst/>
        </a:prstGeom>
        <a:solidFill>
          <a:schemeClr val="accent3">
            <a:lumMod val="40000"/>
            <a:lumOff val="60000"/>
            <a:alpha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Safe</a:t>
          </a:r>
          <a:endParaRPr lang="en-US" sz="1400" b="1" kern="1200" dirty="0"/>
        </a:p>
      </dsp:txBody>
      <dsp:txXfrm>
        <a:off x="5022133" y="704996"/>
        <a:ext cx="943632" cy="943632"/>
      </dsp:txXfrm>
    </dsp:sp>
    <dsp:sp modelId="{BF39AA44-803B-BE41-8F1A-A03C2572BB87}">
      <dsp:nvSpPr>
        <dsp:cNvPr id="0" name=""/>
        <dsp:cNvSpPr/>
      </dsp:nvSpPr>
      <dsp:spPr>
        <a:xfrm>
          <a:off x="5377237" y="1738606"/>
          <a:ext cx="1251599" cy="1334498"/>
        </a:xfrm>
        <a:prstGeom prst="ellipse">
          <a:avLst/>
        </a:prstGeom>
        <a:solidFill>
          <a:schemeClr val="accent3">
            <a:lumMod val="60000"/>
            <a:lumOff val="40000"/>
            <a:alpha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Accessible</a:t>
          </a:r>
          <a:endParaRPr lang="en-US" sz="1200" b="1" kern="1200" dirty="0"/>
        </a:p>
      </dsp:txBody>
      <dsp:txXfrm>
        <a:off x="5560529" y="1934039"/>
        <a:ext cx="885015" cy="943632"/>
      </dsp:txXfrm>
    </dsp:sp>
    <dsp:sp modelId="{E83CE8C3-2D13-214E-A1E3-8370A1EAE7B4}">
      <dsp:nvSpPr>
        <dsp:cNvPr id="0" name=""/>
        <dsp:cNvSpPr/>
      </dsp:nvSpPr>
      <dsp:spPr>
        <a:xfrm>
          <a:off x="4826700" y="2967650"/>
          <a:ext cx="1334498" cy="1334498"/>
        </a:xfrm>
        <a:prstGeom prst="ellipse">
          <a:avLst/>
        </a:prstGeom>
        <a:solidFill>
          <a:schemeClr val="accent4">
            <a:alpha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Reliable</a:t>
          </a:r>
          <a:endParaRPr lang="en-US" sz="1400" b="1" kern="1200" dirty="0"/>
        </a:p>
      </dsp:txBody>
      <dsp:txXfrm>
        <a:off x="5022133" y="3163083"/>
        <a:ext cx="943632" cy="943632"/>
      </dsp:txXfrm>
    </dsp:sp>
    <dsp:sp modelId="{BAB2C0F0-179B-494C-A978-3CC9531C9124}">
      <dsp:nvSpPr>
        <dsp:cNvPr id="0" name=""/>
        <dsp:cNvSpPr/>
      </dsp:nvSpPr>
      <dsp:spPr>
        <a:xfrm>
          <a:off x="3597657" y="3476737"/>
          <a:ext cx="1334498" cy="1334498"/>
        </a:xfrm>
        <a:prstGeom prst="ellipse">
          <a:avLst/>
        </a:prstGeom>
        <a:solidFill>
          <a:schemeClr val="accent4">
            <a:lumMod val="75000"/>
            <a:alpha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Clean</a:t>
          </a:r>
          <a:endParaRPr lang="en-US" sz="1400" b="1" kern="1200" dirty="0"/>
        </a:p>
      </dsp:txBody>
      <dsp:txXfrm>
        <a:off x="3793090" y="3672170"/>
        <a:ext cx="943632" cy="943632"/>
      </dsp:txXfrm>
    </dsp:sp>
    <dsp:sp modelId="{D706F249-D1FC-B641-909B-0AD5EC3CBCFF}">
      <dsp:nvSpPr>
        <dsp:cNvPr id="0" name=""/>
        <dsp:cNvSpPr/>
      </dsp:nvSpPr>
      <dsp:spPr>
        <a:xfrm>
          <a:off x="2368613" y="2967650"/>
          <a:ext cx="1334498" cy="1334498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Secure</a:t>
          </a:r>
          <a:endParaRPr lang="en-US" sz="1400" b="1" kern="1200" dirty="0"/>
        </a:p>
      </dsp:txBody>
      <dsp:txXfrm>
        <a:off x="2564046" y="3163083"/>
        <a:ext cx="943632" cy="943632"/>
      </dsp:txXfrm>
    </dsp:sp>
    <dsp:sp modelId="{A89CF139-5392-B44C-B5AC-C93FD0B6E3F5}">
      <dsp:nvSpPr>
        <dsp:cNvPr id="0" name=""/>
        <dsp:cNvSpPr/>
      </dsp:nvSpPr>
      <dsp:spPr>
        <a:xfrm>
          <a:off x="1859526" y="1738606"/>
          <a:ext cx="1334498" cy="1334498"/>
        </a:xfrm>
        <a:prstGeom prst="ellipse">
          <a:avLst/>
        </a:prstGeom>
        <a:solidFill>
          <a:schemeClr val="tx2">
            <a:lumMod val="75000"/>
            <a:alpha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Resilient</a:t>
          </a:r>
          <a:endParaRPr lang="en-US" sz="1400" b="1" kern="1200" dirty="0"/>
        </a:p>
      </dsp:txBody>
      <dsp:txXfrm>
        <a:off x="2054959" y="1934039"/>
        <a:ext cx="943632" cy="943632"/>
      </dsp:txXfrm>
    </dsp:sp>
    <dsp:sp modelId="{BAC0F6D1-2509-CC47-90F1-C405AB65D6BE}">
      <dsp:nvSpPr>
        <dsp:cNvPr id="0" name=""/>
        <dsp:cNvSpPr/>
      </dsp:nvSpPr>
      <dsp:spPr>
        <a:xfrm>
          <a:off x="2340395" y="467224"/>
          <a:ext cx="1334498" cy="1334498"/>
        </a:xfrm>
        <a:prstGeom prst="ellipse">
          <a:avLst/>
        </a:prstGeom>
        <a:solidFill>
          <a:srgbClr val="1185B1">
            <a:alpha val="5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Flexible</a:t>
          </a:r>
          <a:endParaRPr lang="en-US" sz="1400" b="1" kern="1200" dirty="0"/>
        </a:p>
      </dsp:txBody>
      <dsp:txXfrm>
        <a:off x="2535828" y="662657"/>
        <a:ext cx="943632" cy="943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768D553-88AB-5240-83C4-FB23D29A04BE}" type="datetimeFigureOut">
              <a:rPr lang="en-US" smtClean="0"/>
              <a:pPr/>
              <a:t>1/31/15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4530F42-2808-6242-AF6E-2190C7795E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8682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9FD783-2622-0F46-85B9-BCE56545D1F9}" type="datetimeFigureOut">
              <a:rPr lang="en-US" smtClean="0"/>
              <a:pPr/>
              <a:t>1/31/15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626A861-09C9-544C-ADA9-11F7230578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781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085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D9A2B6-69C0-40AB-A4C6-54AF0CA7A720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6702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9143391" cy="685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 lIns="0" tIns="0" rIns="0" bIns="0">
            <a:normAutofit/>
          </a:bodyPr>
          <a:lstStyle>
            <a:lvl1pPr algn="l">
              <a:defRPr sz="3200" b="1" i="0">
                <a:latin typeface="+mn-lt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96438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5053572"/>
            <a:ext cx="2689942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/>
            </a:lvl1pPr>
          </a:lstStyle>
          <a:p>
            <a:fld id="{169A6192-71DD-164E-9ED0-2A7A546A9DED}" type="datetime4">
              <a:rPr lang="en-US" smtClean="0"/>
              <a:pPr/>
              <a:t>January 31, 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4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BC06428A-09CD-364C-AE09-0CD2992B2FAC}" type="datetime4">
              <a:rPr lang="en-US" smtClean="0"/>
              <a:pPr/>
              <a:t>January 31, 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2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AFA25E7F-AC0A-D84A-A7E2-BA0E92419464}" type="datetime4">
              <a:rPr lang="en-US" smtClean="0"/>
              <a:pPr/>
              <a:t>January 31, 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2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ide-by-Sid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83860" y="6629400"/>
            <a:ext cx="1260140" cy="228600"/>
          </a:xfrm>
          <a:prstGeom prst="rect">
            <a:avLst/>
          </a:prstGeom>
          <a:ln/>
        </p:spPr>
        <p:txBody>
          <a:bodyPr/>
          <a:lstStyle>
            <a:lvl1pPr algn="r">
              <a:defRPr lang="en-US" sz="800" b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1143002"/>
            <a:ext cx="4267200" cy="4876799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4648200" y="1143002"/>
            <a:ext cx="4267200" cy="4876799"/>
          </a:xfrm>
          <a:prstGeom prst="rect">
            <a:avLst/>
          </a:prstGeom>
        </p:spPr>
        <p:txBody>
          <a:bodyPr lIns="320040"/>
          <a:lstStyle>
            <a:lvl1pPr marL="287338" indent="-287338">
              <a:buClr>
                <a:srgbClr val="4F81BD"/>
              </a:buClr>
              <a:buSzPct val="125000"/>
              <a:defRPr sz="24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21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8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8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6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534400" cy="4876799"/>
          </a:xfrm>
          <a:prstGeom prst="rect">
            <a:avLst/>
          </a:prstGeom>
        </p:spPr>
        <p:txBody>
          <a:bodyPr/>
          <a:lstStyle>
            <a:lvl1pPr marL="287338" indent="-287338">
              <a:buClr>
                <a:srgbClr val="4F81BD"/>
              </a:buClr>
              <a:buSzPct val="125000"/>
              <a:defRPr sz="18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18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6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6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4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83525" y="6629400"/>
            <a:ext cx="1260475" cy="228600"/>
          </a:xfrm>
        </p:spPr>
        <p:txBody>
          <a:bodyPr/>
          <a:lstStyle>
            <a:lvl1pPr algn="r">
              <a:defRPr lang="en-US" sz="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4D5103A-BA4B-4B9C-842C-853195F4327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53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37" y="67341"/>
            <a:ext cx="8488517" cy="824352"/>
          </a:xfrm>
        </p:spPr>
        <p:txBody>
          <a:bodyPr lIns="0" tIns="0" rIns="0" bIns="0">
            <a:normAutofit/>
          </a:bodyPr>
          <a:lstStyle>
            <a:lvl1pPr algn="l">
              <a:defRPr sz="3200" b="1" i="0">
                <a:latin typeface="+mn-lt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937" y="1062183"/>
            <a:ext cx="8488517" cy="4811307"/>
          </a:xfrm>
        </p:spPr>
        <p:txBody>
          <a:bodyPr lIns="0" tIns="0" rIns="0" bIns="0">
            <a:normAutofit/>
          </a:bodyPr>
          <a:lstStyle>
            <a:lvl1pPr marL="256032" indent="-256032">
              <a:spcBef>
                <a:spcPts val="600"/>
              </a:spcBef>
              <a:buClr>
                <a:schemeClr val="accent2"/>
              </a:buClr>
              <a:buSzPct val="120000"/>
              <a:buFont typeface="Lucida Grande"/>
              <a:buChar char="‣"/>
              <a:defRPr sz="24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194" y="6318384"/>
            <a:ext cx="688258" cy="365125"/>
          </a:xfrm>
        </p:spPr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35937" y="926888"/>
            <a:ext cx="8488517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55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16" y="4406901"/>
            <a:ext cx="832628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516" y="2906713"/>
            <a:ext cx="832628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9D1E66E-6098-0047-9B3B-57E40AD7E34C}" type="datetime4">
              <a:rPr lang="en-US" smtClean="0"/>
              <a:pPr/>
              <a:t>January 31, 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97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16" y="274639"/>
            <a:ext cx="8390194" cy="1143000"/>
          </a:xfrm>
        </p:spPr>
        <p:txBody>
          <a:bodyPr lIns="0" tIns="0" rIns="0" bIns="0">
            <a:normAutofit/>
          </a:bodyPr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516" y="1600201"/>
            <a:ext cx="4113161" cy="4525963"/>
          </a:xfrm>
        </p:spPr>
        <p:txBody>
          <a:bodyPr lIns="0" tIns="0" rIns="0" bIns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2968" y="1600201"/>
            <a:ext cx="4137742" cy="4525963"/>
          </a:xfrm>
        </p:spPr>
        <p:txBody>
          <a:bodyPr lIns="0" tIns="0" rIns="0" bIns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97510" cy="365125"/>
          </a:xfrm>
        </p:spPr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0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11E6469-1CA9-E747-A59C-E9BDF690280D}" type="datetime4">
              <a:rPr lang="en-US" smtClean="0"/>
              <a:pPr/>
              <a:t>January 31, 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6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FEE2A634-2E46-2346-A1F4-60B3891F9544}" type="datetime4">
              <a:rPr lang="en-US" smtClean="0"/>
              <a:pPr/>
              <a:t>January 31, 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ARPA-E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07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A96E24C2-81E2-A24E-9E89-644074EF84A6}" type="datetime4">
              <a:rPr lang="en-US" smtClean="0"/>
              <a:pPr/>
              <a:t>January 31, 2015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1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9F0798C-2D51-AC4F-B370-F9B16728B207}" type="datetime4">
              <a:rPr lang="en-US" smtClean="0"/>
              <a:pPr/>
              <a:t>January 31, 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4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111B8516-7D11-9747-B20B-0FBB1408ED0E}" type="datetime4">
              <a:rPr lang="en-US" smtClean="0"/>
              <a:pPr/>
              <a:t>January 31,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ARPA-E Template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72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_Subpage-02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" y="6086899"/>
            <a:ext cx="9143391" cy="694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9143997" cy="253593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48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2827" y="6357404"/>
            <a:ext cx="44575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Presentation Design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74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2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comments" Target="../comments/commen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hyperlink" Target="http://images.google.com/imgres?imgurl=http://www.dailytravelphotos.com/images/2009/090819_san_francisco_california_twin_peaks_night_residential_neighborhood_tower_dusk_houses_lights_travel_photography_IMG_0421.jpg&amp;imgrefurl=http://www.dailytravelphotos.com/archive/2009/08/19/&amp;usg=__ayUY6qeOCKWXBUw9kb0rWnVJTSo=&amp;h=580&amp;w=800&amp;sz=228&amp;hl=en&amp;start=2&amp;zoom=1&amp;tbnid=WzRlf4Kfg7Q-YM:&amp;tbnh=104&amp;tbnw=143&amp;prev=/images?q=residential+neighborhood+night&amp;hl=en&amp;gbv=2&amp;tbs=isch:1&amp;itbs=1" TargetMode="External"/><Relationship Id="rId5" Type="http://schemas.openxmlformats.org/officeDocument/2006/relationships/image" Target="../media/image19.jpeg"/><Relationship Id="rId6" Type="http://schemas.openxmlformats.org/officeDocument/2006/relationships/chart" Target="../charts/chart3.xml"/><Relationship Id="rId7" Type="http://schemas.openxmlformats.org/officeDocument/2006/relationships/hyperlink" Target="http://www.coal-is-dirty.com/files/images/blogentry/coal%20plant_1.JPG" TargetMode="External"/><Relationship Id="rId8" Type="http://schemas.openxmlformats.org/officeDocument/2006/relationships/image" Target="../media/image20.jpeg"/><Relationship Id="rId9" Type="http://schemas.openxmlformats.org/officeDocument/2006/relationships/comments" Target="../comments/comment2.xm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hedailygreen.com/cm/thedailygreen/images/XI/heavy-traffic-I95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microsoft.com/office/2007/relationships/hdphoto" Target="../media/hdphoto1.wdp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microsoft.com/office/2007/relationships/hdphoto" Target="../media/hdphoto1.wdp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G"/><Relationship Id="rId7" Type="http://schemas.openxmlformats.org/officeDocument/2006/relationships/image" Target="../media/image50.png"/><Relationship Id="rId8" Type="http://schemas.openxmlformats.org/officeDocument/2006/relationships/image" Target="../media/image51.JPG"/><Relationship Id="rId9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jpe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jpeg"/><Relationship Id="rId9" Type="http://schemas.openxmlformats.org/officeDocument/2006/relationships/image" Target="../media/image61.jpeg"/><Relationship Id="rId10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hyperlink" Target="http://images.morris.com/images/juneau/mdControlled/cms/2008/04/17/269314168.jpg" TargetMode="External"/><Relationship Id="rId5" Type="http://schemas.openxmlformats.org/officeDocument/2006/relationships/image" Target="../media/image69.jpeg"/><Relationship Id="rId6" Type="http://schemas.openxmlformats.org/officeDocument/2006/relationships/hyperlink" Target="http://blog.glacialenergy.com/wp-content/uploads/2012/10/Meter.jpg" TargetMode="External"/><Relationship Id="rId7" Type="http://schemas.openxmlformats.org/officeDocument/2006/relationships/image" Target="../media/image70.jpeg"/><Relationship Id="rId8" Type="http://schemas.openxmlformats.org/officeDocument/2006/relationships/comments" Target="../comments/comment3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Innovating New Grid Technologies:</a:t>
            </a:r>
            <a:br>
              <a:rPr lang="en-US" dirty="0" smtClean="0"/>
            </a:br>
            <a:r>
              <a:rPr lang="en-US" dirty="0" smtClean="0"/>
              <a:t>Providing Electricity on Demand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John P. Lemmon</a:t>
            </a:r>
          </a:p>
          <a:p>
            <a:r>
              <a:rPr lang="en-US" dirty="0" smtClean="0"/>
              <a:t>DOE ARPA-E Program Director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4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Grid </a:t>
            </a:r>
            <a:r>
              <a:rPr lang="en-US" dirty="0" smtClean="0"/>
              <a:t>Requirements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73412"/>
              </p:ext>
            </p:extLst>
          </p:nvPr>
        </p:nvGraphicFramePr>
        <p:xfrm>
          <a:off x="336550" y="1062038"/>
          <a:ext cx="8488363" cy="4811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/>
          <p:cNvSpPr/>
          <p:nvPr/>
        </p:nvSpPr>
        <p:spPr>
          <a:xfrm>
            <a:off x="6592186" y="1062038"/>
            <a:ext cx="203038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Federal Power Act </a:t>
            </a:r>
          </a:p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chemeClr val="tx1"/>
                </a:solidFill>
              </a:rPr>
              <a:t>1930s</a:t>
            </a:r>
            <a:endParaRPr lang="en-US" sz="1400" b="1" dirty="0">
              <a:ln w="10541" cmpd="sng">
                <a:noFill/>
                <a:prstDash val="solid"/>
              </a:ln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5124019" y="1323648"/>
            <a:ext cx="1468167" cy="1580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315448" y="1585258"/>
            <a:ext cx="276738" cy="2672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2"/>
          </p:cNvCxnSpPr>
          <p:nvPr/>
        </p:nvCxnSpPr>
        <p:spPr>
          <a:xfrm flipH="1">
            <a:off x="6944663" y="1585258"/>
            <a:ext cx="662714" cy="17119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944663" y="4645607"/>
            <a:ext cx="203038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Blackouts</a:t>
            </a:r>
          </a:p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1960s</a:t>
            </a:r>
            <a:endParaRPr lang="en-US" sz="1400" b="1" dirty="0">
              <a:ln w="10541" cmpd="sng">
                <a:noFill/>
                <a:prstDash val="solid"/>
              </a:ln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99840" y="5565844"/>
            <a:ext cx="2342271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Oil Embargo, Environmental concerns</a:t>
            </a:r>
          </a:p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1970s</a:t>
            </a:r>
            <a:endParaRPr lang="en-US" sz="1400" b="1" dirty="0">
              <a:ln w="10541" cmpd="sng">
                <a:noFill/>
                <a:prstDash val="solid"/>
              </a:ln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0" y="5411955"/>
            <a:ext cx="1168561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9/11</a:t>
            </a:r>
          </a:p>
          <a:p>
            <a:pPr algn="ctr"/>
            <a:r>
              <a:rPr lang="en-US" sz="1400" b="1" dirty="0" err="1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Stuxnet</a:t>
            </a:r>
            <a:endParaRPr lang="en-US" sz="1400" b="1" dirty="0" smtClean="0">
              <a:ln w="10541" cmpd="sng">
                <a:noFill/>
                <a:prstDash val="solid"/>
              </a:ln>
              <a:solidFill>
                <a:srgbClr val="000000"/>
              </a:solidFill>
            </a:endParaRPr>
          </a:p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2000s</a:t>
            </a:r>
          </a:p>
          <a:p>
            <a:pPr algn="ctr"/>
            <a:endParaRPr lang="en-US" sz="1400" b="1" dirty="0">
              <a:ln w="10541" cmpd="sng">
                <a:noFill/>
                <a:prstDash val="solid"/>
              </a:ln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3874" y="3964652"/>
            <a:ext cx="1797326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Hurricanes</a:t>
            </a:r>
          </a:p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Katrina, Sandy</a:t>
            </a:r>
          </a:p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Polar Vortex</a:t>
            </a:r>
          </a:p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2010s  </a:t>
            </a:r>
            <a:endParaRPr lang="en-US" sz="1400" b="1" dirty="0">
              <a:ln w="10541" cmpd="sng">
                <a:noFill/>
                <a:prstDash val="solid"/>
              </a:ln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2180" y="1228835"/>
            <a:ext cx="2030382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Increasing Dynamics</a:t>
            </a:r>
          </a:p>
          <a:p>
            <a:pPr algn="ctr"/>
            <a:r>
              <a:rPr lang="en-US" sz="1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a</a:t>
            </a:r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nd Uncertainty </a:t>
            </a:r>
          </a:p>
          <a:p>
            <a:pPr algn="ctr"/>
            <a:r>
              <a:rPr lang="en-US" sz="1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</a:rPr>
              <a:t>2020s</a:t>
            </a:r>
            <a:endParaRPr lang="en-US" sz="1400" b="1" dirty="0">
              <a:ln w="10541" cmpd="sng">
                <a:noFill/>
                <a:prstDash val="solid"/>
              </a:ln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>
            <a:stCxn id="16" idx="2"/>
          </p:cNvCxnSpPr>
          <p:nvPr/>
        </p:nvCxnSpPr>
        <p:spPr>
          <a:xfrm>
            <a:off x="1677371" y="1967499"/>
            <a:ext cx="1015191" cy="1646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0"/>
          </p:cNvCxnSpPr>
          <p:nvPr/>
        </p:nvCxnSpPr>
        <p:spPr>
          <a:xfrm flipV="1">
            <a:off x="1082537" y="3485290"/>
            <a:ext cx="1096409" cy="4793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0"/>
          </p:cNvCxnSpPr>
          <p:nvPr/>
        </p:nvCxnSpPr>
        <p:spPr>
          <a:xfrm flipV="1">
            <a:off x="2108281" y="4799497"/>
            <a:ext cx="584281" cy="61245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1" idx="1"/>
          </p:cNvCxnSpPr>
          <p:nvPr/>
        </p:nvCxnSpPr>
        <p:spPr>
          <a:xfrm flipH="1" flipV="1">
            <a:off x="6418861" y="4799496"/>
            <a:ext cx="525802" cy="10772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5124019" y="5595605"/>
            <a:ext cx="627757" cy="24825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73889" y="6434667"/>
            <a:ext cx="3394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DOE Grid Tech Team</a:t>
            </a:r>
          </a:p>
        </p:txBody>
      </p:sp>
    </p:spTree>
    <p:extLst>
      <p:ext uri="{BB962C8B-B14F-4D97-AF65-F5344CB8AC3E}">
        <p14:creationId xmlns:p14="http://schemas.microsoft.com/office/powerpoint/2010/main" val="161853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75728" y="1061617"/>
            <a:ext cx="2021789" cy="42158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9076" y="940109"/>
            <a:ext cx="6554258" cy="3575051"/>
          </a:xfrm>
        </p:spPr>
        <p:txBody>
          <a:bodyPr>
            <a:noAutofit/>
          </a:bodyPr>
          <a:lstStyle/>
          <a:p>
            <a:r>
              <a:rPr lang="en-US" sz="1800" dirty="0" smtClean="0"/>
              <a:t>157,000 miles of high-voltage </a:t>
            </a:r>
          </a:p>
          <a:p>
            <a:pPr>
              <a:buFontTx/>
              <a:buNone/>
            </a:pPr>
            <a:r>
              <a:rPr lang="en-US" sz="1800" dirty="0" smtClean="0"/>
              <a:t>	 electric transmission lines.</a:t>
            </a:r>
          </a:p>
          <a:p>
            <a:r>
              <a:rPr lang="en-US" sz="1800" dirty="0" smtClean="0"/>
              <a:t>Over 15,000 generating units.</a:t>
            </a:r>
          </a:p>
          <a:p>
            <a:r>
              <a:rPr lang="en-US" sz="1800" dirty="0" smtClean="0"/>
              <a:t>143 million customers</a:t>
            </a:r>
          </a:p>
          <a:p>
            <a:endParaRPr lang="en-US" sz="1800" b="1" dirty="0" smtClean="0"/>
          </a:p>
          <a:p>
            <a:r>
              <a:rPr lang="en-US" sz="1800" b="1" dirty="0" smtClean="0"/>
              <a:t>Total Electricity Revenues in 2009 - $353B</a:t>
            </a:r>
          </a:p>
          <a:p>
            <a:endParaRPr lang="en-US" sz="1800" dirty="0" smtClean="0"/>
          </a:p>
          <a:p>
            <a:r>
              <a:rPr lang="en-US" sz="1800" b="1" dirty="0" smtClean="0"/>
              <a:t>Over 3100 electric utilities in the U.S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213 stockholder owned – provide 73% of electric power.</a:t>
            </a:r>
          </a:p>
          <a:p>
            <a:pPr lvl="1"/>
            <a:r>
              <a:rPr lang="en-US" sz="1800" dirty="0" smtClean="0"/>
              <a:t>2000 public utilities, state and local government - provide 15% electric power.</a:t>
            </a:r>
          </a:p>
          <a:p>
            <a:pPr lvl="1"/>
            <a:r>
              <a:rPr lang="en-US" sz="1800" dirty="0" smtClean="0"/>
              <a:t>930 electric cooperatives- provide about 12% electric power.</a:t>
            </a:r>
          </a:p>
          <a:p>
            <a:pPr lvl="1"/>
            <a:r>
              <a:rPr lang="en-US" sz="1800" dirty="0" smtClean="0"/>
              <a:t>2100 nonutility power producers, including both independent power companies and customer-owned distributed facilities.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8716" y="1056218"/>
            <a:ext cx="31813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 descr="fairley807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0" y="3128837"/>
            <a:ext cx="2413000" cy="1563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335937" y="173165"/>
            <a:ext cx="8488517" cy="492443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U.S. Electric Grid - Big with Several Players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6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Stationary Power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07400" y="6357403"/>
            <a:ext cx="417051" cy="365125"/>
          </a:xfrm>
          <a:prstGeom prst="rect">
            <a:avLst/>
          </a:prstGeom>
        </p:spPr>
        <p:txBody>
          <a:bodyPr/>
          <a:lstStyle/>
          <a:p>
            <a:fld id="{F49B8720-E526-BD45-92D7-B4028BF31DD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148" name="Picture 4" descr="decker power plant phot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6" t="12846" r="15084" b="18333"/>
          <a:stretch/>
        </p:blipFill>
        <p:spPr bwMode="auto">
          <a:xfrm>
            <a:off x="335937" y="1035648"/>
            <a:ext cx="4112760" cy="284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078663"/>
              </p:ext>
            </p:extLst>
          </p:nvPr>
        </p:nvGraphicFramePr>
        <p:xfrm>
          <a:off x="5025367" y="1218684"/>
          <a:ext cx="3589728" cy="1477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9728"/>
              </a:tblGrid>
              <a:tr h="4108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Strengths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~55% efficiency (HHV) for NGCC</a:t>
                      </a:r>
                    </a:p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CO</a:t>
                      </a:r>
                      <a:r>
                        <a:rPr lang="en-US" sz="1600" baseline="-25000" dirty="0" smtClean="0"/>
                        <a:t>2</a:t>
                      </a:r>
                      <a:r>
                        <a:rPr lang="en-US" sz="1600" baseline="0" dirty="0" smtClean="0"/>
                        <a:t> point source for future CCS</a:t>
                      </a:r>
                    </a:p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High capacity factor</a:t>
                      </a:r>
                    </a:p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Mature technology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996674"/>
              </p:ext>
            </p:extLst>
          </p:nvPr>
        </p:nvGraphicFramePr>
        <p:xfrm>
          <a:off x="5025367" y="3008139"/>
          <a:ext cx="3589728" cy="1953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9728"/>
              </a:tblGrid>
              <a:tr h="3990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Weaknesses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</a:tr>
              <a:tr h="1500703"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T&amp;D Losses</a:t>
                      </a:r>
                    </a:p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Grid vulnerability to natural disasters and terrorist attacks</a:t>
                      </a:r>
                    </a:p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Difficulty in integrating intermittent renewable technologies</a:t>
                      </a:r>
                    </a:p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 smtClean="0"/>
                        <a:t>Future efficiency gains incremental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26832" y="5292404"/>
            <a:ext cx="7829647" cy="6863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Future generation dominated by NGCC and increasing renewables: </a:t>
            </a:r>
            <a:br>
              <a:rPr lang="en-US" dirty="0" smtClean="0"/>
            </a:br>
            <a:r>
              <a:rPr lang="en-US" dirty="0" smtClean="0"/>
              <a:t>emissions improvement over coal but weaknesses need to be addressed</a:t>
            </a:r>
            <a:endParaRPr lang="en-US" dirty="0"/>
          </a:p>
        </p:txBody>
      </p:sp>
      <p:pic>
        <p:nvPicPr>
          <p:cNvPr id="10" name="Picture 2" descr="http://www.eia.gov/forecasts/aeo/images/figure_78-lg.jpg"/>
          <p:cNvPicPr>
            <a:picLocks noChangeAspect="1" noChangeArrowheads="1"/>
          </p:cNvPicPr>
          <p:nvPr/>
        </p:nvPicPr>
        <p:blipFill>
          <a:blip r:embed="rId3"/>
          <a:srcRect r="11178"/>
          <a:stretch>
            <a:fillRect/>
          </a:stretch>
        </p:blipFill>
        <p:spPr bwMode="auto">
          <a:xfrm>
            <a:off x="212476" y="995803"/>
            <a:ext cx="4236221" cy="4024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03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27744" y="1029212"/>
            <a:ext cx="8488517" cy="31231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Loss in </a:t>
            </a:r>
            <a:r>
              <a:rPr lang="en-US" dirty="0" smtClean="0"/>
              <a:t>Today’s </a:t>
            </a:r>
            <a:r>
              <a:rPr lang="en-US" dirty="0"/>
              <a:t>Grid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gray">
          <a:xfrm>
            <a:off x="2028112" y="6411876"/>
            <a:ext cx="5816600" cy="219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sz="900" b="0" i="1" dirty="0"/>
              <a:t>Source:  Nourai, et al; “Load Leveling Reduces T&amp;D Line Losses”, IEEE Transactions on Power Delivery, 2008</a:t>
            </a: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329184" y="5447212"/>
            <a:ext cx="8485632" cy="491717"/>
          </a:xfrm>
          <a:prstGeom prst="rect">
            <a:avLst/>
          </a:prstGeom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2000" b="1" dirty="0"/>
              <a:t>The majority of the losses are in the distribution level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428919" y="4947254"/>
            <a:ext cx="8485632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50" i="1" dirty="0"/>
              <a:t>Note: The losses above are at peak load, based from a study of AEP’sT&amp;D system.  The ranges above do not directly correlate to the previous page due to differences in source data </a:t>
            </a:r>
          </a:p>
        </p:txBody>
      </p:sp>
      <p:pic>
        <p:nvPicPr>
          <p:cNvPr id="10" name="Content Placeholder 4" descr="2000px-Electricity_grid_simple-_North_America_sv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38" y="1105413"/>
            <a:ext cx="7935912" cy="304958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4639077" y="4266586"/>
            <a:ext cx="172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rgbClr val="C00000"/>
                </a:solidFill>
              </a:rPr>
              <a:t>Typical losses on Substation level: 1.0% - 2.5%</a:t>
            </a: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847254" y="4266586"/>
            <a:ext cx="172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rgbClr val="C00000"/>
                </a:solidFill>
              </a:rPr>
              <a:t>Typical losses on Distribution level: 6.0% - 8.0%</a:t>
            </a: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671638" y="3502539"/>
            <a:ext cx="938212" cy="200025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2745468" y="3370661"/>
            <a:ext cx="1801927" cy="401752"/>
          </a:xfrm>
          <a:prstGeom prst="roundRect">
            <a:avLst>
              <a:gd name="adj" fmla="val 10769"/>
            </a:avLst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/>
          <p:cNvCxnSpPr>
            <a:endCxn id="19" idx="2"/>
          </p:cNvCxnSpPr>
          <p:nvPr/>
        </p:nvCxnSpPr>
        <p:spPr>
          <a:xfrm flipH="1" flipV="1">
            <a:off x="3646432" y="3772414"/>
            <a:ext cx="1" cy="48873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641837" y="4272034"/>
            <a:ext cx="2009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1" dirty="0">
                <a:solidFill>
                  <a:srgbClr val="C00000"/>
                </a:solidFill>
              </a:rPr>
              <a:t>Typical losses on Transmission </a:t>
            </a:r>
            <a:r>
              <a:rPr lang="en-US" sz="1200" b="1" i="1" dirty="0" smtClean="0">
                <a:solidFill>
                  <a:srgbClr val="C00000"/>
                </a:solidFill>
              </a:rPr>
              <a:t>level:</a:t>
            </a:r>
          </a:p>
          <a:p>
            <a:pPr algn="ctr"/>
            <a:r>
              <a:rPr lang="en-US" sz="1200" b="1" i="1" dirty="0" smtClean="0">
                <a:solidFill>
                  <a:srgbClr val="C00000"/>
                </a:solidFill>
              </a:rPr>
              <a:t>2.5</a:t>
            </a:r>
            <a:r>
              <a:rPr lang="en-US" sz="1200" b="1" i="1" dirty="0">
                <a:solidFill>
                  <a:srgbClr val="C00000"/>
                </a:solidFill>
              </a:rPr>
              <a:t>% - 5%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995904" y="1069896"/>
            <a:ext cx="1013551" cy="637065"/>
          </a:xfrm>
          <a:prstGeom prst="roundRect">
            <a:avLst>
              <a:gd name="adj" fmla="val 10769"/>
            </a:avLst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Arrow Connector 24"/>
          <p:cNvCxnSpPr>
            <a:endCxn id="24" idx="2"/>
          </p:cNvCxnSpPr>
          <p:nvPr/>
        </p:nvCxnSpPr>
        <p:spPr>
          <a:xfrm flipV="1">
            <a:off x="5502679" y="1706960"/>
            <a:ext cx="1" cy="254874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936640" y="1286560"/>
            <a:ext cx="1548428" cy="2506608"/>
          </a:xfrm>
          <a:prstGeom prst="roundRect">
            <a:avLst>
              <a:gd name="adj" fmla="val 4366"/>
            </a:avLst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/>
          <p:cNvCxnSpPr>
            <a:endCxn id="28" idx="2"/>
          </p:cNvCxnSpPr>
          <p:nvPr/>
        </p:nvCxnSpPr>
        <p:spPr>
          <a:xfrm flipV="1">
            <a:off x="7710854" y="3793169"/>
            <a:ext cx="0" cy="46253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36194" y="6318384"/>
            <a:ext cx="688258" cy="365125"/>
          </a:xfrm>
        </p:spPr>
        <p:txBody>
          <a:bodyPr/>
          <a:lstStyle/>
          <a:p>
            <a:fld id="{F49B8720-E526-BD45-92D7-B4028BF31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1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7"/>
          <p:cNvSpPr>
            <a:spLocks noChangeArrowheads="1"/>
          </p:cNvSpPr>
          <p:nvPr/>
        </p:nvSpPr>
        <p:spPr bwMode="auto">
          <a:xfrm>
            <a:off x="4616450" y="1197724"/>
            <a:ext cx="4208002" cy="4024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txBody>
          <a:bodyPr wrap="none" anchor="ctr"/>
          <a:lstStyle/>
          <a:p>
            <a:pPr algn="ctr"/>
            <a:endParaRPr lang="en-US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Efficiency Losses in T&amp;D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5533186"/>
            <a:ext cx="2133600" cy="365125"/>
          </a:xfrm>
          <a:prstGeom prst="rect">
            <a:avLst/>
          </a:prstGeom>
        </p:spPr>
        <p:txBody>
          <a:bodyPr/>
          <a:lstStyle/>
          <a:p>
            <a:fld id="{03722D57-58D6-9447-A6D5-A97F6C35A8F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4616450" y="1219497"/>
            <a:ext cx="419836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Impact of Capturing Losses</a:t>
            </a:r>
          </a:p>
        </p:txBody>
      </p:sp>
      <p:sp>
        <p:nvSpPr>
          <p:cNvPr id="11" name="Text Box 46"/>
          <p:cNvSpPr txBox="1">
            <a:spLocks noChangeArrowheads="1"/>
          </p:cNvSpPr>
          <p:nvPr/>
        </p:nvSpPr>
        <p:spPr bwMode="auto">
          <a:xfrm>
            <a:off x="6248399" y="4157870"/>
            <a:ext cx="25760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1" dirty="0"/>
              <a:t>375,000 </a:t>
            </a:r>
            <a:r>
              <a:rPr lang="en-US" sz="1400" b="0" i="1" dirty="0" smtClean="0"/>
              <a:t>GWh</a:t>
            </a:r>
            <a:r>
              <a:rPr lang="en-US" sz="1400" i="1" baseline="30000" dirty="0"/>
              <a:t>1</a:t>
            </a:r>
            <a:r>
              <a:rPr lang="en-US" sz="1400" b="0" i="1" dirty="0" smtClean="0"/>
              <a:t> = </a:t>
            </a:r>
          </a:p>
          <a:p>
            <a:r>
              <a:rPr lang="en-US" sz="1400" b="1" i="1" dirty="0" smtClean="0"/>
              <a:t>enough to power </a:t>
            </a:r>
            <a:r>
              <a:rPr lang="en-US" sz="1400" b="1" i="1" dirty="0"/>
              <a:t>8.9 million of homes for a year</a:t>
            </a:r>
          </a:p>
        </p:txBody>
      </p:sp>
      <p:pic>
        <p:nvPicPr>
          <p:cNvPr id="12" name="Picture 48" descr="See full size imag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b="10566"/>
          <a:stretch/>
        </p:blipFill>
        <p:spPr bwMode="auto">
          <a:xfrm>
            <a:off x="4811487" y="2870148"/>
            <a:ext cx="1324893" cy="981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 Box 49"/>
          <p:cNvSpPr txBox="1">
            <a:spLocks noChangeArrowheads="1"/>
          </p:cNvSpPr>
          <p:nvPr/>
        </p:nvSpPr>
        <p:spPr bwMode="auto">
          <a:xfrm>
            <a:off x="6248400" y="2883766"/>
            <a:ext cx="25760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1" dirty="0" smtClean="0"/>
              <a:t>Reducing 200 </a:t>
            </a:r>
            <a:r>
              <a:rPr lang="en-US" sz="1400" b="0" i="1" dirty="0"/>
              <a:t>million </a:t>
            </a:r>
            <a:r>
              <a:rPr lang="en-US" sz="1400" b="0" i="1" dirty="0" smtClean="0"/>
              <a:t>tons </a:t>
            </a:r>
            <a:r>
              <a:rPr lang="en-US" sz="1400" b="0" i="1" dirty="0"/>
              <a:t>of CO</a:t>
            </a:r>
            <a:r>
              <a:rPr lang="en-US" sz="1400" b="0" i="1" baseline="-25000" dirty="0"/>
              <a:t>2</a:t>
            </a:r>
            <a:r>
              <a:rPr lang="en-US" sz="1400" b="0" i="1" dirty="0"/>
              <a:t> emissions </a:t>
            </a:r>
            <a:r>
              <a:rPr lang="en-US" sz="1400" b="0" i="1" dirty="0" smtClean="0"/>
              <a:t>= </a:t>
            </a:r>
          </a:p>
          <a:p>
            <a:r>
              <a:rPr lang="en-US" sz="1400" b="1" i="1" dirty="0" smtClean="0"/>
              <a:t>removing </a:t>
            </a:r>
            <a:r>
              <a:rPr lang="en-US" sz="1400" b="1" i="1" dirty="0"/>
              <a:t>38.5 million cars from the road</a:t>
            </a:r>
          </a:p>
        </p:txBody>
      </p:sp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6248400" y="1941024"/>
            <a:ext cx="25760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0" i="1" dirty="0"/>
              <a:t>200 </a:t>
            </a:r>
            <a:r>
              <a:rPr lang="en-US" sz="1400" b="0" i="1" dirty="0" smtClean="0"/>
              <a:t>million tons </a:t>
            </a:r>
            <a:r>
              <a:rPr lang="en-US" sz="1400" b="0" i="1" dirty="0"/>
              <a:t>of </a:t>
            </a:r>
            <a:r>
              <a:rPr lang="en-US" sz="1400" b="0" i="1" dirty="0" smtClean="0"/>
              <a:t>CO</a:t>
            </a:r>
            <a:r>
              <a:rPr lang="en-US" sz="1400" b="0" i="1" baseline="-25000" dirty="0" smtClean="0"/>
              <a:t>2</a:t>
            </a:r>
            <a:r>
              <a:rPr lang="en-US" sz="1400" b="0" i="1" dirty="0" smtClean="0"/>
              <a:t> = </a:t>
            </a:r>
            <a:r>
              <a:rPr lang="en-US" sz="1400" b="1" i="1" dirty="0" smtClean="0"/>
              <a:t>output of 56 </a:t>
            </a:r>
            <a:r>
              <a:rPr lang="en-US" sz="1400" b="1" i="1" dirty="0"/>
              <a:t>coal plants</a:t>
            </a:r>
          </a:p>
        </p:txBody>
      </p:sp>
      <p:pic>
        <p:nvPicPr>
          <p:cNvPr id="18" name="Picture 56" descr="090819_san_francisco_california_twin_peaks_night_residential_neighborhood_tower_dusk_houses_lights_travel_photography_IMG_0421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422" r="12132" b="8168"/>
          <a:stretch/>
        </p:blipFill>
        <p:spPr bwMode="auto">
          <a:xfrm>
            <a:off x="4811485" y="4009091"/>
            <a:ext cx="1324894" cy="1036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6434075"/>
              </p:ext>
            </p:extLst>
          </p:nvPr>
        </p:nvGraphicFramePr>
        <p:xfrm>
          <a:off x="335935" y="1197725"/>
          <a:ext cx="4109972" cy="4024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3" name="Picture 16" descr="See full size image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t="7765" r="5541"/>
          <a:stretch/>
        </p:blipFill>
        <p:spPr bwMode="auto">
          <a:xfrm>
            <a:off x="4811487" y="1696600"/>
            <a:ext cx="1324893" cy="10120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gray">
          <a:xfrm>
            <a:off x="1919207" y="6393611"/>
            <a:ext cx="4109972" cy="219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>
              <a:lnSpc>
                <a:spcPct val="90000"/>
              </a:lnSpc>
              <a:spcBef>
                <a:spcPct val="30000"/>
              </a:spcBef>
            </a:pPr>
            <a:r>
              <a:rPr lang="en-US" sz="900" b="0" i="1" dirty="0"/>
              <a:t>(1)  EIA 2009 data of GWh generated (less direct use) and GWh consumed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329184" y="5447212"/>
            <a:ext cx="8485632" cy="491717"/>
          </a:xfrm>
          <a:prstGeom prst="rect">
            <a:avLst/>
          </a:prstGeom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2000" b="1" dirty="0"/>
              <a:t>These losses equate to a significant amount of CO</a:t>
            </a:r>
            <a:r>
              <a:rPr lang="en-US" sz="2000" b="1" baseline="-25000" dirty="0"/>
              <a:t>2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36194" y="6318384"/>
            <a:ext cx="688258" cy="365125"/>
          </a:xfrm>
        </p:spPr>
        <p:txBody>
          <a:bodyPr/>
          <a:lstStyle/>
          <a:p>
            <a:fld id="{F49B8720-E526-BD45-92D7-B4028BF31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5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Arial"/>
              </a:rPr>
              <a:t>Grid Designed for Peak Power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75728" y="1061617"/>
            <a:ext cx="2021789" cy="42158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722D57-58D6-9447-A6D5-A97F6C35A8F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Slide Number Placeholder 3"/>
          <p:cNvSpPr txBox="1">
            <a:spLocks noGrp="1"/>
          </p:cNvSpPr>
          <p:nvPr/>
        </p:nvSpPr>
        <p:spPr>
          <a:xfrm>
            <a:off x="6553202" y="6356351"/>
            <a:ext cx="1844675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F77EA08-38CB-474F-8D47-2989F091AAAF}" type="slidenum">
              <a:rPr lang="en-US" sz="1200" b="0">
                <a:solidFill>
                  <a:schemeClr val="accent6"/>
                </a:solidFill>
              </a:rPr>
              <a:pPr algn="r">
                <a:defRPr/>
              </a:pPr>
              <a:t>14</a:t>
            </a:fld>
            <a:endParaRPr lang="en-US" sz="1200" b="0" dirty="0">
              <a:solidFill>
                <a:schemeClr val="accent6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gray">
          <a:xfrm>
            <a:off x="1536700" y="3649665"/>
            <a:ext cx="2027238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900" dirty="0">
                <a:solidFill>
                  <a:srgbClr val="000000"/>
                </a:solidFill>
              </a:rPr>
              <a:t>% of Time (Year)</a:t>
            </a:r>
          </a:p>
          <a:p>
            <a:pPr algn="ctr" eaLnBrk="0" hangingPunct="0"/>
            <a:r>
              <a:rPr lang="en-US" sz="900" dirty="0">
                <a:solidFill>
                  <a:srgbClr val="000000"/>
                </a:solidFill>
              </a:rPr>
              <a:t>(Or Hours in a Year)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gray">
          <a:xfrm>
            <a:off x="450850" y="1944690"/>
            <a:ext cx="108585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en-US" sz="900" dirty="0">
                <a:solidFill>
                  <a:srgbClr val="000000"/>
                </a:solidFill>
              </a:rPr>
              <a:t>Total Load Responsibility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gray">
          <a:xfrm>
            <a:off x="760415" y="2870204"/>
            <a:ext cx="776287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r" eaLnBrk="0" hangingPunct="0"/>
            <a:r>
              <a:rPr lang="en-US" sz="800" dirty="0">
                <a:solidFill>
                  <a:srgbClr val="000000"/>
                </a:solidFill>
              </a:rPr>
              <a:t>Forecasted Peak</a:t>
            </a: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gray">
          <a:xfrm rot="16200000">
            <a:off x="-373856" y="2455073"/>
            <a:ext cx="1373187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800" dirty="0">
                <a:solidFill>
                  <a:srgbClr val="000000"/>
                </a:solidFill>
              </a:rPr>
              <a:t>Planning Reserve Requirements</a:t>
            </a:r>
          </a:p>
        </p:txBody>
      </p:sp>
      <p:sp>
        <p:nvSpPr>
          <p:cNvPr id="13" name="Freeform 10"/>
          <p:cNvSpPr>
            <a:spLocks/>
          </p:cNvSpPr>
          <p:nvPr/>
        </p:nvSpPr>
        <p:spPr bwMode="gray">
          <a:xfrm>
            <a:off x="1574802" y="2046291"/>
            <a:ext cx="1871663" cy="1462087"/>
          </a:xfrm>
          <a:custGeom>
            <a:avLst/>
            <a:gdLst>
              <a:gd name="T0" fmla="*/ 0 w 1289"/>
              <a:gd name="T1" fmla="*/ 0 h 957"/>
              <a:gd name="T2" fmla="*/ 2147483647 w 1289"/>
              <a:gd name="T3" fmla="*/ 2147483647 h 957"/>
              <a:gd name="T4" fmla="*/ 2147483647 w 1289"/>
              <a:gd name="T5" fmla="*/ 2147483647 h 957"/>
              <a:gd name="T6" fmla="*/ 2147483647 w 1289"/>
              <a:gd name="T7" fmla="*/ 2147483647 h 957"/>
              <a:gd name="T8" fmla="*/ 2147483647 w 1289"/>
              <a:gd name="T9" fmla="*/ 2147483647 h 957"/>
              <a:gd name="T10" fmla="*/ 2147483647 w 1289"/>
              <a:gd name="T11" fmla="*/ 2147483647 h 957"/>
              <a:gd name="T12" fmla="*/ 2147483647 w 1289"/>
              <a:gd name="T13" fmla="*/ 2147483647 h 957"/>
              <a:gd name="T14" fmla="*/ 2147483647 w 1289"/>
              <a:gd name="T15" fmla="*/ 2147483647 h 957"/>
              <a:gd name="T16" fmla="*/ 2147483647 w 1289"/>
              <a:gd name="T17" fmla="*/ 2147483647 h 957"/>
              <a:gd name="T18" fmla="*/ 2147483647 w 1289"/>
              <a:gd name="T19" fmla="*/ 2147483647 h 957"/>
              <a:gd name="T20" fmla="*/ 2147483647 w 1289"/>
              <a:gd name="T21" fmla="*/ 2147483647 h 957"/>
              <a:gd name="T22" fmla="*/ 2147483647 w 1289"/>
              <a:gd name="T23" fmla="*/ 2147483647 h 957"/>
              <a:gd name="T24" fmla="*/ 0 w 1289"/>
              <a:gd name="T25" fmla="*/ 2147483647 h 957"/>
              <a:gd name="T26" fmla="*/ 0 w 1289"/>
              <a:gd name="T27" fmla="*/ 0 h 95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89"/>
              <a:gd name="T43" fmla="*/ 0 h 957"/>
              <a:gd name="T44" fmla="*/ 1289 w 1289"/>
              <a:gd name="T45" fmla="*/ 957 h 95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89" h="957">
                <a:moveTo>
                  <a:pt x="0" y="0"/>
                </a:moveTo>
                <a:lnTo>
                  <a:pt x="107" y="240"/>
                </a:lnTo>
                <a:lnTo>
                  <a:pt x="186" y="332"/>
                </a:lnTo>
                <a:lnTo>
                  <a:pt x="322" y="424"/>
                </a:lnTo>
                <a:lnTo>
                  <a:pt x="415" y="486"/>
                </a:lnTo>
                <a:lnTo>
                  <a:pt x="587" y="537"/>
                </a:lnTo>
                <a:lnTo>
                  <a:pt x="787" y="573"/>
                </a:lnTo>
                <a:lnTo>
                  <a:pt x="966" y="603"/>
                </a:lnTo>
                <a:lnTo>
                  <a:pt x="1145" y="659"/>
                </a:lnTo>
                <a:lnTo>
                  <a:pt x="1216" y="711"/>
                </a:lnTo>
                <a:lnTo>
                  <a:pt x="1252" y="782"/>
                </a:lnTo>
                <a:lnTo>
                  <a:pt x="1288" y="956"/>
                </a:lnTo>
                <a:lnTo>
                  <a:pt x="0" y="956"/>
                </a:lnTo>
                <a:lnTo>
                  <a:pt x="0" y="0"/>
                </a:lnTo>
              </a:path>
            </a:pathLst>
          </a:custGeom>
          <a:solidFill>
            <a:srgbClr val="DDDDDD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900" i="1" dirty="0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gray">
          <a:xfrm>
            <a:off x="3041650" y="3538540"/>
            <a:ext cx="510733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000" dirty="0">
                <a:solidFill>
                  <a:srgbClr val="000000"/>
                </a:solidFill>
              </a:rPr>
              <a:t>100%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gray">
          <a:xfrm>
            <a:off x="1354415" y="1400177"/>
            <a:ext cx="410608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000" dirty="0">
                <a:solidFill>
                  <a:srgbClr val="000000"/>
                </a:solidFill>
              </a:rPr>
              <a:t>MW</a:t>
            </a: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gray">
          <a:xfrm>
            <a:off x="1482726" y="3538540"/>
            <a:ext cx="254064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000" dirty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7" name="Freeform 14"/>
          <p:cNvSpPr>
            <a:spLocks/>
          </p:cNvSpPr>
          <p:nvPr/>
        </p:nvSpPr>
        <p:spPr bwMode="gray">
          <a:xfrm>
            <a:off x="1574802" y="2365377"/>
            <a:ext cx="1871663" cy="1143000"/>
          </a:xfrm>
          <a:custGeom>
            <a:avLst/>
            <a:gdLst>
              <a:gd name="T0" fmla="*/ 0 w 1289"/>
              <a:gd name="T1" fmla="*/ 0 h 749"/>
              <a:gd name="T2" fmla="*/ 2147483647 w 1289"/>
              <a:gd name="T3" fmla="*/ 2147483647 h 749"/>
              <a:gd name="T4" fmla="*/ 2147483647 w 1289"/>
              <a:gd name="T5" fmla="*/ 2147483647 h 749"/>
              <a:gd name="T6" fmla="*/ 2147483647 w 1289"/>
              <a:gd name="T7" fmla="*/ 2147483647 h 749"/>
              <a:gd name="T8" fmla="*/ 2147483647 w 1289"/>
              <a:gd name="T9" fmla="*/ 2147483647 h 749"/>
              <a:gd name="T10" fmla="*/ 2147483647 w 1289"/>
              <a:gd name="T11" fmla="*/ 2147483647 h 749"/>
              <a:gd name="T12" fmla="*/ 2147483647 w 1289"/>
              <a:gd name="T13" fmla="*/ 2147483647 h 749"/>
              <a:gd name="T14" fmla="*/ 2147483647 w 1289"/>
              <a:gd name="T15" fmla="*/ 2147483647 h 749"/>
              <a:gd name="T16" fmla="*/ 2147483647 w 1289"/>
              <a:gd name="T17" fmla="*/ 2147483647 h 749"/>
              <a:gd name="T18" fmla="*/ 2147483647 w 1289"/>
              <a:gd name="T19" fmla="*/ 2147483647 h 749"/>
              <a:gd name="T20" fmla="*/ 2147483647 w 1289"/>
              <a:gd name="T21" fmla="*/ 2147483647 h 749"/>
              <a:gd name="T22" fmla="*/ 2147483647 w 1289"/>
              <a:gd name="T23" fmla="*/ 2147483647 h 749"/>
              <a:gd name="T24" fmla="*/ 0 w 1289"/>
              <a:gd name="T25" fmla="*/ 2147483647 h 749"/>
              <a:gd name="T26" fmla="*/ 0 w 1289"/>
              <a:gd name="T27" fmla="*/ 0 h 74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289"/>
              <a:gd name="T43" fmla="*/ 0 h 749"/>
              <a:gd name="T44" fmla="*/ 1289 w 1289"/>
              <a:gd name="T45" fmla="*/ 749 h 74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289" h="749">
                <a:moveTo>
                  <a:pt x="0" y="0"/>
                </a:moveTo>
                <a:lnTo>
                  <a:pt x="107" y="188"/>
                </a:lnTo>
                <a:lnTo>
                  <a:pt x="186" y="260"/>
                </a:lnTo>
                <a:lnTo>
                  <a:pt x="322" y="332"/>
                </a:lnTo>
                <a:lnTo>
                  <a:pt x="415" y="380"/>
                </a:lnTo>
                <a:lnTo>
                  <a:pt x="587" y="420"/>
                </a:lnTo>
                <a:lnTo>
                  <a:pt x="787" y="448"/>
                </a:lnTo>
                <a:lnTo>
                  <a:pt x="966" y="472"/>
                </a:lnTo>
                <a:lnTo>
                  <a:pt x="1145" y="516"/>
                </a:lnTo>
                <a:lnTo>
                  <a:pt x="1216" y="556"/>
                </a:lnTo>
                <a:lnTo>
                  <a:pt x="1252" y="612"/>
                </a:lnTo>
                <a:lnTo>
                  <a:pt x="1288" y="748"/>
                </a:lnTo>
                <a:lnTo>
                  <a:pt x="0" y="748"/>
                </a:lnTo>
                <a:lnTo>
                  <a:pt x="0" y="0"/>
                </a:lnTo>
              </a:path>
            </a:pathLst>
          </a:custGeom>
          <a:solidFill>
            <a:srgbClr val="0B1F65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700" i="1" dirty="0"/>
          </a:p>
        </p:txBody>
      </p:sp>
      <p:sp>
        <p:nvSpPr>
          <p:cNvPr id="18" name="Freeform 15"/>
          <p:cNvSpPr>
            <a:spLocks/>
          </p:cNvSpPr>
          <p:nvPr/>
        </p:nvSpPr>
        <p:spPr bwMode="gray">
          <a:xfrm>
            <a:off x="1574800" y="1647827"/>
            <a:ext cx="1917700" cy="1860551"/>
          </a:xfrm>
          <a:custGeom>
            <a:avLst/>
            <a:gdLst>
              <a:gd name="T0" fmla="*/ 0 w 1321"/>
              <a:gd name="T1" fmla="*/ 0 h 1217"/>
              <a:gd name="T2" fmla="*/ 0 w 1321"/>
              <a:gd name="T3" fmla="*/ 2147483647 h 1217"/>
              <a:gd name="T4" fmla="*/ 2147483647 w 1321"/>
              <a:gd name="T5" fmla="*/ 2147483647 h 1217"/>
              <a:gd name="T6" fmla="*/ 0 60000 65536"/>
              <a:gd name="T7" fmla="*/ 0 60000 65536"/>
              <a:gd name="T8" fmla="*/ 0 60000 65536"/>
              <a:gd name="T9" fmla="*/ 0 w 1321"/>
              <a:gd name="T10" fmla="*/ 0 h 1217"/>
              <a:gd name="T11" fmla="*/ 1321 w 1321"/>
              <a:gd name="T12" fmla="*/ 1217 h 12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21" h="1217">
                <a:moveTo>
                  <a:pt x="0" y="0"/>
                </a:moveTo>
                <a:lnTo>
                  <a:pt x="0" y="1216"/>
                </a:lnTo>
                <a:lnTo>
                  <a:pt x="1320" y="1216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900" i="1" dirty="0"/>
          </a:p>
        </p:txBody>
      </p:sp>
      <p:sp>
        <p:nvSpPr>
          <p:cNvPr id="19" name="AutoShape 16"/>
          <p:cNvSpPr>
            <a:spLocks/>
          </p:cNvSpPr>
          <p:nvPr/>
        </p:nvSpPr>
        <p:spPr bwMode="gray">
          <a:xfrm>
            <a:off x="552450" y="1936753"/>
            <a:ext cx="160338" cy="1285875"/>
          </a:xfrm>
          <a:prstGeom prst="leftBrace">
            <a:avLst>
              <a:gd name="adj1" fmla="val 66831"/>
              <a:gd name="adj2" fmla="val 50000"/>
            </a:avLst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900" i="1" dirty="0"/>
          </a:p>
        </p:txBody>
      </p:sp>
      <p:sp>
        <p:nvSpPr>
          <p:cNvPr id="20" name="AutoShape 3"/>
          <p:cNvSpPr>
            <a:spLocks noChangeAspect="1"/>
          </p:cNvSpPr>
          <p:nvPr/>
        </p:nvSpPr>
        <p:spPr bwMode="gray">
          <a:xfrm rot="10800000">
            <a:off x="985838" y="4556127"/>
            <a:ext cx="342900" cy="622300"/>
          </a:xfrm>
          <a:prstGeom prst="rightBrace">
            <a:avLst>
              <a:gd name="adj1" fmla="val 15123"/>
              <a:gd name="adj2" fmla="val 50000"/>
            </a:avLst>
          </a:prstGeom>
          <a:noFill/>
          <a:ln w="12700">
            <a:solidFill>
              <a:srgbClr val="B72C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eaLnBrk="0" hangingPunct="0"/>
            <a:endParaRPr lang="en-US" sz="900" i="1" dirty="0"/>
          </a:p>
        </p:txBody>
      </p:sp>
      <p:sp>
        <p:nvSpPr>
          <p:cNvPr id="21" name="AutoShape 4"/>
          <p:cNvSpPr>
            <a:spLocks noChangeAspect="1"/>
          </p:cNvSpPr>
          <p:nvPr/>
        </p:nvSpPr>
        <p:spPr bwMode="gray">
          <a:xfrm rot="10800000">
            <a:off x="985838" y="5207003"/>
            <a:ext cx="342900" cy="333375"/>
          </a:xfrm>
          <a:prstGeom prst="rightBrace">
            <a:avLst>
              <a:gd name="adj1" fmla="val 8333"/>
              <a:gd name="adj2" fmla="val 50000"/>
            </a:avLst>
          </a:prstGeom>
          <a:noFill/>
          <a:ln w="12700">
            <a:solidFill>
              <a:srgbClr val="B72C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eaLnBrk="0" hangingPunct="0"/>
            <a:endParaRPr lang="en-US" sz="900" i="1" dirty="0"/>
          </a:p>
        </p:txBody>
      </p:sp>
      <p:sp>
        <p:nvSpPr>
          <p:cNvPr id="22" name="AutoShape 5"/>
          <p:cNvSpPr>
            <a:spLocks noChangeAspect="1"/>
          </p:cNvSpPr>
          <p:nvPr/>
        </p:nvSpPr>
        <p:spPr bwMode="gray">
          <a:xfrm rot="10800000">
            <a:off x="985838" y="4114801"/>
            <a:ext cx="342900" cy="400051"/>
          </a:xfrm>
          <a:prstGeom prst="rightBrace">
            <a:avLst>
              <a:gd name="adj1" fmla="val 9722"/>
              <a:gd name="adj2" fmla="val 50000"/>
            </a:avLst>
          </a:prstGeom>
          <a:noFill/>
          <a:ln w="12700">
            <a:solidFill>
              <a:srgbClr val="B72C0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eaLnBrk="0" hangingPunct="0"/>
            <a:endParaRPr lang="en-US" sz="900" i="1" dirty="0"/>
          </a:p>
        </p:txBody>
      </p:sp>
      <p:sp>
        <p:nvSpPr>
          <p:cNvPr id="23" name="Rectangle 6"/>
          <p:cNvSpPr>
            <a:spLocks noChangeAspect="1" noChangeArrowheads="1"/>
          </p:cNvSpPr>
          <p:nvPr/>
        </p:nvSpPr>
        <p:spPr bwMode="gray">
          <a:xfrm>
            <a:off x="223840" y="4219578"/>
            <a:ext cx="858837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</a:rPr>
              <a:t>Peaking Generation</a:t>
            </a:r>
          </a:p>
        </p:txBody>
      </p:sp>
      <p:sp>
        <p:nvSpPr>
          <p:cNvPr id="24" name="Rectangle 7"/>
          <p:cNvSpPr>
            <a:spLocks noChangeAspect="1" noChangeArrowheads="1"/>
          </p:cNvSpPr>
          <p:nvPr/>
        </p:nvSpPr>
        <p:spPr bwMode="gray">
          <a:xfrm>
            <a:off x="223838" y="4775202"/>
            <a:ext cx="95885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900" dirty="0">
                <a:solidFill>
                  <a:srgbClr val="000000"/>
                </a:solidFill>
              </a:rPr>
              <a:t>Intermediate Generation</a:t>
            </a:r>
          </a:p>
        </p:txBody>
      </p:sp>
      <p:sp>
        <p:nvSpPr>
          <p:cNvPr id="25" name="Rectangle 8"/>
          <p:cNvSpPr>
            <a:spLocks noChangeAspect="1" noChangeArrowheads="1"/>
          </p:cNvSpPr>
          <p:nvPr/>
        </p:nvSpPr>
        <p:spPr bwMode="gray">
          <a:xfrm>
            <a:off x="223840" y="5286378"/>
            <a:ext cx="847725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eaLnBrk="0" hangingPunct="0"/>
            <a:r>
              <a:rPr lang="en-US" sz="900" dirty="0" err="1">
                <a:solidFill>
                  <a:srgbClr val="000000"/>
                </a:solidFill>
              </a:rPr>
              <a:t>Baseload</a:t>
            </a:r>
            <a:r>
              <a:rPr lang="en-US" sz="900" dirty="0">
                <a:solidFill>
                  <a:srgbClr val="000000"/>
                </a:solidFill>
              </a:rPr>
              <a:t> Generation</a:t>
            </a:r>
          </a:p>
        </p:txBody>
      </p:sp>
      <p:sp>
        <p:nvSpPr>
          <p:cNvPr id="26" name="Rectangle 9"/>
          <p:cNvSpPr>
            <a:spLocks noChangeAspect="1" noChangeArrowheads="1"/>
          </p:cNvSpPr>
          <p:nvPr/>
        </p:nvSpPr>
        <p:spPr bwMode="gray">
          <a:xfrm>
            <a:off x="1546225" y="4130678"/>
            <a:ext cx="228600" cy="415925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900" i="1"/>
          </a:p>
        </p:txBody>
      </p:sp>
      <p:sp>
        <p:nvSpPr>
          <p:cNvPr id="27" name="Rectangle 10"/>
          <p:cNvSpPr>
            <a:spLocks noChangeAspect="1" noChangeArrowheads="1"/>
          </p:cNvSpPr>
          <p:nvPr/>
        </p:nvSpPr>
        <p:spPr bwMode="gray">
          <a:xfrm>
            <a:off x="1546225" y="5191127"/>
            <a:ext cx="1917700" cy="317500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900" i="1"/>
          </a:p>
        </p:txBody>
      </p:sp>
      <p:sp>
        <p:nvSpPr>
          <p:cNvPr id="28" name="Rectangle 11"/>
          <p:cNvSpPr>
            <a:spLocks noChangeAspect="1" noChangeArrowheads="1"/>
          </p:cNvSpPr>
          <p:nvPr/>
        </p:nvSpPr>
        <p:spPr bwMode="gray">
          <a:xfrm>
            <a:off x="1546225" y="4546604"/>
            <a:ext cx="719138" cy="315913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900" i="1"/>
          </a:p>
        </p:txBody>
      </p:sp>
      <p:sp>
        <p:nvSpPr>
          <p:cNvPr id="29" name="Rectangle 12"/>
          <p:cNvSpPr>
            <a:spLocks noChangeAspect="1" noChangeArrowheads="1"/>
          </p:cNvSpPr>
          <p:nvPr/>
        </p:nvSpPr>
        <p:spPr bwMode="gray">
          <a:xfrm>
            <a:off x="1546225" y="4857752"/>
            <a:ext cx="1784350" cy="330200"/>
          </a:xfrm>
          <a:prstGeom prst="rect">
            <a:avLst/>
          </a:prstGeom>
          <a:solidFill>
            <a:srgbClr val="DDDDDD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900" i="1"/>
          </a:p>
        </p:txBody>
      </p:sp>
      <p:sp>
        <p:nvSpPr>
          <p:cNvPr id="30" name="Rectangle 13"/>
          <p:cNvSpPr>
            <a:spLocks noChangeAspect="1" noChangeArrowheads="1"/>
          </p:cNvSpPr>
          <p:nvPr/>
        </p:nvSpPr>
        <p:spPr bwMode="gray">
          <a:xfrm>
            <a:off x="3192464" y="5526091"/>
            <a:ext cx="471566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000000"/>
                </a:solidFill>
              </a:rPr>
              <a:t>8,760</a:t>
            </a:r>
          </a:p>
        </p:txBody>
      </p:sp>
      <p:sp>
        <p:nvSpPr>
          <p:cNvPr id="31" name="Rectangle 14"/>
          <p:cNvSpPr>
            <a:spLocks noChangeAspect="1" noChangeArrowheads="1"/>
          </p:cNvSpPr>
          <p:nvPr/>
        </p:nvSpPr>
        <p:spPr bwMode="gray">
          <a:xfrm rot="16200000">
            <a:off x="607220" y="4736475"/>
            <a:ext cx="1604963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900">
                <a:solidFill>
                  <a:srgbClr val="000000"/>
                </a:solidFill>
              </a:rPr>
              <a:t>Load Responsibility (MW)</a:t>
            </a:r>
          </a:p>
        </p:txBody>
      </p:sp>
      <p:sp>
        <p:nvSpPr>
          <p:cNvPr id="32" name="Rectangle 15"/>
          <p:cNvSpPr>
            <a:spLocks noChangeAspect="1" noChangeArrowheads="1"/>
          </p:cNvSpPr>
          <p:nvPr/>
        </p:nvSpPr>
        <p:spPr bwMode="gray">
          <a:xfrm>
            <a:off x="2001745" y="5546727"/>
            <a:ext cx="952686" cy="243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000">
                <a:solidFill>
                  <a:srgbClr val="000000"/>
                </a:solidFill>
              </a:rPr>
              <a:t>Hours in Year</a:t>
            </a:r>
          </a:p>
        </p:txBody>
      </p:sp>
      <p:sp>
        <p:nvSpPr>
          <p:cNvPr id="33" name="Rectangle 16"/>
          <p:cNvSpPr>
            <a:spLocks noChangeAspect="1" noChangeArrowheads="1"/>
          </p:cNvSpPr>
          <p:nvPr/>
        </p:nvSpPr>
        <p:spPr bwMode="gray">
          <a:xfrm>
            <a:off x="1468439" y="5548316"/>
            <a:ext cx="246932" cy="228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90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34" name="Freeform 17"/>
          <p:cNvSpPr>
            <a:spLocks noChangeAspect="1"/>
          </p:cNvSpPr>
          <p:nvPr/>
        </p:nvSpPr>
        <p:spPr bwMode="gray">
          <a:xfrm>
            <a:off x="1549400" y="4124327"/>
            <a:ext cx="1881188" cy="1384300"/>
          </a:xfrm>
          <a:custGeom>
            <a:avLst/>
            <a:gdLst>
              <a:gd name="T0" fmla="*/ 0 w 2033"/>
              <a:gd name="T1" fmla="*/ 0 h 1717"/>
              <a:gd name="T2" fmla="*/ 2147483647 w 2033"/>
              <a:gd name="T3" fmla="*/ 2147483647 h 1717"/>
              <a:gd name="T4" fmla="*/ 2147483647 w 2033"/>
              <a:gd name="T5" fmla="*/ 2147483647 h 1717"/>
              <a:gd name="T6" fmla="*/ 2147483647 w 2033"/>
              <a:gd name="T7" fmla="*/ 2147483647 h 1717"/>
              <a:gd name="T8" fmla="*/ 2147483647 w 2033"/>
              <a:gd name="T9" fmla="*/ 2147483647 h 1717"/>
              <a:gd name="T10" fmla="*/ 2147483647 w 2033"/>
              <a:gd name="T11" fmla="*/ 2147483647 h 1717"/>
              <a:gd name="T12" fmla="*/ 2147483647 w 2033"/>
              <a:gd name="T13" fmla="*/ 2147483647 h 1717"/>
              <a:gd name="T14" fmla="*/ 2147483647 w 2033"/>
              <a:gd name="T15" fmla="*/ 2147483647 h 1717"/>
              <a:gd name="T16" fmla="*/ 2147483647 w 2033"/>
              <a:gd name="T17" fmla="*/ 2147483647 h 1717"/>
              <a:gd name="T18" fmla="*/ 2147483647 w 2033"/>
              <a:gd name="T19" fmla="*/ 2147483647 h 1717"/>
              <a:gd name="T20" fmla="*/ 2147483647 w 2033"/>
              <a:gd name="T21" fmla="*/ 2147483647 h 1717"/>
              <a:gd name="T22" fmla="*/ 2147483647 w 2033"/>
              <a:gd name="T23" fmla="*/ 2147483647 h 1717"/>
              <a:gd name="T24" fmla="*/ 0 w 2033"/>
              <a:gd name="T25" fmla="*/ 2147483647 h 1717"/>
              <a:gd name="T26" fmla="*/ 0 w 2033"/>
              <a:gd name="T27" fmla="*/ 0 h 171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033"/>
              <a:gd name="T43" fmla="*/ 0 h 1717"/>
              <a:gd name="T44" fmla="*/ 2033 w 2033"/>
              <a:gd name="T45" fmla="*/ 1717 h 171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033" h="1717">
                <a:moveTo>
                  <a:pt x="0" y="0"/>
                </a:moveTo>
                <a:lnTo>
                  <a:pt x="169" y="431"/>
                </a:lnTo>
                <a:lnTo>
                  <a:pt x="294" y="596"/>
                </a:lnTo>
                <a:lnTo>
                  <a:pt x="508" y="762"/>
                </a:lnTo>
                <a:lnTo>
                  <a:pt x="655" y="872"/>
                </a:lnTo>
                <a:lnTo>
                  <a:pt x="926" y="964"/>
                </a:lnTo>
                <a:lnTo>
                  <a:pt x="1242" y="1028"/>
                </a:lnTo>
                <a:lnTo>
                  <a:pt x="1524" y="1083"/>
                </a:lnTo>
                <a:lnTo>
                  <a:pt x="1806" y="1184"/>
                </a:lnTo>
                <a:lnTo>
                  <a:pt x="1919" y="1276"/>
                </a:lnTo>
                <a:lnTo>
                  <a:pt x="1976" y="1404"/>
                </a:lnTo>
                <a:lnTo>
                  <a:pt x="2032" y="1716"/>
                </a:lnTo>
                <a:lnTo>
                  <a:pt x="0" y="1716"/>
                </a:lnTo>
                <a:lnTo>
                  <a:pt x="0" y="0"/>
                </a:lnTo>
              </a:path>
            </a:pathLst>
          </a:custGeom>
          <a:solidFill>
            <a:srgbClr val="0B1F65"/>
          </a:solidFill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900" i="1"/>
          </a:p>
        </p:txBody>
      </p:sp>
      <p:sp>
        <p:nvSpPr>
          <p:cNvPr id="35" name="Freeform 18"/>
          <p:cNvSpPr>
            <a:spLocks noChangeAspect="1"/>
          </p:cNvSpPr>
          <p:nvPr/>
        </p:nvSpPr>
        <p:spPr bwMode="gray">
          <a:xfrm>
            <a:off x="1546225" y="4049715"/>
            <a:ext cx="1911350" cy="1458912"/>
          </a:xfrm>
          <a:custGeom>
            <a:avLst/>
            <a:gdLst>
              <a:gd name="T0" fmla="*/ 0 w 2065"/>
              <a:gd name="T1" fmla="*/ 0 h 1809"/>
              <a:gd name="T2" fmla="*/ 0 w 2065"/>
              <a:gd name="T3" fmla="*/ 2147483647 h 1809"/>
              <a:gd name="T4" fmla="*/ 2147483647 w 2065"/>
              <a:gd name="T5" fmla="*/ 2147483647 h 1809"/>
              <a:gd name="T6" fmla="*/ 0 60000 65536"/>
              <a:gd name="T7" fmla="*/ 0 60000 65536"/>
              <a:gd name="T8" fmla="*/ 0 60000 65536"/>
              <a:gd name="T9" fmla="*/ 0 w 2065"/>
              <a:gd name="T10" fmla="*/ 0 h 1809"/>
              <a:gd name="T11" fmla="*/ 2065 w 2065"/>
              <a:gd name="T12" fmla="*/ 1809 h 18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65" h="1809">
                <a:moveTo>
                  <a:pt x="0" y="0"/>
                </a:moveTo>
                <a:lnTo>
                  <a:pt x="0" y="1808"/>
                </a:lnTo>
                <a:lnTo>
                  <a:pt x="2064" y="1808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900" i="1"/>
          </a:p>
        </p:txBody>
      </p:sp>
      <p:sp>
        <p:nvSpPr>
          <p:cNvPr id="36" name="Rectangle 19"/>
          <p:cNvSpPr>
            <a:spLocks noChangeAspect="1" noChangeArrowheads="1"/>
          </p:cNvSpPr>
          <p:nvPr/>
        </p:nvSpPr>
        <p:spPr bwMode="gray">
          <a:xfrm>
            <a:off x="1546225" y="4121152"/>
            <a:ext cx="222250" cy="425451"/>
          </a:xfrm>
          <a:prstGeom prst="rect">
            <a:avLst/>
          </a:prstGeom>
          <a:noFill/>
          <a:ln w="12700">
            <a:solidFill>
              <a:srgbClr val="BDBDBD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900" i="1"/>
          </a:p>
        </p:txBody>
      </p:sp>
      <p:sp>
        <p:nvSpPr>
          <p:cNvPr id="37" name="Rectangle 20"/>
          <p:cNvSpPr>
            <a:spLocks noChangeAspect="1" noChangeArrowheads="1"/>
          </p:cNvSpPr>
          <p:nvPr/>
        </p:nvSpPr>
        <p:spPr bwMode="gray">
          <a:xfrm>
            <a:off x="1549402" y="5199066"/>
            <a:ext cx="1914525" cy="311151"/>
          </a:xfrm>
          <a:prstGeom prst="rect">
            <a:avLst/>
          </a:prstGeom>
          <a:noFill/>
          <a:ln w="12700">
            <a:solidFill>
              <a:srgbClr val="BDBDBD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900" i="1"/>
          </a:p>
        </p:txBody>
      </p:sp>
      <p:sp>
        <p:nvSpPr>
          <p:cNvPr id="38" name="Rectangle 21"/>
          <p:cNvSpPr>
            <a:spLocks noChangeAspect="1" noChangeArrowheads="1"/>
          </p:cNvSpPr>
          <p:nvPr/>
        </p:nvSpPr>
        <p:spPr bwMode="gray">
          <a:xfrm>
            <a:off x="1549400" y="4552953"/>
            <a:ext cx="711200" cy="315913"/>
          </a:xfrm>
          <a:prstGeom prst="rect">
            <a:avLst/>
          </a:prstGeom>
          <a:noFill/>
          <a:ln w="12700">
            <a:solidFill>
              <a:srgbClr val="BDBDBD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900" i="1"/>
          </a:p>
        </p:txBody>
      </p:sp>
      <p:sp>
        <p:nvSpPr>
          <p:cNvPr id="39" name="Rectangle 22"/>
          <p:cNvSpPr>
            <a:spLocks noChangeAspect="1" noChangeArrowheads="1"/>
          </p:cNvSpPr>
          <p:nvPr/>
        </p:nvSpPr>
        <p:spPr bwMode="gray">
          <a:xfrm>
            <a:off x="1549400" y="4870453"/>
            <a:ext cx="1785938" cy="327025"/>
          </a:xfrm>
          <a:prstGeom prst="rect">
            <a:avLst/>
          </a:prstGeom>
          <a:noFill/>
          <a:ln w="12700">
            <a:solidFill>
              <a:srgbClr val="BDBDBD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900" i="1"/>
          </a:p>
        </p:txBody>
      </p:sp>
      <p:sp>
        <p:nvSpPr>
          <p:cNvPr id="40" name="Text Box 49"/>
          <p:cNvSpPr txBox="1">
            <a:spLocks noChangeArrowheads="1"/>
          </p:cNvSpPr>
          <p:nvPr/>
        </p:nvSpPr>
        <p:spPr bwMode="auto">
          <a:xfrm>
            <a:off x="665164" y="1133478"/>
            <a:ext cx="24088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Generation Load Duration Curve</a:t>
            </a: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2404" y="1499307"/>
            <a:ext cx="515937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4637793" y="4914195"/>
            <a:ext cx="3587750" cy="80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buFontTx/>
              <a:buBlip>
                <a:blip r:embed="rId3"/>
              </a:buBlip>
              <a:defRPr/>
            </a:pPr>
            <a:r>
              <a:rPr lang="en-US" sz="2000" i="1" dirty="0">
                <a:latin typeface="+mn-lt"/>
              </a:rPr>
              <a:t>$3.5 Billion Spent in 2009 Demand-Side Management</a:t>
            </a:r>
            <a:endParaRPr lang="en-US" sz="2000" kern="0" dirty="0">
              <a:latin typeface="+mn-lt"/>
            </a:endParaRPr>
          </a:p>
          <a:p>
            <a:pPr marL="342900" indent="-342900" eaLnBrk="0" hangingPunct="0"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defRPr/>
            </a:pPr>
            <a:endParaRPr lang="en-US" sz="2400" kern="0" dirty="0">
              <a:latin typeface="+mn-lt"/>
            </a:endParaRPr>
          </a:p>
          <a:p>
            <a:pPr marL="342900" indent="-342900" eaLnBrk="0" hangingPunct="0"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defRPr/>
            </a:pPr>
            <a:endParaRPr lang="en-US" sz="2400" kern="0" dirty="0">
              <a:latin typeface="+mn-lt"/>
            </a:endParaRP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289638" y="5959715"/>
            <a:ext cx="8485632" cy="675487"/>
          </a:xfrm>
          <a:prstGeom prst="rect">
            <a:avLst/>
          </a:prstGeom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2000" dirty="0"/>
              <a:t>Generation assets can be deployed based on need, transmission investments must be sized for peak </a:t>
            </a:r>
            <a:r>
              <a:rPr lang="en-US" sz="2000" dirty="0" smtClean="0"/>
              <a:t>demand.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03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685" y="146716"/>
            <a:ext cx="8488517" cy="824352"/>
          </a:xfrm>
        </p:spPr>
        <p:txBody>
          <a:bodyPr/>
          <a:lstStyle/>
          <a:p>
            <a:r>
              <a:rPr lang="en-US" dirty="0" smtClean="0"/>
              <a:t>Generation-Demand Balance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407400" y="6357938"/>
            <a:ext cx="41751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28A880E-E284-4E30-938F-B2A96CADA7F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335934" y="1051077"/>
            <a:ext cx="8304631" cy="173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56032" indent="-256032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20000"/>
              <a:buFont typeface="Lucida Grande"/>
              <a:buChar char="‣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</a:t>
            </a:r>
            <a:r>
              <a:rPr lang="en-US" dirty="0" smtClean="0"/>
              <a:t>ower generation matches demand at all times</a:t>
            </a:r>
          </a:p>
          <a:p>
            <a:pPr lvl="1"/>
            <a:endParaRPr lang="en-US" sz="1800" dirty="0"/>
          </a:p>
          <a:p>
            <a:r>
              <a:rPr lang="en-US" dirty="0" smtClean="0"/>
              <a:t>Frequency stability directly affected by generation-demand balance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225252" y="2793682"/>
            <a:ext cx="8577239" cy="3320272"/>
            <a:chOff x="225252" y="2793682"/>
            <a:chExt cx="8577239" cy="3320272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1743237" y="4213983"/>
              <a:ext cx="2" cy="142395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1736296" y="5340482"/>
              <a:ext cx="4388279" cy="0"/>
            </a:xfrm>
            <a:prstGeom prst="straightConnector1">
              <a:avLst/>
            </a:prstGeom>
            <a:ln w="19050">
              <a:solidFill>
                <a:schemeClr val="accent4">
                  <a:lumMod val="75000"/>
                </a:schemeClr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25252" y="2836153"/>
              <a:ext cx="55335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60 Hz</a:t>
              </a:r>
              <a:endParaRPr lang="en-US" sz="1050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541351" y="4213983"/>
              <a:ext cx="8261140" cy="0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706719" y="2970466"/>
              <a:ext cx="70857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/>
            <p:cNvCxnSpPr>
              <a:stCxn id="28" idx="0"/>
            </p:cNvCxnSpPr>
            <p:nvPr/>
          </p:nvCxnSpPr>
          <p:spPr>
            <a:xfrm>
              <a:off x="1415296" y="2964779"/>
              <a:ext cx="0" cy="1256028"/>
            </a:xfrm>
            <a:prstGeom prst="line">
              <a:avLst/>
            </a:prstGeom>
            <a:ln w="19050" cap="rnd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28" idx="3"/>
            </p:cNvCxnSpPr>
            <p:nvPr/>
          </p:nvCxnSpPr>
          <p:spPr>
            <a:xfrm>
              <a:off x="1751353" y="4056871"/>
              <a:ext cx="0" cy="163936"/>
            </a:xfrm>
            <a:prstGeom prst="line">
              <a:avLst/>
            </a:prstGeom>
            <a:ln w="19050" cap="rnd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8" idx="5"/>
            </p:cNvCxnSpPr>
            <p:nvPr/>
          </p:nvCxnSpPr>
          <p:spPr>
            <a:xfrm>
              <a:off x="2377009" y="3667813"/>
              <a:ext cx="0" cy="552994"/>
            </a:xfrm>
            <a:prstGeom prst="line">
              <a:avLst/>
            </a:prstGeom>
            <a:ln w="19050" cap="rnd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28" idx="9"/>
            </p:cNvCxnSpPr>
            <p:nvPr/>
          </p:nvCxnSpPr>
          <p:spPr>
            <a:xfrm>
              <a:off x="5149868" y="2964779"/>
              <a:ext cx="0" cy="1249204"/>
            </a:xfrm>
            <a:prstGeom prst="line">
              <a:avLst/>
            </a:prstGeom>
            <a:ln w="19050" cap="rnd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241461" y="4638334"/>
              <a:ext cx="1135548" cy="276999"/>
            </a:xfrm>
            <a:prstGeom prst="rect">
              <a:avLst/>
            </a:prstGeom>
            <a:noFill/>
          </p:spPr>
          <p:txBody>
            <a:bodyPr wrap="square" lIns="182880" rIns="0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Frequency Ctrl</a:t>
              </a:r>
              <a:endParaRPr lang="en-US" sz="12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70264" y="4638342"/>
              <a:ext cx="27796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Automated Generation Control (AGC)</a:t>
              </a:r>
              <a:endParaRPr lang="en-US" sz="12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415294" y="4505640"/>
              <a:ext cx="2" cy="139920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370264" y="4505640"/>
              <a:ext cx="0" cy="39177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164258" y="4501293"/>
              <a:ext cx="0" cy="68244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1415296" y="4631979"/>
              <a:ext cx="961713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2370264" y="4638335"/>
              <a:ext cx="2779604" cy="7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743239" y="2983977"/>
              <a:ext cx="1837907" cy="616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s</a:t>
              </a:r>
              <a:r>
                <a:rPr lang="en-US" sz="1600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lope = system inertial </a:t>
              </a:r>
              <a:endParaRPr lang="en-US" sz="1600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1592306" y="3264441"/>
              <a:ext cx="218660" cy="227481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27"/>
            <p:cNvSpPr/>
            <p:nvPr/>
          </p:nvSpPr>
          <p:spPr>
            <a:xfrm>
              <a:off x="1415296" y="2964779"/>
              <a:ext cx="3734572" cy="1092685"/>
            </a:xfrm>
            <a:custGeom>
              <a:avLst/>
              <a:gdLst>
                <a:gd name="connsiteX0" fmla="*/ 0 w 4375150"/>
                <a:gd name="connsiteY0" fmla="*/ 0 h 1022747"/>
                <a:gd name="connsiteX1" fmla="*/ 101600 w 4375150"/>
                <a:gd name="connsiteY1" fmla="*/ 234950 h 1022747"/>
                <a:gd name="connsiteX2" fmla="*/ 171450 w 4375150"/>
                <a:gd name="connsiteY2" fmla="*/ 698500 h 1022747"/>
                <a:gd name="connsiteX3" fmla="*/ 400050 w 4375150"/>
                <a:gd name="connsiteY3" fmla="*/ 1022350 h 1022747"/>
                <a:gd name="connsiteX4" fmla="*/ 1181100 w 4375150"/>
                <a:gd name="connsiteY4" fmla="*/ 635000 h 1022747"/>
                <a:gd name="connsiteX5" fmla="*/ 1739900 w 4375150"/>
                <a:gd name="connsiteY5" fmla="*/ 692150 h 1022747"/>
                <a:gd name="connsiteX6" fmla="*/ 4375150 w 4375150"/>
                <a:gd name="connsiteY6" fmla="*/ 0 h 1022747"/>
                <a:gd name="connsiteX0" fmla="*/ 0 w 4375150"/>
                <a:gd name="connsiteY0" fmla="*/ 0 h 1022705"/>
                <a:gd name="connsiteX1" fmla="*/ 101600 w 4375150"/>
                <a:gd name="connsiteY1" fmla="*/ 234950 h 1022705"/>
                <a:gd name="connsiteX2" fmla="*/ 171450 w 4375150"/>
                <a:gd name="connsiteY2" fmla="*/ 698500 h 1022705"/>
                <a:gd name="connsiteX3" fmla="*/ 400050 w 4375150"/>
                <a:gd name="connsiteY3" fmla="*/ 1022350 h 1022705"/>
                <a:gd name="connsiteX4" fmla="*/ 1181100 w 4375150"/>
                <a:gd name="connsiteY4" fmla="*/ 635000 h 1022705"/>
                <a:gd name="connsiteX5" fmla="*/ 1739900 w 4375150"/>
                <a:gd name="connsiteY5" fmla="*/ 692150 h 1022705"/>
                <a:gd name="connsiteX6" fmla="*/ 4375150 w 4375150"/>
                <a:gd name="connsiteY6" fmla="*/ 0 h 1022705"/>
                <a:gd name="connsiteX0" fmla="*/ 0 w 4375150"/>
                <a:gd name="connsiteY0" fmla="*/ 0 h 1028438"/>
                <a:gd name="connsiteX1" fmla="*/ 101600 w 4375150"/>
                <a:gd name="connsiteY1" fmla="*/ 234950 h 1028438"/>
                <a:gd name="connsiteX2" fmla="*/ 171450 w 4375150"/>
                <a:gd name="connsiteY2" fmla="*/ 698500 h 1028438"/>
                <a:gd name="connsiteX3" fmla="*/ 400050 w 4375150"/>
                <a:gd name="connsiteY3" fmla="*/ 1022350 h 1028438"/>
                <a:gd name="connsiteX4" fmla="*/ 1181100 w 4375150"/>
                <a:gd name="connsiteY4" fmla="*/ 635000 h 1028438"/>
                <a:gd name="connsiteX5" fmla="*/ 1739900 w 4375150"/>
                <a:gd name="connsiteY5" fmla="*/ 692150 h 1028438"/>
                <a:gd name="connsiteX6" fmla="*/ 4375150 w 4375150"/>
                <a:gd name="connsiteY6" fmla="*/ 0 h 1028438"/>
                <a:gd name="connsiteX0" fmla="*/ 0 w 4375150"/>
                <a:gd name="connsiteY0" fmla="*/ 0 h 1027884"/>
                <a:gd name="connsiteX1" fmla="*/ 101600 w 4375150"/>
                <a:gd name="connsiteY1" fmla="*/ 234950 h 1027884"/>
                <a:gd name="connsiteX2" fmla="*/ 171450 w 4375150"/>
                <a:gd name="connsiteY2" fmla="*/ 698500 h 1027884"/>
                <a:gd name="connsiteX3" fmla="*/ 400050 w 4375150"/>
                <a:gd name="connsiteY3" fmla="*/ 1022350 h 1027884"/>
                <a:gd name="connsiteX4" fmla="*/ 1181100 w 4375150"/>
                <a:gd name="connsiteY4" fmla="*/ 635000 h 1027884"/>
                <a:gd name="connsiteX5" fmla="*/ 1739900 w 4375150"/>
                <a:gd name="connsiteY5" fmla="*/ 692150 h 1027884"/>
                <a:gd name="connsiteX6" fmla="*/ 4375150 w 4375150"/>
                <a:gd name="connsiteY6" fmla="*/ 0 h 1027884"/>
                <a:gd name="connsiteX0" fmla="*/ 0 w 4375150"/>
                <a:gd name="connsiteY0" fmla="*/ 0 h 1022409"/>
                <a:gd name="connsiteX1" fmla="*/ 101600 w 4375150"/>
                <a:gd name="connsiteY1" fmla="*/ 234950 h 1022409"/>
                <a:gd name="connsiteX2" fmla="*/ 171450 w 4375150"/>
                <a:gd name="connsiteY2" fmla="*/ 698500 h 1022409"/>
                <a:gd name="connsiteX3" fmla="*/ 400050 w 4375150"/>
                <a:gd name="connsiteY3" fmla="*/ 1022350 h 1022409"/>
                <a:gd name="connsiteX4" fmla="*/ 1047750 w 4375150"/>
                <a:gd name="connsiteY4" fmla="*/ 673100 h 1022409"/>
                <a:gd name="connsiteX5" fmla="*/ 1739900 w 4375150"/>
                <a:gd name="connsiteY5" fmla="*/ 692150 h 1022409"/>
                <a:gd name="connsiteX6" fmla="*/ 4375150 w 4375150"/>
                <a:gd name="connsiteY6" fmla="*/ 0 h 1022409"/>
                <a:gd name="connsiteX0" fmla="*/ 0 w 4375150"/>
                <a:gd name="connsiteY0" fmla="*/ 0 h 1022421"/>
                <a:gd name="connsiteX1" fmla="*/ 101600 w 4375150"/>
                <a:gd name="connsiteY1" fmla="*/ 234950 h 1022421"/>
                <a:gd name="connsiteX2" fmla="*/ 171450 w 4375150"/>
                <a:gd name="connsiteY2" fmla="*/ 698500 h 1022421"/>
                <a:gd name="connsiteX3" fmla="*/ 400050 w 4375150"/>
                <a:gd name="connsiteY3" fmla="*/ 1022350 h 1022421"/>
                <a:gd name="connsiteX4" fmla="*/ 1047750 w 4375150"/>
                <a:gd name="connsiteY4" fmla="*/ 673100 h 1022421"/>
                <a:gd name="connsiteX5" fmla="*/ 1739900 w 4375150"/>
                <a:gd name="connsiteY5" fmla="*/ 692150 h 1022421"/>
                <a:gd name="connsiteX6" fmla="*/ 4375150 w 4375150"/>
                <a:gd name="connsiteY6" fmla="*/ 0 h 1022421"/>
                <a:gd name="connsiteX0" fmla="*/ 0 w 4375150"/>
                <a:gd name="connsiteY0" fmla="*/ 0 h 1022421"/>
                <a:gd name="connsiteX1" fmla="*/ 101600 w 4375150"/>
                <a:gd name="connsiteY1" fmla="*/ 234950 h 1022421"/>
                <a:gd name="connsiteX2" fmla="*/ 171450 w 4375150"/>
                <a:gd name="connsiteY2" fmla="*/ 698500 h 1022421"/>
                <a:gd name="connsiteX3" fmla="*/ 400050 w 4375150"/>
                <a:gd name="connsiteY3" fmla="*/ 1022350 h 1022421"/>
                <a:gd name="connsiteX4" fmla="*/ 1047750 w 4375150"/>
                <a:gd name="connsiteY4" fmla="*/ 673100 h 1022421"/>
                <a:gd name="connsiteX5" fmla="*/ 1739900 w 4375150"/>
                <a:gd name="connsiteY5" fmla="*/ 692150 h 1022421"/>
                <a:gd name="connsiteX6" fmla="*/ 4375150 w 4375150"/>
                <a:gd name="connsiteY6" fmla="*/ 0 h 1022421"/>
                <a:gd name="connsiteX0" fmla="*/ 0 w 4375150"/>
                <a:gd name="connsiteY0" fmla="*/ 0 h 1023826"/>
                <a:gd name="connsiteX1" fmla="*/ 101600 w 4375150"/>
                <a:gd name="connsiteY1" fmla="*/ 234950 h 1023826"/>
                <a:gd name="connsiteX2" fmla="*/ 171450 w 4375150"/>
                <a:gd name="connsiteY2" fmla="*/ 698500 h 1023826"/>
                <a:gd name="connsiteX3" fmla="*/ 400050 w 4375150"/>
                <a:gd name="connsiteY3" fmla="*/ 1022350 h 1023826"/>
                <a:gd name="connsiteX4" fmla="*/ 1047750 w 4375150"/>
                <a:gd name="connsiteY4" fmla="*/ 673100 h 1023826"/>
                <a:gd name="connsiteX5" fmla="*/ 1739900 w 4375150"/>
                <a:gd name="connsiteY5" fmla="*/ 692150 h 1023826"/>
                <a:gd name="connsiteX6" fmla="*/ 4375150 w 4375150"/>
                <a:gd name="connsiteY6" fmla="*/ 0 h 1023826"/>
                <a:gd name="connsiteX0" fmla="*/ 0 w 4375150"/>
                <a:gd name="connsiteY0" fmla="*/ 0 h 1023779"/>
                <a:gd name="connsiteX1" fmla="*/ 101600 w 4375150"/>
                <a:gd name="connsiteY1" fmla="*/ 234950 h 1023779"/>
                <a:gd name="connsiteX2" fmla="*/ 171450 w 4375150"/>
                <a:gd name="connsiteY2" fmla="*/ 698500 h 1023779"/>
                <a:gd name="connsiteX3" fmla="*/ 400050 w 4375150"/>
                <a:gd name="connsiteY3" fmla="*/ 1022350 h 1023779"/>
                <a:gd name="connsiteX4" fmla="*/ 1047750 w 4375150"/>
                <a:gd name="connsiteY4" fmla="*/ 673100 h 1023779"/>
                <a:gd name="connsiteX5" fmla="*/ 1739900 w 4375150"/>
                <a:gd name="connsiteY5" fmla="*/ 692150 h 1023779"/>
                <a:gd name="connsiteX6" fmla="*/ 4375150 w 4375150"/>
                <a:gd name="connsiteY6" fmla="*/ 0 h 1023779"/>
                <a:gd name="connsiteX0" fmla="*/ 0 w 4375150"/>
                <a:gd name="connsiteY0" fmla="*/ 0 h 1022360"/>
                <a:gd name="connsiteX1" fmla="*/ 101600 w 4375150"/>
                <a:gd name="connsiteY1" fmla="*/ 234950 h 1022360"/>
                <a:gd name="connsiteX2" fmla="*/ 171450 w 4375150"/>
                <a:gd name="connsiteY2" fmla="*/ 698500 h 1022360"/>
                <a:gd name="connsiteX3" fmla="*/ 400050 w 4375150"/>
                <a:gd name="connsiteY3" fmla="*/ 1022350 h 1022360"/>
                <a:gd name="connsiteX4" fmla="*/ 965200 w 4375150"/>
                <a:gd name="connsiteY4" fmla="*/ 711200 h 1022360"/>
                <a:gd name="connsiteX5" fmla="*/ 1739900 w 4375150"/>
                <a:gd name="connsiteY5" fmla="*/ 692150 h 1022360"/>
                <a:gd name="connsiteX6" fmla="*/ 4375150 w 4375150"/>
                <a:gd name="connsiteY6" fmla="*/ 0 h 1022360"/>
                <a:gd name="connsiteX0" fmla="*/ 0 w 4375150"/>
                <a:gd name="connsiteY0" fmla="*/ 0 h 1022362"/>
                <a:gd name="connsiteX1" fmla="*/ 101600 w 4375150"/>
                <a:gd name="connsiteY1" fmla="*/ 234950 h 1022362"/>
                <a:gd name="connsiteX2" fmla="*/ 171450 w 4375150"/>
                <a:gd name="connsiteY2" fmla="*/ 698500 h 1022362"/>
                <a:gd name="connsiteX3" fmla="*/ 400050 w 4375150"/>
                <a:gd name="connsiteY3" fmla="*/ 1022350 h 1022362"/>
                <a:gd name="connsiteX4" fmla="*/ 965200 w 4375150"/>
                <a:gd name="connsiteY4" fmla="*/ 711200 h 1022362"/>
                <a:gd name="connsiteX5" fmla="*/ 1739900 w 4375150"/>
                <a:gd name="connsiteY5" fmla="*/ 692150 h 1022362"/>
                <a:gd name="connsiteX6" fmla="*/ 4375150 w 4375150"/>
                <a:gd name="connsiteY6" fmla="*/ 0 h 1022362"/>
                <a:gd name="connsiteX0" fmla="*/ 0 w 4375150"/>
                <a:gd name="connsiteY0" fmla="*/ 0 h 1022363"/>
                <a:gd name="connsiteX1" fmla="*/ 101600 w 4375150"/>
                <a:gd name="connsiteY1" fmla="*/ 234950 h 1022363"/>
                <a:gd name="connsiteX2" fmla="*/ 171450 w 4375150"/>
                <a:gd name="connsiteY2" fmla="*/ 698500 h 1022363"/>
                <a:gd name="connsiteX3" fmla="*/ 400050 w 4375150"/>
                <a:gd name="connsiteY3" fmla="*/ 1022350 h 1022363"/>
                <a:gd name="connsiteX4" fmla="*/ 965200 w 4375150"/>
                <a:gd name="connsiteY4" fmla="*/ 711200 h 1022363"/>
                <a:gd name="connsiteX5" fmla="*/ 1492250 w 4375150"/>
                <a:gd name="connsiteY5" fmla="*/ 660400 h 1022363"/>
                <a:gd name="connsiteX6" fmla="*/ 4375150 w 4375150"/>
                <a:gd name="connsiteY6" fmla="*/ 0 h 1022363"/>
                <a:gd name="connsiteX0" fmla="*/ 0 w 4375150"/>
                <a:gd name="connsiteY0" fmla="*/ 0 h 1022363"/>
                <a:gd name="connsiteX1" fmla="*/ 101600 w 4375150"/>
                <a:gd name="connsiteY1" fmla="*/ 234950 h 1022363"/>
                <a:gd name="connsiteX2" fmla="*/ 171450 w 4375150"/>
                <a:gd name="connsiteY2" fmla="*/ 698500 h 1022363"/>
                <a:gd name="connsiteX3" fmla="*/ 400050 w 4375150"/>
                <a:gd name="connsiteY3" fmla="*/ 1022350 h 1022363"/>
                <a:gd name="connsiteX4" fmla="*/ 965200 w 4375150"/>
                <a:gd name="connsiteY4" fmla="*/ 711200 h 1022363"/>
                <a:gd name="connsiteX5" fmla="*/ 1492250 w 4375150"/>
                <a:gd name="connsiteY5" fmla="*/ 660400 h 1022363"/>
                <a:gd name="connsiteX6" fmla="*/ 4375150 w 4375150"/>
                <a:gd name="connsiteY6" fmla="*/ 0 h 1022363"/>
                <a:gd name="connsiteX0" fmla="*/ 0 w 4375150"/>
                <a:gd name="connsiteY0" fmla="*/ 0 h 1022380"/>
                <a:gd name="connsiteX1" fmla="*/ 101600 w 4375150"/>
                <a:gd name="connsiteY1" fmla="*/ 234950 h 1022380"/>
                <a:gd name="connsiteX2" fmla="*/ 171450 w 4375150"/>
                <a:gd name="connsiteY2" fmla="*/ 698500 h 1022380"/>
                <a:gd name="connsiteX3" fmla="*/ 400050 w 4375150"/>
                <a:gd name="connsiteY3" fmla="*/ 1022350 h 1022380"/>
                <a:gd name="connsiteX4" fmla="*/ 889000 w 4375150"/>
                <a:gd name="connsiteY4" fmla="*/ 717550 h 1022380"/>
                <a:gd name="connsiteX5" fmla="*/ 1492250 w 4375150"/>
                <a:gd name="connsiteY5" fmla="*/ 660400 h 1022380"/>
                <a:gd name="connsiteX6" fmla="*/ 4375150 w 4375150"/>
                <a:gd name="connsiteY6" fmla="*/ 0 h 1022380"/>
                <a:gd name="connsiteX0" fmla="*/ 0 w 4375150"/>
                <a:gd name="connsiteY0" fmla="*/ 0 h 1022380"/>
                <a:gd name="connsiteX1" fmla="*/ 101600 w 4375150"/>
                <a:gd name="connsiteY1" fmla="*/ 234950 h 1022380"/>
                <a:gd name="connsiteX2" fmla="*/ 171450 w 4375150"/>
                <a:gd name="connsiteY2" fmla="*/ 698500 h 1022380"/>
                <a:gd name="connsiteX3" fmla="*/ 400050 w 4375150"/>
                <a:gd name="connsiteY3" fmla="*/ 1022350 h 1022380"/>
                <a:gd name="connsiteX4" fmla="*/ 889000 w 4375150"/>
                <a:gd name="connsiteY4" fmla="*/ 717550 h 1022380"/>
                <a:gd name="connsiteX5" fmla="*/ 1492250 w 4375150"/>
                <a:gd name="connsiteY5" fmla="*/ 660400 h 1022380"/>
                <a:gd name="connsiteX6" fmla="*/ 4375150 w 4375150"/>
                <a:gd name="connsiteY6" fmla="*/ 0 h 1022380"/>
                <a:gd name="connsiteX0" fmla="*/ 0 w 4375150"/>
                <a:gd name="connsiteY0" fmla="*/ 0 h 1022380"/>
                <a:gd name="connsiteX1" fmla="*/ 101600 w 4375150"/>
                <a:gd name="connsiteY1" fmla="*/ 234950 h 1022380"/>
                <a:gd name="connsiteX2" fmla="*/ 171450 w 4375150"/>
                <a:gd name="connsiteY2" fmla="*/ 698500 h 1022380"/>
                <a:gd name="connsiteX3" fmla="*/ 400050 w 4375150"/>
                <a:gd name="connsiteY3" fmla="*/ 1022350 h 1022380"/>
                <a:gd name="connsiteX4" fmla="*/ 889000 w 4375150"/>
                <a:gd name="connsiteY4" fmla="*/ 717550 h 1022380"/>
                <a:gd name="connsiteX5" fmla="*/ 1492250 w 4375150"/>
                <a:gd name="connsiteY5" fmla="*/ 660400 h 1022380"/>
                <a:gd name="connsiteX6" fmla="*/ 1847850 w 4375150"/>
                <a:gd name="connsiteY6" fmla="*/ 692149 h 1022380"/>
                <a:gd name="connsiteX7" fmla="*/ 4375150 w 4375150"/>
                <a:gd name="connsiteY7" fmla="*/ 0 h 1022380"/>
                <a:gd name="connsiteX0" fmla="*/ 0 w 4375150"/>
                <a:gd name="connsiteY0" fmla="*/ 0 h 1022563"/>
                <a:gd name="connsiteX1" fmla="*/ 101600 w 4375150"/>
                <a:gd name="connsiteY1" fmla="*/ 234950 h 1022563"/>
                <a:gd name="connsiteX2" fmla="*/ 171450 w 4375150"/>
                <a:gd name="connsiteY2" fmla="*/ 698500 h 1022563"/>
                <a:gd name="connsiteX3" fmla="*/ 400050 w 4375150"/>
                <a:gd name="connsiteY3" fmla="*/ 1022350 h 1022563"/>
                <a:gd name="connsiteX4" fmla="*/ 1155700 w 4375150"/>
                <a:gd name="connsiteY4" fmla="*/ 654050 h 1022563"/>
                <a:gd name="connsiteX5" fmla="*/ 1492250 w 4375150"/>
                <a:gd name="connsiteY5" fmla="*/ 660400 h 1022563"/>
                <a:gd name="connsiteX6" fmla="*/ 1847850 w 4375150"/>
                <a:gd name="connsiteY6" fmla="*/ 692149 h 1022563"/>
                <a:gd name="connsiteX7" fmla="*/ 4375150 w 4375150"/>
                <a:gd name="connsiteY7" fmla="*/ 0 h 1022563"/>
                <a:gd name="connsiteX0" fmla="*/ 0 w 4375150"/>
                <a:gd name="connsiteY0" fmla="*/ 0 h 1022563"/>
                <a:gd name="connsiteX1" fmla="*/ 101600 w 4375150"/>
                <a:gd name="connsiteY1" fmla="*/ 234950 h 1022563"/>
                <a:gd name="connsiteX2" fmla="*/ 171450 w 4375150"/>
                <a:gd name="connsiteY2" fmla="*/ 698500 h 1022563"/>
                <a:gd name="connsiteX3" fmla="*/ 400050 w 4375150"/>
                <a:gd name="connsiteY3" fmla="*/ 1022350 h 1022563"/>
                <a:gd name="connsiteX4" fmla="*/ 1155700 w 4375150"/>
                <a:gd name="connsiteY4" fmla="*/ 654050 h 1022563"/>
                <a:gd name="connsiteX5" fmla="*/ 1492250 w 4375150"/>
                <a:gd name="connsiteY5" fmla="*/ 660400 h 1022563"/>
                <a:gd name="connsiteX6" fmla="*/ 1847850 w 4375150"/>
                <a:gd name="connsiteY6" fmla="*/ 692149 h 1022563"/>
                <a:gd name="connsiteX7" fmla="*/ 4375150 w 4375150"/>
                <a:gd name="connsiteY7" fmla="*/ 0 h 1022563"/>
                <a:gd name="connsiteX0" fmla="*/ 0 w 4375150"/>
                <a:gd name="connsiteY0" fmla="*/ 0 h 1022563"/>
                <a:gd name="connsiteX1" fmla="*/ 101600 w 4375150"/>
                <a:gd name="connsiteY1" fmla="*/ 234950 h 1022563"/>
                <a:gd name="connsiteX2" fmla="*/ 171450 w 4375150"/>
                <a:gd name="connsiteY2" fmla="*/ 698500 h 1022563"/>
                <a:gd name="connsiteX3" fmla="*/ 400050 w 4375150"/>
                <a:gd name="connsiteY3" fmla="*/ 1022350 h 1022563"/>
                <a:gd name="connsiteX4" fmla="*/ 1155700 w 4375150"/>
                <a:gd name="connsiteY4" fmla="*/ 654050 h 1022563"/>
                <a:gd name="connsiteX5" fmla="*/ 1492250 w 4375150"/>
                <a:gd name="connsiteY5" fmla="*/ 660400 h 1022563"/>
                <a:gd name="connsiteX6" fmla="*/ 1847850 w 4375150"/>
                <a:gd name="connsiteY6" fmla="*/ 692149 h 1022563"/>
                <a:gd name="connsiteX7" fmla="*/ 4375150 w 4375150"/>
                <a:gd name="connsiteY7" fmla="*/ 0 h 1022563"/>
                <a:gd name="connsiteX0" fmla="*/ 0 w 4375150"/>
                <a:gd name="connsiteY0" fmla="*/ 0 h 1022563"/>
                <a:gd name="connsiteX1" fmla="*/ 101600 w 4375150"/>
                <a:gd name="connsiteY1" fmla="*/ 234950 h 1022563"/>
                <a:gd name="connsiteX2" fmla="*/ 171450 w 4375150"/>
                <a:gd name="connsiteY2" fmla="*/ 698500 h 1022563"/>
                <a:gd name="connsiteX3" fmla="*/ 400050 w 4375150"/>
                <a:gd name="connsiteY3" fmla="*/ 1022350 h 1022563"/>
                <a:gd name="connsiteX4" fmla="*/ 1155700 w 4375150"/>
                <a:gd name="connsiteY4" fmla="*/ 654050 h 1022563"/>
                <a:gd name="connsiteX5" fmla="*/ 1492250 w 4375150"/>
                <a:gd name="connsiteY5" fmla="*/ 660400 h 1022563"/>
                <a:gd name="connsiteX6" fmla="*/ 2349500 w 4375150"/>
                <a:gd name="connsiteY6" fmla="*/ 571499 h 1022563"/>
                <a:gd name="connsiteX7" fmla="*/ 4375150 w 4375150"/>
                <a:gd name="connsiteY7" fmla="*/ 0 h 1022563"/>
                <a:gd name="connsiteX0" fmla="*/ 0 w 4375150"/>
                <a:gd name="connsiteY0" fmla="*/ 0 h 1022563"/>
                <a:gd name="connsiteX1" fmla="*/ 101600 w 4375150"/>
                <a:gd name="connsiteY1" fmla="*/ 234950 h 1022563"/>
                <a:gd name="connsiteX2" fmla="*/ 171450 w 4375150"/>
                <a:gd name="connsiteY2" fmla="*/ 698500 h 1022563"/>
                <a:gd name="connsiteX3" fmla="*/ 400050 w 4375150"/>
                <a:gd name="connsiteY3" fmla="*/ 1022350 h 1022563"/>
                <a:gd name="connsiteX4" fmla="*/ 1155700 w 4375150"/>
                <a:gd name="connsiteY4" fmla="*/ 654050 h 1022563"/>
                <a:gd name="connsiteX5" fmla="*/ 1492250 w 4375150"/>
                <a:gd name="connsiteY5" fmla="*/ 660400 h 1022563"/>
                <a:gd name="connsiteX6" fmla="*/ 2349500 w 4375150"/>
                <a:gd name="connsiteY6" fmla="*/ 571499 h 1022563"/>
                <a:gd name="connsiteX7" fmla="*/ 4375150 w 4375150"/>
                <a:gd name="connsiteY7" fmla="*/ 0 h 1022563"/>
                <a:gd name="connsiteX0" fmla="*/ 0 w 4375150"/>
                <a:gd name="connsiteY0" fmla="*/ 0 h 1022563"/>
                <a:gd name="connsiteX1" fmla="*/ 101600 w 4375150"/>
                <a:gd name="connsiteY1" fmla="*/ 234950 h 1022563"/>
                <a:gd name="connsiteX2" fmla="*/ 171450 w 4375150"/>
                <a:gd name="connsiteY2" fmla="*/ 698500 h 1022563"/>
                <a:gd name="connsiteX3" fmla="*/ 400050 w 4375150"/>
                <a:gd name="connsiteY3" fmla="*/ 1022350 h 1022563"/>
                <a:gd name="connsiteX4" fmla="*/ 1155700 w 4375150"/>
                <a:gd name="connsiteY4" fmla="*/ 654050 h 1022563"/>
                <a:gd name="connsiteX5" fmla="*/ 1492250 w 4375150"/>
                <a:gd name="connsiteY5" fmla="*/ 660400 h 1022563"/>
                <a:gd name="connsiteX6" fmla="*/ 2349500 w 4375150"/>
                <a:gd name="connsiteY6" fmla="*/ 571499 h 1022563"/>
                <a:gd name="connsiteX7" fmla="*/ 4375150 w 4375150"/>
                <a:gd name="connsiteY7" fmla="*/ 0 h 1022563"/>
                <a:gd name="connsiteX0" fmla="*/ 0 w 4375150"/>
                <a:gd name="connsiteY0" fmla="*/ 44 h 1022607"/>
                <a:gd name="connsiteX1" fmla="*/ 101600 w 4375150"/>
                <a:gd name="connsiteY1" fmla="*/ 234994 h 1022607"/>
                <a:gd name="connsiteX2" fmla="*/ 171450 w 4375150"/>
                <a:gd name="connsiteY2" fmla="*/ 698544 h 1022607"/>
                <a:gd name="connsiteX3" fmla="*/ 400050 w 4375150"/>
                <a:gd name="connsiteY3" fmla="*/ 1022394 h 1022607"/>
                <a:gd name="connsiteX4" fmla="*/ 1155700 w 4375150"/>
                <a:gd name="connsiteY4" fmla="*/ 654094 h 1022607"/>
                <a:gd name="connsiteX5" fmla="*/ 1492250 w 4375150"/>
                <a:gd name="connsiteY5" fmla="*/ 660444 h 1022607"/>
                <a:gd name="connsiteX6" fmla="*/ 2349500 w 4375150"/>
                <a:gd name="connsiteY6" fmla="*/ 571543 h 1022607"/>
                <a:gd name="connsiteX7" fmla="*/ 4375150 w 4375150"/>
                <a:gd name="connsiteY7" fmla="*/ 44 h 1022607"/>
                <a:gd name="connsiteX0" fmla="*/ 0 w 4375150"/>
                <a:gd name="connsiteY0" fmla="*/ 1375 h 1023938"/>
                <a:gd name="connsiteX1" fmla="*/ 101600 w 4375150"/>
                <a:gd name="connsiteY1" fmla="*/ 236325 h 1023938"/>
                <a:gd name="connsiteX2" fmla="*/ 171450 w 4375150"/>
                <a:gd name="connsiteY2" fmla="*/ 699875 h 1023938"/>
                <a:gd name="connsiteX3" fmla="*/ 400050 w 4375150"/>
                <a:gd name="connsiteY3" fmla="*/ 1023725 h 1023938"/>
                <a:gd name="connsiteX4" fmla="*/ 1155700 w 4375150"/>
                <a:gd name="connsiteY4" fmla="*/ 655425 h 1023938"/>
                <a:gd name="connsiteX5" fmla="*/ 1492250 w 4375150"/>
                <a:gd name="connsiteY5" fmla="*/ 661775 h 1023938"/>
                <a:gd name="connsiteX6" fmla="*/ 2349500 w 4375150"/>
                <a:gd name="connsiteY6" fmla="*/ 572874 h 1023938"/>
                <a:gd name="connsiteX7" fmla="*/ 4375150 w 4375150"/>
                <a:gd name="connsiteY7" fmla="*/ 1375 h 1023938"/>
                <a:gd name="connsiteX0" fmla="*/ 0 w 4375150"/>
                <a:gd name="connsiteY0" fmla="*/ 1375 h 1023938"/>
                <a:gd name="connsiteX1" fmla="*/ 101600 w 4375150"/>
                <a:gd name="connsiteY1" fmla="*/ 236325 h 1023938"/>
                <a:gd name="connsiteX2" fmla="*/ 171450 w 4375150"/>
                <a:gd name="connsiteY2" fmla="*/ 699875 h 1023938"/>
                <a:gd name="connsiteX3" fmla="*/ 400050 w 4375150"/>
                <a:gd name="connsiteY3" fmla="*/ 1023725 h 1023938"/>
                <a:gd name="connsiteX4" fmla="*/ 1155700 w 4375150"/>
                <a:gd name="connsiteY4" fmla="*/ 655425 h 1023938"/>
                <a:gd name="connsiteX5" fmla="*/ 1492250 w 4375150"/>
                <a:gd name="connsiteY5" fmla="*/ 661775 h 1023938"/>
                <a:gd name="connsiteX6" fmla="*/ 2349500 w 4375150"/>
                <a:gd name="connsiteY6" fmla="*/ 572874 h 1023938"/>
                <a:gd name="connsiteX7" fmla="*/ 4375150 w 4375150"/>
                <a:gd name="connsiteY7" fmla="*/ 1375 h 1023938"/>
                <a:gd name="connsiteX0" fmla="*/ 0 w 4375150"/>
                <a:gd name="connsiteY0" fmla="*/ 1375 h 1023938"/>
                <a:gd name="connsiteX1" fmla="*/ 101600 w 4375150"/>
                <a:gd name="connsiteY1" fmla="*/ 236325 h 1023938"/>
                <a:gd name="connsiteX2" fmla="*/ 171450 w 4375150"/>
                <a:gd name="connsiteY2" fmla="*/ 699875 h 1023938"/>
                <a:gd name="connsiteX3" fmla="*/ 400050 w 4375150"/>
                <a:gd name="connsiteY3" fmla="*/ 1023725 h 1023938"/>
                <a:gd name="connsiteX4" fmla="*/ 1155700 w 4375150"/>
                <a:gd name="connsiteY4" fmla="*/ 655425 h 1023938"/>
                <a:gd name="connsiteX5" fmla="*/ 1492250 w 4375150"/>
                <a:gd name="connsiteY5" fmla="*/ 661775 h 1023938"/>
                <a:gd name="connsiteX6" fmla="*/ 1847850 w 4375150"/>
                <a:gd name="connsiteY6" fmla="*/ 687174 h 1023938"/>
                <a:gd name="connsiteX7" fmla="*/ 2349500 w 4375150"/>
                <a:gd name="connsiteY7" fmla="*/ 572874 h 1023938"/>
                <a:gd name="connsiteX8" fmla="*/ 4375150 w 4375150"/>
                <a:gd name="connsiteY8" fmla="*/ 1375 h 1023938"/>
                <a:gd name="connsiteX0" fmla="*/ 0 w 4375150"/>
                <a:gd name="connsiteY0" fmla="*/ 1375 h 1023938"/>
                <a:gd name="connsiteX1" fmla="*/ 101600 w 4375150"/>
                <a:gd name="connsiteY1" fmla="*/ 236325 h 1023938"/>
                <a:gd name="connsiteX2" fmla="*/ 171450 w 4375150"/>
                <a:gd name="connsiteY2" fmla="*/ 699875 h 1023938"/>
                <a:gd name="connsiteX3" fmla="*/ 400050 w 4375150"/>
                <a:gd name="connsiteY3" fmla="*/ 1023725 h 1023938"/>
                <a:gd name="connsiteX4" fmla="*/ 1155700 w 4375150"/>
                <a:gd name="connsiteY4" fmla="*/ 655425 h 1023938"/>
                <a:gd name="connsiteX5" fmla="*/ 1492250 w 4375150"/>
                <a:gd name="connsiteY5" fmla="*/ 661775 h 1023938"/>
                <a:gd name="connsiteX6" fmla="*/ 1847850 w 4375150"/>
                <a:gd name="connsiteY6" fmla="*/ 687174 h 1023938"/>
                <a:gd name="connsiteX7" fmla="*/ 2349500 w 4375150"/>
                <a:gd name="connsiteY7" fmla="*/ 572874 h 1023938"/>
                <a:gd name="connsiteX8" fmla="*/ 4375150 w 4375150"/>
                <a:gd name="connsiteY8" fmla="*/ 1375 h 1023938"/>
                <a:gd name="connsiteX0" fmla="*/ 0 w 4375150"/>
                <a:gd name="connsiteY0" fmla="*/ 1767 h 1024330"/>
                <a:gd name="connsiteX1" fmla="*/ 101600 w 4375150"/>
                <a:gd name="connsiteY1" fmla="*/ 236717 h 1024330"/>
                <a:gd name="connsiteX2" fmla="*/ 171450 w 4375150"/>
                <a:gd name="connsiteY2" fmla="*/ 700267 h 1024330"/>
                <a:gd name="connsiteX3" fmla="*/ 400050 w 4375150"/>
                <a:gd name="connsiteY3" fmla="*/ 1024117 h 1024330"/>
                <a:gd name="connsiteX4" fmla="*/ 1155700 w 4375150"/>
                <a:gd name="connsiteY4" fmla="*/ 655817 h 1024330"/>
                <a:gd name="connsiteX5" fmla="*/ 1492250 w 4375150"/>
                <a:gd name="connsiteY5" fmla="*/ 662167 h 1024330"/>
                <a:gd name="connsiteX6" fmla="*/ 1847850 w 4375150"/>
                <a:gd name="connsiteY6" fmla="*/ 687566 h 1024330"/>
                <a:gd name="connsiteX7" fmla="*/ 2711450 w 4375150"/>
                <a:gd name="connsiteY7" fmla="*/ 458966 h 1024330"/>
                <a:gd name="connsiteX8" fmla="*/ 4375150 w 4375150"/>
                <a:gd name="connsiteY8" fmla="*/ 1767 h 1024330"/>
                <a:gd name="connsiteX0" fmla="*/ 0 w 4375150"/>
                <a:gd name="connsiteY0" fmla="*/ 1767 h 1024279"/>
                <a:gd name="connsiteX1" fmla="*/ 133350 w 4375150"/>
                <a:gd name="connsiteY1" fmla="*/ 522467 h 1024279"/>
                <a:gd name="connsiteX2" fmla="*/ 171450 w 4375150"/>
                <a:gd name="connsiteY2" fmla="*/ 700267 h 1024279"/>
                <a:gd name="connsiteX3" fmla="*/ 400050 w 4375150"/>
                <a:gd name="connsiteY3" fmla="*/ 1024117 h 1024279"/>
                <a:gd name="connsiteX4" fmla="*/ 1155700 w 4375150"/>
                <a:gd name="connsiteY4" fmla="*/ 655817 h 1024279"/>
                <a:gd name="connsiteX5" fmla="*/ 1492250 w 4375150"/>
                <a:gd name="connsiteY5" fmla="*/ 662167 h 1024279"/>
                <a:gd name="connsiteX6" fmla="*/ 1847850 w 4375150"/>
                <a:gd name="connsiteY6" fmla="*/ 687566 h 1024279"/>
                <a:gd name="connsiteX7" fmla="*/ 2711450 w 4375150"/>
                <a:gd name="connsiteY7" fmla="*/ 458966 h 1024279"/>
                <a:gd name="connsiteX8" fmla="*/ 4375150 w 4375150"/>
                <a:gd name="connsiteY8" fmla="*/ 1767 h 1024279"/>
                <a:gd name="connsiteX0" fmla="*/ 0 w 4375150"/>
                <a:gd name="connsiteY0" fmla="*/ 1767 h 1024279"/>
                <a:gd name="connsiteX1" fmla="*/ 133350 w 4375150"/>
                <a:gd name="connsiteY1" fmla="*/ 522467 h 1024279"/>
                <a:gd name="connsiteX2" fmla="*/ 171450 w 4375150"/>
                <a:gd name="connsiteY2" fmla="*/ 700267 h 1024279"/>
                <a:gd name="connsiteX3" fmla="*/ 400050 w 4375150"/>
                <a:gd name="connsiteY3" fmla="*/ 1024117 h 1024279"/>
                <a:gd name="connsiteX4" fmla="*/ 1155700 w 4375150"/>
                <a:gd name="connsiteY4" fmla="*/ 655817 h 1024279"/>
                <a:gd name="connsiteX5" fmla="*/ 1492250 w 4375150"/>
                <a:gd name="connsiteY5" fmla="*/ 662167 h 1024279"/>
                <a:gd name="connsiteX6" fmla="*/ 1847850 w 4375150"/>
                <a:gd name="connsiteY6" fmla="*/ 687566 h 1024279"/>
                <a:gd name="connsiteX7" fmla="*/ 2711450 w 4375150"/>
                <a:gd name="connsiteY7" fmla="*/ 458966 h 1024279"/>
                <a:gd name="connsiteX8" fmla="*/ 4375150 w 4375150"/>
                <a:gd name="connsiteY8" fmla="*/ 1767 h 1024279"/>
                <a:gd name="connsiteX0" fmla="*/ 0 w 4375150"/>
                <a:gd name="connsiteY0" fmla="*/ 1767 h 1035475"/>
                <a:gd name="connsiteX1" fmla="*/ 133350 w 4375150"/>
                <a:gd name="connsiteY1" fmla="*/ 522467 h 1035475"/>
                <a:gd name="connsiteX2" fmla="*/ 266700 w 4375150"/>
                <a:gd name="connsiteY2" fmla="*/ 903467 h 1035475"/>
                <a:gd name="connsiteX3" fmla="*/ 400050 w 4375150"/>
                <a:gd name="connsiteY3" fmla="*/ 1024117 h 1035475"/>
                <a:gd name="connsiteX4" fmla="*/ 1155700 w 4375150"/>
                <a:gd name="connsiteY4" fmla="*/ 655817 h 1035475"/>
                <a:gd name="connsiteX5" fmla="*/ 1492250 w 4375150"/>
                <a:gd name="connsiteY5" fmla="*/ 662167 h 1035475"/>
                <a:gd name="connsiteX6" fmla="*/ 1847850 w 4375150"/>
                <a:gd name="connsiteY6" fmla="*/ 687566 h 1035475"/>
                <a:gd name="connsiteX7" fmla="*/ 2711450 w 4375150"/>
                <a:gd name="connsiteY7" fmla="*/ 458966 h 1035475"/>
                <a:gd name="connsiteX8" fmla="*/ 4375150 w 4375150"/>
                <a:gd name="connsiteY8" fmla="*/ 1767 h 1035475"/>
                <a:gd name="connsiteX0" fmla="*/ 0 w 4375150"/>
                <a:gd name="connsiteY0" fmla="*/ 1767 h 1035475"/>
                <a:gd name="connsiteX1" fmla="*/ 133350 w 4375150"/>
                <a:gd name="connsiteY1" fmla="*/ 522467 h 1035475"/>
                <a:gd name="connsiteX2" fmla="*/ 266700 w 4375150"/>
                <a:gd name="connsiteY2" fmla="*/ 903467 h 1035475"/>
                <a:gd name="connsiteX3" fmla="*/ 400050 w 4375150"/>
                <a:gd name="connsiteY3" fmla="*/ 1024117 h 1035475"/>
                <a:gd name="connsiteX4" fmla="*/ 1155700 w 4375150"/>
                <a:gd name="connsiteY4" fmla="*/ 655817 h 1035475"/>
                <a:gd name="connsiteX5" fmla="*/ 1492250 w 4375150"/>
                <a:gd name="connsiteY5" fmla="*/ 662167 h 1035475"/>
                <a:gd name="connsiteX6" fmla="*/ 1847850 w 4375150"/>
                <a:gd name="connsiteY6" fmla="*/ 687566 h 1035475"/>
                <a:gd name="connsiteX7" fmla="*/ 2711450 w 4375150"/>
                <a:gd name="connsiteY7" fmla="*/ 458966 h 1035475"/>
                <a:gd name="connsiteX8" fmla="*/ 4375150 w 4375150"/>
                <a:gd name="connsiteY8" fmla="*/ 1767 h 1035475"/>
                <a:gd name="connsiteX0" fmla="*/ 0 w 4375150"/>
                <a:gd name="connsiteY0" fmla="*/ 1767 h 1035475"/>
                <a:gd name="connsiteX1" fmla="*/ 57150 w 4375150"/>
                <a:gd name="connsiteY1" fmla="*/ 128767 h 1035475"/>
                <a:gd name="connsiteX2" fmla="*/ 133350 w 4375150"/>
                <a:gd name="connsiteY2" fmla="*/ 522467 h 1035475"/>
                <a:gd name="connsiteX3" fmla="*/ 266700 w 4375150"/>
                <a:gd name="connsiteY3" fmla="*/ 903467 h 1035475"/>
                <a:gd name="connsiteX4" fmla="*/ 400050 w 4375150"/>
                <a:gd name="connsiteY4" fmla="*/ 1024117 h 1035475"/>
                <a:gd name="connsiteX5" fmla="*/ 1155700 w 4375150"/>
                <a:gd name="connsiteY5" fmla="*/ 655817 h 1035475"/>
                <a:gd name="connsiteX6" fmla="*/ 1492250 w 4375150"/>
                <a:gd name="connsiteY6" fmla="*/ 662167 h 1035475"/>
                <a:gd name="connsiteX7" fmla="*/ 1847850 w 4375150"/>
                <a:gd name="connsiteY7" fmla="*/ 687566 h 1035475"/>
                <a:gd name="connsiteX8" fmla="*/ 2711450 w 4375150"/>
                <a:gd name="connsiteY8" fmla="*/ 458966 h 1035475"/>
                <a:gd name="connsiteX9" fmla="*/ 4375150 w 4375150"/>
                <a:gd name="connsiteY9" fmla="*/ 1767 h 1035475"/>
                <a:gd name="connsiteX0" fmla="*/ 0 w 4375150"/>
                <a:gd name="connsiteY0" fmla="*/ 1767 h 1035475"/>
                <a:gd name="connsiteX1" fmla="*/ 57150 w 4375150"/>
                <a:gd name="connsiteY1" fmla="*/ 128767 h 1035475"/>
                <a:gd name="connsiteX2" fmla="*/ 133350 w 4375150"/>
                <a:gd name="connsiteY2" fmla="*/ 522467 h 1035475"/>
                <a:gd name="connsiteX3" fmla="*/ 266700 w 4375150"/>
                <a:gd name="connsiteY3" fmla="*/ 903467 h 1035475"/>
                <a:gd name="connsiteX4" fmla="*/ 400050 w 4375150"/>
                <a:gd name="connsiteY4" fmla="*/ 1024117 h 1035475"/>
                <a:gd name="connsiteX5" fmla="*/ 1155700 w 4375150"/>
                <a:gd name="connsiteY5" fmla="*/ 655817 h 1035475"/>
                <a:gd name="connsiteX6" fmla="*/ 1492250 w 4375150"/>
                <a:gd name="connsiteY6" fmla="*/ 662167 h 1035475"/>
                <a:gd name="connsiteX7" fmla="*/ 1847850 w 4375150"/>
                <a:gd name="connsiteY7" fmla="*/ 687566 h 1035475"/>
                <a:gd name="connsiteX8" fmla="*/ 2711450 w 4375150"/>
                <a:gd name="connsiteY8" fmla="*/ 458966 h 1035475"/>
                <a:gd name="connsiteX9" fmla="*/ 4375150 w 4375150"/>
                <a:gd name="connsiteY9" fmla="*/ 1767 h 1035475"/>
                <a:gd name="connsiteX0" fmla="*/ 0 w 4375150"/>
                <a:gd name="connsiteY0" fmla="*/ 1767 h 1035475"/>
                <a:gd name="connsiteX1" fmla="*/ 88900 w 4375150"/>
                <a:gd name="connsiteY1" fmla="*/ 236717 h 1035475"/>
                <a:gd name="connsiteX2" fmla="*/ 133350 w 4375150"/>
                <a:gd name="connsiteY2" fmla="*/ 522467 h 1035475"/>
                <a:gd name="connsiteX3" fmla="*/ 266700 w 4375150"/>
                <a:gd name="connsiteY3" fmla="*/ 903467 h 1035475"/>
                <a:gd name="connsiteX4" fmla="*/ 400050 w 4375150"/>
                <a:gd name="connsiteY4" fmla="*/ 1024117 h 1035475"/>
                <a:gd name="connsiteX5" fmla="*/ 1155700 w 4375150"/>
                <a:gd name="connsiteY5" fmla="*/ 655817 h 1035475"/>
                <a:gd name="connsiteX6" fmla="*/ 1492250 w 4375150"/>
                <a:gd name="connsiteY6" fmla="*/ 662167 h 1035475"/>
                <a:gd name="connsiteX7" fmla="*/ 1847850 w 4375150"/>
                <a:gd name="connsiteY7" fmla="*/ 687566 h 1035475"/>
                <a:gd name="connsiteX8" fmla="*/ 2711450 w 4375150"/>
                <a:gd name="connsiteY8" fmla="*/ 458966 h 1035475"/>
                <a:gd name="connsiteX9" fmla="*/ 4375150 w 4375150"/>
                <a:gd name="connsiteY9" fmla="*/ 1767 h 1035475"/>
                <a:gd name="connsiteX0" fmla="*/ 0 w 4375150"/>
                <a:gd name="connsiteY0" fmla="*/ 1767 h 1035475"/>
                <a:gd name="connsiteX1" fmla="*/ 88900 w 4375150"/>
                <a:gd name="connsiteY1" fmla="*/ 236717 h 1035475"/>
                <a:gd name="connsiteX2" fmla="*/ 133350 w 4375150"/>
                <a:gd name="connsiteY2" fmla="*/ 522467 h 1035475"/>
                <a:gd name="connsiteX3" fmla="*/ 266700 w 4375150"/>
                <a:gd name="connsiteY3" fmla="*/ 903467 h 1035475"/>
                <a:gd name="connsiteX4" fmla="*/ 400050 w 4375150"/>
                <a:gd name="connsiteY4" fmla="*/ 1024117 h 1035475"/>
                <a:gd name="connsiteX5" fmla="*/ 1155700 w 4375150"/>
                <a:gd name="connsiteY5" fmla="*/ 655817 h 1035475"/>
                <a:gd name="connsiteX6" fmla="*/ 1492250 w 4375150"/>
                <a:gd name="connsiteY6" fmla="*/ 662167 h 1035475"/>
                <a:gd name="connsiteX7" fmla="*/ 1847850 w 4375150"/>
                <a:gd name="connsiteY7" fmla="*/ 687566 h 1035475"/>
                <a:gd name="connsiteX8" fmla="*/ 2711450 w 4375150"/>
                <a:gd name="connsiteY8" fmla="*/ 458966 h 1035475"/>
                <a:gd name="connsiteX9" fmla="*/ 4375150 w 4375150"/>
                <a:gd name="connsiteY9" fmla="*/ 1767 h 1035475"/>
                <a:gd name="connsiteX0" fmla="*/ 0 w 4375150"/>
                <a:gd name="connsiteY0" fmla="*/ 1767 h 1033994"/>
                <a:gd name="connsiteX1" fmla="*/ 88900 w 4375150"/>
                <a:gd name="connsiteY1" fmla="*/ 236717 h 1033994"/>
                <a:gd name="connsiteX2" fmla="*/ 165100 w 4375150"/>
                <a:gd name="connsiteY2" fmla="*/ 636767 h 1033994"/>
                <a:gd name="connsiteX3" fmla="*/ 266700 w 4375150"/>
                <a:gd name="connsiteY3" fmla="*/ 903467 h 1033994"/>
                <a:gd name="connsiteX4" fmla="*/ 400050 w 4375150"/>
                <a:gd name="connsiteY4" fmla="*/ 1024117 h 1033994"/>
                <a:gd name="connsiteX5" fmla="*/ 1155700 w 4375150"/>
                <a:gd name="connsiteY5" fmla="*/ 655817 h 1033994"/>
                <a:gd name="connsiteX6" fmla="*/ 1492250 w 4375150"/>
                <a:gd name="connsiteY6" fmla="*/ 662167 h 1033994"/>
                <a:gd name="connsiteX7" fmla="*/ 1847850 w 4375150"/>
                <a:gd name="connsiteY7" fmla="*/ 687566 h 1033994"/>
                <a:gd name="connsiteX8" fmla="*/ 2711450 w 4375150"/>
                <a:gd name="connsiteY8" fmla="*/ 458966 h 1033994"/>
                <a:gd name="connsiteX9" fmla="*/ 4375150 w 4375150"/>
                <a:gd name="connsiteY9" fmla="*/ 1767 h 1033994"/>
                <a:gd name="connsiteX0" fmla="*/ 0 w 4375150"/>
                <a:gd name="connsiteY0" fmla="*/ 1767 h 910875"/>
                <a:gd name="connsiteX1" fmla="*/ 88900 w 4375150"/>
                <a:gd name="connsiteY1" fmla="*/ 236717 h 910875"/>
                <a:gd name="connsiteX2" fmla="*/ 165100 w 4375150"/>
                <a:gd name="connsiteY2" fmla="*/ 636767 h 910875"/>
                <a:gd name="connsiteX3" fmla="*/ 266700 w 4375150"/>
                <a:gd name="connsiteY3" fmla="*/ 903467 h 910875"/>
                <a:gd name="connsiteX4" fmla="*/ 755650 w 4375150"/>
                <a:gd name="connsiteY4" fmla="*/ 820917 h 910875"/>
                <a:gd name="connsiteX5" fmla="*/ 1155700 w 4375150"/>
                <a:gd name="connsiteY5" fmla="*/ 655817 h 910875"/>
                <a:gd name="connsiteX6" fmla="*/ 1492250 w 4375150"/>
                <a:gd name="connsiteY6" fmla="*/ 662167 h 910875"/>
                <a:gd name="connsiteX7" fmla="*/ 1847850 w 4375150"/>
                <a:gd name="connsiteY7" fmla="*/ 687566 h 910875"/>
                <a:gd name="connsiteX8" fmla="*/ 2711450 w 4375150"/>
                <a:gd name="connsiteY8" fmla="*/ 458966 h 910875"/>
                <a:gd name="connsiteX9" fmla="*/ 4375150 w 4375150"/>
                <a:gd name="connsiteY9" fmla="*/ 1767 h 910875"/>
                <a:gd name="connsiteX0" fmla="*/ 0 w 4375150"/>
                <a:gd name="connsiteY0" fmla="*/ 1767 h 1040256"/>
                <a:gd name="connsiteX1" fmla="*/ 88900 w 4375150"/>
                <a:gd name="connsiteY1" fmla="*/ 236717 h 1040256"/>
                <a:gd name="connsiteX2" fmla="*/ 165100 w 4375150"/>
                <a:gd name="connsiteY2" fmla="*/ 636767 h 1040256"/>
                <a:gd name="connsiteX3" fmla="*/ 381000 w 4375150"/>
                <a:gd name="connsiteY3" fmla="*/ 1036817 h 1040256"/>
                <a:gd name="connsiteX4" fmla="*/ 755650 w 4375150"/>
                <a:gd name="connsiteY4" fmla="*/ 820917 h 1040256"/>
                <a:gd name="connsiteX5" fmla="*/ 1155700 w 4375150"/>
                <a:gd name="connsiteY5" fmla="*/ 655817 h 1040256"/>
                <a:gd name="connsiteX6" fmla="*/ 1492250 w 4375150"/>
                <a:gd name="connsiteY6" fmla="*/ 662167 h 1040256"/>
                <a:gd name="connsiteX7" fmla="*/ 1847850 w 4375150"/>
                <a:gd name="connsiteY7" fmla="*/ 687566 h 1040256"/>
                <a:gd name="connsiteX8" fmla="*/ 2711450 w 4375150"/>
                <a:gd name="connsiteY8" fmla="*/ 458966 h 1040256"/>
                <a:gd name="connsiteX9" fmla="*/ 4375150 w 4375150"/>
                <a:gd name="connsiteY9" fmla="*/ 1767 h 1040256"/>
                <a:gd name="connsiteX0" fmla="*/ 0 w 4375150"/>
                <a:gd name="connsiteY0" fmla="*/ 1767 h 1039102"/>
                <a:gd name="connsiteX1" fmla="*/ 88900 w 4375150"/>
                <a:gd name="connsiteY1" fmla="*/ 236717 h 1039102"/>
                <a:gd name="connsiteX2" fmla="*/ 165100 w 4375150"/>
                <a:gd name="connsiteY2" fmla="*/ 636767 h 1039102"/>
                <a:gd name="connsiteX3" fmla="*/ 381000 w 4375150"/>
                <a:gd name="connsiteY3" fmla="*/ 1036817 h 1039102"/>
                <a:gd name="connsiteX4" fmla="*/ 755650 w 4375150"/>
                <a:gd name="connsiteY4" fmla="*/ 820917 h 1039102"/>
                <a:gd name="connsiteX5" fmla="*/ 1155700 w 4375150"/>
                <a:gd name="connsiteY5" fmla="*/ 655817 h 1039102"/>
                <a:gd name="connsiteX6" fmla="*/ 1492250 w 4375150"/>
                <a:gd name="connsiteY6" fmla="*/ 662167 h 1039102"/>
                <a:gd name="connsiteX7" fmla="*/ 1847850 w 4375150"/>
                <a:gd name="connsiteY7" fmla="*/ 687566 h 1039102"/>
                <a:gd name="connsiteX8" fmla="*/ 2711450 w 4375150"/>
                <a:gd name="connsiteY8" fmla="*/ 458966 h 1039102"/>
                <a:gd name="connsiteX9" fmla="*/ 4375150 w 4375150"/>
                <a:gd name="connsiteY9" fmla="*/ 1767 h 1039102"/>
                <a:gd name="connsiteX0" fmla="*/ 0 w 4375150"/>
                <a:gd name="connsiteY0" fmla="*/ 1767 h 1020254"/>
                <a:gd name="connsiteX1" fmla="*/ 88900 w 4375150"/>
                <a:gd name="connsiteY1" fmla="*/ 236717 h 1020254"/>
                <a:gd name="connsiteX2" fmla="*/ 165100 w 4375150"/>
                <a:gd name="connsiteY2" fmla="*/ 636767 h 1020254"/>
                <a:gd name="connsiteX3" fmla="*/ 393700 w 4375150"/>
                <a:gd name="connsiteY3" fmla="*/ 1017767 h 1020254"/>
                <a:gd name="connsiteX4" fmla="*/ 755650 w 4375150"/>
                <a:gd name="connsiteY4" fmla="*/ 820917 h 1020254"/>
                <a:gd name="connsiteX5" fmla="*/ 1155700 w 4375150"/>
                <a:gd name="connsiteY5" fmla="*/ 655817 h 1020254"/>
                <a:gd name="connsiteX6" fmla="*/ 1492250 w 4375150"/>
                <a:gd name="connsiteY6" fmla="*/ 662167 h 1020254"/>
                <a:gd name="connsiteX7" fmla="*/ 1847850 w 4375150"/>
                <a:gd name="connsiteY7" fmla="*/ 687566 h 1020254"/>
                <a:gd name="connsiteX8" fmla="*/ 2711450 w 4375150"/>
                <a:gd name="connsiteY8" fmla="*/ 458966 h 1020254"/>
                <a:gd name="connsiteX9" fmla="*/ 4375150 w 4375150"/>
                <a:gd name="connsiteY9" fmla="*/ 1767 h 1020254"/>
                <a:gd name="connsiteX0" fmla="*/ 0 w 4375150"/>
                <a:gd name="connsiteY0" fmla="*/ 1767 h 1019986"/>
                <a:gd name="connsiteX1" fmla="*/ 88900 w 4375150"/>
                <a:gd name="connsiteY1" fmla="*/ 236717 h 1019986"/>
                <a:gd name="connsiteX2" fmla="*/ 165100 w 4375150"/>
                <a:gd name="connsiteY2" fmla="*/ 636767 h 1019986"/>
                <a:gd name="connsiteX3" fmla="*/ 393700 w 4375150"/>
                <a:gd name="connsiteY3" fmla="*/ 1017767 h 1019986"/>
                <a:gd name="connsiteX4" fmla="*/ 755650 w 4375150"/>
                <a:gd name="connsiteY4" fmla="*/ 820917 h 1019986"/>
                <a:gd name="connsiteX5" fmla="*/ 749300 w 4375150"/>
                <a:gd name="connsiteY5" fmla="*/ 789167 h 1019986"/>
                <a:gd name="connsiteX6" fmla="*/ 1155700 w 4375150"/>
                <a:gd name="connsiteY6" fmla="*/ 655817 h 1019986"/>
                <a:gd name="connsiteX7" fmla="*/ 1492250 w 4375150"/>
                <a:gd name="connsiteY7" fmla="*/ 662167 h 1019986"/>
                <a:gd name="connsiteX8" fmla="*/ 1847850 w 4375150"/>
                <a:gd name="connsiteY8" fmla="*/ 687566 h 1019986"/>
                <a:gd name="connsiteX9" fmla="*/ 2711450 w 4375150"/>
                <a:gd name="connsiteY9" fmla="*/ 458966 h 1019986"/>
                <a:gd name="connsiteX10" fmla="*/ 4375150 w 4375150"/>
                <a:gd name="connsiteY10" fmla="*/ 1767 h 1019986"/>
                <a:gd name="connsiteX0" fmla="*/ 0 w 4375150"/>
                <a:gd name="connsiteY0" fmla="*/ 1767 h 1020009"/>
                <a:gd name="connsiteX1" fmla="*/ 88900 w 4375150"/>
                <a:gd name="connsiteY1" fmla="*/ 236717 h 1020009"/>
                <a:gd name="connsiteX2" fmla="*/ 165100 w 4375150"/>
                <a:gd name="connsiteY2" fmla="*/ 636767 h 1020009"/>
                <a:gd name="connsiteX3" fmla="*/ 393700 w 4375150"/>
                <a:gd name="connsiteY3" fmla="*/ 1017767 h 1020009"/>
                <a:gd name="connsiteX4" fmla="*/ 755650 w 4375150"/>
                <a:gd name="connsiteY4" fmla="*/ 820917 h 1020009"/>
                <a:gd name="connsiteX5" fmla="*/ 717550 w 4375150"/>
                <a:gd name="connsiteY5" fmla="*/ 776467 h 1020009"/>
                <a:gd name="connsiteX6" fmla="*/ 1155700 w 4375150"/>
                <a:gd name="connsiteY6" fmla="*/ 655817 h 1020009"/>
                <a:gd name="connsiteX7" fmla="*/ 1492250 w 4375150"/>
                <a:gd name="connsiteY7" fmla="*/ 662167 h 1020009"/>
                <a:gd name="connsiteX8" fmla="*/ 1847850 w 4375150"/>
                <a:gd name="connsiteY8" fmla="*/ 687566 h 1020009"/>
                <a:gd name="connsiteX9" fmla="*/ 2711450 w 4375150"/>
                <a:gd name="connsiteY9" fmla="*/ 458966 h 1020009"/>
                <a:gd name="connsiteX10" fmla="*/ 4375150 w 4375150"/>
                <a:gd name="connsiteY10" fmla="*/ 1767 h 1020009"/>
                <a:gd name="connsiteX0" fmla="*/ 0 w 4375150"/>
                <a:gd name="connsiteY0" fmla="*/ 1767 h 1023899"/>
                <a:gd name="connsiteX1" fmla="*/ 88900 w 4375150"/>
                <a:gd name="connsiteY1" fmla="*/ 236717 h 1023899"/>
                <a:gd name="connsiteX2" fmla="*/ 165100 w 4375150"/>
                <a:gd name="connsiteY2" fmla="*/ 636767 h 1023899"/>
                <a:gd name="connsiteX3" fmla="*/ 393700 w 4375150"/>
                <a:gd name="connsiteY3" fmla="*/ 1017767 h 1023899"/>
                <a:gd name="connsiteX4" fmla="*/ 660400 w 4375150"/>
                <a:gd name="connsiteY4" fmla="*/ 865367 h 1023899"/>
                <a:gd name="connsiteX5" fmla="*/ 717550 w 4375150"/>
                <a:gd name="connsiteY5" fmla="*/ 776467 h 1023899"/>
                <a:gd name="connsiteX6" fmla="*/ 1155700 w 4375150"/>
                <a:gd name="connsiteY6" fmla="*/ 655817 h 1023899"/>
                <a:gd name="connsiteX7" fmla="*/ 1492250 w 4375150"/>
                <a:gd name="connsiteY7" fmla="*/ 662167 h 1023899"/>
                <a:gd name="connsiteX8" fmla="*/ 1847850 w 4375150"/>
                <a:gd name="connsiteY8" fmla="*/ 687566 h 1023899"/>
                <a:gd name="connsiteX9" fmla="*/ 2711450 w 4375150"/>
                <a:gd name="connsiteY9" fmla="*/ 458966 h 1023899"/>
                <a:gd name="connsiteX10" fmla="*/ 4375150 w 4375150"/>
                <a:gd name="connsiteY10" fmla="*/ 1767 h 1023899"/>
                <a:gd name="connsiteX0" fmla="*/ 0 w 4375150"/>
                <a:gd name="connsiteY0" fmla="*/ 1767 h 1024041"/>
                <a:gd name="connsiteX1" fmla="*/ 88900 w 4375150"/>
                <a:gd name="connsiteY1" fmla="*/ 236717 h 1024041"/>
                <a:gd name="connsiteX2" fmla="*/ 165100 w 4375150"/>
                <a:gd name="connsiteY2" fmla="*/ 636767 h 1024041"/>
                <a:gd name="connsiteX3" fmla="*/ 393700 w 4375150"/>
                <a:gd name="connsiteY3" fmla="*/ 1017767 h 1024041"/>
                <a:gd name="connsiteX4" fmla="*/ 660400 w 4375150"/>
                <a:gd name="connsiteY4" fmla="*/ 865367 h 1024041"/>
                <a:gd name="connsiteX5" fmla="*/ 844550 w 4375150"/>
                <a:gd name="connsiteY5" fmla="*/ 751067 h 1024041"/>
                <a:gd name="connsiteX6" fmla="*/ 1155700 w 4375150"/>
                <a:gd name="connsiteY6" fmla="*/ 655817 h 1024041"/>
                <a:gd name="connsiteX7" fmla="*/ 1492250 w 4375150"/>
                <a:gd name="connsiteY7" fmla="*/ 662167 h 1024041"/>
                <a:gd name="connsiteX8" fmla="*/ 1847850 w 4375150"/>
                <a:gd name="connsiteY8" fmla="*/ 687566 h 1024041"/>
                <a:gd name="connsiteX9" fmla="*/ 2711450 w 4375150"/>
                <a:gd name="connsiteY9" fmla="*/ 458966 h 1024041"/>
                <a:gd name="connsiteX10" fmla="*/ 4375150 w 4375150"/>
                <a:gd name="connsiteY10" fmla="*/ 1767 h 1024041"/>
                <a:gd name="connsiteX0" fmla="*/ 0 w 4375150"/>
                <a:gd name="connsiteY0" fmla="*/ 1767 h 1033836"/>
                <a:gd name="connsiteX1" fmla="*/ 88900 w 4375150"/>
                <a:gd name="connsiteY1" fmla="*/ 236717 h 1033836"/>
                <a:gd name="connsiteX2" fmla="*/ 165100 w 4375150"/>
                <a:gd name="connsiteY2" fmla="*/ 636767 h 1033836"/>
                <a:gd name="connsiteX3" fmla="*/ 393700 w 4375150"/>
                <a:gd name="connsiteY3" fmla="*/ 1017767 h 1033836"/>
                <a:gd name="connsiteX4" fmla="*/ 660400 w 4375150"/>
                <a:gd name="connsiteY4" fmla="*/ 865367 h 1033836"/>
                <a:gd name="connsiteX5" fmla="*/ 844550 w 4375150"/>
                <a:gd name="connsiteY5" fmla="*/ 751067 h 1033836"/>
                <a:gd name="connsiteX6" fmla="*/ 1155700 w 4375150"/>
                <a:gd name="connsiteY6" fmla="*/ 655817 h 1033836"/>
                <a:gd name="connsiteX7" fmla="*/ 1492250 w 4375150"/>
                <a:gd name="connsiteY7" fmla="*/ 662167 h 1033836"/>
                <a:gd name="connsiteX8" fmla="*/ 1847850 w 4375150"/>
                <a:gd name="connsiteY8" fmla="*/ 687566 h 1033836"/>
                <a:gd name="connsiteX9" fmla="*/ 2711450 w 4375150"/>
                <a:gd name="connsiteY9" fmla="*/ 458966 h 1033836"/>
                <a:gd name="connsiteX10" fmla="*/ 4375150 w 4375150"/>
                <a:gd name="connsiteY10" fmla="*/ 1767 h 1033836"/>
                <a:gd name="connsiteX0" fmla="*/ 0 w 4375150"/>
                <a:gd name="connsiteY0" fmla="*/ 1767 h 1017882"/>
                <a:gd name="connsiteX1" fmla="*/ 88900 w 4375150"/>
                <a:gd name="connsiteY1" fmla="*/ 236717 h 1017882"/>
                <a:gd name="connsiteX2" fmla="*/ 165100 w 4375150"/>
                <a:gd name="connsiteY2" fmla="*/ 636767 h 1017882"/>
                <a:gd name="connsiteX3" fmla="*/ 393700 w 4375150"/>
                <a:gd name="connsiteY3" fmla="*/ 1017767 h 1017882"/>
                <a:gd name="connsiteX4" fmla="*/ 660400 w 4375150"/>
                <a:gd name="connsiteY4" fmla="*/ 865367 h 1017882"/>
                <a:gd name="connsiteX5" fmla="*/ 844550 w 4375150"/>
                <a:gd name="connsiteY5" fmla="*/ 751067 h 1017882"/>
                <a:gd name="connsiteX6" fmla="*/ 1155700 w 4375150"/>
                <a:gd name="connsiteY6" fmla="*/ 655817 h 1017882"/>
                <a:gd name="connsiteX7" fmla="*/ 1492250 w 4375150"/>
                <a:gd name="connsiteY7" fmla="*/ 662167 h 1017882"/>
                <a:gd name="connsiteX8" fmla="*/ 1847850 w 4375150"/>
                <a:gd name="connsiteY8" fmla="*/ 687566 h 1017882"/>
                <a:gd name="connsiteX9" fmla="*/ 2711450 w 4375150"/>
                <a:gd name="connsiteY9" fmla="*/ 458966 h 1017882"/>
                <a:gd name="connsiteX10" fmla="*/ 4375150 w 4375150"/>
                <a:gd name="connsiteY10" fmla="*/ 1767 h 1017882"/>
                <a:gd name="connsiteX0" fmla="*/ 0 w 4375150"/>
                <a:gd name="connsiteY0" fmla="*/ 1767 h 1017877"/>
                <a:gd name="connsiteX1" fmla="*/ 88900 w 4375150"/>
                <a:gd name="connsiteY1" fmla="*/ 236717 h 1017877"/>
                <a:gd name="connsiteX2" fmla="*/ 165100 w 4375150"/>
                <a:gd name="connsiteY2" fmla="*/ 636767 h 1017877"/>
                <a:gd name="connsiteX3" fmla="*/ 393700 w 4375150"/>
                <a:gd name="connsiteY3" fmla="*/ 1017767 h 1017877"/>
                <a:gd name="connsiteX4" fmla="*/ 660400 w 4375150"/>
                <a:gd name="connsiteY4" fmla="*/ 865367 h 1017877"/>
                <a:gd name="connsiteX5" fmla="*/ 844550 w 4375150"/>
                <a:gd name="connsiteY5" fmla="*/ 751067 h 1017877"/>
                <a:gd name="connsiteX6" fmla="*/ 1155700 w 4375150"/>
                <a:gd name="connsiteY6" fmla="*/ 655817 h 1017877"/>
                <a:gd name="connsiteX7" fmla="*/ 1492250 w 4375150"/>
                <a:gd name="connsiteY7" fmla="*/ 662167 h 1017877"/>
                <a:gd name="connsiteX8" fmla="*/ 1847850 w 4375150"/>
                <a:gd name="connsiteY8" fmla="*/ 687566 h 1017877"/>
                <a:gd name="connsiteX9" fmla="*/ 2711450 w 4375150"/>
                <a:gd name="connsiteY9" fmla="*/ 458966 h 1017877"/>
                <a:gd name="connsiteX10" fmla="*/ 4375150 w 4375150"/>
                <a:gd name="connsiteY10" fmla="*/ 1767 h 1017877"/>
                <a:gd name="connsiteX0" fmla="*/ 0 w 4375150"/>
                <a:gd name="connsiteY0" fmla="*/ 1767 h 1017877"/>
                <a:gd name="connsiteX1" fmla="*/ 88900 w 4375150"/>
                <a:gd name="connsiteY1" fmla="*/ 173217 h 1017877"/>
                <a:gd name="connsiteX2" fmla="*/ 88900 w 4375150"/>
                <a:gd name="connsiteY2" fmla="*/ 236717 h 1017877"/>
                <a:gd name="connsiteX3" fmla="*/ 165100 w 4375150"/>
                <a:gd name="connsiteY3" fmla="*/ 636767 h 1017877"/>
                <a:gd name="connsiteX4" fmla="*/ 393700 w 4375150"/>
                <a:gd name="connsiteY4" fmla="*/ 1017767 h 1017877"/>
                <a:gd name="connsiteX5" fmla="*/ 660400 w 4375150"/>
                <a:gd name="connsiteY5" fmla="*/ 865367 h 1017877"/>
                <a:gd name="connsiteX6" fmla="*/ 844550 w 4375150"/>
                <a:gd name="connsiteY6" fmla="*/ 751067 h 1017877"/>
                <a:gd name="connsiteX7" fmla="*/ 1155700 w 4375150"/>
                <a:gd name="connsiteY7" fmla="*/ 655817 h 1017877"/>
                <a:gd name="connsiteX8" fmla="*/ 1492250 w 4375150"/>
                <a:gd name="connsiteY8" fmla="*/ 662167 h 1017877"/>
                <a:gd name="connsiteX9" fmla="*/ 1847850 w 4375150"/>
                <a:gd name="connsiteY9" fmla="*/ 687566 h 1017877"/>
                <a:gd name="connsiteX10" fmla="*/ 2711450 w 4375150"/>
                <a:gd name="connsiteY10" fmla="*/ 458966 h 1017877"/>
                <a:gd name="connsiteX11" fmla="*/ 4375150 w 4375150"/>
                <a:gd name="connsiteY11" fmla="*/ 1767 h 1017877"/>
                <a:gd name="connsiteX0" fmla="*/ 0 w 4375150"/>
                <a:gd name="connsiteY0" fmla="*/ 1767 h 1017877"/>
                <a:gd name="connsiteX1" fmla="*/ 88900 w 4375150"/>
                <a:gd name="connsiteY1" fmla="*/ 173217 h 1017877"/>
                <a:gd name="connsiteX2" fmla="*/ 88900 w 4375150"/>
                <a:gd name="connsiteY2" fmla="*/ 236717 h 1017877"/>
                <a:gd name="connsiteX3" fmla="*/ 165100 w 4375150"/>
                <a:gd name="connsiteY3" fmla="*/ 636767 h 1017877"/>
                <a:gd name="connsiteX4" fmla="*/ 393700 w 4375150"/>
                <a:gd name="connsiteY4" fmla="*/ 1017767 h 1017877"/>
                <a:gd name="connsiteX5" fmla="*/ 660400 w 4375150"/>
                <a:gd name="connsiteY5" fmla="*/ 865367 h 1017877"/>
                <a:gd name="connsiteX6" fmla="*/ 844550 w 4375150"/>
                <a:gd name="connsiteY6" fmla="*/ 751067 h 1017877"/>
                <a:gd name="connsiteX7" fmla="*/ 1155700 w 4375150"/>
                <a:gd name="connsiteY7" fmla="*/ 655817 h 1017877"/>
                <a:gd name="connsiteX8" fmla="*/ 1492250 w 4375150"/>
                <a:gd name="connsiteY8" fmla="*/ 662167 h 1017877"/>
                <a:gd name="connsiteX9" fmla="*/ 1847850 w 4375150"/>
                <a:gd name="connsiteY9" fmla="*/ 687566 h 1017877"/>
                <a:gd name="connsiteX10" fmla="*/ 2711450 w 4375150"/>
                <a:gd name="connsiteY10" fmla="*/ 458966 h 1017877"/>
                <a:gd name="connsiteX11" fmla="*/ 4375150 w 4375150"/>
                <a:gd name="connsiteY11" fmla="*/ 1767 h 1017877"/>
                <a:gd name="connsiteX0" fmla="*/ 0 w 4375150"/>
                <a:gd name="connsiteY0" fmla="*/ 1853 h 1017963"/>
                <a:gd name="connsiteX1" fmla="*/ 88900 w 4375150"/>
                <a:gd name="connsiteY1" fmla="*/ 173303 h 1017963"/>
                <a:gd name="connsiteX2" fmla="*/ 88900 w 4375150"/>
                <a:gd name="connsiteY2" fmla="*/ 236803 h 1017963"/>
                <a:gd name="connsiteX3" fmla="*/ 165100 w 4375150"/>
                <a:gd name="connsiteY3" fmla="*/ 636853 h 1017963"/>
                <a:gd name="connsiteX4" fmla="*/ 393700 w 4375150"/>
                <a:gd name="connsiteY4" fmla="*/ 1017853 h 1017963"/>
                <a:gd name="connsiteX5" fmla="*/ 660400 w 4375150"/>
                <a:gd name="connsiteY5" fmla="*/ 865453 h 1017963"/>
                <a:gd name="connsiteX6" fmla="*/ 844550 w 4375150"/>
                <a:gd name="connsiteY6" fmla="*/ 751153 h 1017963"/>
                <a:gd name="connsiteX7" fmla="*/ 1155700 w 4375150"/>
                <a:gd name="connsiteY7" fmla="*/ 655903 h 1017963"/>
                <a:gd name="connsiteX8" fmla="*/ 1492250 w 4375150"/>
                <a:gd name="connsiteY8" fmla="*/ 662253 h 1017963"/>
                <a:gd name="connsiteX9" fmla="*/ 1847850 w 4375150"/>
                <a:gd name="connsiteY9" fmla="*/ 687652 h 1017963"/>
                <a:gd name="connsiteX10" fmla="*/ 2711450 w 4375150"/>
                <a:gd name="connsiteY10" fmla="*/ 459052 h 1017963"/>
                <a:gd name="connsiteX11" fmla="*/ 4375150 w 4375150"/>
                <a:gd name="connsiteY11" fmla="*/ 1853 h 1017963"/>
                <a:gd name="connsiteX0" fmla="*/ 0 w 4375150"/>
                <a:gd name="connsiteY0" fmla="*/ 1688 h 1017798"/>
                <a:gd name="connsiteX1" fmla="*/ 88900 w 4375150"/>
                <a:gd name="connsiteY1" fmla="*/ 173138 h 1017798"/>
                <a:gd name="connsiteX2" fmla="*/ 88900 w 4375150"/>
                <a:gd name="connsiteY2" fmla="*/ 236638 h 1017798"/>
                <a:gd name="connsiteX3" fmla="*/ 165100 w 4375150"/>
                <a:gd name="connsiteY3" fmla="*/ 636688 h 1017798"/>
                <a:gd name="connsiteX4" fmla="*/ 393700 w 4375150"/>
                <a:gd name="connsiteY4" fmla="*/ 1017688 h 1017798"/>
                <a:gd name="connsiteX5" fmla="*/ 660400 w 4375150"/>
                <a:gd name="connsiteY5" fmla="*/ 865288 h 1017798"/>
                <a:gd name="connsiteX6" fmla="*/ 844550 w 4375150"/>
                <a:gd name="connsiteY6" fmla="*/ 750988 h 1017798"/>
                <a:gd name="connsiteX7" fmla="*/ 1155700 w 4375150"/>
                <a:gd name="connsiteY7" fmla="*/ 655738 h 1017798"/>
                <a:gd name="connsiteX8" fmla="*/ 1492250 w 4375150"/>
                <a:gd name="connsiteY8" fmla="*/ 662088 h 1017798"/>
                <a:gd name="connsiteX9" fmla="*/ 1847850 w 4375150"/>
                <a:gd name="connsiteY9" fmla="*/ 687487 h 1017798"/>
                <a:gd name="connsiteX10" fmla="*/ 2711450 w 4375150"/>
                <a:gd name="connsiteY10" fmla="*/ 458887 h 1017798"/>
                <a:gd name="connsiteX11" fmla="*/ 4375150 w 4375150"/>
                <a:gd name="connsiteY11" fmla="*/ 1688 h 1017798"/>
                <a:gd name="connsiteX0" fmla="*/ 0 w 4375150"/>
                <a:gd name="connsiteY0" fmla="*/ 1549 h 1017659"/>
                <a:gd name="connsiteX1" fmla="*/ 88900 w 4375150"/>
                <a:gd name="connsiteY1" fmla="*/ 172999 h 1017659"/>
                <a:gd name="connsiteX2" fmla="*/ 88900 w 4375150"/>
                <a:gd name="connsiteY2" fmla="*/ 236499 h 1017659"/>
                <a:gd name="connsiteX3" fmla="*/ 165100 w 4375150"/>
                <a:gd name="connsiteY3" fmla="*/ 636549 h 1017659"/>
                <a:gd name="connsiteX4" fmla="*/ 393700 w 4375150"/>
                <a:gd name="connsiteY4" fmla="*/ 1017549 h 1017659"/>
                <a:gd name="connsiteX5" fmla="*/ 660400 w 4375150"/>
                <a:gd name="connsiteY5" fmla="*/ 865149 h 1017659"/>
                <a:gd name="connsiteX6" fmla="*/ 844550 w 4375150"/>
                <a:gd name="connsiteY6" fmla="*/ 750849 h 1017659"/>
                <a:gd name="connsiteX7" fmla="*/ 1155700 w 4375150"/>
                <a:gd name="connsiteY7" fmla="*/ 655599 h 1017659"/>
                <a:gd name="connsiteX8" fmla="*/ 1492250 w 4375150"/>
                <a:gd name="connsiteY8" fmla="*/ 661949 h 1017659"/>
                <a:gd name="connsiteX9" fmla="*/ 1847850 w 4375150"/>
                <a:gd name="connsiteY9" fmla="*/ 687348 h 1017659"/>
                <a:gd name="connsiteX10" fmla="*/ 2711450 w 4375150"/>
                <a:gd name="connsiteY10" fmla="*/ 458748 h 1017659"/>
                <a:gd name="connsiteX11" fmla="*/ 4375150 w 4375150"/>
                <a:gd name="connsiteY11" fmla="*/ 1549 h 1017659"/>
                <a:gd name="connsiteX0" fmla="*/ 0 w 4375150"/>
                <a:gd name="connsiteY0" fmla="*/ 0 h 1016110"/>
                <a:gd name="connsiteX1" fmla="*/ 88900 w 4375150"/>
                <a:gd name="connsiteY1" fmla="*/ 171450 h 1016110"/>
                <a:gd name="connsiteX2" fmla="*/ 88900 w 4375150"/>
                <a:gd name="connsiteY2" fmla="*/ 234950 h 1016110"/>
                <a:gd name="connsiteX3" fmla="*/ 165100 w 4375150"/>
                <a:gd name="connsiteY3" fmla="*/ 635000 h 1016110"/>
                <a:gd name="connsiteX4" fmla="*/ 393700 w 4375150"/>
                <a:gd name="connsiteY4" fmla="*/ 1016000 h 1016110"/>
                <a:gd name="connsiteX5" fmla="*/ 660400 w 4375150"/>
                <a:gd name="connsiteY5" fmla="*/ 863600 h 1016110"/>
                <a:gd name="connsiteX6" fmla="*/ 844550 w 4375150"/>
                <a:gd name="connsiteY6" fmla="*/ 749300 h 1016110"/>
                <a:gd name="connsiteX7" fmla="*/ 1155700 w 4375150"/>
                <a:gd name="connsiteY7" fmla="*/ 654050 h 1016110"/>
                <a:gd name="connsiteX8" fmla="*/ 1492250 w 4375150"/>
                <a:gd name="connsiteY8" fmla="*/ 660400 h 1016110"/>
                <a:gd name="connsiteX9" fmla="*/ 1847850 w 4375150"/>
                <a:gd name="connsiteY9" fmla="*/ 685799 h 1016110"/>
                <a:gd name="connsiteX10" fmla="*/ 2711450 w 4375150"/>
                <a:gd name="connsiteY10" fmla="*/ 457199 h 1016110"/>
                <a:gd name="connsiteX11" fmla="*/ 4375150 w 4375150"/>
                <a:gd name="connsiteY11" fmla="*/ 0 h 1016110"/>
                <a:gd name="connsiteX0" fmla="*/ 0 w 4375150"/>
                <a:gd name="connsiteY0" fmla="*/ 0 h 1016110"/>
                <a:gd name="connsiteX1" fmla="*/ 88900 w 4375150"/>
                <a:gd name="connsiteY1" fmla="*/ 171450 h 1016110"/>
                <a:gd name="connsiteX2" fmla="*/ 88900 w 4375150"/>
                <a:gd name="connsiteY2" fmla="*/ 234950 h 1016110"/>
                <a:gd name="connsiteX3" fmla="*/ 165100 w 4375150"/>
                <a:gd name="connsiteY3" fmla="*/ 635000 h 1016110"/>
                <a:gd name="connsiteX4" fmla="*/ 393700 w 4375150"/>
                <a:gd name="connsiteY4" fmla="*/ 1016000 h 1016110"/>
                <a:gd name="connsiteX5" fmla="*/ 660400 w 4375150"/>
                <a:gd name="connsiteY5" fmla="*/ 863600 h 1016110"/>
                <a:gd name="connsiteX6" fmla="*/ 844550 w 4375150"/>
                <a:gd name="connsiteY6" fmla="*/ 749300 h 1016110"/>
                <a:gd name="connsiteX7" fmla="*/ 1155700 w 4375150"/>
                <a:gd name="connsiteY7" fmla="*/ 654050 h 1016110"/>
                <a:gd name="connsiteX8" fmla="*/ 1492250 w 4375150"/>
                <a:gd name="connsiteY8" fmla="*/ 660400 h 1016110"/>
                <a:gd name="connsiteX9" fmla="*/ 1847850 w 4375150"/>
                <a:gd name="connsiteY9" fmla="*/ 685799 h 1016110"/>
                <a:gd name="connsiteX10" fmla="*/ 2711450 w 4375150"/>
                <a:gd name="connsiteY10" fmla="*/ 457199 h 1016110"/>
                <a:gd name="connsiteX11" fmla="*/ 4375150 w 4375150"/>
                <a:gd name="connsiteY11" fmla="*/ 0 h 1016110"/>
                <a:gd name="connsiteX0" fmla="*/ 0 w 4375150"/>
                <a:gd name="connsiteY0" fmla="*/ 0 h 1016110"/>
                <a:gd name="connsiteX1" fmla="*/ 88900 w 4375150"/>
                <a:gd name="connsiteY1" fmla="*/ 171450 h 1016110"/>
                <a:gd name="connsiteX2" fmla="*/ 88900 w 4375150"/>
                <a:gd name="connsiteY2" fmla="*/ 234950 h 1016110"/>
                <a:gd name="connsiteX3" fmla="*/ 165100 w 4375150"/>
                <a:gd name="connsiteY3" fmla="*/ 635000 h 1016110"/>
                <a:gd name="connsiteX4" fmla="*/ 393700 w 4375150"/>
                <a:gd name="connsiteY4" fmla="*/ 1016000 h 1016110"/>
                <a:gd name="connsiteX5" fmla="*/ 660400 w 4375150"/>
                <a:gd name="connsiteY5" fmla="*/ 863600 h 1016110"/>
                <a:gd name="connsiteX6" fmla="*/ 844550 w 4375150"/>
                <a:gd name="connsiteY6" fmla="*/ 749300 h 1016110"/>
                <a:gd name="connsiteX7" fmla="*/ 1155700 w 4375150"/>
                <a:gd name="connsiteY7" fmla="*/ 654050 h 1016110"/>
                <a:gd name="connsiteX8" fmla="*/ 1492250 w 4375150"/>
                <a:gd name="connsiteY8" fmla="*/ 660400 h 1016110"/>
                <a:gd name="connsiteX9" fmla="*/ 1847850 w 4375150"/>
                <a:gd name="connsiteY9" fmla="*/ 685799 h 1016110"/>
                <a:gd name="connsiteX10" fmla="*/ 2711450 w 4375150"/>
                <a:gd name="connsiteY10" fmla="*/ 457199 h 1016110"/>
                <a:gd name="connsiteX11" fmla="*/ 4375150 w 4375150"/>
                <a:gd name="connsiteY11" fmla="*/ 0 h 1016110"/>
                <a:gd name="connsiteX0" fmla="*/ 0 w 4375150"/>
                <a:gd name="connsiteY0" fmla="*/ 0 h 1016110"/>
                <a:gd name="connsiteX1" fmla="*/ 88900 w 4375150"/>
                <a:gd name="connsiteY1" fmla="*/ 171450 h 1016110"/>
                <a:gd name="connsiteX2" fmla="*/ 107950 w 4375150"/>
                <a:gd name="connsiteY2" fmla="*/ 304800 h 1016110"/>
                <a:gd name="connsiteX3" fmla="*/ 165100 w 4375150"/>
                <a:gd name="connsiteY3" fmla="*/ 635000 h 1016110"/>
                <a:gd name="connsiteX4" fmla="*/ 393700 w 4375150"/>
                <a:gd name="connsiteY4" fmla="*/ 1016000 h 1016110"/>
                <a:gd name="connsiteX5" fmla="*/ 660400 w 4375150"/>
                <a:gd name="connsiteY5" fmla="*/ 863600 h 1016110"/>
                <a:gd name="connsiteX6" fmla="*/ 844550 w 4375150"/>
                <a:gd name="connsiteY6" fmla="*/ 749300 h 1016110"/>
                <a:gd name="connsiteX7" fmla="*/ 1155700 w 4375150"/>
                <a:gd name="connsiteY7" fmla="*/ 654050 h 1016110"/>
                <a:gd name="connsiteX8" fmla="*/ 1492250 w 4375150"/>
                <a:gd name="connsiteY8" fmla="*/ 660400 h 1016110"/>
                <a:gd name="connsiteX9" fmla="*/ 1847850 w 4375150"/>
                <a:gd name="connsiteY9" fmla="*/ 685799 h 1016110"/>
                <a:gd name="connsiteX10" fmla="*/ 2711450 w 4375150"/>
                <a:gd name="connsiteY10" fmla="*/ 457199 h 1016110"/>
                <a:gd name="connsiteX11" fmla="*/ 4375150 w 4375150"/>
                <a:gd name="connsiteY11" fmla="*/ 0 h 1016110"/>
                <a:gd name="connsiteX0" fmla="*/ 0 w 4375150"/>
                <a:gd name="connsiteY0" fmla="*/ 0 h 1016110"/>
                <a:gd name="connsiteX1" fmla="*/ 12700 w 4375150"/>
                <a:gd name="connsiteY1" fmla="*/ 38100 h 1016110"/>
                <a:gd name="connsiteX2" fmla="*/ 107950 w 4375150"/>
                <a:gd name="connsiteY2" fmla="*/ 304800 h 1016110"/>
                <a:gd name="connsiteX3" fmla="*/ 165100 w 4375150"/>
                <a:gd name="connsiteY3" fmla="*/ 635000 h 1016110"/>
                <a:gd name="connsiteX4" fmla="*/ 393700 w 4375150"/>
                <a:gd name="connsiteY4" fmla="*/ 1016000 h 1016110"/>
                <a:gd name="connsiteX5" fmla="*/ 660400 w 4375150"/>
                <a:gd name="connsiteY5" fmla="*/ 863600 h 1016110"/>
                <a:gd name="connsiteX6" fmla="*/ 844550 w 4375150"/>
                <a:gd name="connsiteY6" fmla="*/ 749300 h 1016110"/>
                <a:gd name="connsiteX7" fmla="*/ 1155700 w 4375150"/>
                <a:gd name="connsiteY7" fmla="*/ 654050 h 1016110"/>
                <a:gd name="connsiteX8" fmla="*/ 1492250 w 4375150"/>
                <a:gd name="connsiteY8" fmla="*/ 660400 h 1016110"/>
                <a:gd name="connsiteX9" fmla="*/ 1847850 w 4375150"/>
                <a:gd name="connsiteY9" fmla="*/ 685799 h 1016110"/>
                <a:gd name="connsiteX10" fmla="*/ 2711450 w 4375150"/>
                <a:gd name="connsiteY10" fmla="*/ 457199 h 1016110"/>
                <a:gd name="connsiteX11" fmla="*/ 4375150 w 4375150"/>
                <a:gd name="connsiteY11" fmla="*/ 0 h 1016110"/>
                <a:gd name="connsiteX0" fmla="*/ 0 w 4375150"/>
                <a:gd name="connsiteY0" fmla="*/ 0 h 1016110"/>
                <a:gd name="connsiteX1" fmla="*/ 44450 w 4375150"/>
                <a:gd name="connsiteY1" fmla="*/ 44450 h 1016110"/>
                <a:gd name="connsiteX2" fmla="*/ 107950 w 4375150"/>
                <a:gd name="connsiteY2" fmla="*/ 304800 h 1016110"/>
                <a:gd name="connsiteX3" fmla="*/ 165100 w 4375150"/>
                <a:gd name="connsiteY3" fmla="*/ 635000 h 1016110"/>
                <a:gd name="connsiteX4" fmla="*/ 393700 w 4375150"/>
                <a:gd name="connsiteY4" fmla="*/ 1016000 h 1016110"/>
                <a:gd name="connsiteX5" fmla="*/ 660400 w 4375150"/>
                <a:gd name="connsiteY5" fmla="*/ 863600 h 1016110"/>
                <a:gd name="connsiteX6" fmla="*/ 844550 w 4375150"/>
                <a:gd name="connsiteY6" fmla="*/ 749300 h 1016110"/>
                <a:gd name="connsiteX7" fmla="*/ 1155700 w 4375150"/>
                <a:gd name="connsiteY7" fmla="*/ 654050 h 1016110"/>
                <a:gd name="connsiteX8" fmla="*/ 1492250 w 4375150"/>
                <a:gd name="connsiteY8" fmla="*/ 660400 h 1016110"/>
                <a:gd name="connsiteX9" fmla="*/ 1847850 w 4375150"/>
                <a:gd name="connsiteY9" fmla="*/ 685799 h 1016110"/>
                <a:gd name="connsiteX10" fmla="*/ 2711450 w 4375150"/>
                <a:gd name="connsiteY10" fmla="*/ 457199 h 1016110"/>
                <a:gd name="connsiteX11" fmla="*/ 4375150 w 4375150"/>
                <a:gd name="connsiteY11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089"/>
                <a:gd name="connsiteX1" fmla="*/ 107950 w 4375150"/>
                <a:gd name="connsiteY1" fmla="*/ 304800 h 1016089"/>
                <a:gd name="connsiteX2" fmla="*/ 174171 w 4375150"/>
                <a:gd name="connsiteY2" fmla="*/ 694869 h 1016089"/>
                <a:gd name="connsiteX3" fmla="*/ 165100 w 4375150"/>
                <a:gd name="connsiteY3" fmla="*/ 635000 h 1016089"/>
                <a:gd name="connsiteX4" fmla="*/ 393700 w 4375150"/>
                <a:gd name="connsiteY4" fmla="*/ 1016000 h 1016089"/>
                <a:gd name="connsiteX5" fmla="*/ 660400 w 4375150"/>
                <a:gd name="connsiteY5" fmla="*/ 863600 h 1016089"/>
                <a:gd name="connsiteX6" fmla="*/ 844550 w 4375150"/>
                <a:gd name="connsiteY6" fmla="*/ 749300 h 1016089"/>
                <a:gd name="connsiteX7" fmla="*/ 1155700 w 4375150"/>
                <a:gd name="connsiteY7" fmla="*/ 654050 h 1016089"/>
                <a:gd name="connsiteX8" fmla="*/ 1492250 w 4375150"/>
                <a:gd name="connsiteY8" fmla="*/ 660400 h 1016089"/>
                <a:gd name="connsiteX9" fmla="*/ 1847850 w 4375150"/>
                <a:gd name="connsiteY9" fmla="*/ 685799 h 1016089"/>
                <a:gd name="connsiteX10" fmla="*/ 2711450 w 4375150"/>
                <a:gd name="connsiteY10" fmla="*/ 457199 h 1016089"/>
                <a:gd name="connsiteX11" fmla="*/ 4375150 w 4375150"/>
                <a:gd name="connsiteY11" fmla="*/ 0 h 1016089"/>
                <a:gd name="connsiteX0" fmla="*/ 0 w 4375150"/>
                <a:gd name="connsiteY0" fmla="*/ 0 h 1025913"/>
                <a:gd name="connsiteX1" fmla="*/ 107950 w 4375150"/>
                <a:gd name="connsiteY1" fmla="*/ 304800 h 1025913"/>
                <a:gd name="connsiteX2" fmla="*/ 174171 w 4375150"/>
                <a:gd name="connsiteY2" fmla="*/ 694869 h 1025913"/>
                <a:gd name="connsiteX3" fmla="*/ 154214 w 4375150"/>
                <a:gd name="connsiteY3" fmla="*/ 558800 h 1025913"/>
                <a:gd name="connsiteX4" fmla="*/ 393700 w 4375150"/>
                <a:gd name="connsiteY4" fmla="*/ 1016000 h 1025913"/>
                <a:gd name="connsiteX5" fmla="*/ 660400 w 4375150"/>
                <a:gd name="connsiteY5" fmla="*/ 863600 h 1025913"/>
                <a:gd name="connsiteX6" fmla="*/ 844550 w 4375150"/>
                <a:gd name="connsiteY6" fmla="*/ 749300 h 1025913"/>
                <a:gd name="connsiteX7" fmla="*/ 1155700 w 4375150"/>
                <a:gd name="connsiteY7" fmla="*/ 654050 h 1025913"/>
                <a:gd name="connsiteX8" fmla="*/ 1492250 w 4375150"/>
                <a:gd name="connsiteY8" fmla="*/ 660400 h 1025913"/>
                <a:gd name="connsiteX9" fmla="*/ 1847850 w 4375150"/>
                <a:gd name="connsiteY9" fmla="*/ 685799 h 1025913"/>
                <a:gd name="connsiteX10" fmla="*/ 2711450 w 4375150"/>
                <a:gd name="connsiteY10" fmla="*/ 457199 h 1025913"/>
                <a:gd name="connsiteX11" fmla="*/ 4375150 w 4375150"/>
                <a:gd name="connsiteY11" fmla="*/ 0 h 1025913"/>
                <a:gd name="connsiteX0" fmla="*/ 0 w 4375150"/>
                <a:gd name="connsiteY0" fmla="*/ 0 h 1016438"/>
                <a:gd name="connsiteX1" fmla="*/ 107950 w 4375150"/>
                <a:gd name="connsiteY1" fmla="*/ 304800 h 1016438"/>
                <a:gd name="connsiteX2" fmla="*/ 174171 w 4375150"/>
                <a:gd name="connsiteY2" fmla="*/ 694869 h 1016438"/>
                <a:gd name="connsiteX3" fmla="*/ 226786 w 4375150"/>
                <a:gd name="connsiteY3" fmla="*/ 812800 h 1016438"/>
                <a:gd name="connsiteX4" fmla="*/ 393700 w 4375150"/>
                <a:gd name="connsiteY4" fmla="*/ 1016000 h 1016438"/>
                <a:gd name="connsiteX5" fmla="*/ 660400 w 4375150"/>
                <a:gd name="connsiteY5" fmla="*/ 863600 h 1016438"/>
                <a:gd name="connsiteX6" fmla="*/ 844550 w 4375150"/>
                <a:gd name="connsiteY6" fmla="*/ 749300 h 1016438"/>
                <a:gd name="connsiteX7" fmla="*/ 1155700 w 4375150"/>
                <a:gd name="connsiteY7" fmla="*/ 654050 h 1016438"/>
                <a:gd name="connsiteX8" fmla="*/ 1492250 w 4375150"/>
                <a:gd name="connsiteY8" fmla="*/ 660400 h 1016438"/>
                <a:gd name="connsiteX9" fmla="*/ 1847850 w 4375150"/>
                <a:gd name="connsiteY9" fmla="*/ 685799 h 1016438"/>
                <a:gd name="connsiteX10" fmla="*/ 2711450 w 4375150"/>
                <a:gd name="connsiteY10" fmla="*/ 457199 h 1016438"/>
                <a:gd name="connsiteX11" fmla="*/ 4375150 w 4375150"/>
                <a:gd name="connsiteY11" fmla="*/ 0 h 1016438"/>
                <a:gd name="connsiteX0" fmla="*/ 0 w 4375150"/>
                <a:gd name="connsiteY0" fmla="*/ 0 h 1016009"/>
                <a:gd name="connsiteX1" fmla="*/ 107950 w 4375150"/>
                <a:gd name="connsiteY1" fmla="*/ 304800 h 1016009"/>
                <a:gd name="connsiteX2" fmla="*/ 174171 w 4375150"/>
                <a:gd name="connsiteY2" fmla="*/ 694869 h 1016009"/>
                <a:gd name="connsiteX3" fmla="*/ 237672 w 4375150"/>
                <a:gd name="connsiteY3" fmla="*/ 856343 h 1016009"/>
                <a:gd name="connsiteX4" fmla="*/ 393700 w 4375150"/>
                <a:gd name="connsiteY4" fmla="*/ 1016000 h 1016009"/>
                <a:gd name="connsiteX5" fmla="*/ 660400 w 4375150"/>
                <a:gd name="connsiteY5" fmla="*/ 863600 h 1016009"/>
                <a:gd name="connsiteX6" fmla="*/ 844550 w 4375150"/>
                <a:gd name="connsiteY6" fmla="*/ 749300 h 1016009"/>
                <a:gd name="connsiteX7" fmla="*/ 1155700 w 4375150"/>
                <a:gd name="connsiteY7" fmla="*/ 654050 h 1016009"/>
                <a:gd name="connsiteX8" fmla="*/ 1492250 w 4375150"/>
                <a:gd name="connsiteY8" fmla="*/ 660400 h 1016009"/>
                <a:gd name="connsiteX9" fmla="*/ 1847850 w 4375150"/>
                <a:gd name="connsiteY9" fmla="*/ 685799 h 1016009"/>
                <a:gd name="connsiteX10" fmla="*/ 2711450 w 4375150"/>
                <a:gd name="connsiteY10" fmla="*/ 457199 h 1016009"/>
                <a:gd name="connsiteX11" fmla="*/ 4375150 w 4375150"/>
                <a:gd name="connsiteY11" fmla="*/ 0 h 1016009"/>
                <a:gd name="connsiteX0" fmla="*/ 0 w 4375150"/>
                <a:gd name="connsiteY0" fmla="*/ 0 h 1016009"/>
                <a:gd name="connsiteX1" fmla="*/ 107950 w 4375150"/>
                <a:gd name="connsiteY1" fmla="*/ 304800 h 1016009"/>
                <a:gd name="connsiteX2" fmla="*/ 174171 w 4375150"/>
                <a:gd name="connsiteY2" fmla="*/ 694869 h 1016009"/>
                <a:gd name="connsiteX3" fmla="*/ 237672 w 4375150"/>
                <a:gd name="connsiteY3" fmla="*/ 856343 h 1016009"/>
                <a:gd name="connsiteX4" fmla="*/ 393700 w 4375150"/>
                <a:gd name="connsiteY4" fmla="*/ 1016000 h 1016009"/>
                <a:gd name="connsiteX5" fmla="*/ 660400 w 4375150"/>
                <a:gd name="connsiteY5" fmla="*/ 863600 h 1016009"/>
                <a:gd name="connsiteX6" fmla="*/ 844550 w 4375150"/>
                <a:gd name="connsiteY6" fmla="*/ 749300 h 1016009"/>
                <a:gd name="connsiteX7" fmla="*/ 1155700 w 4375150"/>
                <a:gd name="connsiteY7" fmla="*/ 654050 h 1016009"/>
                <a:gd name="connsiteX8" fmla="*/ 1492250 w 4375150"/>
                <a:gd name="connsiteY8" fmla="*/ 660400 h 1016009"/>
                <a:gd name="connsiteX9" fmla="*/ 1847850 w 4375150"/>
                <a:gd name="connsiteY9" fmla="*/ 685799 h 1016009"/>
                <a:gd name="connsiteX10" fmla="*/ 2711450 w 4375150"/>
                <a:gd name="connsiteY10" fmla="*/ 457199 h 1016009"/>
                <a:gd name="connsiteX11" fmla="*/ 4375150 w 4375150"/>
                <a:gd name="connsiteY11" fmla="*/ 0 h 1016009"/>
                <a:gd name="connsiteX0" fmla="*/ 0 w 4375150"/>
                <a:gd name="connsiteY0" fmla="*/ 0 h 1016009"/>
                <a:gd name="connsiteX1" fmla="*/ 107950 w 4375150"/>
                <a:gd name="connsiteY1" fmla="*/ 304800 h 1016009"/>
                <a:gd name="connsiteX2" fmla="*/ 237672 w 4375150"/>
                <a:gd name="connsiteY2" fmla="*/ 856343 h 1016009"/>
                <a:gd name="connsiteX3" fmla="*/ 393700 w 4375150"/>
                <a:gd name="connsiteY3" fmla="*/ 1016000 h 1016009"/>
                <a:gd name="connsiteX4" fmla="*/ 660400 w 4375150"/>
                <a:gd name="connsiteY4" fmla="*/ 863600 h 1016009"/>
                <a:gd name="connsiteX5" fmla="*/ 844550 w 4375150"/>
                <a:gd name="connsiteY5" fmla="*/ 749300 h 1016009"/>
                <a:gd name="connsiteX6" fmla="*/ 1155700 w 4375150"/>
                <a:gd name="connsiteY6" fmla="*/ 654050 h 1016009"/>
                <a:gd name="connsiteX7" fmla="*/ 1492250 w 4375150"/>
                <a:gd name="connsiteY7" fmla="*/ 660400 h 1016009"/>
                <a:gd name="connsiteX8" fmla="*/ 1847850 w 4375150"/>
                <a:gd name="connsiteY8" fmla="*/ 685799 h 1016009"/>
                <a:gd name="connsiteX9" fmla="*/ 2711450 w 4375150"/>
                <a:gd name="connsiteY9" fmla="*/ 457199 h 1016009"/>
                <a:gd name="connsiteX10" fmla="*/ 4375150 w 4375150"/>
                <a:gd name="connsiteY10" fmla="*/ 0 h 1016009"/>
                <a:gd name="connsiteX0" fmla="*/ 0 w 4375150"/>
                <a:gd name="connsiteY0" fmla="*/ 0 h 1017567"/>
                <a:gd name="connsiteX1" fmla="*/ 107950 w 4375150"/>
                <a:gd name="connsiteY1" fmla="*/ 304800 h 1017567"/>
                <a:gd name="connsiteX2" fmla="*/ 190500 w 4375150"/>
                <a:gd name="connsiteY2" fmla="*/ 762001 h 1017567"/>
                <a:gd name="connsiteX3" fmla="*/ 393700 w 4375150"/>
                <a:gd name="connsiteY3" fmla="*/ 1016000 h 1017567"/>
                <a:gd name="connsiteX4" fmla="*/ 660400 w 4375150"/>
                <a:gd name="connsiteY4" fmla="*/ 863600 h 1017567"/>
                <a:gd name="connsiteX5" fmla="*/ 844550 w 4375150"/>
                <a:gd name="connsiteY5" fmla="*/ 749300 h 1017567"/>
                <a:gd name="connsiteX6" fmla="*/ 1155700 w 4375150"/>
                <a:gd name="connsiteY6" fmla="*/ 654050 h 1017567"/>
                <a:gd name="connsiteX7" fmla="*/ 1492250 w 4375150"/>
                <a:gd name="connsiteY7" fmla="*/ 660400 h 1017567"/>
                <a:gd name="connsiteX8" fmla="*/ 1847850 w 4375150"/>
                <a:gd name="connsiteY8" fmla="*/ 685799 h 1017567"/>
                <a:gd name="connsiteX9" fmla="*/ 2711450 w 4375150"/>
                <a:gd name="connsiteY9" fmla="*/ 457199 h 1017567"/>
                <a:gd name="connsiteX10" fmla="*/ 4375150 w 4375150"/>
                <a:gd name="connsiteY10" fmla="*/ 0 h 1017567"/>
                <a:gd name="connsiteX0" fmla="*/ 0 w 4375150"/>
                <a:gd name="connsiteY0" fmla="*/ 0 h 1017567"/>
                <a:gd name="connsiteX1" fmla="*/ 107950 w 4375150"/>
                <a:gd name="connsiteY1" fmla="*/ 304800 h 1017567"/>
                <a:gd name="connsiteX2" fmla="*/ 190500 w 4375150"/>
                <a:gd name="connsiteY2" fmla="*/ 762001 h 1017567"/>
                <a:gd name="connsiteX3" fmla="*/ 393700 w 4375150"/>
                <a:gd name="connsiteY3" fmla="*/ 1016000 h 1017567"/>
                <a:gd name="connsiteX4" fmla="*/ 660400 w 4375150"/>
                <a:gd name="connsiteY4" fmla="*/ 863600 h 1017567"/>
                <a:gd name="connsiteX5" fmla="*/ 844550 w 4375150"/>
                <a:gd name="connsiteY5" fmla="*/ 749300 h 1017567"/>
                <a:gd name="connsiteX6" fmla="*/ 1155700 w 4375150"/>
                <a:gd name="connsiteY6" fmla="*/ 654050 h 1017567"/>
                <a:gd name="connsiteX7" fmla="*/ 1492250 w 4375150"/>
                <a:gd name="connsiteY7" fmla="*/ 660400 h 1017567"/>
                <a:gd name="connsiteX8" fmla="*/ 1847850 w 4375150"/>
                <a:gd name="connsiteY8" fmla="*/ 685799 h 1017567"/>
                <a:gd name="connsiteX9" fmla="*/ 2711450 w 4375150"/>
                <a:gd name="connsiteY9" fmla="*/ 457199 h 1017567"/>
                <a:gd name="connsiteX10" fmla="*/ 4375150 w 4375150"/>
                <a:gd name="connsiteY10" fmla="*/ 0 h 1017567"/>
                <a:gd name="connsiteX0" fmla="*/ 0 w 4375150"/>
                <a:gd name="connsiteY0" fmla="*/ 0 h 1017567"/>
                <a:gd name="connsiteX1" fmla="*/ 107950 w 4375150"/>
                <a:gd name="connsiteY1" fmla="*/ 304800 h 1017567"/>
                <a:gd name="connsiteX2" fmla="*/ 190500 w 4375150"/>
                <a:gd name="connsiteY2" fmla="*/ 762001 h 1017567"/>
                <a:gd name="connsiteX3" fmla="*/ 393700 w 4375150"/>
                <a:gd name="connsiteY3" fmla="*/ 1016000 h 1017567"/>
                <a:gd name="connsiteX4" fmla="*/ 660400 w 4375150"/>
                <a:gd name="connsiteY4" fmla="*/ 863600 h 1017567"/>
                <a:gd name="connsiteX5" fmla="*/ 844550 w 4375150"/>
                <a:gd name="connsiteY5" fmla="*/ 749300 h 1017567"/>
                <a:gd name="connsiteX6" fmla="*/ 1155700 w 4375150"/>
                <a:gd name="connsiteY6" fmla="*/ 654050 h 1017567"/>
                <a:gd name="connsiteX7" fmla="*/ 1492250 w 4375150"/>
                <a:gd name="connsiteY7" fmla="*/ 660400 h 1017567"/>
                <a:gd name="connsiteX8" fmla="*/ 1847850 w 4375150"/>
                <a:gd name="connsiteY8" fmla="*/ 685799 h 1017567"/>
                <a:gd name="connsiteX9" fmla="*/ 2711450 w 4375150"/>
                <a:gd name="connsiteY9" fmla="*/ 457199 h 1017567"/>
                <a:gd name="connsiteX10" fmla="*/ 4375150 w 4375150"/>
                <a:gd name="connsiteY10" fmla="*/ 0 h 1017567"/>
                <a:gd name="connsiteX0" fmla="*/ 0 w 4375150"/>
                <a:gd name="connsiteY0" fmla="*/ 0 h 1017567"/>
                <a:gd name="connsiteX1" fmla="*/ 107950 w 4375150"/>
                <a:gd name="connsiteY1" fmla="*/ 304800 h 1017567"/>
                <a:gd name="connsiteX2" fmla="*/ 190500 w 4375150"/>
                <a:gd name="connsiteY2" fmla="*/ 762001 h 1017567"/>
                <a:gd name="connsiteX3" fmla="*/ 393700 w 4375150"/>
                <a:gd name="connsiteY3" fmla="*/ 1016000 h 1017567"/>
                <a:gd name="connsiteX4" fmla="*/ 660400 w 4375150"/>
                <a:gd name="connsiteY4" fmla="*/ 863600 h 1017567"/>
                <a:gd name="connsiteX5" fmla="*/ 844550 w 4375150"/>
                <a:gd name="connsiteY5" fmla="*/ 749300 h 1017567"/>
                <a:gd name="connsiteX6" fmla="*/ 1155700 w 4375150"/>
                <a:gd name="connsiteY6" fmla="*/ 654050 h 1017567"/>
                <a:gd name="connsiteX7" fmla="*/ 1492250 w 4375150"/>
                <a:gd name="connsiteY7" fmla="*/ 660400 h 1017567"/>
                <a:gd name="connsiteX8" fmla="*/ 1847850 w 4375150"/>
                <a:gd name="connsiteY8" fmla="*/ 685799 h 1017567"/>
                <a:gd name="connsiteX9" fmla="*/ 2711450 w 4375150"/>
                <a:gd name="connsiteY9" fmla="*/ 457199 h 1017567"/>
                <a:gd name="connsiteX10" fmla="*/ 4375150 w 4375150"/>
                <a:gd name="connsiteY10" fmla="*/ 0 h 1017567"/>
                <a:gd name="connsiteX0" fmla="*/ 0 w 4375150"/>
                <a:gd name="connsiteY0" fmla="*/ 0 h 1017567"/>
                <a:gd name="connsiteX1" fmla="*/ 107950 w 4375150"/>
                <a:gd name="connsiteY1" fmla="*/ 304800 h 1017567"/>
                <a:gd name="connsiteX2" fmla="*/ 190500 w 4375150"/>
                <a:gd name="connsiteY2" fmla="*/ 762001 h 1017567"/>
                <a:gd name="connsiteX3" fmla="*/ 393700 w 4375150"/>
                <a:gd name="connsiteY3" fmla="*/ 1016000 h 1017567"/>
                <a:gd name="connsiteX4" fmla="*/ 660400 w 4375150"/>
                <a:gd name="connsiteY4" fmla="*/ 863600 h 1017567"/>
                <a:gd name="connsiteX5" fmla="*/ 844550 w 4375150"/>
                <a:gd name="connsiteY5" fmla="*/ 749300 h 1017567"/>
                <a:gd name="connsiteX6" fmla="*/ 1155700 w 4375150"/>
                <a:gd name="connsiteY6" fmla="*/ 654050 h 1017567"/>
                <a:gd name="connsiteX7" fmla="*/ 1492250 w 4375150"/>
                <a:gd name="connsiteY7" fmla="*/ 660400 h 1017567"/>
                <a:gd name="connsiteX8" fmla="*/ 1847850 w 4375150"/>
                <a:gd name="connsiteY8" fmla="*/ 685799 h 1017567"/>
                <a:gd name="connsiteX9" fmla="*/ 2711450 w 4375150"/>
                <a:gd name="connsiteY9" fmla="*/ 457199 h 1017567"/>
                <a:gd name="connsiteX10" fmla="*/ 4375150 w 4375150"/>
                <a:gd name="connsiteY10" fmla="*/ 0 h 1017567"/>
                <a:gd name="connsiteX0" fmla="*/ 0 w 4375150"/>
                <a:gd name="connsiteY0" fmla="*/ 0 h 1018210"/>
                <a:gd name="connsiteX1" fmla="*/ 107950 w 4375150"/>
                <a:gd name="connsiteY1" fmla="*/ 304800 h 1018210"/>
                <a:gd name="connsiteX2" fmla="*/ 190500 w 4375150"/>
                <a:gd name="connsiteY2" fmla="*/ 762001 h 1018210"/>
                <a:gd name="connsiteX3" fmla="*/ 393700 w 4375150"/>
                <a:gd name="connsiteY3" fmla="*/ 1016000 h 1018210"/>
                <a:gd name="connsiteX4" fmla="*/ 660400 w 4375150"/>
                <a:gd name="connsiteY4" fmla="*/ 863600 h 1018210"/>
                <a:gd name="connsiteX5" fmla="*/ 844550 w 4375150"/>
                <a:gd name="connsiteY5" fmla="*/ 749300 h 1018210"/>
                <a:gd name="connsiteX6" fmla="*/ 1155700 w 4375150"/>
                <a:gd name="connsiteY6" fmla="*/ 654050 h 1018210"/>
                <a:gd name="connsiteX7" fmla="*/ 1492250 w 4375150"/>
                <a:gd name="connsiteY7" fmla="*/ 660400 h 1018210"/>
                <a:gd name="connsiteX8" fmla="*/ 1847850 w 4375150"/>
                <a:gd name="connsiteY8" fmla="*/ 685799 h 1018210"/>
                <a:gd name="connsiteX9" fmla="*/ 2711450 w 4375150"/>
                <a:gd name="connsiteY9" fmla="*/ 457199 h 1018210"/>
                <a:gd name="connsiteX10" fmla="*/ 4375150 w 4375150"/>
                <a:gd name="connsiteY10" fmla="*/ 0 h 1018210"/>
                <a:gd name="connsiteX0" fmla="*/ 0 w 4375150"/>
                <a:gd name="connsiteY0" fmla="*/ 0 h 1016108"/>
                <a:gd name="connsiteX1" fmla="*/ 107950 w 4375150"/>
                <a:gd name="connsiteY1" fmla="*/ 304800 h 1016108"/>
                <a:gd name="connsiteX2" fmla="*/ 190500 w 4375150"/>
                <a:gd name="connsiteY2" fmla="*/ 762001 h 1016108"/>
                <a:gd name="connsiteX3" fmla="*/ 393700 w 4375150"/>
                <a:gd name="connsiteY3" fmla="*/ 1016000 h 1016108"/>
                <a:gd name="connsiteX4" fmla="*/ 660400 w 4375150"/>
                <a:gd name="connsiteY4" fmla="*/ 863600 h 1016108"/>
                <a:gd name="connsiteX5" fmla="*/ 844550 w 4375150"/>
                <a:gd name="connsiteY5" fmla="*/ 749300 h 1016108"/>
                <a:gd name="connsiteX6" fmla="*/ 1155700 w 4375150"/>
                <a:gd name="connsiteY6" fmla="*/ 654050 h 1016108"/>
                <a:gd name="connsiteX7" fmla="*/ 1492250 w 4375150"/>
                <a:gd name="connsiteY7" fmla="*/ 660400 h 1016108"/>
                <a:gd name="connsiteX8" fmla="*/ 1847850 w 4375150"/>
                <a:gd name="connsiteY8" fmla="*/ 685799 h 1016108"/>
                <a:gd name="connsiteX9" fmla="*/ 2711450 w 4375150"/>
                <a:gd name="connsiteY9" fmla="*/ 457199 h 1016108"/>
                <a:gd name="connsiteX10" fmla="*/ 4375150 w 4375150"/>
                <a:gd name="connsiteY10" fmla="*/ 0 h 1016108"/>
                <a:gd name="connsiteX0" fmla="*/ 0 w 4375150"/>
                <a:gd name="connsiteY0" fmla="*/ 0 h 1016007"/>
                <a:gd name="connsiteX1" fmla="*/ 107950 w 4375150"/>
                <a:gd name="connsiteY1" fmla="*/ 304800 h 1016007"/>
                <a:gd name="connsiteX2" fmla="*/ 190500 w 4375150"/>
                <a:gd name="connsiteY2" fmla="*/ 762001 h 1016007"/>
                <a:gd name="connsiteX3" fmla="*/ 393700 w 4375150"/>
                <a:gd name="connsiteY3" fmla="*/ 1016000 h 1016007"/>
                <a:gd name="connsiteX4" fmla="*/ 660400 w 4375150"/>
                <a:gd name="connsiteY4" fmla="*/ 863600 h 1016007"/>
                <a:gd name="connsiteX5" fmla="*/ 844550 w 4375150"/>
                <a:gd name="connsiteY5" fmla="*/ 749300 h 1016007"/>
                <a:gd name="connsiteX6" fmla="*/ 1155700 w 4375150"/>
                <a:gd name="connsiteY6" fmla="*/ 654050 h 1016007"/>
                <a:gd name="connsiteX7" fmla="*/ 1492250 w 4375150"/>
                <a:gd name="connsiteY7" fmla="*/ 660400 h 1016007"/>
                <a:gd name="connsiteX8" fmla="*/ 1847850 w 4375150"/>
                <a:gd name="connsiteY8" fmla="*/ 685799 h 1016007"/>
                <a:gd name="connsiteX9" fmla="*/ 2711450 w 4375150"/>
                <a:gd name="connsiteY9" fmla="*/ 457199 h 1016007"/>
                <a:gd name="connsiteX10" fmla="*/ 4375150 w 4375150"/>
                <a:gd name="connsiteY10" fmla="*/ 0 h 1016007"/>
                <a:gd name="connsiteX0" fmla="*/ 0 w 4375150"/>
                <a:gd name="connsiteY0" fmla="*/ 0 h 1018034"/>
                <a:gd name="connsiteX1" fmla="*/ 107950 w 4375150"/>
                <a:gd name="connsiteY1" fmla="*/ 304800 h 1018034"/>
                <a:gd name="connsiteX2" fmla="*/ 190500 w 4375150"/>
                <a:gd name="connsiteY2" fmla="*/ 762001 h 1018034"/>
                <a:gd name="connsiteX3" fmla="*/ 393700 w 4375150"/>
                <a:gd name="connsiteY3" fmla="*/ 1016000 h 1018034"/>
                <a:gd name="connsiteX4" fmla="*/ 642257 w 4375150"/>
                <a:gd name="connsiteY4" fmla="*/ 874486 h 1018034"/>
                <a:gd name="connsiteX5" fmla="*/ 844550 w 4375150"/>
                <a:gd name="connsiteY5" fmla="*/ 749300 h 1018034"/>
                <a:gd name="connsiteX6" fmla="*/ 1155700 w 4375150"/>
                <a:gd name="connsiteY6" fmla="*/ 654050 h 1018034"/>
                <a:gd name="connsiteX7" fmla="*/ 1492250 w 4375150"/>
                <a:gd name="connsiteY7" fmla="*/ 660400 h 1018034"/>
                <a:gd name="connsiteX8" fmla="*/ 1847850 w 4375150"/>
                <a:gd name="connsiteY8" fmla="*/ 685799 h 1018034"/>
                <a:gd name="connsiteX9" fmla="*/ 2711450 w 4375150"/>
                <a:gd name="connsiteY9" fmla="*/ 457199 h 1018034"/>
                <a:gd name="connsiteX10" fmla="*/ 4375150 w 4375150"/>
                <a:gd name="connsiteY10" fmla="*/ 0 h 1018034"/>
                <a:gd name="connsiteX0" fmla="*/ 0 w 4375150"/>
                <a:gd name="connsiteY0" fmla="*/ 0 h 1016846"/>
                <a:gd name="connsiteX1" fmla="*/ 107950 w 4375150"/>
                <a:gd name="connsiteY1" fmla="*/ 304800 h 1016846"/>
                <a:gd name="connsiteX2" fmla="*/ 190500 w 4375150"/>
                <a:gd name="connsiteY2" fmla="*/ 762001 h 1016846"/>
                <a:gd name="connsiteX3" fmla="*/ 393700 w 4375150"/>
                <a:gd name="connsiteY3" fmla="*/ 1016000 h 1016846"/>
                <a:gd name="connsiteX4" fmla="*/ 642257 w 4375150"/>
                <a:gd name="connsiteY4" fmla="*/ 874486 h 1016846"/>
                <a:gd name="connsiteX5" fmla="*/ 844550 w 4375150"/>
                <a:gd name="connsiteY5" fmla="*/ 749300 h 1016846"/>
                <a:gd name="connsiteX6" fmla="*/ 1155700 w 4375150"/>
                <a:gd name="connsiteY6" fmla="*/ 654050 h 1016846"/>
                <a:gd name="connsiteX7" fmla="*/ 1492250 w 4375150"/>
                <a:gd name="connsiteY7" fmla="*/ 660400 h 1016846"/>
                <a:gd name="connsiteX8" fmla="*/ 1847850 w 4375150"/>
                <a:gd name="connsiteY8" fmla="*/ 685799 h 1016846"/>
                <a:gd name="connsiteX9" fmla="*/ 2711450 w 4375150"/>
                <a:gd name="connsiteY9" fmla="*/ 457199 h 1016846"/>
                <a:gd name="connsiteX10" fmla="*/ 4375150 w 4375150"/>
                <a:gd name="connsiteY10" fmla="*/ 0 h 1016846"/>
                <a:gd name="connsiteX0" fmla="*/ 0 w 4375150"/>
                <a:gd name="connsiteY0" fmla="*/ 0 h 1016846"/>
                <a:gd name="connsiteX1" fmla="*/ 107950 w 4375150"/>
                <a:gd name="connsiteY1" fmla="*/ 304800 h 1016846"/>
                <a:gd name="connsiteX2" fmla="*/ 190500 w 4375150"/>
                <a:gd name="connsiteY2" fmla="*/ 762001 h 1016846"/>
                <a:gd name="connsiteX3" fmla="*/ 393700 w 4375150"/>
                <a:gd name="connsiteY3" fmla="*/ 1016000 h 1016846"/>
                <a:gd name="connsiteX4" fmla="*/ 642257 w 4375150"/>
                <a:gd name="connsiteY4" fmla="*/ 874486 h 1016846"/>
                <a:gd name="connsiteX5" fmla="*/ 844550 w 4375150"/>
                <a:gd name="connsiteY5" fmla="*/ 749300 h 1016846"/>
                <a:gd name="connsiteX6" fmla="*/ 1155700 w 4375150"/>
                <a:gd name="connsiteY6" fmla="*/ 654050 h 1016846"/>
                <a:gd name="connsiteX7" fmla="*/ 1492250 w 4375150"/>
                <a:gd name="connsiteY7" fmla="*/ 660400 h 1016846"/>
                <a:gd name="connsiteX8" fmla="*/ 1847850 w 4375150"/>
                <a:gd name="connsiteY8" fmla="*/ 685799 h 1016846"/>
                <a:gd name="connsiteX9" fmla="*/ 2711450 w 4375150"/>
                <a:gd name="connsiteY9" fmla="*/ 457199 h 1016846"/>
                <a:gd name="connsiteX10" fmla="*/ 4375150 w 4375150"/>
                <a:gd name="connsiteY10" fmla="*/ 0 h 1016846"/>
                <a:gd name="connsiteX0" fmla="*/ 0 w 4375150"/>
                <a:gd name="connsiteY0" fmla="*/ 0 h 1016846"/>
                <a:gd name="connsiteX1" fmla="*/ 107950 w 4375150"/>
                <a:gd name="connsiteY1" fmla="*/ 304800 h 1016846"/>
                <a:gd name="connsiteX2" fmla="*/ 190500 w 4375150"/>
                <a:gd name="connsiteY2" fmla="*/ 762001 h 1016846"/>
                <a:gd name="connsiteX3" fmla="*/ 393700 w 4375150"/>
                <a:gd name="connsiteY3" fmla="*/ 1016000 h 1016846"/>
                <a:gd name="connsiteX4" fmla="*/ 642257 w 4375150"/>
                <a:gd name="connsiteY4" fmla="*/ 874486 h 1016846"/>
                <a:gd name="connsiteX5" fmla="*/ 844550 w 4375150"/>
                <a:gd name="connsiteY5" fmla="*/ 749300 h 1016846"/>
                <a:gd name="connsiteX6" fmla="*/ 1155700 w 4375150"/>
                <a:gd name="connsiteY6" fmla="*/ 654050 h 1016846"/>
                <a:gd name="connsiteX7" fmla="*/ 1492250 w 4375150"/>
                <a:gd name="connsiteY7" fmla="*/ 660400 h 1016846"/>
                <a:gd name="connsiteX8" fmla="*/ 1847850 w 4375150"/>
                <a:gd name="connsiteY8" fmla="*/ 685799 h 1016846"/>
                <a:gd name="connsiteX9" fmla="*/ 2711450 w 4375150"/>
                <a:gd name="connsiteY9" fmla="*/ 457199 h 1016846"/>
                <a:gd name="connsiteX10" fmla="*/ 4375150 w 4375150"/>
                <a:gd name="connsiteY10" fmla="*/ 0 h 1016846"/>
                <a:gd name="connsiteX0" fmla="*/ 0 w 4375150"/>
                <a:gd name="connsiteY0" fmla="*/ 0 h 1016846"/>
                <a:gd name="connsiteX1" fmla="*/ 107950 w 4375150"/>
                <a:gd name="connsiteY1" fmla="*/ 304800 h 1016846"/>
                <a:gd name="connsiteX2" fmla="*/ 190500 w 4375150"/>
                <a:gd name="connsiteY2" fmla="*/ 762001 h 1016846"/>
                <a:gd name="connsiteX3" fmla="*/ 393700 w 4375150"/>
                <a:gd name="connsiteY3" fmla="*/ 1016000 h 1016846"/>
                <a:gd name="connsiteX4" fmla="*/ 642257 w 4375150"/>
                <a:gd name="connsiteY4" fmla="*/ 874486 h 1016846"/>
                <a:gd name="connsiteX5" fmla="*/ 844550 w 4375150"/>
                <a:gd name="connsiteY5" fmla="*/ 749300 h 1016846"/>
                <a:gd name="connsiteX6" fmla="*/ 1155700 w 4375150"/>
                <a:gd name="connsiteY6" fmla="*/ 654050 h 1016846"/>
                <a:gd name="connsiteX7" fmla="*/ 1492250 w 4375150"/>
                <a:gd name="connsiteY7" fmla="*/ 660400 h 1016846"/>
                <a:gd name="connsiteX8" fmla="*/ 1847850 w 4375150"/>
                <a:gd name="connsiteY8" fmla="*/ 685799 h 1016846"/>
                <a:gd name="connsiteX9" fmla="*/ 2711450 w 4375150"/>
                <a:gd name="connsiteY9" fmla="*/ 457199 h 1016846"/>
                <a:gd name="connsiteX10" fmla="*/ 4375150 w 4375150"/>
                <a:gd name="connsiteY10" fmla="*/ 0 h 1016846"/>
                <a:gd name="connsiteX0" fmla="*/ 0 w 4375150"/>
                <a:gd name="connsiteY0" fmla="*/ 0 h 1018034"/>
                <a:gd name="connsiteX1" fmla="*/ 107950 w 4375150"/>
                <a:gd name="connsiteY1" fmla="*/ 304800 h 1018034"/>
                <a:gd name="connsiteX2" fmla="*/ 190500 w 4375150"/>
                <a:gd name="connsiteY2" fmla="*/ 762001 h 1018034"/>
                <a:gd name="connsiteX3" fmla="*/ 393700 w 4375150"/>
                <a:gd name="connsiteY3" fmla="*/ 1016000 h 1018034"/>
                <a:gd name="connsiteX4" fmla="*/ 642257 w 4375150"/>
                <a:gd name="connsiteY4" fmla="*/ 874486 h 1018034"/>
                <a:gd name="connsiteX5" fmla="*/ 844550 w 4375150"/>
                <a:gd name="connsiteY5" fmla="*/ 749300 h 1018034"/>
                <a:gd name="connsiteX6" fmla="*/ 1155700 w 4375150"/>
                <a:gd name="connsiteY6" fmla="*/ 654050 h 1018034"/>
                <a:gd name="connsiteX7" fmla="*/ 1492250 w 4375150"/>
                <a:gd name="connsiteY7" fmla="*/ 660400 h 1018034"/>
                <a:gd name="connsiteX8" fmla="*/ 1847850 w 4375150"/>
                <a:gd name="connsiteY8" fmla="*/ 685799 h 1018034"/>
                <a:gd name="connsiteX9" fmla="*/ 2711450 w 4375150"/>
                <a:gd name="connsiteY9" fmla="*/ 457199 h 1018034"/>
                <a:gd name="connsiteX10" fmla="*/ 4375150 w 4375150"/>
                <a:gd name="connsiteY10" fmla="*/ 0 h 1018034"/>
                <a:gd name="connsiteX0" fmla="*/ 0 w 4375150"/>
                <a:gd name="connsiteY0" fmla="*/ 0 h 1018211"/>
                <a:gd name="connsiteX1" fmla="*/ 107950 w 4375150"/>
                <a:gd name="connsiteY1" fmla="*/ 304800 h 1018211"/>
                <a:gd name="connsiteX2" fmla="*/ 190500 w 4375150"/>
                <a:gd name="connsiteY2" fmla="*/ 762001 h 1018211"/>
                <a:gd name="connsiteX3" fmla="*/ 393700 w 4375150"/>
                <a:gd name="connsiteY3" fmla="*/ 1016000 h 1018211"/>
                <a:gd name="connsiteX4" fmla="*/ 645886 w 4375150"/>
                <a:gd name="connsiteY4" fmla="*/ 878115 h 1018211"/>
                <a:gd name="connsiteX5" fmla="*/ 844550 w 4375150"/>
                <a:gd name="connsiteY5" fmla="*/ 749300 h 1018211"/>
                <a:gd name="connsiteX6" fmla="*/ 1155700 w 4375150"/>
                <a:gd name="connsiteY6" fmla="*/ 654050 h 1018211"/>
                <a:gd name="connsiteX7" fmla="*/ 1492250 w 4375150"/>
                <a:gd name="connsiteY7" fmla="*/ 660400 h 1018211"/>
                <a:gd name="connsiteX8" fmla="*/ 1847850 w 4375150"/>
                <a:gd name="connsiteY8" fmla="*/ 685799 h 1018211"/>
                <a:gd name="connsiteX9" fmla="*/ 2711450 w 4375150"/>
                <a:gd name="connsiteY9" fmla="*/ 457199 h 1018211"/>
                <a:gd name="connsiteX10" fmla="*/ 4375150 w 4375150"/>
                <a:gd name="connsiteY10" fmla="*/ 0 h 1018211"/>
                <a:gd name="connsiteX0" fmla="*/ 0 w 4375150"/>
                <a:gd name="connsiteY0" fmla="*/ 0 h 1016021"/>
                <a:gd name="connsiteX1" fmla="*/ 107950 w 4375150"/>
                <a:gd name="connsiteY1" fmla="*/ 304800 h 1016021"/>
                <a:gd name="connsiteX2" fmla="*/ 190500 w 4375150"/>
                <a:gd name="connsiteY2" fmla="*/ 762001 h 1016021"/>
                <a:gd name="connsiteX3" fmla="*/ 393700 w 4375150"/>
                <a:gd name="connsiteY3" fmla="*/ 1016000 h 1016021"/>
                <a:gd name="connsiteX4" fmla="*/ 844550 w 4375150"/>
                <a:gd name="connsiteY4" fmla="*/ 749300 h 1016021"/>
                <a:gd name="connsiteX5" fmla="*/ 1155700 w 4375150"/>
                <a:gd name="connsiteY5" fmla="*/ 654050 h 1016021"/>
                <a:gd name="connsiteX6" fmla="*/ 1492250 w 4375150"/>
                <a:gd name="connsiteY6" fmla="*/ 660400 h 1016021"/>
                <a:gd name="connsiteX7" fmla="*/ 1847850 w 4375150"/>
                <a:gd name="connsiteY7" fmla="*/ 685799 h 1016021"/>
                <a:gd name="connsiteX8" fmla="*/ 2711450 w 4375150"/>
                <a:gd name="connsiteY8" fmla="*/ 457199 h 1016021"/>
                <a:gd name="connsiteX9" fmla="*/ 4375150 w 4375150"/>
                <a:gd name="connsiteY9" fmla="*/ 0 h 1016021"/>
                <a:gd name="connsiteX0" fmla="*/ 0 w 4375150"/>
                <a:gd name="connsiteY0" fmla="*/ 0 h 1016565"/>
                <a:gd name="connsiteX1" fmla="*/ 107950 w 4375150"/>
                <a:gd name="connsiteY1" fmla="*/ 304800 h 1016565"/>
                <a:gd name="connsiteX2" fmla="*/ 190500 w 4375150"/>
                <a:gd name="connsiteY2" fmla="*/ 762001 h 1016565"/>
                <a:gd name="connsiteX3" fmla="*/ 393700 w 4375150"/>
                <a:gd name="connsiteY3" fmla="*/ 1016000 h 1016565"/>
                <a:gd name="connsiteX4" fmla="*/ 724807 w 4375150"/>
                <a:gd name="connsiteY4" fmla="*/ 825500 h 1016565"/>
                <a:gd name="connsiteX5" fmla="*/ 1155700 w 4375150"/>
                <a:gd name="connsiteY5" fmla="*/ 654050 h 1016565"/>
                <a:gd name="connsiteX6" fmla="*/ 1492250 w 4375150"/>
                <a:gd name="connsiteY6" fmla="*/ 660400 h 1016565"/>
                <a:gd name="connsiteX7" fmla="*/ 1847850 w 4375150"/>
                <a:gd name="connsiteY7" fmla="*/ 685799 h 1016565"/>
                <a:gd name="connsiteX8" fmla="*/ 2711450 w 4375150"/>
                <a:gd name="connsiteY8" fmla="*/ 457199 h 1016565"/>
                <a:gd name="connsiteX9" fmla="*/ 4375150 w 4375150"/>
                <a:gd name="connsiteY9" fmla="*/ 0 h 1016565"/>
                <a:gd name="connsiteX0" fmla="*/ 0 w 4375150"/>
                <a:gd name="connsiteY0" fmla="*/ 0 h 1016565"/>
                <a:gd name="connsiteX1" fmla="*/ 107950 w 4375150"/>
                <a:gd name="connsiteY1" fmla="*/ 304800 h 1016565"/>
                <a:gd name="connsiteX2" fmla="*/ 190500 w 4375150"/>
                <a:gd name="connsiteY2" fmla="*/ 762001 h 1016565"/>
                <a:gd name="connsiteX3" fmla="*/ 393700 w 4375150"/>
                <a:gd name="connsiteY3" fmla="*/ 1016000 h 1016565"/>
                <a:gd name="connsiteX4" fmla="*/ 724807 w 4375150"/>
                <a:gd name="connsiteY4" fmla="*/ 825500 h 1016565"/>
                <a:gd name="connsiteX5" fmla="*/ 1155700 w 4375150"/>
                <a:gd name="connsiteY5" fmla="*/ 654050 h 1016565"/>
                <a:gd name="connsiteX6" fmla="*/ 1492250 w 4375150"/>
                <a:gd name="connsiteY6" fmla="*/ 660400 h 1016565"/>
                <a:gd name="connsiteX7" fmla="*/ 1847850 w 4375150"/>
                <a:gd name="connsiteY7" fmla="*/ 685799 h 1016565"/>
                <a:gd name="connsiteX8" fmla="*/ 2711450 w 4375150"/>
                <a:gd name="connsiteY8" fmla="*/ 457199 h 1016565"/>
                <a:gd name="connsiteX9" fmla="*/ 4375150 w 4375150"/>
                <a:gd name="connsiteY9" fmla="*/ 0 h 1016565"/>
                <a:gd name="connsiteX0" fmla="*/ 0 w 4375150"/>
                <a:gd name="connsiteY0" fmla="*/ 0 h 1016565"/>
                <a:gd name="connsiteX1" fmla="*/ 107950 w 4375150"/>
                <a:gd name="connsiteY1" fmla="*/ 304800 h 1016565"/>
                <a:gd name="connsiteX2" fmla="*/ 190500 w 4375150"/>
                <a:gd name="connsiteY2" fmla="*/ 762001 h 1016565"/>
                <a:gd name="connsiteX3" fmla="*/ 393700 w 4375150"/>
                <a:gd name="connsiteY3" fmla="*/ 1016000 h 1016565"/>
                <a:gd name="connsiteX4" fmla="*/ 724807 w 4375150"/>
                <a:gd name="connsiteY4" fmla="*/ 825500 h 1016565"/>
                <a:gd name="connsiteX5" fmla="*/ 1155700 w 4375150"/>
                <a:gd name="connsiteY5" fmla="*/ 654050 h 1016565"/>
                <a:gd name="connsiteX6" fmla="*/ 1492250 w 4375150"/>
                <a:gd name="connsiteY6" fmla="*/ 660400 h 1016565"/>
                <a:gd name="connsiteX7" fmla="*/ 1847850 w 4375150"/>
                <a:gd name="connsiteY7" fmla="*/ 685799 h 1016565"/>
                <a:gd name="connsiteX8" fmla="*/ 2711450 w 4375150"/>
                <a:gd name="connsiteY8" fmla="*/ 457199 h 1016565"/>
                <a:gd name="connsiteX9" fmla="*/ 4375150 w 4375150"/>
                <a:gd name="connsiteY9" fmla="*/ 0 h 1016565"/>
                <a:gd name="connsiteX0" fmla="*/ 0 w 4375150"/>
                <a:gd name="connsiteY0" fmla="*/ 0 h 1016565"/>
                <a:gd name="connsiteX1" fmla="*/ 107950 w 4375150"/>
                <a:gd name="connsiteY1" fmla="*/ 304800 h 1016565"/>
                <a:gd name="connsiteX2" fmla="*/ 190500 w 4375150"/>
                <a:gd name="connsiteY2" fmla="*/ 762001 h 1016565"/>
                <a:gd name="connsiteX3" fmla="*/ 393700 w 4375150"/>
                <a:gd name="connsiteY3" fmla="*/ 1016000 h 1016565"/>
                <a:gd name="connsiteX4" fmla="*/ 721179 w 4375150"/>
                <a:gd name="connsiteY4" fmla="*/ 825500 h 1016565"/>
                <a:gd name="connsiteX5" fmla="*/ 1155700 w 4375150"/>
                <a:gd name="connsiteY5" fmla="*/ 654050 h 1016565"/>
                <a:gd name="connsiteX6" fmla="*/ 1492250 w 4375150"/>
                <a:gd name="connsiteY6" fmla="*/ 660400 h 1016565"/>
                <a:gd name="connsiteX7" fmla="*/ 1847850 w 4375150"/>
                <a:gd name="connsiteY7" fmla="*/ 685799 h 1016565"/>
                <a:gd name="connsiteX8" fmla="*/ 2711450 w 4375150"/>
                <a:gd name="connsiteY8" fmla="*/ 457199 h 1016565"/>
                <a:gd name="connsiteX9" fmla="*/ 4375150 w 4375150"/>
                <a:gd name="connsiteY9" fmla="*/ 0 h 1016565"/>
                <a:gd name="connsiteX0" fmla="*/ 0 w 4375150"/>
                <a:gd name="connsiteY0" fmla="*/ 0 h 1016625"/>
                <a:gd name="connsiteX1" fmla="*/ 107950 w 4375150"/>
                <a:gd name="connsiteY1" fmla="*/ 304800 h 1016625"/>
                <a:gd name="connsiteX2" fmla="*/ 190500 w 4375150"/>
                <a:gd name="connsiteY2" fmla="*/ 762001 h 1016625"/>
                <a:gd name="connsiteX3" fmla="*/ 393700 w 4375150"/>
                <a:gd name="connsiteY3" fmla="*/ 1016000 h 1016625"/>
                <a:gd name="connsiteX4" fmla="*/ 721179 w 4375150"/>
                <a:gd name="connsiteY4" fmla="*/ 825500 h 1016625"/>
                <a:gd name="connsiteX5" fmla="*/ 1155700 w 4375150"/>
                <a:gd name="connsiteY5" fmla="*/ 654050 h 1016625"/>
                <a:gd name="connsiteX6" fmla="*/ 1492250 w 4375150"/>
                <a:gd name="connsiteY6" fmla="*/ 660400 h 1016625"/>
                <a:gd name="connsiteX7" fmla="*/ 1847850 w 4375150"/>
                <a:gd name="connsiteY7" fmla="*/ 685799 h 1016625"/>
                <a:gd name="connsiteX8" fmla="*/ 2711450 w 4375150"/>
                <a:gd name="connsiteY8" fmla="*/ 457199 h 1016625"/>
                <a:gd name="connsiteX9" fmla="*/ 4375150 w 4375150"/>
                <a:gd name="connsiteY9" fmla="*/ 0 h 1016625"/>
                <a:gd name="connsiteX0" fmla="*/ 0 w 4375150"/>
                <a:gd name="connsiteY0" fmla="*/ 0 h 1016625"/>
                <a:gd name="connsiteX1" fmla="*/ 107950 w 4375150"/>
                <a:gd name="connsiteY1" fmla="*/ 304800 h 1016625"/>
                <a:gd name="connsiteX2" fmla="*/ 190500 w 4375150"/>
                <a:gd name="connsiteY2" fmla="*/ 762001 h 1016625"/>
                <a:gd name="connsiteX3" fmla="*/ 393700 w 4375150"/>
                <a:gd name="connsiteY3" fmla="*/ 1016000 h 1016625"/>
                <a:gd name="connsiteX4" fmla="*/ 717550 w 4375150"/>
                <a:gd name="connsiteY4" fmla="*/ 825500 h 1016625"/>
                <a:gd name="connsiteX5" fmla="*/ 1155700 w 4375150"/>
                <a:gd name="connsiteY5" fmla="*/ 654050 h 1016625"/>
                <a:gd name="connsiteX6" fmla="*/ 1492250 w 4375150"/>
                <a:gd name="connsiteY6" fmla="*/ 660400 h 1016625"/>
                <a:gd name="connsiteX7" fmla="*/ 1847850 w 4375150"/>
                <a:gd name="connsiteY7" fmla="*/ 685799 h 1016625"/>
                <a:gd name="connsiteX8" fmla="*/ 2711450 w 4375150"/>
                <a:gd name="connsiteY8" fmla="*/ 457199 h 1016625"/>
                <a:gd name="connsiteX9" fmla="*/ 4375150 w 4375150"/>
                <a:gd name="connsiteY9" fmla="*/ 0 h 1016625"/>
                <a:gd name="connsiteX0" fmla="*/ 0 w 4375150"/>
                <a:gd name="connsiteY0" fmla="*/ 0 h 1016625"/>
                <a:gd name="connsiteX1" fmla="*/ 107950 w 4375150"/>
                <a:gd name="connsiteY1" fmla="*/ 304800 h 1016625"/>
                <a:gd name="connsiteX2" fmla="*/ 190500 w 4375150"/>
                <a:gd name="connsiteY2" fmla="*/ 762001 h 1016625"/>
                <a:gd name="connsiteX3" fmla="*/ 393700 w 4375150"/>
                <a:gd name="connsiteY3" fmla="*/ 1016000 h 1016625"/>
                <a:gd name="connsiteX4" fmla="*/ 710292 w 4375150"/>
                <a:gd name="connsiteY4" fmla="*/ 825500 h 1016625"/>
                <a:gd name="connsiteX5" fmla="*/ 1155700 w 4375150"/>
                <a:gd name="connsiteY5" fmla="*/ 654050 h 1016625"/>
                <a:gd name="connsiteX6" fmla="*/ 1492250 w 4375150"/>
                <a:gd name="connsiteY6" fmla="*/ 660400 h 1016625"/>
                <a:gd name="connsiteX7" fmla="*/ 1847850 w 4375150"/>
                <a:gd name="connsiteY7" fmla="*/ 685799 h 1016625"/>
                <a:gd name="connsiteX8" fmla="*/ 2711450 w 4375150"/>
                <a:gd name="connsiteY8" fmla="*/ 457199 h 1016625"/>
                <a:gd name="connsiteX9" fmla="*/ 4375150 w 4375150"/>
                <a:gd name="connsiteY9" fmla="*/ 0 h 1016625"/>
                <a:gd name="connsiteX0" fmla="*/ 0 w 4375150"/>
                <a:gd name="connsiteY0" fmla="*/ 0 h 1016698"/>
                <a:gd name="connsiteX1" fmla="*/ 107950 w 4375150"/>
                <a:gd name="connsiteY1" fmla="*/ 304800 h 1016698"/>
                <a:gd name="connsiteX2" fmla="*/ 190500 w 4375150"/>
                <a:gd name="connsiteY2" fmla="*/ 762001 h 1016698"/>
                <a:gd name="connsiteX3" fmla="*/ 393700 w 4375150"/>
                <a:gd name="connsiteY3" fmla="*/ 1016000 h 1016698"/>
                <a:gd name="connsiteX4" fmla="*/ 710292 w 4375150"/>
                <a:gd name="connsiteY4" fmla="*/ 825500 h 1016698"/>
                <a:gd name="connsiteX5" fmla="*/ 1155700 w 4375150"/>
                <a:gd name="connsiteY5" fmla="*/ 654050 h 1016698"/>
                <a:gd name="connsiteX6" fmla="*/ 1492250 w 4375150"/>
                <a:gd name="connsiteY6" fmla="*/ 660400 h 1016698"/>
                <a:gd name="connsiteX7" fmla="*/ 1847850 w 4375150"/>
                <a:gd name="connsiteY7" fmla="*/ 685799 h 1016698"/>
                <a:gd name="connsiteX8" fmla="*/ 2711450 w 4375150"/>
                <a:gd name="connsiteY8" fmla="*/ 457199 h 1016698"/>
                <a:gd name="connsiteX9" fmla="*/ 4375150 w 4375150"/>
                <a:gd name="connsiteY9" fmla="*/ 0 h 1016698"/>
                <a:gd name="connsiteX0" fmla="*/ 0 w 4375150"/>
                <a:gd name="connsiteY0" fmla="*/ 0 h 1016660"/>
                <a:gd name="connsiteX1" fmla="*/ 107950 w 4375150"/>
                <a:gd name="connsiteY1" fmla="*/ 304800 h 1016660"/>
                <a:gd name="connsiteX2" fmla="*/ 190500 w 4375150"/>
                <a:gd name="connsiteY2" fmla="*/ 762001 h 1016660"/>
                <a:gd name="connsiteX3" fmla="*/ 393700 w 4375150"/>
                <a:gd name="connsiteY3" fmla="*/ 1016000 h 1016660"/>
                <a:gd name="connsiteX4" fmla="*/ 710292 w 4375150"/>
                <a:gd name="connsiteY4" fmla="*/ 825500 h 1016660"/>
                <a:gd name="connsiteX5" fmla="*/ 1155700 w 4375150"/>
                <a:gd name="connsiteY5" fmla="*/ 654050 h 1016660"/>
                <a:gd name="connsiteX6" fmla="*/ 1492250 w 4375150"/>
                <a:gd name="connsiteY6" fmla="*/ 660400 h 1016660"/>
                <a:gd name="connsiteX7" fmla="*/ 1847850 w 4375150"/>
                <a:gd name="connsiteY7" fmla="*/ 685799 h 1016660"/>
                <a:gd name="connsiteX8" fmla="*/ 2711450 w 4375150"/>
                <a:gd name="connsiteY8" fmla="*/ 457199 h 1016660"/>
                <a:gd name="connsiteX9" fmla="*/ 4375150 w 4375150"/>
                <a:gd name="connsiteY9" fmla="*/ 0 h 1016660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55700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55700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55700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55700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55700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55700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84993 w 4375150"/>
                <a:gd name="connsiteY6" fmla="*/ 667657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84993 w 4375150"/>
                <a:gd name="connsiteY6" fmla="*/ 667657 h 1016552"/>
                <a:gd name="connsiteX7" fmla="*/ 1934935 w 4375150"/>
                <a:gd name="connsiteY7" fmla="*/ 693056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84993 w 4375150"/>
                <a:gd name="connsiteY6" fmla="*/ 667657 h 1016552"/>
                <a:gd name="connsiteX7" fmla="*/ 1934935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934935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934935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934935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934935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12421 w 4375150"/>
                <a:gd name="connsiteY6" fmla="*/ 660400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397907 w 4375150"/>
                <a:gd name="connsiteY6" fmla="*/ 649514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397907 w 4375150"/>
                <a:gd name="connsiteY6" fmla="*/ 649514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397907 w 4375150"/>
                <a:gd name="connsiteY6" fmla="*/ 649514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797"/>
                <a:gd name="connsiteX1" fmla="*/ 107950 w 4375150"/>
                <a:gd name="connsiteY1" fmla="*/ 304800 h 1016797"/>
                <a:gd name="connsiteX2" fmla="*/ 190500 w 4375150"/>
                <a:gd name="connsiteY2" fmla="*/ 762001 h 1016797"/>
                <a:gd name="connsiteX3" fmla="*/ 393700 w 4375150"/>
                <a:gd name="connsiteY3" fmla="*/ 1016000 h 1016797"/>
                <a:gd name="connsiteX4" fmla="*/ 699406 w 4375150"/>
                <a:gd name="connsiteY4" fmla="*/ 836385 h 1016797"/>
                <a:gd name="connsiteX5" fmla="*/ 1126672 w 4375150"/>
                <a:gd name="connsiteY5" fmla="*/ 654050 h 1016797"/>
                <a:gd name="connsiteX6" fmla="*/ 1397907 w 4375150"/>
                <a:gd name="connsiteY6" fmla="*/ 649514 h 1016797"/>
                <a:gd name="connsiteX7" fmla="*/ 1884135 w 4375150"/>
                <a:gd name="connsiteY7" fmla="*/ 685799 h 1016797"/>
                <a:gd name="connsiteX8" fmla="*/ 2711450 w 4375150"/>
                <a:gd name="connsiteY8" fmla="*/ 457199 h 1016797"/>
                <a:gd name="connsiteX9" fmla="*/ 4375150 w 4375150"/>
                <a:gd name="connsiteY9" fmla="*/ 0 h 1016797"/>
                <a:gd name="connsiteX0" fmla="*/ 0 w 4375150"/>
                <a:gd name="connsiteY0" fmla="*/ 0 h 1016709"/>
                <a:gd name="connsiteX1" fmla="*/ 107950 w 4375150"/>
                <a:gd name="connsiteY1" fmla="*/ 304800 h 1016709"/>
                <a:gd name="connsiteX2" fmla="*/ 190500 w 4375150"/>
                <a:gd name="connsiteY2" fmla="*/ 762001 h 1016709"/>
                <a:gd name="connsiteX3" fmla="*/ 393700 w 4375150"/>
                <a:gd name="connsiteY3" fmla="*/ 1016000 h 1016709"/>
                <a:gd name="connsiteX4" fmla="*/ 699406 w 4375150"/>
                <a:gd name="connsiteY4" fmla="*/ 832757 h 1016709"/>
                <a:gd name="connsiteX5" fmla="*/ 1126672 w 4375150"/>
                <a:gd name="connsiteY5" fmla="*/ 654050 h 1016709"/>
                <a:gd name="connsiteX6" fmla="*/ 1397907 w 4375150"/>
                <a:gd name="connsiteY6" fmla="*/ 649514 h 1016709"/>
                <a:gd name="connsiteX7" fmla="*/ 1884135 w 4375150"/>
                <a:gd name="connsiteY7" fmla="*/ 685799 h 1016709"/>
                <a:gd name="connsiteX8" fmla="*/ 2711450 w 4375150"/>
                <a:gd name="connsiteY8" fmla="*/ 457199 h 1016709"/>
                <a:gd name="connsiteX9" fmla="*/ 4375150 w 4375150"/>
                <a:gd name="connsiteY9" fmla="*/ 0 h 1016709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397907 w 4375150"/>
                <a:gd name="connsiteY6" fmla="*/ 649514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397907 w 4375150"/>
                <a:gd name="connsiteY6" fmla="*/ 649514 h 1016552"/>
                <a:gd name="connsiteX7" fmla="*/ 1971220 w 4375150"/>
                <a:gd name="connsiteY7" fmla="*/ 682170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397907 w 4375150"/>
                <a:gd name="connsiteY6" fmla="*/ 649514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304143 w 4375150"/>
                <a:gd name="connsiteY8" fmla="*/ 604155 h 1016552"/>
                <a:gd name="connsiteX9" fmla="*/ 2711450 w 4375150"/>
                <a:gd name="connsiteY9" fmla="*/ 457199 h 1016552"/>
                <a:gd name="connsiteX10" fmla="*/ 4375150 w 4375150"/>
                <a:gd name="connsiteY10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75150" h="1016552">
                  <a:moveTo>
                    <a:pt x="0" y="0"/>
                  </a:moveTo>
                  <a:cubicBezTo>
                    <a:pt x="73290" y="120650"/>
                    <a:pt x="86783" y="192617"/>
                    <a:pt x="107950" y="304800"/>
                  </a:cubicBezTo>
                  <a:cubicBezTo>
                    <a:pt x="125791" y="465667"/>
                    <a:pt x="157390" y="657983"/>
                    <a:pt x="190500" y="762001"/>
                  </a:cubicBezTo>
                  <a:cubicBezTo>
                    <a:pt x="223610" y="866019"/>
                    <a:pt x="309487" y="1005417"/>
                    <a:pt x="393700" y="1016000"/>
                  </a:cubicBezTo>
                  <a:cubicBezTo>
                    <a:pt x="477913" y="1026583"/>
                    <a:pt x="608692" y="882196"/>
                    <a:pt x="695778" y="825500"/>
                  </a:cubicBezTo>
                  <a:cubicBezTo>
                    <a:pt x="942522" y="685346"/>
                    <a:pt x="987879" y="679752"/>
                    <a:pt x="1126672" y="654050"/>
                  </a:cubicBezTo>
                  <a:cubicBezTo>
                    <a:pt x="1265465" y="628348"/>
                    <a:pt x="1415596" y="656318"/>
                    <a:pt x="1528535" y="671286"/>
                  </a:cubicBezTo>
                  <a:cubicBezTo>
                    <a:pt x="1641474" y="686254"/>
                    <a:pt x="1763183" y="696080"/>
                    <a:pt x="1956706" y="678542"/>
                  </a:cubicBezTo>
                  <a:cubicBezTo>
                    <a:pt x="2153858" y="642861"/>
                    <a:pt x="2370062" y="584804"/>
                    <a:pt x="2711450" y="457199"/>
                  </a:cubicBezTo>
                  <a:cubicBezTo>
                    <a:pt x="2848126" y="397024"/>
                    <a:pt x="3720042" y="13758"/>
                    <a:pt x="437515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700659" y="2793682"/>
              <a:ext cx="0" cy="1572144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172937" y="4227326"/>
              <a:ext cx="3898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0 s</a:t>
              </a:r>
              <a:endParaRPr lang="en-US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58087" y="4227326"/>
              <a:ext cx="61106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5-10 s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51728" y="4227326"/>
              <a:ext cx="6960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20-30 s</a:t>
              </a:r>
              <a:endParaRPr lang="en-US" sz="1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759376" y="4227326"/>
              <a:ext cx="7809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5-10 min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08353" y="4979565"/>
              <a:ext cx="37415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Contingency Reserves</a:t>
              </a:r>
              <a:endParaRPr lang="en-US" sz="1400" b="1" dirty="0">
                <a:solidFill>
                  <a:srgbClr val="0070C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1408353" y="4985876"/>
              <a:ext cx="3755905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1791293" y="5348651"/>
              <a:ext cx="4333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accent4">
                      <a:lumMod val="75000"/>
                    </a:schemeClr>
                  </a:solidFill>
                  <a:latin typeface="Arial Narrow" panose="020B0606020202030204" pitchFamily="34" charset="0"/>
                </a:rPr>
                <a:t>Regulation Reserves</a:t>
              </a:r>
              <a:endParaRPr lang="en-US" sz="1400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6124573" y="2964779"/>
              <a:ext cx="2" cy="267315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6134098" y="4227326"/>
              <a:ext cx="6447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 min</a:t>
              </a:r>
              <a:endParaRPr lang="en-US" sz="1200" dirty="0"/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>
              <a:off x="6124575" y="5340482"/>
              <a:ext cx="2600325" cy="0"/>
            </a:xfrm>
            <a:prstGeom prst="straightConnector1">
              <a:avLst/>
            </a:prstGeom>
            <a:ln w="19050">
              <a:solidFill>
                <a:schemeClr val="accent4">
                  <a:lumMod val="50000"/>
                </a:schemeClr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6124574" y="5349931"/>
              <a:ext cx="26003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 Narrow" panose="020B0606020202030204" pitchFamily="34" charset="0"/>
                </a:rPr>
                <a:t>Ramping Reserves</a:t>
              </a:r>
              <a:endParaRPr lang="en-US" sz="1400" b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176813" y="4227326"/>
              <a:ext cx="52610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 </a:t>
              </a:r>
              <a:r>
                <a:rPr lang="en-US" sz="1200" dirty="0" err="1" smtClean="0"/>
                <a:t>hrs</a:t>
              </a:r>
              <a:endParaRPr lang="en-US" sz="1200" dirty="0"/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1415296" y="5702432"/>
              <a:ext cx="7309603" cy="0"/>
            </a:xfrm>
            <a:prstGeom prst="straightConnector1">
              <a:avLst/>
            </a:prstGeom>
            <a:ln w="38100">
              <a:solidFill>
                <a:srgbClr val="339966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2952750" y="5713844"/>
              <a:ext cx="39962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339966"/>
                  </a:solidFill>
                  <a:latin typeface="Arial Narrow" panose="020B0606020202030204" pitchFamily="34" charset="0"/>
                </a:rPr>
                <a:t>Grid Ancillary Services</a:t>
              </a:r>
              <a:endParaRPr lang="en-US" sz="2000" b="1" dirty="0">
                <a:solidFill>
                  <a:srgbClr val="339966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8721969" y="2964778"/>
              <a:ext cx="2" cy="294006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149867" y="2960261"/>
              <a:ext cx="355305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36598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Transmission Network: When?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341" t="40732" r="25214" b="10646"/>
          <a:stretch/>
        </p:blipFill>
        <p:spPr>
          <a:xfrm>
            <a:off x="69235" y="1312591"/>
            <a:ext cx="4457846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8205" t="38462" r="10342" b="27076"/>
          <a:stretch/>
        </p:blipFill>
        <p:spPr>
          <a:xfrm>
            <a:off x="4547382" y="1273063"/>
            <a:ext cx="450662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8376" t="38550" r="10342" b="26681"/>
          <a:stretch/>
        </p:blipFill>
        <p:spPr>
          <a:xfrm>
            <a:off x="2331030" y="4055791"/>
            <a:ext cx="4442551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31030" y="1261791"/>
            <a:ext cx="13831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07:30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9781" y="4068491"/>
            <a:ext cx="1603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15:45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5388" y="1324235"/>
            <a:ext cx="16904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10:20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252694" y="938357"/>
            <a:ext cx="8571758" cy="39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945" tIns="89945" rIns="89945" bIns="89945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sz="1400" b="1" dirty="0" smtClean="0"/>
              <a:t>Midwest ISO real time LMPs for June 20</a:t>
            </a:r>
            <a:r>
              <a:rPr lang="en-US" sz="1400" b="1" baseline="30000" dirty="0" smtClean="0"/>
              <a:t>th</a:t>
            </a:r>
            <a:r>
              <a:rPr lang="en-US" sz="1400" b="1" dirty="0" smtClean="0"/>
              <a:t>, 2012 </a:t>
            </a:r>
          </a:p>
        </p:txBody>
      </p:sp>
    </p:spTree>
    <p:extLst>
      <p:ext uri="{BB962C8B-B14F-4D97-AF65-F5344CB8AC3E}">
        <p14:creationId xmlns:p14="http://schemas.microsoft.com/office/powerpoint/2010/main" val="4279702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Connector 68"/>
          <p:cNvCxnSpPr/>
          <p:nvPr/>
        </p:nvCxnSpPr>
        <p:spPr>
          <a:xfrm>
            <a:off x="4051929" y="2851268"/>
            <a:ext cx="0" cy="2766542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1403454" y="2885050"/>
            <a:ext cx="7040880" cy="882443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5" name="Rectangle 64"/>
          <p:cNvSpPr/>
          <p:nvPr/>
        </p:nvSpPr>
        <p:spPr>
          <a:xfrm>
            <a:off x="1384757" y="3782799"/>
            <a:ext cx="7073900" cy="1807199"/>
          </a:xfrm>
          <a:prstGeom prst="rect">
            <a:avLst/>
          </a:prstGeom>
          <a:solidFill>
            <a:schemeClr val="accent4">
              <a:alpha val="3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5255697" y="2851268"/>
            <a:ext cx="0" cy="2766542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458658" y="2851268"/>
            <a:ext cx="0" cy="2729596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763430" y="2851268"/>
            <a:ext cx="1" cy="2798390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050905" y="5504913"/>
            <a:ext cx="0" cy="268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609848" y="2851268"/>
            <a:ext cx="1" cy="2766542"/>
          </a:xfrm>
          <a:prstGeom prst="line">
            <a:avLst/>
          </a:prstGeom>
          <a:ln w="19050">
            <a:solidFill>
              <a:schemeClr val="tx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609848" y="5504913"/>
            <a:ext cx="0" cy="268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1485899" y="4565155"/>
            <a:ext cx="2498331" cy="967692"/>
          </a:xfrm>
          <a:prstGeom prst="roundRect">
            <a:avLst>
              <a:gd name="adj" fmla="val 13572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Contingency Reserves 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+mj-lt"/>
              </a:rPr>
              <a:t>Grid Ancillary Services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D5103A-BA4B-4B9C-842C-853195F4327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378878" y="5589998"/>
            <a:ext cx="7446623" cy="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21511" y="6104618"/>
            <a:ext cx="1934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Time-Scale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399426" y="2619910"/>
            <a:ext cx="4028" cy="29572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2349" y="3767494"/>
            <a:ext cx="83599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2348" y="4288760"/>
            <a:ext cx="952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75000"/>
                  </a:schemeClr>
                </a:solidFill>
              </a:rPr>
              <a:t>Ancillary Service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349" y="2921025"/>
            <a:ext cx="10407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Today’s Grid 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Control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99695" y="5725865"/>
            <a:ext cx="4203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/>
              <a:t>30</a:t>
            </a:r>
          </a:p>
          <a:p>
            <a:pPr algn="ctr"/>
            <a:r>
              <a:rPr lang="en-US" sz="1050" b="1" dirty="0" smtClean="0"/>
              <a:t>sec</a:t>
            </a:r>
            <a:endParaRPr lang="en-US" sz="1050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85296" y="5504913"/>
            <a:ext cx="0" cy="268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275142" y="5725865"/>
            <a:ext cx="4203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/>
              <a:t>2-4</a:t>
            </a:r>
          </a:p>
          <a:p>
            <a:pPr algn="ctr"/>
            <a:r>
              <a:rPr lang="en-US" sz="1050" b="1" dirty="0" smtClean="0"/>
              <a:t>sec</a:t>
            </a:r>
            <a:endParaRPr lang="en-US" sz="1050" b="1" dirty="0"/>
          </a:p>
        </p:txBody>
      </p:sp>
      <p:sp>
        <p:nvSpPr>
          <p:cNvPr id="35" name="Rectangle 34"/>
          <p:cNvSpPr/>
          <p:nvPr/>
        </p:nvSpPr>
        <p:spPr>
          <a:xfrm>
            <a:off x="2695576" y="4908264"/>
            <a:ext cx="1225935" cy="55855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Automatic Generation Control (AGC)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51970" y="4908264"/>
            <a:ext cx="972153" cy="55855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Frequency</a:t>
            </a:r>
          </a:p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Control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31626" y="5725865"/>
            <a:ext cx="42351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/>
              <a:t>10</a:t>
            </a:r>
          </a:p>
          <a:p>
            <a:pPr algn="ctr"/>
            <a:r>
              <a:rPr lang="en-US" sz="1050" b="1" dirty="0" smtClean="0"/>
              <a:t>min</a:t>
            </a:r>
            <a:endParaRPr lang="en-US" sz="1050" b="1" dirty="0"/>
          </a:p>
        </p:txBody>
      </p:sp>
      <p:sp>
        <p:nvSpPr>
          <p:cNvPr id="42" name="Rounded Rectangle 41"/>
          <p:cNvSpPr/>
          <p:nvPr/>
        </p:nvSpPr>
        <p:spPr>
          <a:xfrm>
            <a:off x="1485899" y="3832001"/>
            <a:ext cx="3700915" cy="676004"/>
          </a:xfrm>
          <a:prstGeom prst="roundRect">
            <a:avLst>
              <a:gd name="adj" fmla="val 13572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Regulating Reserves (Spinning)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5255697" y="5504913"/>
            <a:ext cx="0" cy="268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053465" y="5725865"/>
            <a:ext cx="42351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/>
              <a:t>30</a:t>
            </a:r>
          </a:p>
          <a:p>
            <a:pPr algn="ctr"/>
            <a:r>
              <a:rPr lang="en-US" sz="1050" b="1" dirty="0" smtClean="0"/>
              <a:t>min</a:t>
            </a:r>
            <a:endParaRPr lang="en-US" sz="1050" b="1" dirty="0"/>
          </a:p>
        </p:txBody>
      </p:sp>
      <p:sp>
        <p:nvSpPr>
          <p:cNvPr id="46" name="Rectangle 45"/>
          <p:cNvSpPr/>
          <p:nvPr/>
        </p:nvSpPr>
        <p:spPr>
          <a:xfrm>
            <a:off x="1782338" y="4141428"/>
            <a:ext cx="3151612" cy="29466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C00000"/>
                </a:solidFill>
              </a:rPr>
              <a:t>Wind Variability Response</a:t>
            </a:r>
            <a:endParaRPr lang="en-US" sz="1200" dirty="0">
              <a:solidFill>
                <a:srgbClr val="C0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6763431" y="5504913"/>
            <a:ext cx="0" cy="268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5319241" y="4565155"/>
            <a:ext cx="3072741" cy="967692"/>
          </a:xfrm>
          <a:prstGeom prst="roundRect">
            <a:avLst>
              <a:gd name="adj" fmla="val 13572"/>
            </a:avLst>
          </a:prstGeom>
          <a:solidFill>
            <a:srgbClr val="CF6F17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300" b="1" dirty="0" smtClean="0">
                <a:solidFill>
                  <a:schemeClr val="tx1"/>
                </a:solidFill>
              </a:rPr>
              <a:t>Ramping Reserves (Non-Spinning)</a:t>
            </a:r>
            <a:endParaRPr lang="en-US" sz="1300" b="1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757079" y="5002654"/>
            <a:ext cx="2304345" cy="436864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990000"/>
                </a:solidFill>
              </a:rPr>
              <a:t>Solar Time Shifting</a:t>
            </a:r>
          </a:p>
          <a:p>
            <a:pPr algn="ctr"/>
            <a:r>
              <a:rPr lang="en-US" sz="1200" dirty="0" smtClean="0">
                <a:solidFill>
                  <a:srgbClr val="990000"/>
                </a:solidFill>
              </a:rPr>
              <a:t>Peak Load Reduction</a:t>
            </a:r>
            <a:endParaRPr lang="en-US" sz="1200" dirty="0">
              <a:solidFill>
                <a:srgbClr val="99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603771" y="5725865"/>
            <a:ext cx="3193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/>
              <a:t>1</a:t>
            </a:r>
          </a:p>
          <a:p>
            <a:pPr algn="ctr"/>
            <a:r>
              <a:rPr lang="en-US" sz="1050" b="1" dirty="0" err="1" smtClean="0"/>
              <a:t>hr</a:t>
            </a:r>
            <a:endParaRPr lang="en-US" sz="1050" b="1" dirty="0"/>
          </a:p>
        </p:txBody>
      </p:sp>
      <p:cxnSp>
        <p:nvCxnSpPr>
          <p:cNvPr id="52" name="Straight Connector 51"/>
          <p:cNvCxnSpPr/>
          <p:nvPr/>
        </p:nvCxnSpPr>
        <p:spPr>
          <a:xfrm>
            <a:off x="8458658" y="5504913"/>
            <a:ext cx="0" cy="2680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268541" y="5725865"/>
            <a:ext cx="3802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/>
              <a:t>2-3</a:t>
            </a:r>
          </a:p>
          <a:p>
            <a:pPr algn="ctr"/>
            <a:r>
              <a:rPr lang="en-US" sz="1050" b="1" dirty="0" err="1" smtClean="0"/>
              <a:t>hr</a:t>
            </a:r>
            <a:endParaRPr lang="en-US" sz="1050" b="1" dirty="0"/>
          </a:p>
        </p:txBody>
      </p:sp>
      <p:sp>
        <p:nvSpPr>
          <p:cNvPr id="55" name="Rectangle 54"/>
          <p:cNvSpPr/>
          <p:nvPr/>
        </p:nvSpPr>
        <p:spPr>
          <a:xfrm>
            <a:off x="1485295" y="3293387"/>
            <a:ext cx="1038828" cy="41774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Droop Control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695575" y="3293388"/>
            <a:ext cx="1269605" cy="41774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Load Shedding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128528" y="2935921"/>
            <a:ext cx="4270631" cy="28065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Curtailment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485295" y="2935922"/>
            <a:ext cx="2479885" cy="30031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Spinning Reserves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128529" y="3293387"/>
            <a:ext cx="2558498" cy="42473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Economic Dispatch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Non-Spinning Res, DR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827835" y="3293386"/>
            <a:ext cx="1554419" cy="42433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Unit Commitment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Bulk DR</a:t>
            </a:r>
          </a:p>
        </p:txBody>
      </p:sp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27214"/>
              </p:ext>
            </p:extLst>
          </p:nvPr>
        </p:nvGraphicFramePr>
        <p:xfrm>
          <a:off x="435267" y="1078500"/>
          <a:ext cx="8351926" cy="1716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97686"/>
                <a:gridCol w="4554240"/>
              </a:tblGrid>
              <a:tr h="1716070">
                <a:tc>
                  <a:txBody>
                    <a:bodyPr/>
                    <a:lstStyle/>
                    <a:p>
                      <a:pPr marL="256032" marR="0" lvl="0" indent="-256032" algn="l" defTabSz="457200" rtl="0" eaLnBrk="0" fontAlgn="base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106D96"/>
                        </a:buClr>
                        <a:buSzPct val="120000"/>
                        <a:buFont typeface="Lucida Grande"/>
                        <a:buChar char="‣"/>
                        <a:tabLst>
                          <a:tab pos="5943600" algn="l"/>
                        </a:tabLst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06D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Ancillary Services Categories</a:t>
                      </a:r>
                    </a:p>
                    <a:p>
                      <a:pPr marL="742950" marR="0" lvl="1" indent="-285750" algn="l" defTabSz="457200" rtl="0" eaLnBrk="0" fontAlgn="base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106D96"/>
                        </a:buClr>
                        <a:buSzTx/>
                        <a:buFont typeface="Arial" pitchFamily="34" charset="0"/>
                        <a:buChar char="–"/>
                        <a:tabLst>
                          <a:tab pos="5943600" algn="l"/>
                        </a:tabLst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Contingency reserves</a:t>
                      </a:r>
                    </a:p>
                    <a:p>
                      <a:pPr marL="742950" marR="0" lvl="1" indent="-285750" algn="l" defTabSz="457200" rtl="0" eaLnBrk="0" fontAlgn="base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106D96"/>
                        </a:buClr>
                        <a:buSzTx/>
                        <a:buFont typeface="Arial" pitchFamily="34" charset="0"/>
                        <a:buChar char="–"/>
                        <a:tabLst>
                          <a:tab pos="5943600" algn="l"/>
                        </a:tabLst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Regulating reserves</a:t>
                      </a:r>
                    </a:p>
                    <a:p>
                      <a:pPr marL="742950" marR="0" lvl="1" indent="-285750" algn="l" defTabSz="457200" rtl="0" eaLnBrk="0" fontAlgn="base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106D96"/>
                        </a:buClr>
                        <a:buSzTx/>
                        <a:buFont typeface="Arial" pitchFamily="34" charset="0"/>
                        <a:buChar char="–"/>
                        <a:tabLst>
                          <a:tab pos="5943600" algn="l"/>
                        </a:tabLst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Ramping reserves 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6032" marR="0" lvl="0" indent="-256032" algn="l" defTabSz="457200" rtl="0" eaLnBrk="0" fontAlgn="base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106D96"/>
                        </a:buClr>
                        <a:buSzPct val="120000"/>
                        <a:buFont typeface="Lucida Grande"/>
                        <a:buChar char="‣"/>
                        <a:tabLst>
                          <a:tab pos="5943600" algn="l"/>
                        </a:tabLst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06D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Reserve Control Resources</a:t>
                      </a:r>
                    </a:p>
                    <a:p>
                      <a:pPr marL="742950" marR="0" lvl="1" indent="-285750" algn="l" defTabSz="457200" rtl="0" eaLnBrk="0" fontAlgn="base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106D96"/>
                        </a:buClr>
                        <a:buSzTx/>
                        <a:buFont typeface="Arial" pitchFamily="34" charset="0"/>
                        <a:buChar char="–"/>
                        <a:tabLst>
                          <a:tab pos="5943600" algn="l"/>
                        </a:tabLst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Generators Inertial Response (sec)</a:t>
                      </a:r>
                    </a:p>
                    <a:p>
                      <a:pPr marL="742950" marR="0" lvl="1" indent="-285750" algn="l" defTabSz="457200" rtl="0" eaLnBrk="0" fontAlgn="base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106D96"/>
                        </a:buClr>
                        <a:buSzTx/>
                        <a:buFont typeface="Arial" pitchFamily="34" charset="0"/>
                        <a:buChar char="–"/>
                        <a:tabLst>
                          <a:tab pos="5943600" algn="l"/>
                        </a:tabLst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Spinning Reserves (sec-min)</a:t>
                      </a:r>
                    </a:p>
                    <a:p>
                      <a:pPr marL="742950" marR="0" lvl="1" indent="-285750" algn="l" defTabSz="457200" rtl="0" eaLnBrk="0" fontAlgn="base" latinLnBrk="0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106D96"/>
                        </a:buClr>
                        <a:buSzTx/>
                        <a:buFont typeface="Arial" pitchFamily="34" charset="0"/>
                        <a:buChar char="–"/>
                        <a:tabLst>
                          <a:tab pos="5943600" algn="l"/>
                        </a:tabLst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Non-spinning Reserves (min-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hrs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2609848" y="1651000"/>
            <a:ext cx="2273756" cy="833126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Early ES Market</a:t>
            </a:r>
            <a:endParaRPr lang="en-US" dirty="0"/>
          </a:p>
        </p:txBody>
      </p:sp>
      <p:cxnSp>
        <p:nvCxnSpPr>
          <p:cNvPr id="7" name="Straight Arrow Connector 6"/>
          <p:cNvCxnSpPr>
            <a:stCxn id="3" idx="4"/>
          </p:cNvCxnSpPr>
          <p:nvPr/>
        </p:nvCxnSpPr>
        <p:spPr>
          <a:xfrm flipH="1">
            <a:off x="3287889" y="2484126"/>
            <a:ext cx="458837" cy="5638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5466893" y="1651000"/>
            <a:ext cx="2273756" cy="833126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Potential ES Market</a:t>
            </a:r>
            <a:endParaRPr lang="en-US" dirty="0"/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5920102" y="2484126"/>
            <a:ext cx="458837" cy="5638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35937" y="926888"/>
            <a:ext cx="8488517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334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31" grpId="0" animBg="1"/>
      <p:bldP spid="18" grpId="0"/>
      <p:bldP spid="35" grpId="0" animBg="1"/>
      <p:bldP spid="37" grpId="0" animBg="1"/>
      <p:bldP spid="42" grpId="0" animBg="1"/>
      <p:bldP spid="46" grpId="0" animBg="1"/>
      <p:bldP spid="47" grpId="0" animBg="1"/>
      <p:bldP spid="48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3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Arial"/>
              </a:rPr>
              <a:t>Battery Performance in Regulation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75726" y="1061615"/>
            <a:ext cx="2021789" cy="42158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3" descr="Figure 8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9" t="29747" r="27638" b="36963"/>
          <a:stretch>
            <a:fillRect/>
          </a:stretch>
        </p:blipFill>
        <p:spPr bwMode="auto">
          <a:xfrm>
            <a:off x="0" y="1027112"/>
            <a:ext cx="43307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333875" y="1143000"/>
            <a:ext cx="4191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ea typeface="+mn-ea"/>
              </a:rPr>
              <a:t>A fossil plant following a regulation command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+mn-ea"/>
              </a:rPr>
              <a:t>signal.</a:t>
            </a:r>
            <a:endParaRPr lang="en-US" sz="2000" dirty="0">
              <a:solidFill>
                <a:prstClr val="black"/>
              </a:solidFill>
              <a:latin typeface="Arial"/>
              <a:ea typeface="+mn-ea"/>
            </a:endParaRP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ea typeface="+mn-ea"/>
              </a:rPr>
              <a:t>(left)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22" y="2602089"/>
            <a:ext cx="4150607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360362" y="4126089"/>
            <a:ext cx="39735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ea typeface="+mn-ea"/>
              </a:rPr>
              <a:t>Energy Storage accurately following a regulation command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+mn-ea"/>
              </a:rPr>
              <a:t>signal</a:t>
            </a:r>
            <a:r>
              <a:rPr lang="en-US" sz="2000" dirty="0" smtClean="0">
                <a:solidFill>
                  <a:prstClr val="black"/>
                </a:solidFill>
                <a:latin typeface="Arial"/>
              </a:rPr>
              <a:t>. (right)</a:t>
            </a:r>
            <a:endParaRPr lang="en-US" sz="2000" dirty="0" smtClean="0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334000" y="2933700"/>
            <a:ext cx="2514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black"/>
                </a:solidFill>
                <a:ea typeface="+mn-ea"/>
              </a:rPr>
              <a:t>Energy Storage Output</a:t>
            </a:r>
          </a:p>
          <a:p>
            <a:pPr eaLnBrk="1" hangingPunct="1"/>
            <a:r>
              <a:rPr lang="en-US" sz="1200" dirty="0" smtClean="0">
                <a:solidFill>
                  <a:prstClr val="black"/>
                </a:solidFill>
                <a:ea typeface="+mn-ea"/>
              </a:rPr>
              <a:t>Regulation Signal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94298" y="6318383"/>
            <a:ext cx="2941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Scott Baker, PJM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52" y="6318383"/>
            <a:ext cx="1103329" cy="5189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9785" y="5277557"/>
            <a:ext cx="7676448" cy="10408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Arial"/>
              </a:rPr>
              <a:t>The high value of regulation services decreases the cost constraints for grid storage that can meet performance requirements.</a:t>
            </a:r>
            <a:endParaRPr lang="en-US" sz="24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47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6046788"/>
            <a:ext cx="9144000" cy="8112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Energy Technology “Valleys of Death”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983" y="-6034745"/>
            <a:ext cx="6849617" cy="492730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99" y="1228299"/>
            <a:ext cx="8558568" cy="524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5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Storage Today</a:t>
            </a:r>
            <a:endParaRPr lang="en-US" dirty="0"/>
          </a:p>
        </p:txBody>
      </p:sp>
      <p:pic>
        <p:nvPicPr>
          <p:cNvPr id="23" name="Content Placeholder 6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5810" y="1063186"/>
            <a:ext cx="8105670" cy="297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48412" y="1269680"/>
            <a:ext cx="2504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Bulk Generation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Dispatch, Set-points &amp; Inertia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900" y="4285150"/>
            <a:ext cx="1363582" cy="85223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55189" y="5099443"/>
            <a:ext cx="5613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</a:rPr>
              <a:t>WIND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900" y="5367899"/>
            <a:ext cx="1363582" cy="50197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03893" y="5881891"/>
            <a:ext cx="679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</a:rPr>
              <a:t>SOLAR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5969" y="1897526"/>
            <a:ext cx="1675232" cy="2168652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05969" y="4246123"/>
            <a:ext cx="1659523" cy="1936381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981201" y="5536173"/>
            <a:ext cx="2082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Bulk Renewables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Curtailment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80599" y="4167570"/>
            <a:ext cx="183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Industrial Load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Bulk DR (hour-day)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80599" y="2779761"/>
            <a:ext cx="1172486" cy="1363125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Elbow Connector 5"/>
          <p:cNvCxnSpPr>
            <a:stCxn id="34" idx="3"/>
          </p:cNvCxnSpPr>
          <p:nvPr/>
        </p:nvCxnSpPr>
        <p:spPr>
          <a:xfrm flipV="1">
            <a:off x="1965492" y="3245569"/>
            <a:ext cx="1291416" cy="1968745"/>
          </a:xfrm>
          <a:prstGeom prst="bentConnector2">
            <a:avLst/>
          </a:prstGeom>
          <a:ln w="3175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959441" y="5583428"/>
            <a:ext cx="5628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Majority of storage is pumped hydro, hydroelectric can also be used to balance renewables.  </a:t>
            </a:r>
            <a:endParaRPr lang="en-US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822" y="2552978"/>
            <a:ext cx="4808569" cy="30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34" idx="3"/>
          </p:cNvCxnSpPr>
          <p:nvPr/>
        </p:nvCxnSpPr>
        <p:spPr>
          <a:xfrm>
            <a:off x="1965492" y="5214314"/>
            <a:ext cx="226784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773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Performance </a:t>
            </a:r>
            <a:r>
              <a:rPr lang="en-US" dirty="0" smtClean="0"/>
              <a:t>and Cost Metrics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40632" y="1247779"/>
            <a:ext cx="8824452" cy="4002635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50000"/>
              </a:lnSpc>
              <a:buNone/>
            </a:pPr>
            <a:r>
              <a:rPr lang="en-US" sz="2800" dirty="0" smtClean="0"/>
              <a:t>-  </a:t>
            </a:r>
            <a:r>
              <a:rPr lang="en-US" dirty="0" smtClean="0"/>
              <a:t>Cost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Cycle life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Reliability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Flexibility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Safety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  <a:buNone/>
            </a:pP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701370" y="4851400"/>
            <a:ext cx="570856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>
              <a:buNone/>
            </a:pPr>
            <a:r>
              <a:rPr lang="en-US" sz="2400" dirty="0" smtClean="0">
                <a:solidFill>
                  <a:schemeClr val="accent6">
                    <a:lumMod val="25000"/>
                  </a:schemeClr>
                </a:solidFill>
              </a:rPr>
              <a:t>$0.025 per kWh</a:t>
            </a:r>
            <a:r>
              <a:rPr lang="en-US" sz="2400" baseline="-25000" dirty="0" smtClean="0">
                <a:solidFill>
                  <a:schemeClr val="accent6">
                    <a:lumMod val="25000"/>
                  </a:schemeClr>
                </a:solidFill>
              </a:rPr>
              <a:t>e</a:t>
            </a:r>
            <a:r>
              <a:rPr lang="en-US" sz="2400" dirty="0" smtClean="0">
                <a:solidFill>
                  <a:schemeClr val="accent6">
                    <a:lumMod val="25000"/>
                  </a:schemeClr>
                </a:solidFill>
              </a:rPr>
              <a:t> = 	</a:t>
            </a:r>
            <a:r>
              <a:rPr lang="en-US" sz="2400" u="sng" dirty="0" smtClean="0">
                <a:solidFill>
                  <a:schemeClr val="accent6">
                    <a:lumMod val="25000"/>
                  </a:schemeClr>
                </a:solidFill>
              </a:rPr>
              <a:t>	 $100 per kWh       </a:t>
            </a:r>
            <a:r>
              <a:rPr lang="en-US" sz="2400" dirty="0" smtClean="0">
                <a:solidFill>
                  <a:schemeClr val="accent6">
                    <a:lumMod val="25000"/>
                  </a:schemeClr>
                </a:solidFill>
              </a:rPr>
              <a:t>      </a:t>
            </a:r>
          </a:p>
          <a:p>
            <a:pPr lvl="1" algn="ctr">
              <a:buNone/>
            </a:pPr>
            <a:r>
              <a:rPr lang="en-US" sz="2400" dirty="0" smtClean="0">
                <a:solidFill>
                  <a:schemeClr val="accent6">
                    <a:lumMod val="25000"/>
                  </a:schemeClr>
                </a:solidFill>
              </a:rPr>
              <a:t>					5000 cycles • 80% RTE</a:t>
            </a:r>
          </a:p>
          <a:p>
            <a:endParaRPr lang="en-US" dirty="0"/>
          </a:p>
        </p:txBody>
      </p:sp>
      <p:pic>
        <p:nvPicPr>
          <p:cNvPr id="14" name="Picture 2" descr="http://www.electricitystorage.org/images/uploads/static_content/technology/technology_resources/cycle_larg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7269" y="1089735"/>
            <a:ext cx="4447185" cy="3390767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996707" y="5652138"/>
            <a:ext cx="7676448" cy="7055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For most applications a 10x step change is needed.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38976" y="6488668"/>
            <a:ext cx="4076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Chemical Reviews 111 (5), 3577-3613</a:t>
            </a:r>
          </a:p>
        </p:txBody>
      </p:sp>
    </p:spTree>
    <p:extLst>
      <p:ext uri="{BB962C8B-B14F-4D97-AF65-F5344CB8AC3E}">
        <p14:creationId xmlns:p14="http://schemas.microsoft.com/office/powerpoint/2010/main" val="180930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7744" y="1029212"/>
            <a:ext cx="8488517" cy="24868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Increasing DG and DS (near term)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76687" y="1091673"/>
            <a:ext cx="8059994" cy="2180219"/>
            <a:chOff x="542003" y="993699"/>
            <a:chExt cx="8059994" cy="2180218"/>
          </a:xfrm>
        </p:grpSpPr>
        <p:pic>
          <p:nvPicPr>
            <p:cNvPr id="7" name="Picture 6"/>
            <p:cNvPicPr/>
            <p:nvPr/>
          </p:nvPicPr>
          <p:blipFill>
            <a:blip r:embed="rId2" cstate="print"/>
            <a:srcRect b="46341"/>
            <a:stretch>
              <a:fillRect/>
            </a:stretch>
          </p:blipFill>
          <p:spPr bwMode="auto">
            <a:xfrm>
              <a:off x="542003" y="1600605"/>
              <a:ext cx="8059994" cy="1573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534886" y="993699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Central/Bulk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58969" y="993699"/>
              <a:ext cx="2285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Distributed Utility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87632" y="99369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End-User</a:t>
              </a:r>
            </a:p>
          </p:txBody>
        </p:sp>
        <p:sp>
          <p:nvSpPr>
            <p:cNvPr id="11" name="Right Brace 10"/>
            <p:cNvSpPr/>
            <p:nvPr/>
          </p:nvSpPr>
          <p:spPr bwMode="auto">
            <a:xfrm rot="16200000" flipV="1">
              <a:off x="2487386" y="-117200"/>
              <a:ext cx="152400" cy="3124200"/>
            </a:xfrm>
            <a:prstGeom prst="rightBrace">
              <a:avLst>
                <a:gd name="adj1" fmla="val 42619"/>
                <a:gd name="adj2" fmla="val 50000"/>
              </a:avLst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2" name="Right Brace 11"/>
            <p:cNvSpPr/>
            <p:nvPr/>
          </p:nvSpPr>
          <p:spPr bwMode="auto">
            <a:xfrm rot="16200000" flipV="1">
              <a:off x="5225451" y="359209"/>
              <a:ext cx="152401" cy="2171382"/>
            </a:xfrm>
            <a:prstGeom prst="rightBrace">
              <a:avLst>
                <a:gd name="adj1" fmla="val 42619"/>
                <a:gd name="adj2" fmla="val 50000"/>
              </a:avLst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" name="Right Brace 12"/>
            <p:cNvSpPr/>
            <p:nvPr/>
          </p:nvSpPr>
          <p:spPr bwMode="auto">
            <a:xfrm rot="16200000" flipV="1">
              <a:off x="7459132" y="378234"/>
              <a:ext cx="152400" cy="2133331"/>
            </a:xfrm>
            <a:prstGeom prst="rightBrace">
              <a:avLst>
                <a:gd name="adj1" fmla="val 42619"/>
                <a:gd name="adj2" fmla="val 50000"/>
              </a:avLst>
            </a:prstGeom>
            <a:no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5937" y="3690651"/>
            <a:ext cx="8488517" cy="2188031"/>
            <a:chOff x="1039482" y="1104459"/>
            <a:chExt cx="7099988" cy="4313894"/>
          </a:xfrm>
        </p:grpSpPr>
        <p:sp>
          <p:nvSpPr>
            <p:cNvPr id="17" name="TextBox 13"/>
            <p:cNvSpPr txBox="1">
              <a:spLocks noChangeArrowheads="1"/>
            </p:cNvSpPr>
            <p:nvPr/>
          </p:nvSpPr>
          <p:spPr bwMode="auto">
            <a:xfrm>
              <a:off x="1071158" y="1104459"/>
              <a:ext cx="7068312" cy="431389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 eaLnBrk="0" hangingPunct="0"/>
              <a:endParaRPr lang="en-US" sz="2400" dirty="0">
                <a:solidFill>
                  <a:schemeClr val="bg1"/>
                </a:solidFill>
                <a:ea typeface="ＭＳ Ｐゴシック"/>
                <a:cs typeface="Arial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039482" y="1104459"/>
              <a:ext cx="7065036" cy="4309670"/>
              <a:chOff x="1071158" y="536650"/>
              <a:chExt cx="7065036" cy="430967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1084221" y="536650"/>
                <a:ext cx="0" cy="430967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1071158" y="4846320"/>
                <a:ext cx="70650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 Box 26"/>
          <p:cNvSpPr txBox="1">
            <a:spLocks noChangeArrowheads="1"/>
          </p:cNvSpPr>
          <p:nvPr/>
        </p:nvSpPr>
        <p:spPr bwMode="auto">
          <a:xfrm rot="16200000">
            <a:off x="-561273" y="4696492"/>
            <a:ext cx="209006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Level of Benefits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5029201" y="5602357"/>
            <a:ext cx="3646058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r" defTabSz="914400" eaLnBrk="0" hangingPunct="0">
              <a:defRPr/>
            </a:pPr>
            <a:r>
              <a:rPr lang="en-US" sz="1400" b="1" kern="0" dirty="0">
                <a:solidFill>
                  <a:srgbClr val="000000"/>
                </a:solidFill>
                <a:cs typeface="Times New Roman" pitchFamily="18" charset="0"/>
              </a:rPr>
              <a:t>Reliability, deferral, peak shaving, etc.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69570" y="5085413"/>
            <a:ext cx="1589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Regulation</a:t>
            </a:r>
          </a:p>
        </p:txBody>
      </p:sp>
      <p:sp>
        <p:nvSpPr>
          <p:cNvPr id="26" name="Freeform 25"/>
          <p:cNvSpPr/>
          <p:nvPr/>
        </p:nvSpPr>
        <p:spPr>
          <a:xfrm>
            <a:off x="373806" y="4055513"/>
            <a:ext cx="7398594" cy="1563289"/>
          </a:xfrm>
          <a:custGeom>
            <a:avLst/>
            <a:gdLst>
              <a:gd name="connsiteX0" fmla="*/ 0 w 6923314"/>
              <a:gd name="connsiteY0" fmla="*/ 2068286 h 2682141"/>
              <a:gd name="connsiteX1" fmla="*/ 446314 w 6923314"/>
              <a:gd name="connsiteY1" fmla="*/ 2645228 h 2682141"/>
              <a:gd name="connsiteX2" fmla="*/ 1719943 w 6923314"/>
              <a:gd name="connsiteY2" fmla="*/ 1132114 h 2682141"/>
              <a:gd name="connsiteX3" fmla="*/ 4103914 w 6923314"/>
              <a:gd name="connsiteY3" fmla="*/ 228600 h 2682141"/>
              <a:gd name="connsiteX4" fmla="*/ 6923314 w 6923314"/>
              <a:gd name="connsiteY4" fmla="*/ 0 h 2682141"/>
              <a:gd name="connsiteX0" fmla="*/ 0 w 6923314"/>
              <a:gd name="connsiteY0" fmla="*/ 2068286 h 2726864"/>
              <a:gd name="connsiteX1" fmla="*/ 467303 w 6923314"/>
              <a:gd name="connsiteY1" fmla="*/ 2693062 h 2726864"/>
              <a:gd name="connsiteX2" fmla="*/ 1719943 w 6923314"/>
              <a:gd name="connsiteY2" fmla="*/ 1132114 h 2726864"/>
              <a:gd name="connsiteX3" fmla="*/ 4103914 w 6923314"/>
              <a:gd name="connsiteY3" fmla="*/ 228600 h 2726864"/>
              <a:gd name="connsiteX4" fmla="*/ 6923314 w 6923314"/>
              <a:gd name="connsiteY4" fmla="*/ 0 h 2726864"/>
              <a:gd name="connsiteX0" fmla="*/ 0 w 6923314"/>
              <a:gd name="connsiteY0" fmla="*/ 2068286 h 2841666"/>
              <a:gd name="connsiteX1" fmla="*/ 467303 w 6923314"/>
              <a:gd name="connsiteY1" fmla="*/ 2693062 h 2841666"/>
              <a:gd name="connsiteX2" fmla="*/ 1719943 w 6923314"/>
              <a:gd name="connsiteY2" fmla="*/ 1132114 h 2841666"/>
              <a:gd name="connsiteX3" fmla="*/ 4103914 w 6923314"/>
              <a:gd name="connsiteY3" fmla="*/ 228600 h 2841666"/>
              <a:gd name="connsiteX4" fmla="*/ 6923314 w 6923314"/>
              <a:gd name="connsiteY4" fmla="*/ 0 h 2841666"/>
              <a:gd name="connsiteX0" fmla="*/ 0 w 6923314"/>
              <a:gd name="connsiteY0" fmla="*/ 2068286 h 2722630"/>
              <a:gd name="connsiteX1" fmla="*/ 467303 w 6923314"/>
              <a:gd name="connsiteY1" fmla="*/ 2693062 h 2722630"/>
              <a:gd name="connsiteX2" fmla="*/ 1856370 w 6923314"/>
              <a:gd name="connsiteY2" fmla="*/ 1211837 h 2722630"/>
              <a:gd name="connsiteX3" fmla="*/ 4103914 w 6923314"/>
              <a:gd name="connsiteY3" fmla="*/ 228600 h 2722630"/>
              <a:gd name="connsiteX4" fmla="*/ 6923314 w 6923314"/>
              <a:gd name="connsiteY4" fmla="*/ 0 h 2722630"/>
              <a:gd name="connsiteX0" fmla="*/ 0 w 6923314"/>
              <a:gd name="connsiteY0" fmla="*/ 2068286 h 2783273"/>
              <a:gd name="connsiteX1" fmla="*/ 351865 w 6923314"/>
              <a:gd name="connsiteY1" fmla="*/ 2756840 h 2783273"/>
              <a:gd name="connsiteX2" fmla="*/ 1856370 w 6923314"/>
              <a:gd name="connsiteY2" fmla="*/ 1211837 h 2783273"/>
              <a:gd name="connsiteX3" fmla="*/ 4103914 w 6923314"/>
              <a:gd name="connsiteY3" fmla="*/ 228600 h 2783273"/>
              <a:gd name="connsiteX4" fmla="*/ 6923314 w 6923314"/>
              <a:gd name="connsiteY4" fmla="*/ 0 h 2783273"/>
              <a:gd name="connsiteX0" fmla="*/ 0 w 6923314"/>
              <a:gd name="connsiteY0" fmla="*/ 2068286 h 2757021"/>
              <a:gd name="connsiteX1" fmla="*/ 351865 w 6923314"/>
              <a:gd name="connsiteY1" fmla="*/ 2756840 h 2757021"/>
              <a:gd name="connsiteX2" fmla="*/ 1856370 w 6923314"/>
              <a:gd name="connsiteY2" fmla="*/ 1211837 h 2757021"/>
              <a:gd name="connsiteX3" fmla="*/ 4103914 w 6923314"/>
              <a:gd name="connsiteY3" fmla="*/ 228600 h 2757021"/>
              <a:gd name="connsiteX4" fmla="*/ 6923314 w 6923314"/>
              <a:gd name="connsiteY4" fmla="*/ 0 h 2757021"/>
              <a:gd name="connsiteX0" fmla="*/ 0 w 6923314"/>
              <a:gd name="connsiteY0" fmla="*/ 2068286 h 2757850"/>
              <a:gd name="connsiteX1" fmla="*/ 351865 w 6923314"/>
              <a:gd name="connsiteY1" fmla="*/ 2756840 h 2757850"/>
              <a:gd name="connsiteX2" fmla="*/ 1856370 w 6923314"/>
              <a:gd name="connsiteY2" fmla="*/ 1211837 h 2757850"/>
              <a:gd name="connsiteX3" fmla="*/ 4103914 w 6923314"/>
              <a:gd name="connsiteY3" fmla="*/ 228600 h 2757850"/>
              <a:gd name="connsiteX4" fmla="*/ 6923314 w 6923314"/>
              <a:gd name="connsiteY4" fmla="*/ 0 h 2757850"/>
              <a:gd name="connsiteX0" fmla="*/ 0 w 6923314"/>
              <a:gd name="connsiteY0" fmla="*/ 2068286 h 2757850"/>
              <a:gd name="connsiteX1" fmla="*/ 351865 w 6923314"/>
              <a:gd name="connsiteY1" fmla="*/ 2756840 h 2757850"/>
              <a:gd name="connsiteX2" fmla="*/ 1856370 w 6923314"/>
              <a:gd name="connsiteY2" fmla="*/ 1211837 h 2757850"/>
              <a:gd name="connsiteX3" fmla="*/ 4103914 w 6923314"/>
              <a:gd name="connsiteY3" fmla="*/ 228600 h 2757850"/>
              <a:gd name="connsiteX4" fmla="*/ 6923314 w 6923314"/>
              <a:gd name="connsiteY4" fmla="*/ 0 h 2757850"/>
              <a:gd name="connsiteX0" fmla="*/ 0 w 6923314"/>
              <a:gd name="connsiteY0" fmla="*/ 2068286 h 2781414"/>
              <a:gd name="connsiteX1" fmla="*/ 351865 w 6923314"/>
              <a:gd name="connsiteY1" fmla="*/ 2756840 h 2781414"/>
              <a:gd name="connsiteX2" fmla="*/ 1917488 w 6923314"/>
              <a:gd name="connsiteY2" fmla="*/ 1250653 h 2781414"/>
              <a:gd name="connsiteX3" fmla="*/ 4103914 w 6923314"/>
              <a:gd name="connsiteY3" fmla="*/ 228600 h 2781414"/>
              <a:gd name="connsiteX4" fmla="*/ 6923314 w 6923314"/>
              <a:gd name="connsiteY4" fmla="*/ 0 h 2781414"/>
              <a:gd name="connsiteX0" fmla="*/ 0 w 6923314"/>
              <a:gd name="connsiteY0" fmla="*/ 2068286 h 2819074"/>
              <a:gd name="connsiteX1" fmla="*/ 351865 w 6923314"/>
              <a:gd name="connsiteY1" fmla="*/ 2756840 h 2819074"/>
              <a:gd name="connsiteX2" fmla="*/ 1917488 w 6923314"/>
              <a:gd name="connsiteY2" fmla="*/ 1250653 h 2819074"/>
              <a:gd name="connsiteX3" fmla="*/ 4103914 w 6923314"/>
              <a:gd name="connsiteY3" fmla="*/ 228600 h 2819074"/>
              <a:gd name="connsiteX4" fmla="*/ 6923314 w 6923314"/>
              <a:gd name="connsiteY4" fmla="*/ 0 h 2819074"/>
              <a:gd name="connsiteX0" fmla="*/ 0 w 6923314"/>
              <a:gd name="connsiteY0" fmla="*/ 2068286 h 2787164"/>
              <a:gd name="connsiteX1" fmla="*/ 351865 w 6923314"/>
              <a:gd name="connsiteY1" fmla="*/ 2756840 h 2787164"/>
              <a:gd name="connsiteX2" fmla="*/ 2133980 w 6923314"/>
              <a:gd name="connsiteY2" fmla="*/ 1132800 h 2787164"/>
              <a:gd name="connsiteX3" fmla="*/ 4103914 w 6923314"/>
              <a:gd name="connsiteY3" fmla="*/ 228600 h 2787164"/>
              <a:gd name="connsiteX4" fmla="*/ 6923314 w 6923314"/>
              <a:gd name="connsiteY4" fmla="*/ 0 h 278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14" h="2787164">
                <a:moveTo>
                  <a:pt x="0" y="2068286"/>
                </a:moveTo>
                <a:cubicBezTo>
                  <a:pt x="79828" y="2434771"/>
                  <a:pt x="-3798" y="2912754"/>
                  <a:pt x="351865" y="2756840"/>
                </a:cubicBezTo>
                <a:cubicBezTo>
                  <a:pt x="707528" y="2600926"/>
                  <a:pt x="1508639" y="1554173"/>
                  <a:pt x="2133980" y="1132800"/>
                </a:cubicBezTo>
                <a:cubicBezTo>
                  <a:pt x="2759321" y="711427"/>
                  <a:pt x="3305692" y="417400"/>
                  <a:pt x="4103914" y="228600"/>
                </a:cubicBezTo>
                <a:cubicBezTo>
                  <a:pt x="4902136" y="39800"/>
                  <a:pt x="5947228" y="19957"/>
                  <a:pt x="6923314" y="0"/>
                </a:cubicBezTo>
              </a:path>
            </a:pathLst>
          </a:custGeom>
          <a:noFill/>
          <a:ln w="190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gray">
          <a:xfrm>
            <a:off x="2561464" y="6279243"/>
            <a:ext cx="4109972" cy="5078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en-US" sz="900" dirty="0"/>
              <a:t>Distributed Generation Markets – Impact of Future Fuel Cell Applications, DNV KEMA report prepared for ARPA-E (2013). Cost-Effectiveness of Distributed Generation Technologies, Iton, submitted to PG&amp;E, 2011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6542314" y="4055513"/>
            <a:ext cx="0" cy="790593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542314" y="4846103"/>
            <a:ext cx="1230086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542314" y="4450807"/>
            <a:ext cx="1230086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33" name="Picture 36" descr="Elcme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9542" y="3900596"/>
            <a:ext cx="381000" cy="381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6585858" y="3826911"/>
            <a:ext cx="1447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Micro grids 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6585858" y="4450807"/>
            <a:ext cx="1295400" cy="38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itchFamily="18" charset="0"/>
              </a:rPr>
              <a:t>Residential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6585858" y="4091097"/>
            <a:ext cx="1981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0" hangingPunct="0"/>
            <a:r>
              <a:rPr lang="en-US" sz="1200" b="1" dirty="0">
                <a:solidFill>
                  <a:srgbClr val="C00000"/>
                </a:solidFill>
                <a:cs typeface="Times New Roman" pitchFamily="18" charset="0"/>
              </a:rPr>
              <a:t>Commercial &amp; Industrial</a:t>
            </a:r>
            <a:r>
              <a:rPr lang="en-US" sz="1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endParaRPr lang="en-US" sz="1000" dirty="0">
              <a:cs typeface="Times New Roman" pitchFamily="18" charset="0"/>
            </a:endParaRPr>
          </a:p>
        </p:txBody>
      </p:sp>
      <p:cxnSp>
        <p:nvCxnSpPr>
          <p:cNvPr id="38" name="Straight Arrow Connector 107"/>
          <p:cNvCxnSpPr>
            <a:cxnSpLocks noChangeShapeType="1"/>
          </p:cNvCxnSpPr>
          <p:nvPr/>
        </p:nvCxnSpPr>
        <p:spPr bwMode="auto">
          <a:xfrm flipV="1">
            <a:off x="5722723" y="4262547"/>
            <a:ext cx="416821" cy="348204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39" name="Oval 31"/>
          <p:cNvSpPr>
            <a:spLocks noChangeArrowheads="1"/>
          </p:cNvSpPr>
          <p:nvPr/>
        </p:nvSpPr>
        <p:spPr bwMode="auto">
          <a:xfrm>
            <a:off x="4150644" y="4433997"/>
            <a:ext cx="1800677" cy="1133483"/>
          </a:xfrm>
          <a:prstGeom prst="ellipse">
            <a:avLst/>
          </a:prstGeom>
          <a:solidFill>
            <a:srgbClr val="FFB9B9"/>
          </a:solidFill>
          <a:ln w="25400">
            <a:solidFill>
              <a:srgbClr val="C00000"/>
            </a:solidFill>
            <a:round/>
            <a:headEnd/>
            <a:tailEnd/>
          </a:ln>
        </p:spPr>
        <p:txBody>
          <a:bodyPr wrap="square" anchor="ctr"/>
          <a:lstStyle/>
          <a:p>
            <a:pPr algn="ctr" eaLnBrk="0" hangingPunct="0">
              <a:defRPr/>
            </a:pPr>
            <a:r>
              <a:rPr lang="en-US" sz="1200" dirty="0">
                <a:latin typeface="Arial" charset="0"/>
                <a:cs typeface="Times New Roman" pitchFamily="18" charset="0"/>
              </a:rPr>
              <a:t>Highest accumulated value at </a:t>
            </a:r>
          </a:p>
          <a:p>
            <a:pPr algn="ctr" eaLnBrk="0" hangingPunct="0">
              <a:defRPr/>
            </a:pPr>
            <a:r>
              <a:rPr lang="en-US" sz="1200" b="1" dirty="0">
                <a:latin typeface="Arial" charset="0"/>
                <a:cs typeface="Times New Roman" pitchFamily="18" charset="0"/>
              </a:rPr>
              <a:t>Edge of Grid</a:t>
            </a:r>
            <a:endParaRPr lang="en-US" sz="1000" dirty="0">
              <a:latin typeface="Arial" charset="0"/>
              <a:cs typeface="Times New Roman" pitchFamily="18" charset="0"/>
            </a:endParaRPr>
          </a:p>
        </p:txBody>
      </p:sp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36194" y="6318384"/>
            <a:ext cx="688258" cy="365125"/>
          </a:xfrm>
        </p:spPr>
        <p:txBody>
          <a:bodyPr/>
          <a:lstStyle/>
          <a:p>
            <a:fld id="{F49B8720-E526-BD45-92D7-B4028BF31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16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6" grpId="0" animBg="1"/>
      <p:bldP spid="34" grpId="0"/>
      <p:bldP spid="35" grpId="0"/>
      <p:bldP spid="36" grpId="0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redicted Ramping Requirements (CAISO)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 t="20756" r="77441" b="15293"/>
          <a:stretch/>
        </p:blipFill>
        <p:spPr bwMode="auto">
          <a:xfrm>
            <a:off x="467296" y="1207008"/>
            <a:ext cx="851917" cy="446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37654" y="6255213"/>
            <a:ext cx="53666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Adapted from </a:t>
            </a:r>
            <a:br>
              <a:rPr lang="en-US" sz="1200" dirty="0" smtClean="0"/>
            </a:br>
            <a:r>
              <a:rPr lang="en-US" sz="1200" dirty="0" smtClean="0"/>
              <a:t>http</a:t>
            </a:r>
            <a:r>
              <a:rPr lang="en-US" sz="1200" dirty="0"/>
              <a:t>://www.caiso.com/Documents/DR-EERoadmap.pdf</a:t>
            </a:r>
          </a:p>
        </p:txBody>
      </p:sp>
      <p:sp>
        <p:nvSpPr>
          <p:cNvPr id="6" name="Freeform 5"/>
          <p:cNvSpPr/>
          <p:nvPr/>
        </p:nvSpPr>
        <p:spPr>
          <a:xfrm>
            <a:off x="1408064" y="1969045"/>
            <a:ext cx="6529826" cy="1430503"/>
          </a:xfrm>
          <a:custGeom>
            <a:avLst/>
            <a:gdLst>
              <a:gd name="connsiteX0" fmla="*/ 0 w 6529826"/>
              <a:gd name="connsiteY0" fmla="*/ 1020987 h 1430503"/>
              <a:gd name="connsiteX1" fmla="*/ 201953 w 6529826"/>
              <a:gd name="connsiteY1" fmla="*/ 1161232 h 1430503"/>
              <a:gd name="connsiteX2" fmla="*/ 325369 w 6529826"/>
              <a:gd name="connsiteY2" fmla="*/ 1234160 h 1430503"/>
              <a:gd name="connsiteX3" fmla="*/ 667568 w 6529826"/>
              <a:gd name="connsiteY3" fmla="*/ 1380015 h 1430503"/>
              <a:gd name="connsiteX4" fmla="*/ 869521 w 6529826"/>
              <a:gd name="connsiteY4" fmla="*/ 1430503 h 1430503"/>
              <a:gd name="connsiteX5" fmla="*/ 1178061 w 6529826"/>
              <a:gd name="connsiteY5" fmla="*/ 1374405 h 1430503"/>
              <a:gd name="connsiteX6" fmla="*/ 1419283 w 6529826"/>
              <a:gd name="connsiteY6" fmla="*/ 1346356 h 1430503"/>
              <a:gd name="connsiteX7" fmla="*/ 1733433 w 6529826"/>
              <a:gd name="connsiteY7" fmla="*/ 1312697 h 1430503"/>
              <a:gd name="connsiteX8" fmla="*/ 1940996 w 6529826"/>
              <a:gd name="connsiteY8" fmla="*/ 1250989 h 1430503"/>
              <a:gd name="connsiteX9" fmla="*/ 2271975 w 6529826"/>
              <a:gd name="connsiteY9" fmla="*/ 1060256 h 1430503"/>
              <a:gd name="connsiteX10" fmla="*/ 2552466 w 6529826"/>
              <a:gd name="connsiteY10" fmla="*/ 1099524 h 1430503"/>
              <a:gd name="connsiteX11" fmla="*/ 3141497 w 6529826"/>
              <a:gd name="connsiteY11" fmla="*/ 1250989 h 1430503"/>
              <a:gd name="connsiteX12" fmla="*/ 3618331 w 6529826"/>
              <a:gd name="connsiteY12" fmla="*/ 1307088 h 1430503"/>
              <a:gd name="connsiteX13" fmla="*/ 3719308 w 6529826"/>
              <a:gd name="connsiteY13" fmla="*/ 1318307 h 1430503"/>
              <a:gd name="connsiteX14" fmla="*/ 4196142 w 6529826"/>
              <a:gd name="connsiteY14" fmla="*/ 1295868 h 1430503"/>
              <a:gd name="connsiteX15" fmla="*/ 4549561 w 6529826"/>
              <a:gd name="connsiteY15" fmla="*/ 1301478 h 1430503"/>
              <a:gd name="connsiteX16" fmla="*/ 4846881 w 6529826"/>
              <a:gd name="connsiteY16" fmla="*/ 1127573 h 1430503"/>
              <a:gd name="connsiteX17" fmla="*/ 5132981 w 6529826"/>
              <a:gd name="connsiteY17" fmla="*/ 734886 h 1430503"/>
              <a:gd name="connsiteX18" fmla="*/ 5290056 w 6529826"/>
              <a:gd name="connsiteY18" fmla="*/ 420737 h 1430503"/>
              <a:gd name="connsiteX19" fmla="*/ 5407862 w 6529826"/>
              <a:gd name="connsiteY19" fmla="*/ 207564 h 1430503"/>
              <a:gd name="connsiteX20" fmla="*/ 5682743 w 6529826"/>
              <a:gd name="connsiteY20" fmla="*/ 0 h 1430503"/>
              <a:gd name="connsiteX21" fmla="*/ 5980064 w 6529826"/>
              <a:gd name="connsiteY21" fmla="*/ 196344 h 1430503"/>
              <a:gd name="connsiteX22" fmla="*/ 6069821 w 6529826"/>
              <a:gd name="connsiteY22" fmla="*/ 291711 h 1430503"/>
              <a:gd name="connsiteX23" fmla="*/ 6182017 w 6529826"/>
              <a:gd name="connsiteY23" fmla="*/ 415127 h 1430503"/>
              <a:gd name="connsiteX24" fmla="*/ 6277384 w 6529826"/>
              <a:gd name="connsiteY24" fmla="*/ 510494 h 1430503"/>
              <a:gd name="connsiteX25" fmla="*/ 6529826 w 6529826"/>
              <a:gd name="connsiteY25" fmla="*/ 852692 h 1430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29826" h="1430503">
                <a:moveTo>
                  <a:pt x="0" y="1020987"/>
                </a:moveTo>
                <a:lnTo>
                  <a:pt x="201953" y="1161232"/>
                </a:lnTo>
                <a:lnTo>
                  <a:pt x="325369" y="1234160"/>
                </a:lnTo>
                <a:lnTo>
                  <a:pt x="667568" y="1380015"/>
                </a:lnTo>
                <a:lnTo>
                  <a:pt x="869521" y="1430503"/>
                </a:lnTo>
                <a:lnTo>
                  <a:pt x="1178061" y="1374405"/>
                </a:lnTo>
                <a:lnTo>
                  <a:pt x="1419283" y="1346356"/>
                </a:lnTo>
                <a:lnTo>
                  <a:pt x="1733433" y="1312697"/>
                </a:lnTo>
                <a:lnTo>
                  <a:pt x="1940996" y="1250989"/>
                </a:lnTo>
                <a:lnTo>
                  <a:pt x="2271975" y="1060256"/>
                </a:lnTo>
                <a:lnTo>
                  <a:pt x="2552466" y="1099524"/>
                </a:lnTo>
                <a:lnTo>
                  <a:pt x="3141497" y="1250989"/>
                </a:lnTo>
                <a:lnTo>
                  <a:pt x="3618331" y="1307088"/>
                </a:lnTo>
                <a:lnTo>
                  <a:pt x="3719308" y="1318307"/>
                </a:lnTo>
                <a:lnTo>
                  <a:pt x="4196142" y="1295868"/>
                </a:lnTo>
                <a:lnTo>
                  <a:pt x="4549561" y="1301478"/>
                </a:lnTo>
                <a:lnTo>
                  <a:pt x="4846881" y="1127573"/>
                </a:lnTo>
                <a:lnTo>
                  <a:pt x="5132981" y="734886"/>
                </a:lnTo>
                <a:lnTo>
                  <a:pt x="5290056" y="420737"/>
                </a:lnTo>
                <a:lnTo>
                  <a:pt x="5407862" y="207564"/>
                </a:lnTo>
                <a:lnTo>
                  <a:pt x="5682743" y="0"/>
                </a:lnTo>
                <a:lnTo>
                  <a:pt x="5980064" y="196344"/>
                </a:lnTo>
                <a:lnTo>
                  <a:pt x="6069821" y="291711"/>
                </a:lnTo>
                <a:lnTo>
                  <a:pt x="6182017" y="415127"/>
                </a:lnTo>
                <a:lnTo>
                  <a:pt x="6277384" y="510494"/>
                </a:lnTo>
                <a:lnTo>
                  <a:pt x="6529826" y="852692"/>
                </a:lnTo>
              </a:path>
            </a:pathLst>
          </a:cu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1408064" y="1868069"/>
            <a:ext cx="6541045" cy="2142949"/>
          </a:xfrm>
          <a:custGeom>
            <a:avLst/>
            <a:gdLst>
              <a:gd name="connsiteX0" fmla="*/ 0 w 6541045"/>
              <a:gd name="connsiteY0" fmla="*/ 1065865 h 2142949"/>
              <a:gd name="connsiteX1" fmla="*/ 218783 w 6541045"/>
              <a:gd name="connsiteY1" fmla="*/ 1211720 h 2142949"/>
              <a:gd name="connsiteX2" fmla="*/ 426346 w 6541045"/>
              <a:gd name="connsiteY2" fmla="*/ 1351965 h 2142949"/>
              <a:gd name="connsiteX3" fmla="*/ 701227 w 6541045"/>
              <a:gd name="connsiteY3" fmla="*/ 1447332 h 2142949"/>
              <a:gd name="connsiteX4" fmla="*/ 875131 w 6541045"/>
              <a:gd name="connsiteY4" fmla="*/ 1480991 h 2142949"/>
              <a:gd name="connsiteX5" fmla="*/ 1166842 w 6541045"/>
              <a:gd name="connsiteY5" fmla="*/ 1419283 h 2142949"/>
              <a:gd name="connsiteX6" fmla="*/ 1722213 w 6541045"/>
              <a:gd name="connsiteY6" fmla="*/ 1368795 h 2142949"/>
              <a:gd name="connsiteX7" fmla="*/ 1991484 w 6541045"/>
              <a:gd name="connsiteY7" fmla="*/ 1307087 h 2142949"/>
              <a:gd name="connsiteX8" fmla="*/ 2148559 w 6541045"/>
              <a:gd name="connsiteY8" fmla="*/ 1295867 h 2142949"/>
              <a:gd name="connsiteX9" fmla="*/ 2271975 w 6541045"/>
              <a:gd name="connsiteY9" fmla="*/ 1307087 h 2142949"/>
              <a:gd name="connsiteX10" fmla="*/ 2468319 w 6541045"/>
              <a:gd name="connsiteY10" fmla="*/ 1458552 h 2142949"/>
              <a:gd name="connsiteX11" fmla="*/ 2855396 w 6541045"/>
              <a:gd name="connsiteY11" fmla="*/ 1772702 h 2142949"/>
              <a:gd name="connsiteX12" fmla="*/ 3124667 w 6541045"/>
              <a:gd name="connsiteY12" fmla="*/ 1940996 h 2142949"/>
              <a:gd name="connsiteX13" fmla="*/ 3337840 w 6541045"/>
              <a:gd name="connsiteY13" fmla="*/ 2053192 h 2142949"/>
              <a:gd name="connsiteX14" fmla="*/ 3545403 w 6541045"/>
              <a:gd name="connsiteY14" fmla="*/ 2114900 h 2142949"/>
              <a:gd name="connsiteX15" fmla="*/ 3730527 w 6541045"/>
              <a:gd name="connsiteY15" fmla="*/ 2142949 h 2142949"/>
              <a:gd name="connsiteX16" fmla="*/ 4089556 w 6541045"/>
              <a:gd name="connsiteY16" fmla="*/ 2137340 h 2142949"/>
              <a:gd name="connsiteX17" fmla="*/ 4302729 w 6541045"/>
              <a:gd name="connsiteY17" fmla="*/ 2114900 h 2142949"/>
              <a:gd name="connsiteX18" fmla="*/ 4555170 w 6541045"/>
              <a:gd name="connsiteY18" fmla="*/ 2030753 h 2142949"/>
              <a:gd name="connsiteX19" fmla="*/ 4835661 w 6541045"/>
              <a:gd name="connsiteY19" fmla="*/ 1727823 h 2142949"/>
              <a:gd name="connsiteX20" fmla="*/ 5430302 w 6541045"/>
              <a:gd name="connsiteY20" fmla="*/ 230002 h 2142949"/>
              <a:gd name="connsiteX21" fmla="*/ 5693963 w 6541045"/>
              <a:gd name="connsiteY21" fmla="*/ 0 h 2142949"/>
              <a:gd name="connsiteX22" fmla="*/ 5980064 w 6541045"/>
              <a:gd name="connsiteY22" fmla="*/ 179514 h 2142949"/>
              <a:gd name="connsiteX23" fmla="*/ 6170797 w 6541045"/>
              <a:gd name="connsiteY23" fmla="*/ 398297 h 2142949"/>
              <a:gd name="connsiteX24" fmla="*/ 6339092 w 6541045"/>
              <a:gd name="connsiteY24" fmla="*/ 611470 h 2142949"/>
              <a:gd name="connsiteX25" fmla="*/ 6541045 w 6541045"/>
              <a:gd name="connsiteY25" fmla="*/ 852692 h 2142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41045" h="2142949">
                <a:moveTo>
                  <a:pt x="0" y="1065865"/>
                </a:moveTo>
                <a:lnTo>
                  <a:pt x="218783" y="1211720"/>
                </a:lnTo>
                <a:lnTo>
                  <a:pt x="426346" y="1351965"/>
                </a:lnTo>
                <a:lnTo>
                  <a:pt x="701227" y="1447332"/>
                </a:lnTo>
                <a:lnTo>
                  <a:pt x="875131" y="1480991"/>
                </a:lnTo>
                <a:lnTo>
                  <a:pt x="1166842" y="1419283"/>
                </a:lnTo>
                <a:lnTo>
                  <a:pt x="1722213" y="1368795"/>
                </a:lnTo>
                <a:lnTo>
                  <a:pt x="1991484" y="1307087"/>
                </a:lnTo>
                <a:lnTo>
                  <a:pt x="2148559" y="1295867"/>
                </a:lnTo>
                <a:lnTo>
                  <a:pt x="2271975" y="1307087"/>
                </a:lnTo>
                <a:lnTo>
                  <a:pt x="2468319" y="1458552"/>
                </a:lnTo>
                <a:lnTo>
                  <a:pt x="2855396" y="1772702"/>
                </a:lnTo>
                <a:lnTo>
                  <a:pt x="3124667" y="1940996"/>
                </a:lnTo>
                <a:lnTo>
                  <a:pt x="3337840" y="2053192"/>
                </a:lnTo>
                <a:lnTo>
                  <a:pt x="3545403" y="2114900"/>
                </a:lnTo>
                <a:lnTo>
                  <a:pt x="3730527" y="2142949"/>
                </a:lnTo>
                <a:lnTo>
                  <a:pt x="4089556" y="2137340"/>
                </a:lnTo>
                <a:lnTo>
                  <a:pt x="4302729" y="2114900"/>
                </a:lnTo>
                <a:lnTo>
                  <a:pt x="4555170" y="2030753"/>
                </a:lnTo>
                <a:lnTo>
                  <a:pt x="4835661" y="1727823"/>
                </a:lnTo>
                <a:lnTo>
                  <a:pt x="5430302" y="230002"/>
                </a:lnTo>
                <a:lnTo>
                  <a:pt x="5693963" y="0"/>
                </a:lnTo>
                <a:lnTo>
                  <a:pt x="5980064" y="179514"/>
                </a:lnTo>
                <a:lnTo>
                  <a:pt x="6170797" y="398297"/>
                </a:lnTo>
                <a:lnTo>
                  <a:pt x="6339092" y="611470"/>
                </a:lnTo>
                <a:lnTo>
                  <a:pt x="6541045" y="852692"/>
                </a:lnTo>
              </a:path>
            </a:pathLst>
          </a:custGeom>
          <a:noFill/>
          <a:ln w="381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408064" y="1705384"/>
            <a:ext cx="6529826" cy="2900275"/>
          </a:xfrm>
          <a:custGeom>
            <a:avLst/>
            <a:gdLst>
              <a:gd name="connsiteX0" fmla="*/ 0 w 6529826"/>
              <a:gd name="connsiteY0" fmla="*/ 1121963 h 2900275"/>
              <a:gd name="connsiteX1" fmla="*/ 286100 w 6529826"/>
              <a:gd name="connsiteY1" fmla="*/ 1329526 h 2900275"/>
              <a:gd name="connsiteX2" fmla="*/ 577811 w 6529826"/>
              <a:gd name="connsiteY2" fmla="*/ 1464162 h 2900275"/>
              <a:gd name="connsiteX3" fmla="*/ 858302 w 6529826"/>
              <a:gd name="connsiteY3" fmla="*/ 1531480 h 2900275"/>
              <a:gd name="connsiteX4" fmla="*/ 1144402 w 6529826"/>
              <a:gd name="connsiteY4" fmla="*/ 1486601 h 2900275"/>
              <a:gd name="connsiteX5" fmla="*/ 1537089 w 6529826"/>
              <a:gd name="connsiteY5" fmla="*/ 1441723 h 2900275"/>
              <a:gd name="connsiteX6" fmla="*/ 1716603 w 6529826"/>
              <a:gd name="connsiteY6" fmla="*/ 1424893 h 2900275"/>
              <a:gd name="connsiteX7" fmla="*/ 1985875 w 6529826"/>
              <a:gd name="connsiteY7" fmla="*/ 1368795 h 2900275"/>
              <a:gd name="connsiteX8" fmla="*/ 2271975 w 6529826"/>
              <a:gd name="connsiteY8" fmla="*/ 1441723 h 2900275"/>
              <a:gd name="connsiteX9" fmla="*/ 2844176 w 6529826"/>
              <a:gd name="connsiteY9" fmla="*/ 2322464 h 2900275"/>
              <a:gd name="connsiteX10" fmla="*/ 3113448 w 6529826"/>
              <a:gd name="connsiteY10" fmla="*/ 2602955 h 2900275"/>
              <a:gd name="connsiteX11" fmla="*/ 3427597 w 6529826"/>
              <a:gd name="connsiteY11" fmla="*/ 2810518 h 2900275"/>
              <a:gd name="connsiteX12" fmla="*/ 3696869 w 6529826"/>
              <a:gd name="connsiteY12" fmla="*/ 2900275 h 2900275"/>
              <a:gd name="connsiteX13" fmla="*/ 3988579 w 6529826"/>
              <a:gd name="connsiteY13" fmla="*/ 2889055 h 2900275"/>
              <a:gd name="connsiteX14" fmla="*/ 4274680 w 6529826"/>
              <a:gd name="connsiteY14" fmla="*/ 2816128 h 2900275"/>
              <a:gd name="connsiteX15" fmla="*/ 4532731 w 6529826"/>
              <a:gd name="connsiteY15" fmla="*/ 2670272 h 2900275"/>
              <a:gd name="connsiteX16" fmla="*/ 4835661 w 6529826"/>
              <a:gd name="connsiteY16" fmla="*/ 2227097 h 2900275"/>
              <a:gd name="connsiteX17" fmla="*/ 5402253 w 6529826"/>
              <a:gd name="connsiteY17" fmla="*/ 319760 h 2900275"/>
              <a:gd name="connsiteX18" fmla="*/ 5677134 w 6529826"/>
              <a:gd name="connsiteY18" fmla="*/ 0 h 2900275"/>
              <a:gd name="connsiteX19" fmla="*/ 5974454 w 6529826"/>
              <a:gd name="connsiteY19" fmla="*/ 185124 h 2900275"/>
              <a:gd name="connsiteX20" fmla="*/ 6277384 w 6529826"/>
              <a:gd name="connsiteY20" fmla="*/ 521713 h 2900275"/>
              <a:gd name="connsiteX21" fmla="*/ 6383970 w 6529826"/>
              <a:gd name="connsiteY21" fmla="*/ 661958 h 2900275"/>
              <a:gd name="connsiteX22" fmla="*/ 6529826 w 6529826"/>
              <a:gd name="connsiteY22" fmla="*/ 858302 h 29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529826" h="2900275">
                <a:moveTo>
                  <a:pt x="0" y="1121963"/>
                </a:moveTo>
                <a:lnTo>
                  <a:pt x="286100" y="1329526"/>
                </a:lnTo>
                <a:lnTo>
                  <a:pt x="577811" y="1464162"/>
                </a:lnTo>
                <a:lnTo>
                  <a:pt x="858302" y="1531480"/>
                </a:lnTo>
                <a:lnTo>
                  <a:pt x="1144402" y="1486601"/>
                </a:lnTo>
                <a:lnTo>
                  <a:pt x="1537089" y="1441723"/>
                </a:lnTo>
                <a:lnTo>
                  <a:pt x="1716603" y="1424893"/>
                </a:lnTo>
                <a:lnTo>
                  <a:pt x="1985875" y="1368795"/>
                </a:lnTo>
                <a:lnTo>
                  <a:pt x="2271975" y="1441723"/>
                </a:lnTo>
                <a:lnTo>
                  <a:pt x="2844176" y="2322464"/>
                </a:lnTo>
                <a:lnTo>
                  <a:pt x="3113448" y="2602955"/>
                </a:lnTo>
                <a:lnTo>
                  <a:pt x="3427597" y="2810518"/>
                </a:lnTo>
                <a:lnTo>
                  <a:pt x="3696869" y="2900275"/>
                </a:lnTo>
                <a:lnTo>
                  <a:pt x="3988579" y="2889055"/>
                </a:lnTo>
                <a:lnTo>
                  <a:pt x="4274680" y="2816128"/>
                </a:lnTo>
                <a:lnTo>
                  <a:pt x="4532731" y="2670272"/>
                </a:lnTo>
                <a:lnTo>
                  <a:pt x="4835661" y="2227097"/>
                </a:lnTo>
                <a:lnTo>
                  <a:pt x="5402253" y="319760"/>
                </a:lnTo>
                <a:lnTo>
                  <a:pt x="5677134" y="0"/>
                </a:lnTo>
                <a:lnTo>
                  <a:pt x="5974454" y="185124"/>
                </a:lnTo>
                <a:lnTo>
                  <a:pt x="6277384" y="521713"/>
                </a:lnTo>
                <a:lnTo>
                  <a:pt x="6383970" y="661958"/>
                </a:lnTo>
                <a:lnTo>
                  <a:pt x="6529826" y="858302"/>
                </a:lnTo>
              </a:path>
            </a:pathLst>
          </a:cu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 t="83076" r="15743" b="9398"/>
          <a:stretch/>
        </p:blipFill>
        <p:spPr bwMode="auto">
          <a:xfrm>
            <a:off x="467296" y="5562600"/>
            <a:ext cx="7751417" cy="52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3635" y="3305182"/>
            <a:ext cx="1731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2013 (actual)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397432" y="4021904"/>
            <a:ext cx="1731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2016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440971" y="4644489"/>
            <a:ext cx="1731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2020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795755" y="4468828"/>
            <a:ext cx="194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Potential over generation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131521" y="4532145"/>
            <a:ext cx="489461" cy="1538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57515" y="3292987"/>
            <a:ext cx="1278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Increased ramping</a:t>
            </a:r>
            <a:endParaRPr lang="en-US" dirty="0"/>
          </a:p>
        </p:txBody>
      </p:sp>
      <p:sp>
        <p:nvSpPr>
          <p:cNvPr id="15" name="Right Brace 14"/>
          <p:cNvSpPr/>
          <p:nvPr/>
        </p:nvSpPr>
        <p:spPr>
          <a:xfrm rot="760767">
            <a:off x="6674383" y="2475805"/>
            <a:ext cx="127173" cy="1924226"/>
          </a:xfrm>
          <a:prstGeom prst="rightBrace">
            <a:avLst>
              <a:gd name="adj1" fmla="val 41223"/>
              <a:gd name="adj2" fmla="val 49789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057396" y="1066800"/>
            <a:ext cx="5738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Net load (load minus renewables) for March 31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971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7" grpId="0"/>
      <p:bldP spid="16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54781" y="5889186"/>
            <a:ext cx="45682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Microgrids</a:t>
            </a:r>
            <a:r>
              <a:rPr lang="en-US" sz="1100" dirty="0"/>
              <a:t> Sub Group of the ESS Protocol Working Group </a:t>
            </a:r>
            <a:r>
              <a:rPr lang="en-US" sz="1100" dirty="0"/>
              <a:t>J</a:t>
            </a:r>
            <a:r>
              <a:rPr lang="fr-FR" sz="1100" dirty="0" smtClean="0"/>
              <a:t>une </a:t>
            </a:r>
            <a:r>
              <a:rPr lang="fr-FR" sz="1100" dirty="0"/>
              <a:t>2014 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6" y="1746627"/>
            <a:ext cx="4332111" cy="31433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667" y="1704294"/>
            <a:ext cx="4610573" cy="28611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54781" y="44618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Consolidated duty cycle with solar and wind smoothing with regulation.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54222" y="1379741"/>
            <a:ext cx="266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Micro grid ES duty cycle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35937" y="926888"/>
            <a:ext cx="8488517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96707" y="5369918"/>
            <a:ext cx="7676448" cy="7055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Arial"/>
              </a:rPr>
              <a:t>Stacking multiple grid application with different values increases the value of grid storage.</a:t>
            </a:r>
            <a:endParaRPr lang="en-US" sz="2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35937" y="67341"/>
            <a:ext cx="8488517" cy="82435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P</a:t>
            </a:r>
            <a:r>
              <a:rPr lang="en-US" sz="3200" b="1" dirty="0" smtClean="0">
                <a:latin typeface="+mn-lt"/>
              </a:rPr>
              <a:t>redicted Ramping Requirements (CAISO)</a:t>
            </a:r>
            <a:endParaRPr lang="en-US" sz="3200" b="1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5937" y="133496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Load and generation mix for micro-grid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553200" y="2159000"/>
            <a:ext cx="431800" cy="578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027333" y="2159000"/>
            <a:ext cx="431800" cy="5785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985000" y="197433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405288" y="197433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804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2D57-58D6-9447-A6D5-A97F6C35A8F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266" y="203200"/>
            <a:ext cx="8488517" cy="824352"/>
          </a:xfrm>
        </p:spPr>
        <p:txBody>
          <a:bodyPr/>
          <a:lstStyle/>
          <a:p>
            <a:r>
              <a:rPr lang="en-US" dirty="0" smtClean="0"/>
              <a:t>System Drives Cell Metrics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53" y="1489218"/>
            <a:ext cx="6444742" cy="45370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295" y="1027553"/>
            <a:ext cx="6257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Flow battery performance based cost model. </a:t>
            </a:r>
            <a:endParaRPr lang="en-US" sz="2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07"/>
          <a:stretch/>
        </p:blipFill>
        <p:spPr bwMode="auto">
          <a:xfrm>
            <a:off x="5655572" y="3782232"/>
            <a:ext cx="3260654" cy="176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6131691" y="5583088"/>
            <a:ext cx="2112274" cy="219456"/>
            <a:chOff x="3369645" y="6072473"/>
            <a:chExt cx="4400550" cy="457200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9645" y="6072473"/>
              <a:ext cx="4400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3711570" y="6283452"/>
              <a:ext cx="137544" cy="193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49056" y="6248400"/>
              <a:ext cx="137544" cy="193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918" y="1815506"/>
            <a:ext cx="2728301" cy="210143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5637" y="1431485"/>
            <a:ext cx="203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Electrode Kinetics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96707" y="5652138"/>
            <a:ext cx="7676448" cy="7055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Arial"/>
              </a:rPr>
              <a:t>Defines operation parameters and critical electrochemical properties.</a:t>
            </a:r>
            <a:endParaRPr lang="en-US" sz="24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0838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oup 4"/>
          <p:cNvGrpSpPr>
            <a:grpSpLocks/>
          </p:cNvGrpSpPr>
          <p:nvPr/>
        </p:nvGrpSpPr>
        <p:grpSpPr bwMode="auto">
          <a:xfrm>
            <a:off x="-356723" y="231775"/>
            <a:ext cx="9525000" cy="6400800"/>
            <a:chOff x="-302" y="175"/>
            <a:chExt cx="5650" cy="3905"/>
          </a:xfrm>
        </p:grpSpPr>
        <p:sp>
          <p:nvSpPr>
            <p:cNvPr id="8201" name="Line 5"/>
            <p:cNvSpPr>
              <a:spLocks noChangeShapeType="1"/>
            </p:cNvSpPr>
            <p:nvPr/>
          </p:nvSpPr>
          <p:spPr bwMode="auto">
            <a:xfrm>
              <a:off x="677" y="687"/>
              <a:ext cx="842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2" name="Line 6"/>
            <p:cNvSpPr>
              <a:spLocks noChangeShapeType="1"/>
            </p:cNvSpPr>
            <p:nvPr/>
          </p:nvSpPr>
          <p:spPr bwMode="auto">
            <a:xfrm flipV="1">
              <a:off x="1806" y="681"/>
              <a:ext cx="970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7"/>
            <p:cNvSpPr>
              <a:spLocks noChangeShapeType="1"/>
            </p:cNvSpPr>
            <p:nvPr/>
          </p:nvSpPr>
          <p:spPr bwMode="auto">
            <a:xfrm flipV="1">
              <a:off x="2798" y="658"/>
              <a:ext cx="2103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8"/>
            <p:cNvSpPr txBox="1">
              <a:spLocks noChangeArrowheads="1"/>
            </p:cNvSpPr>
            <p:nvPr/>
          </p:nvSpPr>
          <p:spPr bwMode="auto">
            <a:xfrm>
              <a:off x="-302" y="175"/>
              <a:ext cx="5650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2800" b="1" dirty="0"/>
                <a:t>Characteristics Scales of the Electrochemical Cell</a:t>
              </a:r>
            </a:p>
          </p:txBody>
        </p:sp>
        <p:sp>
          <p:nvSpPr>
            <p:cNvPr id="8205" name="Rectangle 9"/>
            <p:cNvSpPr>
              <a:spLocks noChangeArrowheads="1"/>
            </p:cNvSpPr>
            <p:nvPr/>
          </p:nvSpPr>
          <p:spPr bwMode="auto">
            <a:xfrm>
              <a:off x="686" y="832"/>
              <a:ext cx="851" cy="2789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8206" name="Text Box 10"/>
            <p:cNvSpPr txBox="1">
              <a:spLocks noChangeArrowheads="1"/>
            </p:cNvSpPr>
            <p:nvPr/>
          </p:nvSpPr>
          <p:spPr bwMode="auto">
            <a:xfrm>
              <a:off x="711" y="953"/>
              <a:ext cx="786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1600" b="1"/>
                <a:t>Electrode</a:t>
              </a:r>
            </a:p>
          </p:txBody>
        </p:sp>
        <p:sp>
          <p:nvSpPr>
            <p:cNvPr id="8207" name="Rectangle 11"/>
            <p:cNvSpPr>
              <a:spLocks noChangeArrowheads="1"/>
            </p:cNvSpPr>
            <p:nvPr/>
          </p:nvSpPr>
          <p:spPr bwMode="auto">
            <a:xfrm>
              <a:off x="1536" y="832"/>
              <a:ext cx="229" cy="278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8" name="Rectangle 12"/>
            <p:cNvSpPr>
              <a:spLocks noChangeArrowheads="1"/>
            </p:cNvSpPr>
            <p:nvPr/>
          </p:nvSpPr>
          <p:spPr bwMode="auto">
            <a:xfrm>
              <a:off x="1765" y="832"/>
              <a:ext cx="1024" cy="2789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Rectangle 13"/>
            <p:cNvSpPr>
              <a:spLocks noChangeArrowheads="1"/>
            </p:cNvSpPr>
            <p:nvPr/>
          </p:nvSpPr>
          <p:spPr bwMode="auto">
            <a:xfrm>
              <a:off x="2789" y="823"/>
              <a:ext cx="2139" cy="2798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0" name="Text Box 14"/>
            <p:cNvSpPr txBox="1">
              <a:spLocks noChangeArrowheads="1"/>
            </p:cNvSpPr>
            <p:nvPr/>
          </p:nvSpPr>
          <p:spPr bwMode="auto">
            <a:xfrm>
              <a:off x="2064" y="548"/>
              <a:ext cx="411" cy="2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2000" b="1">
                  <a:latin typeface="Symbol" pitchFamily="18" charset="2"/>
                </a:rPr>
                <a:t>m</a:t>
              </a:r>
              <a:r>
                <a:rPr lang="en-US" sz="2000" b="1"/>
                <a:t>m</a:t>
              </a:r>
            </a:p>
          </p:txBody>
        </p:sp>
        <p:sp>
          <p:nvSpPr>
            <p:cNvPr id="8211" name="Text Box 15"/>
            <p:cNvSpPr txBox="1">
              <a:spLocks noChangeArrowheads="1"/>
            </p:cNvSpPr>
            <p:nvPr/>
          </p:nvSpPr>
          <p:spPr bwMode="auto">
            <a:xfrm>
              <a:off x="3276" y="516"/>
              <a:ext cx="1115" cy="2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2000" b="1"/>
                <a:t>mm – cm - m</a:t>
              </a:r>
            </a:p>
          </p:txBody>
        </p:sp>
        <p:sp>
          <p:nvSpPr>
            <p:cNvPr id="8212" name="Text Box 16"/>
            <p:cNvSpPr txBox="1">
              <a:spLocks noChangeArrowheads="1"/>
            </p:cNvSpPr>
            <p:nvPr/>
          </p:nvSpPr>
          <p:spPr bwMode="auto">
            <a:xfrm>
              <a:off x="1439" y="552"/>
              <a:ext cx="41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2000" b="1"/>
                <a:t>nm</a:t>
              </a:r>
            </a:p>
          </p:txBody>
        </p:sp>
        <p:sp>
          <p:nvSpPr>
            <p:cNvPr id="8213" name="Text Box 17"/>
            <p:cNvSpPr txBox="1">
              <a:spLocks noChangeArrowheads="1"/>
            </p:cNvSpPr>
            <p:nvPr/>
          </p:nvSpPr>
          <p:spPr bwMode="auto">
            <a:xfrm>
              <a:off x="900" y="557"/>
              <a:ext cx="438" cy="2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2000" b="1"/>
                <a:t>mm</a:t>
              </a:r>
            </a:p>
          </p:txBody>
        </p:sp>
        <p:sp>
          <p:nvSpPr>
            <p:cNvPr id="8214" name="Text Box 18"/>
            <p:cNvSpPr txBox="1">
              <a:spLocks noChangeArrowheads="1"/>
            </p:cNvSpPr>
            <p:nvPr/>
          </p:nvSpPr>
          <p:spPr bwMode="auto">
            <a:xfrm>
              <a:off x="1304" y="3676"/>
              <a:ext cx="693" cy="40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1800" b="1" dirty="0">
                  <a:solidFill>
                    <a:srgbClr val="FF0000"/>
                  </a:solidFill>
                </a:rPr>
                <a:t>Double layer</a:t>
              </a:r>
            </a:p>
          </p:txBody>
        </p:sp>
        <p:sp>
          <p:nvSpPr>
            <p:cNvPr id="8215" name="Text Box 19"/>
            <p:cNvSpPr txBox="1">
              <a:spLocks noChangeArrowheads="1"/>
            </p:cNvSpPr>
            <p:nvPr/>
          </p:nvSpPr>
          <p:spPr bwMode="auto">
            <a:xfrm>
              <a:off x="1831" y="921"/>
              <a:ext cx="911" cy="5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27432" rIns="27432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1600" b="1"/>
                <a:t>Concentration boundary layer</a:t>
              </a:r>
            </a:p>
          </p:txBody>
        </p:sp>
        <p:sp>
          <p:nvSpPr>
            <p:cNvPr id="8216" name="Text Box 20"/>
            <p:cNvSpPr txBox="1">
              <a:spLocks noChangeArrowheads="1"/>
            </p:cNvSpPr>
            <p:nvPr/>
          </p:nvSpPr>
          <p:spPr bwMode="auto">
            <a:xfrm>
              <a:off x="3234" y="954"/>
              <a:ext cx="1013" cy="3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1600" b="1"/>
                <a:t>Bulk Electrolyte</a:t>
              </a:r>
            </a:p>
          </p:txBody>
        </p:sp>
        <p:sp>
          <p:nvSpPr>
            <p:cNvPr id="8217" name="Line 21"/>
            <p:cNvSpPr>
              <a:spLocks noChangeShapeType="1"/>
            </p:cNvSpPr>
            <p:nvPr/>
          </p:nvSpPr>
          <p:spPr bwMode="auto">
            <a:xfrm flipV="1">
              <a:off x="686" y="1344"/>
              <a:ext cx="850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Arc 22"/>
            <p:cNvSpPr>
              <a:spLocks/>
            </p:cNvSpPr>
            <p:nvPr/>
          </p:nvSpPr>
          <p:spPr bwMode="auto">
            <a:xfrm flipH="1" flipV="1">
              <a:off x="1536" y="1316"/>
              <a:ext cx="247" cy="45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9" name="Line 23"/>
            <p:cNvSpPr>
              <a:spLocks noChangeShapeType="1"/>
            </p:cNvSpPr>
            <p:nvPr/>
          </p:nvSpPr>
          <p:spPr bwMode="auto">
            <a:xfrm>
              <a:off x="1774" y="1774"/>
              <a:ext cx="1005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Arc 24"/>
            <p:cNvSpPr>
              <a:spLocks/>
            </p:cNvSpPr>
            <p:nvPr/>
          </p:nvSpPr>
          <p:spPr bwMode="auto">
            <a:xfrm flipH="1" flipV="1">
              <a:off x="2778" y="1738"/>
              <a:ext cx="2162" cy="1035"/>
            </a:xfrm>
            <a:custGeom>
              <a:avLst/>
              <a:gdLst>
                <a:gd name="T0" fmla="*/ 0 w 23144"/>
                <a:gd name="T1" fmla="*/ 0 h 21600"/>
                <a:gd name="T2" fmla="*/ 0 w 23144"/>
                <a:gd name="T3" fmla="*/ 0 h 21600"/>
                <a:gd name="T4" fmla="*/ 0 w 23144"/>
                <a:gd name="T5" fmla="*/ 0 h 21600"/>
                <a:gd name="T6" fmla="*/ 0 60000 65536"/>
                <a:gd name="T7" fmla="*/ 0 60000 65536"/>
                <a:gd name="T8" fmla="*/ 0 60000 65536"/>
                <a:gd name="T9" fmla="*/ 0 w 23144"/>
                <a:gd name="T10" fmla="*/ 0 h 21600"/>
                <a:gd name="T11" fmla="*/ 23144 w 2314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44" h="21600" fill="none" extrusionOk="0">
                  <a:moveTo>
                    <a:pt x="-1" y="116"/>
                  </a:moveTo>
                  <a:cubicBezTo>
                    <a:pt x="744" y="38"/>
                    <a:pt x="1492" y="-1"/>
                    <a:pt x="2241" y="0"/>
                  </a:cubicBezTo>
                  <a:cubicBezTo>
                    <a:pt x="12074" y="0"/>
                    <a:pt x="20666" y="6641"/>
                    <a:pt x="23144" y="16157"/>
                  </a:cubicBezTo>
                </a:path>
                <a:path w="23144" h="21600" stroke="0" extrusionOk="0">
                  <a:moveTo>
                    <a:pt x="-1" y="116"/>
                  </a:moveTo>
                  <a:cubicBezTo>
                    <a:pt x="744" y="38"/>
                    <a:pt x="1492" y="-1"/>
                    <a:pt x="2241" y="0"/>
                  </a:cubicBezTo>
                  <a:cubicBezTo>
                    <a:pt x="12074" y="0"/>
                    <a:pt x="20666" y="6641"/>
                    <a:pt x="23144" y="16157"/>
                  </a:cubicBezTo>
                  <a:lnTo>
                    <a:pt x="224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25"/>
            <p:cNvSpPr txBox="1">
              <a:spLocks noChangeArrowheads="1"/>
            </p:cNvSpPr>
            <p:nvPr/>
          </p:nvSpPr>
          <p:spPr bwMode="auto">
            <a:xfrm>
              <a:off x="4914" y="2605"/>
              <a:ext cx="3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b="1">
                  <a:latin typeface="Symbol" pitchFamily="18" charset="2"/>
                </a:rPr>
                <a:t>F</a:t>
              </a:r>
            </a:p>
          </p:txBody>
        </p:sp>
        <p:sp>
          <p:nvSpPr>
            <p:cNvPr id="8222" name="Text Box 26"/>
            <p:cNvSpPr txBox="1">
              <a:spLocks noChangeArrowheads="1"/>
            </p:cNvSpPr>
            <p:nvPr/>
          </p:nvSpPr>
          <p:spPr bwMode="auto">
            <a:xfrm>
              <a:off x="436" y="1238"/>
              <a:ext cx="30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2000" b="1"/>
                <a:t>V</a:t>
              </a:r>
            </a:p>
          </p:txBody>
        </p:sp>
        <p:sp>
          <p:nvSpPr>
            <p:cNvPr id="8223" name="Line 27"/>
            <p:cNvSpPr>
              <a:spLocks noChangeShapeType="1"/>
            </p:cNvSpPr>
            <p:nvPr/>
          </p:nvSpPr>
          <p:spPr bwMode="auto">
            <a:xfrm flipH="1">
              <a:off x="2789" y="3016"/>
              <a:ext cx="21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Arc 28"/>
            <p:cNvSpPr>
              <a:spLocks/>
            </p:cNvSpPr>
            <p:nvPr/>
          </p:nvSpPr>
          <p:spPr bwMode="auto">
            <a:xfrm flipH="1" flipV="1">
              <a:off x="1543" y="2099"/>
              <a:ext cx="1236" cy="886"/>
            </a:xfrm>
            <a:custGeom>
              <a:avLst/>
              <a:gdLst>
                <a:gd name="T0" fmla="*/ 0 w 21600"/>
                <a:gd name="T1" fmla="*/ 0 h 21592"/>
                <a:gd name="T2" fmla="*/ 0 w 21600"/>
                <a:gd name="T3" fmla="*/ 0 h 21592"/>
                <a:gd name="T4" fmla="*/ 0 w 21600"/>
                <a:gd name="T5" fmla="*/ 0 h 21592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2"/>
                <a:gd name="T11" fmla="*/ 21600 w 21600"/>
                <a:gd name="T12" fmla="*/ 21592 h 21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2" fill="none" extrusionOk="0">
                  <a:moveTo>
                    <a:pt x="571" y="-1"/>
                  </a:moveTo>
                  <a:cubicBezTo>
                    <a:pt x="12273" y="309"/>
                    <a:pt x="21600" y="9885"/>
                    <a:pt x="21600" y="21592"/>
                  </a:cubicBezTo>
                </a:path>
                <a:path w="21600" h="21592" stroke="0" extrusionOk="0">
                  <a:moveTo>
                    <a:pt x="571" y="-1"/>
                  </a:moveTo>
                  <a:cubicBezTo>
                    <a:pt x="12273" y="309"/>
                    <a:pt x="21600" y="9885"/>
                    <a:pt x="21600" y="21592"/>
                  </a:cubicBezTo>
                  <a:lnTo>
                    <a:pt x="0" y="21592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29"/>
            <p:cNvSpPr txBox="1">
              <a:spLocks noChangeArrowheads="1"/>
            </p:cNvSpPr>
            <p:nvPr/>
          </p:nvSpPr>
          <p:spPr bwMode="auto">
            <a:xfrm>
              <a:off x="4912" y="2879"/>
              <a:ext cx="30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2000" b="1"/>
                <a:t>C</a:t>
              </a:r>
              <a:r>
                <a:rPr lang="en-US" sz="2000" b="1" baseline="-25000"/>
                <a:t>b</a:t>
              </a:r>
              <a:endParaRPr lang="en-US" sz="2000" b="1"/>
            </a:p>
          </p:txBody>
        </p:sp>
        <p:sp>
          <p:nvSpPr>
            <p:cNvPr id="8226" name="Text Box 30"/>
            <p:cNvSpPr txBox="1">
              <a:spLocks noChangeArrowheads="1"/>
            </p:cNvSpPr>
            <p:nvPr/>
          </p:nvSpPr>
          <p:spPr bwMode="auto">
            <a:xfrm>
              <a:off x="1168" y="1987"/>
              <a:ext cx="301" cy="2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2000" b="1"/>
                <a:t>C</a:t>
              </a:r>
              <a:r>
                <a:rPr lang="en-US" sz="2000" b="1" baseline="-25000"/>
                <a:t>e</a:t>
              </a:r>
              <a:endParaRPr lang="en-US" sz="2000" b="1"/>
            </a:p>
          </p:txBody>
        </p:sp>
        <p:sp>
          <p:nvSpPr>
            <p:cNvPr id="8227" name="Text Box 31"/>
            <p:cNvSpPr txBox="1">
              <a:spLocks noChangeArrowheads="1"/>
            </p:cNvSpPr>
            <p:nvPr/>
          </p:nvSpPr>
          <p:spPr bwMode="auto">
            <a:xfrm>
              <a:off x="3655" y="2258"/>
              <a:ext cx="9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b="1">
                  <a:latin typeface="Symbol" pitchFamily="18" charset="2"/>
                  <a:sym typeface="Symbol" pitchFamily="18" charset="2"/>
                </a:rPr>
                <a:t></a:t>
              </a:r>
              <a:r>
                <a:rPr lang="en-US" b="1" baseline="30000">
                  <a:latin typeface="Symbol" pitchFamily="18" charset="2"/>
                </a:rPr>
                <a:t>2</a:t>
              </a:r>
              <a:r>
                <a:rPr lang="en-US" b="1">
                  <a:latin typeface="Symbol" pitchFamily="18" charset="2"/>
                </a:rPr>
                <a:t>F =0</a:t>
              </a:r>
            </a:p>
          </p:txBody>
        </p:sp>
        <p:sp>
          <p:nvSpPr>
            <p:cNvPr id="8228" name="Text Box 32"/>
            <p:cNvSpPr txBox="1">
              <a:spLocks noChangeArrowheads="1"/>
            </p:cNvSpPr>
            <p:nvPr/>
          </p:nvSpPr>
          <p:spPr bwMode="auto">
            <a:xfrm>
              <a:off x="3430" y="1522"/>
              <a:ext cx="9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endParaRPr lang="en-US" b="1">
                <a:latin typeface="Symbol" pitchFamily="18" charset="2"/>
              </a:endParaRPr>
            </a:p>
          </p:txBody>
        </p:sp>
        <p:sp>
          <p:nvSpPr>
            <p:cNvPr id="8229" name="Text Box 34"/>
            <p:cNvSpPr txBox="1">
              <a:spLocks noChangeArrowheads="1"/>
            </p:cNvSpPr>
            <p:nvPr/>
          </p:nvSpPr>
          <p:spPr bwMode="auto">
            <a:xfrm>
              <a:off x="1105" y="1403"/>
              <a:ext cx="4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1800" b="1">
                  <a:latin typeface="Symbol" pitchFamily="18" charset="2"/>
                </a:rPr>
                <a:t>F</a:t>
              </a:r>
              <a:r>
                <a:rPr lang="en-US" sz="1800" b="1" baseline="-25000"/>
                <a:t>m</a:t>
              </a:r>
            </a:p>
          </p:txBody>
        </p:sp>
        <p:sp>
          <p:nvSpPr>
            <p:cNvPr id="8230" name="Text Box 35"/>
            <p:cNvSpPr txBox="1">
              <a:spLocks noChangeArrowheads="1"/>
            </p:cNvSpPr>
            <p:nvPr/>
          </p:nvSpPr>
          <p:spPr bwMode="auto">
            <a:xfrm>
              <a:off x="1841" y="1463"/>
              <a:ext cx="4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1800" b="1">
                  <a:latin typeface="Symbol" pitchFamily="18" charset="2"/>
                </a:rPr>
                <a:t>F</a:t>
              </a:r>
              <a:r>
                <a:rPr lang="en-US" sz="1800" b="1" baseline="-25000"/>
                <a:t>s</a:t>
              </a:r>
            </a:p>
          </p:txBody>
        </p:sp>
        <p:sp>
          <p:nvSpPr>
            <p:cNvPr id="8231" name="Line 36"/>
            <p:cNvSpPr>
              <a:spLocks noChangeShapeType="1"/>
            </p:cNvSpPr>
            <p:nvPr/>
          </p:nvSpPr>
          <p:spPr bwMode="auto">
            <a:xfrm flipH="1">
              <a:off x="1783" y="1646"/>
              <a:ext cx="155" cy="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Line 37"/>
            <p:cNvSpPr>
              <a:spLocks noChangeShapeType="1"/>
            </p:cNvSpPr>
            <p:nvPr/>
          </p:nvSpPr>
          <p:spPr bwMode="auto">
            <a:xfrm flipV="1">
              <a:off x="1344" y="1371"/>
              <a:ext cx="165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6" name="Text Box 39"/>
          <p:cNvSpPr txBox="1">
            <a:spLocks noChangeArrowheads="1"/>
          </p:cNvSpPr>
          <p:nvPr/>
        </p:nvSpPr>
        <p:spPr bwMode="auto">
          <a:xfrm>
            <a:off x="5754688" y="3111500"/>
            <a:ext cx="16398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1800" b="1"/>
              <a:t>Potential distribution:</a:t>
            </a:r>
          </a:p>
        </p:txBody>
      </p:sp>
      <p:sp>
        <p:nvSpPr>
          <p:cNvPr id="8197" name="Text Box 40"/>
          <p:cNvSpPr txBox="1">
            <a:spLocks noChangeArrowheads="1"/>
          </p:cNvSpPr>
          <p:nvPr/>
        </p:nvSpPr>
        <p:spPr bwMode="auto">
          <a:xfrm>
            <a:off x="3193403" y="3152001"/>
            <a:ext cx="1593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1800" b="1" dirty="0"/>
              <a:t>mass </a:t>
            </a:r>
            <a:r>
              <a:rPr lang="en-US" sz="1800" b="1" dirty="0" smtClean="0"/>
              <a:t>transport-</a:t>
            </a:r>
            <a:r>
              <a:rPr lang="en-US" sz="1800" b="1" dirty="0" err="1" smtClean="0"/>
              <a:t>Conc</a:t>
            </a:r>
            <a:r>
              <a:rPr lang="en-US" sz="1800" b="1" dirty="0" smtClean="0"/>
              <a:t> BL:</a:t>
            </a:r>
            <a:endParaRPr lang="en-US" sz="1800" b="1" dirty="0"/>
          </a:p>
        </p:txBody>
      </p:sp>
      <p:sp>
        <p:nvSpPr>
          <p:cNvPr id="8198" name="Text Box 41"/>
          <p:cNvSpPr txBox="1">
            <a:spLocks noChangeArrowheads="1"/>
          </p:cNvSpPr>
          <p:nvPr/>
        </p:nvSpPr>
        <p:spPr bwMode="auto">
          <a:xfrm>
            <a:off x="1736725" y="4762500"/>
            <a:ext cx="2119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1800" b="1"/>
              <a:t>charge transfer:</a:t>
            </a:r>
          </a:p>
        </p:txBody>
      </p:sp>
      <p:sp>
        <p:nvSpPr>
          <p:cNvPr id="8199" name="Line 42"/>
          <p:cNvSpPr>
            <a:spLocks noChangeShapeType="1"/>
          </p:cNvSpPr>
          <p:nvPr/>
        </p:nvSpPr>
        <p:spPr bwMode="auto">
          <a:xfrm flipH="1">
            <a:off x="2009775" y="5915025"/>
            <a:ext cx="581025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0" name="Line 43"/>
          <p:cNvSpPr>
            <a:spLocks noChangeShapeType="1"/>
          </p:cNvSpPr>
          <p:nvPr/>
        </p:nvSpPr>
        <p:spPr bwMode="auto">
          <a:xfrm>
            <a:off x="2960688" y="5908675"/>
            <a:ext cx="434975" cy="3635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20203" y="4976093"/>
            <a:ext cx="6046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/>
              <a:t>η</a:t>
            </a:r>
            <a:r>
              <a:rPr lang="en-US" sz="4000" baseline="-25000" dirty="0"/>
              <a:t>c</a:t>
            </a:r>
            <a:endParaRPr lang="en-US" sz="4000" dirty="0"/>
          </a:p>
        </p:txBody>
      </p:sp>
      <p:sp>
        <p:nvSpPr>
          <p:cNvPr id="43" name="Rectangle 42"/>
          <p:cNvSpPr/>
          <p:nvPr/>
        </p:nvSpPr>
        <p:spPr>
          <a:xfrm>
            <a:off x="5930990" y="5070588"/>
            <a:ext cx="10919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 smtClean="0"/>
              <a:t>η</a:t>
            </a:r>
            <a:r>
              <a:rPr lang="en-US" sz="4000" baseline="-25000" dirty="0" smtClean="0"/>
              <a:t>ohm</a:t>
            </a:r>
            <a:endParaRPr lang="en-US" sz="4000" dirty="0"/>
          </a:p>
        </p:txBody>
      </p:sp>
      <p:sp>
        <p:nvSpPr>
          <p:cNvPr id="44" name="Rectangle 43"/>
          <p:cNvSpPr/>
          <p:nvPr/>
        </p:nvSpPr>
        <p:spPr>
          <a:xfrm>
            <a:off x="2668198" y="5070588"/>
            <a:ext cx="6238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 smtClean="0"/>
              <a:t>η</a:t>
            </a:r>
            <a:r>
              <a:rPr lang="en-US" sz="4000" baseline="-25000" dirty="0" smtClean="0"/>
              <a:t>a</a:t>
            </a:r>
            <a:endParaRPr lang="en-US" sz="40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335935" y="815493"/>
            <a:ext cx="8488517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91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5894602"/>
            <a:ext cx="9144000" cy="9633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0" rIns="457200" rtlCol="0" anchor="ctr"/>
          <a:lstStyle/>
          <a:p>
            <a:pPr algn="ctr"/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DG and DS (future grid)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791" y="4213362"/>
            <a:ext cx="883104" cy="7512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12630" y="4235702"/>
            <a:ext cx="748862" cy="74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Content Placeholder 6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75810" y="1063186"/>
            <a:ext cx="8105670" cy="297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48412" y="1269680"/>
            <a:ext cx="2504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Bulk Generation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Dispatch, Set-points &amp; Inertia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900" y="4285150"/>
            <a:ext cx="1363582" cy="85223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855189" y="5099443"/>
            <a:ext cx="5613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</a:rPr>
              <a:t>WIND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900" y="5367899"/>
            <a:ext cx="1363582" cy="50197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03893" y="5881891"/>
            <a:ext cx="6799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</a:rPr>
              <a:t>SOLAR</a:t>
            </a:r>
            <a:endParaRPr lang="en-US" sz="11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05969" y="1897526"/>
            <a:ext cx="1675232" cy="2168652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05969" y="4246123"/>
            <a:ext cx="1659523" cy="1936381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981201" y="5536173"/>
            <a:ext cx="2082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Bulk Renewables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Curtailment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80599" y="4167570"/>
            <a:ext cx="183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Industrial Load</a:t>
            </a:r>
          </a:p>
          <a:p>
            <a:r>
              <a:rPr lang="en-US" sz="1400" dirty="0" smtClean="0">
                <a:solidFill>
                  <a:srgbClr val="C00000"/>
                </a:solidFill>
              </a:rPr>
              <a:t>Bulk DR (hour-day)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580599" y="2779761"/>
            <a:ext cx="1172486" cy="1363125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Elbow Connector 5"/>
          <p:cNvCxnSpPr>
            <a:stCxn id="34" idx="3"/>
          </p:cNvCxnSpPr>
          <p:nvPr/>
        </p:nvCxnSpPr>
        <p:spPr>
          <a:xfrm flipV="1">
            <a:off x="1965492" y="3245569"/>
            <a:ext cx="1291416" cy="1968745"/>
          </a:xfrm>
          <a:prstGeom prst="bentConnector2">
            <a:avLst/>
          </a:prstGeom>
          <a:ln w="31750"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156749" y="976045"/>
            <a:ext cx="1763731" cy="4178025"/>
          </a:xfrm>
          <a:prstGeom prst="rect">
            <a:avLst/>
          </a:prstGeom>
          <a:noFill/>
          <a:ln w="44450">
            <a:solidFill>
              <a:srgbClr val="008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156749" y="5160991"/>
            <a:ext cx="1780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Net Load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6009" y="5570963"/>
            <a:ext cx="2507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00"/>
                </a:solidFill>
              </a:rPr>
              <a:t>Active control of Load &amp; Distributed Generation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8163" y="6100072"/>
            <a:ext cx="7676448" cy="7055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Arial"/>
              </a:rPr>
              <a:t>Stacking multiple grid applications across TD network with seamless integration.</a:t>
            </a:r>
            <a:endParaRPr lang="en-US" sz="24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56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/>
      <p:bldP spid="20" grpId="1"/>
      <p:bldP spid="21" grpId="0"/>
      <p:bldP spid="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20240" y="67341"/>
            <a:ext cx="6904212" cy="82435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ARPA-E &amp; Electric Power</a:t>
            </a:r>
            <a:endParaRPr lang="en-US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939733" y="2674608"/>
            <a:ext cx="999428" cy="326687"/>
            <a:chOff x="4715463" y="3711503"/>
            <a:chExt cx="999428" cy="326687"/>
          </a:xfrm>
        </p:grpSpPr>
        <p:sp>
          <p:nvSpPr>
            <p:cNvPr id="15" name="TextBox 14"/>
            <p:cNvSpPr txBox="1"/>
            <p:nvPr/>
          </p:nvSpPr>
          <p:spPr>
            <a:xfrm>
              <a:off x="4715463" y="3711503"/>
              <a:ext cx="999428" cy="32668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r"/>
              <a:r>
                <a:rPr lang="en-US" b="1" dirty="0" smtClean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rPr>
                <a:t>GENI</a:t>
              </a:r>
              <a:endParaRPr lang="en-US" b="1" dirty="0">
                <a:ln w="3175">
                  <a:noFill/>
                </a:ln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96" t="60098" r="13452" b="22927"/>
            <a:stretch>
              <a:fillRect/>
            </a:stretch>
          </p:blipFill>
          <p:spPr>
            <a:xfrm>
              <a:off x="4715463" y="3711503"/>
              <a:ext cx="356386" cy="326687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7526188" y="2779771"/>
            <a:ext cx="1159965" cy="356386"/>
            <a:chOff x="7664486" y="2957965"/>
            <a:chExt cx="1159965" cy="356386"/>
          </a:xfrm>
        </p:grpSpPr>
        <p:sp>
          <p:nvSpPr>
            <p:cNvPr id="23" name="TextBox 22"/>
            <p:cNvSpPr txBox="1"/>
            <p:nvPr/>
          </p:nvSpPr>
          <p:spPr>
            <a:xfrm>
              <a:off x="7664486" y="2972815"/>
              <a:ext cx="1159965" cy="32668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r"/>
              <a:r>
                <a:rPr lang="en-US" b="1" dirty="0" smtClean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rPr>
                <a:t>REACT</a:t>
              </a:r>
              <a:endParaRPr lang="en-US" b="1" dirty="0">
                <a:ln w="3175">
                  <a:noFill/>
                </a:ln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0" t="41580" r="41228" b="41445"/>
            <a:stretch>
              <a:fillRect/>
            </a:stretch>
          </p:blipFill>
          <p:spPr>
            <a:xfrm rot="5400000">
              <a:off x="7664486" y="2972814"/>
              <a:ext cx="356386" cy="326687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3466832" y="4074246"/>
            <a:ext cx="1184475" cy="350236"/>
            <a:chOff x="4483892" y="4497753"/>
            <a:chExt cx="1184475" cy="350236"/>
          </a:xfrm>
        </p:grpSpPr>
        <p:sp>
          <p:nvSpPr>
            <p:cNvPr id="29" name="TextBox 28"/>
            <p:cNvSpPr txBox="1"/>
            <p:nvPr/>
          </p:nvSpPr>
          <p:spPr>
            <a:xfrm>
              <a:off x="4483892" y="4497753"/>
              <a:ext cx="1184475" cy="32668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r"/>
              <a:r>
                <a:rPr lang="en-US" b="1" dirty="0" smtClean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rPr>
                <a:t>BEETIT</a:t>
              </a:r>
              <a:endParaRPr lang="en-US" b="1" dirty="0">
                <a:ln w="3175">
                  <a:noFill/>
                </a:ln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52" t="41580" r="25996" b="39902"/>
            <a:stretch>
              <a:fillRect/>
            </a:stretch>
          </p:blipFill>
          <p:spPr>
            <a:xfrm>
              <a:off x="4483893" y="4497753"/>
              <a:ext cx="350236" cy="350236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1018256" y="5934736"/>
            <a:ext cx="1307694" cy="326687"/>
            <a:chOff x="1018256" y="5934736"/>
            <a:chExt cx="1307694" cy="326687"/>
          </a:xfrm>
        </p:grpSpPr>
        <p:sp>
          <p:nvSpPr>
            <p:cNvPr id="32" name="TextBox 31"/>
            <p:cNvSpPr txBox="1"/>
            <p:nvPr/>
          </p:nvSpPr>
          <p:spPr>
            <a:xfrm>
              <a:off x="1018256" y="5934736"/>
              <a:ext cx="1307694" cy="32668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r"/>
              <a:r>
                <a:rPr lang="en-US" b="1" dirty="0" smtClean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rPr>
                <a:t>METALS</a:t>
              </a:r>
              <a:endParaRPr lang="en-US" b="1" dirty="0">
                <a:ln w="3175">
                  <a:noFill/>
                </a:ln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4" name="Picture 2" descr="http://www.nebb.com/sites/default/files/634033_0.jpg"/>
            <p:cNvPicPr>
              <a:picLocks noChangeAspect="1" noChangeArrowheads="1"/>
            </p:cNvPicPr>
            <p:nvPr/>
          </p:nvPicPr>
          <p:blipFill>
            <a:blip r:embed="rId4" cstate="print"/>
            <a:srcRect l="28827" t="25149" r="38742" b="34962"/>
            <a:stretch>
              <a:fillRect/>
            </a:stretch>
          </p:blipFill>
          <p:spPr bwMode="auto">
            <a:xfrm>
              <a:off x="1018256" y="5934736"/>
              <a:ext cx="337952" cy="326687"/>
            </a:xfrm>
            <a:prstGeom prst="ellipse">
              <a:avLst/>
            </a:prstGeom>
            <a:noFill/>
            <a:effectLst/>
          </p:spPr>
        </p:pic>
      </p:grpSp>
      <p:grpSp>
        <p:nvGrpSpPr>
          <p:cNvPr id="60" name="Group 59"/>
          <p:cNvGrpSpPr/>
          <p:nvPr/>
        </p:nvGrpSpPr>
        <p:grpSpPr>
          <a:xfrm>
            <a:off x="3776209" y="629033"/>
            <a:ext cx="1299921" cy="1001577"/>
            <a:chOff x="3776209" y="629033"/>
            <a:chExt cx="1299921" cy="1001577"/>
          </a:xfrm>
        </p:grpSpPr>
        <p:sp>
          <p:nvSpPr>
            <p:cNvPr id="8" name="TextBox 7"/>
            <p:cNvSpPr txBox="1"/>
            <p:nvPr/>
          </p:nvSpPr>
          <p:spPr>
            <a:xfrm>
              <a:off x="3810000" y="1282362"/>
              <a:ext cx="1266130" cy="32668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r"/>
              <a:r>
                <a:rPr lang="en-US" b="1" dirty="0" smtClean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rPr>
                <a:t>AMPED</a:t>
              </a:r>
              <a:endParaRPr lang="en-US" b="1" dirty="0">
                <a:ln w="3175">
                  <a:noFill/>
                </a:ln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79" t="60098" r="54669" b="21384"/>
            <a:stretch>
              <a:fillRect/>
            </a:stretch>
          </p:blipFill>
          <p:spPr>
            <a:xfrm>
              <a:off x="3801122" y="1282362"/>
              <a:ext cx="348248" cy="34824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801123" y="956145"/>
              <a:ext cx="1106332" cy="32668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r"/>
              <a:r>
                <a:rPr lang="en-US" b="1" dirty="0" smtClean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rPr>
                <a:t>GRIDS</a:t>
              </a:r>
              <a:endParaRPr lang="en-US" b="1" dirty="0">
                <a:ln w="3175">
                  <a:noFill/>
                </a:ln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45" t="41580" r="1803" b="39902"/>
            <a:stretch>
              <a:fillRect/>
            </a:stretch>
          </p:blipFill>
          <p:spPr>
            <a:xfrm>
              <a:off x="3801122" y="956145"/>
              <a:ext cx="326687" cy="32668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3791839" y="638862"/>
              <a:ext cx="1112644" cy="32668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r"/>
              <a:r>
                <a:rPr lang="en-US" b="1" dirty="0" smtClean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rPr>
                <a:t>HEATS</a:t>
              </a:r>
              <a:endParaRPr lang="en-US" b="1" dirty="0">
                <a:ln w="3175">
                  <a:noFill/>
                </a:ln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79" t="41580" r="54669" b="41445"/>
            <a:stretch>
              <a:fillRect/>
            </a:stretch>
          </p:blipFill>
          <p:spPr>
            <a:xfrm>
              <a:off x="3776209" y="629033"/>
              <a:ext cx="369356" cy="338576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360868" y="2164443"/>
            <a:ext cx="1698202" cy="678051"/>
            <a:chOff x="2360868" y="2164443"/>
            <a:chExt cx="1698202" cy="678051"/>
          </a:xfrm>
        </p:grpSpPr>
        <p:sp>
          <p:nvSpPr>
            <p:cNvPr id="42" name="TextBox 41"/>
            <p:cNvSpPr txBox="1"/>
            <p:nvPr/>
          </p:nvSpPr>
          <p:spPr>
            <a:xfrm>
              <a:off x="2369746" y="2492694"/>
              <a:ext cx="1689324" cy="32668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r"/>
              <a:r>
                <a:rPr lang="en-US" b="1" dirty="0" smtClean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rPr>
                <a:t>Solar ADEPT</a:t>
              </a:r>
              <a:endParaRPr lang="en-US" b="1" dirty="0">
                <a:ln w="3175">
                  <a:noFill/>
                </a:ln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52" t="60098" r="25996" b="21384"/>
            <a:stretch>
              <a:fillRect/>
            </a:stretch>
          </p:blipFill>
          <p:spPr>
            <a:xfrm>
              <a:off x="2360868" y="2493698"/>
              <a:ext cx="348796" cy="34879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2360868" y="2164443"/>
              <a:ext cx="1165542" cy="32668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r"/>
              <a:r>
                <a:rPr lang="en-US" b="1" dirty="0" smtClean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rPr>
                <a:t>FOCUS</a:t>
              </a:r>
              <a:endParaRPr lang="en-US" b="1" dirty="0">
                <a:ln w="3175">
                  <a:noFill/>
                </a:ln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0" name="Picture 4" descr="http://good-wallpapers.com/wallpapers/21799/1440_The%20Bright%20Sun,%20Blue%20Sky,%20Clouds.jpg"/>
            <p:cNvPicPr>
              <a:picLocks noChangeArrowheads="1"/>
            </p:cNvPicPr>
            <p:nvPr/>
          </p:nvPicPr>
          <p:blipFill>
            <a:blip r:embed="rId5" cstate="print"/>
            <a:srcRect l="25143" r="41331" b="33333"/>
            <a:stretch>
              <a:fillRect/>
            </a:stretch>
          </p:blipFill>
          <p:spPr bwMode="auto">
            <a:xfrm>
              <a:off x="2369746" y="2179968"/>
              <a:ext cx="304408" cy="304408"/>
            </a:xfrm>
            <a:prstGeom prst="ellipse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158189" y="4217241"/>
            <a:ext cx="1009031" cy="326687"/>
            <a:chOff x="158189" y="4217241"/>
            <a:chExt cx="1009031" cy="326687"/>
          </a:xfrm>
        </p:grpSpPr>
        <p:sp>
          <p:nvSpPr>
            <p:cNvPr id="51" name="TextBox 50"/>
            <p:cNvSpPr txBox="1"/>
            <p:nvPr/>
          </p:nvSpPr>
          <p:spPr>
            <a:xfrm>
              <a:off x="158189" y="4217241"/>
              <a:ext cx="1009031" cy="32668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r"/>
              <a:r>
                <a:rPr lang="en-US" b="1" dirty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rPr>
                <a:t>ARID</a:t>
              </a: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067" y="4224101"/>
              <a:ext cx="316573" cy="316883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5" name="Group 4"/>
          <p:cNvGrpSpPr/>
          <p:nvPr/>
        </p:nvGrpSpPr>
        <p:grpSpPr>
          <a:xfrm>
            <a:off x="6814696" y="5454710"/>
            <a:ext cx="1338704" cy="979656"/>
            <a:chOff x="6814696" y="5454710"/>
            <a:chExt cx="1338704" cy="979656"/>
          </a:xfrm>
        </p:grpSpPr>
        <p:sp>
          <p:nvSpPr>
            <p:cNvPr id="26" name="TextBox 25"/>
            <p:cNvSpPr txBox="1"/>
            <p:nvPr/>
          </p:nvSpPr>
          <p:spPr>
            <a:xfrm>
              <a:off x="6832452" y="5457723"/>
              <a:ext cx="1320947" cy="32668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r"/>
              <a:r>
                <a:rPr lang="en-US" b="1" dirty="0" smtClean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rPr>
                <a:t>MOSAIC</a:t>
              </a:r>
              <a:endParaRPr lang="en-US" b="1" dirty="0">
                <a:ln w="3175">
                  <a:noFill/>
                </a:ln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52" t="60098" r="25996" b="21384"/>
            <a:stretch>
              <a:fillRect/>
            </a:stretch>
          </p:blipFill>
          <p:spPr>
            <a:xfrm>
              <a:off x="6814696" y="5454710"/>
              <a:ext cx="347601" cy="347601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6832451" y="5786368"/>
              <a:ext cx="1320949" cy="32668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r"/>
              <a:r>
                <a:rPr lang="en-US" b="1" dirty="0" smtClean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rPr>
                <a:t>GEN-SET</a:t>
              </a:r>
              <a:endParaRPr lang="en-US" b="1" dirty="0">
                <a:ln w="3175">
                  <a:noFill/>
                </a:ln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32452" y="6107679"/>
              <a:ext cx="1192851" cy="326687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r"/>
              <a:r>
                <a:rPr lang="en-US" b="1" dirty="0" smtClean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rPr>
                <a:t>REBELS</a:t>
              </a:r>
              <a:endParaRPr lang="en-US" b="1" dirty="0">
                <a:ln w="3175">
                  <a:noFill/>
                </a:ln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48338" y="6125524"/>
              <a:ext cx="298076" cy="298076"/>
            </a:xfrm>
            <a:prstGeom prst="ellipse">
              <a:avLst/>
            </a:prstGeom>
            <a:ln w="63500" cap="rnd">
              <a:noFill/>
            </a:ln>
            <a:effectLst/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8" r="20570"/>
            <a:stretch/>
          </p:blipFill>
          <p:spPr>
            <a:xfrm>
              <a:off x="6848338" y="5801489"/>
              <a:ext cx="298076" cy="29803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7" name="Group 6"/>
          <p:cNvGrpSpPr/>
          <p:nvPr/>
        </p:nvGrpSpPr>
        <p:grpSpPr>
          <a:xfrm>
            <a:off x="5076130" y="3856410"/>
            <a:ext cx="1459520" cy="653374"/>
            <a:chOff x="5076130" y="3856410"/>
            <a:chExt cx="1459520" cy="653374"/>
          </a:xfrm>
        </p:grpSpPr>
        <p:grpSp>
          <p:nvGrpSpPr>
            <p:cNvPr id="65" name="Group 64"/>
            <p:cNvGrpSpPr/>
            <p:nvPr/>
          </p:nvGrpSpPr>
          <p:grpSpPr>
            <a:xfrm>
              <a:off x="5076130" y="3856410"/>
              <a:ext cx="1154764" cy="326687"/>
              <a:chOff x="2451859" y="4473626"/>
              <a:chExt cx="1154764" cy="32668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2457435" y="4473626"/>
                <a:ext cx="1149188" cy="32668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US" b="1" dirty="0" smtClean="0">
                    <a:ln w="3175">
                      <a:noFill/>
                    </a:ln>
                    <a:solidFill>
                      <a:schemeClr val="accent2"/>
                    </a:solidFill>
                    <a:latin typeface="Calibri" panose="020F0502020204030204" pitchFamily="34" charset="0"/>
                  </a:rPr>
                  <a:t>ADEPT</a:t>
                </a:r>
                <a:endParaRPr lang="en-US" b="1" dirty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7445" t="60098" r="1803" b="22927"/>
              <a:stretch>
                <a:fillRect/>
              </a:stretch>
            </p:blipFill>
            <p:spPr>
              <a:xfrm>
                <a:off x="2451859" y="4473626"/>
                <a:ext cx="356385" cy="326687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5076130" y="4183097"/>
              <a:ext cx="1459520" cy="326687"/>
              <a:chOff x="4939733" y="2993995"/>
              <a:chExt cx="1459520" cy="326687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4939733" y="2993995"/>
                <a:ext cx="1459520" cy="326687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r>
                  <a:rPr lang="en-US" b="1" dirty="0" smtClean="0">
                    <a:ln w="3175">
                      <a:noFill/>
                    </a:ln>
                    <a:solidFill>
                      <a:schemeClr val="accent2"/>
                    </a:solidFill>
                    <a:latin typeface="Calibri" panose="020F0502020204030204" pitchFamily="34" charset="0"/>
                  </a:rPr>
                  <a:t>SWITCHES</a:t>
                </a:r>
                <a:endParaRPr lang="en-US" b="1" dirty="0">
                  <a:ln w="3175">
                    <a:noFill/>
                  </a:ln>
                  <a:solidFill>
                    <a:schemeClr val="accent2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46" name="Picture 2" descr="http://www.exponent.com/files/Uploads/Images/electrical/semiconductor%20photo%202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34283" r="34921" b="36837"/>
              <a:stretch>
                <a:fillRect/>
              </a:stretch>
            </p:blipFill>
            <p:spPr bwMode="auto">
              <a:xfrm>
                <a:off x="4939733" y="2993995"/>
                <a:ext cx="328627" cy="326687"/>
              </a:xfrm>
              <a:prstGeom prst="ellipse">
                <a:avLst/>
              </a:prstGeom>
              <a:noFill/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225049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7"/>
            <a:ext cx="9144000" cy="6860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93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Have a Choice to Make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36194" y="6318383"/>
            <a:ext cx="688258" cy="365125"/>
          </a:xfrm>
          <a:prstGeom prst="rect">
            <a:avLst/>
          </a:prstGeom>
        </p:spPr>
        <p:txBody>
          <a:bodyPr/>
          <a:lstStyle/>
          <a:p>
            <a:fld id="{F49B8720-E526-BD45-92D7-B4028BF31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://t2.gstatic.com/images?q=tbn:ANd9GcSR431ck2eyXVdbBhoidudc2uC6xOWSkc-plTnSR66lfXGNeCVjjuNTfyKQ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2316235" y="979713"/>
            <a:ext cx="4202536" cy="2353421"/>
          </a:xfrm>
          <a:prstGeom prst="rect">
            <a:avLst/>
          </a:prstGeom>
          <a:noFill/>
        </p:spPr>
      </p:pic>
      <p:pic>
        <p:nvPicPr>
          <p:cNvPr id="1028" name="Picture 4" descr="http://www.wix.com/blog/wp-content/uploads/2012/08/FB-Reality.jpg"/>
          <p:cNvPicPr>
            <a:picLocks noChangeAspect="1" noChangeArrowheads="1"/>
          </p:cNvPicPr>
          <p:nvPr/>
        </p:nvPicPr>
        <p:blipFill>
          <a:blip r:embed="rId3"/>
          <a:srcRect l="5392" t="33517" r="52879"/>
          <a:stretch>
            <a:fillRect/>
          </a:stretch>
        </p:blipFill>
        <p:spPr bwMode="auto">
          <a:xfrm>
            <a:off x="6370965" y="3669658"/>
            <a:ext cx="1177876" cy="1027807"/>
          </a:xfrm>
          <a:prstGeom prst="rect">
            <a:avLst/>
          </a:prstGeom>
          <a:noFill/>
        </p:spPr>
      </p:pic>
      <p:pic>
        <p:nvPicPr>
          <p:cNvPr id="1030" name="Picture 6" descr="http://www.wix.com/blog/wp-content/uploads/2012/08/FB-Reality.jpg"/>
          <p:cNvPicPr>
            <a:picLocks noChangeAspect="1" noChangeArrowheads="1"/>
          </p:cNvPicPr>
          <p:nvPr/>
        </p:nvPicPr>
        <p:blipFill>
          <a:blip r:embed="rId3"/>
          <a:srcRect l="52579" t="33480" r="3817"/>
          <a:stretch>
            <a:fillRect/>
          </a:stretch>
        </p:blipFill>
        <p:spPr bwMode="auto">
          <a:xfrm>
            <a:off x="1326544" y="3684407"/>
            <a:ext cx="1230129" cy="102780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858" y="4530930"/>
            <a:ext cx="37404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Electricity generation with renewables will never compete economically with hydrocarbons and the grid will continue to be vertically integrated.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42156" y="4502708"/>
            <a:ext cx="33707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Renewable and/or distributed generation coupled storage will become </a:t>
            </a:r>
            <a:r>
              <a:rPr lang="en-US" dirty="0" smtClean="0"/>
              <a:t>economically competitive with hydrocarbons and lead to flat integration of transmission and distribution 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659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Reliable Electricity Based on </a:t>
            </a:r>
            <a:r>
              <a:rPr lang="en-US" dirty="0" err="1" smtClean="0"/>
              <a:t>ELectrochemical</a:t>
            </a:r>
            <a:r>
              <a:rPr lang="en-US" dirty="0" smtClean="0"/>
              <a:t> Systems (REBELS)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36194" y="6318383"/>
            <a:ext cx="688258" cy="365125"/>
          </a:xfrm>
          <a:prstGeom prst="rect">
            <a:avLst/>
          </a:prstGeom>
        </p:spPr>
        <p:txBody>
          <a:bodyPr/>
          <a:lstStyle/>
          <a:p>
            <a:fld id="{F49B8720-E526-BD45-92D7-B4028BF31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480341" y="1981200"/>
            <a:ext cx="0" cy="3733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80341" y="5715000"/>
            <a:ext cx="75112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72194" y="578511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Duration of stored energy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781" y="2514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Nearer-term to market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781" y="4953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Longer-term to market</a:t>
            </a:r>
            <a:endParaRPr lang="en-US" dirty="0"/>
          </a:p>
        </p:txBody>
      </p:sp>
      <p:pic>
        <p:nvPicPr>
          <p:cNvPr id="24" name="Picture 2" descr="Colorado M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41" y="3931547"/>
            <a:ext cx="2165859" cy="25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upload.wikimedia.org/wikipedia/commons/6/6b/Georgia_Tech_shortened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817" y="5250788"/>
            <a:ext cx="878393" cy="38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www.geog.ucsb.edu/img/news/2012/2000px-Oak_Ridge_National_Laboratory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316" y="3091203"/>
            <a:ext cx="893084" cy="46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www.wca.org/files/directory_images/372-parc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393" y="4648200"/>
            <a:ext cx="1061243" cy="3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760" y="2481602"/>
            <a:ext cx="724809" cy="40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0" descr="http://developer.eebhub.org/archives/interface/EEB%20Hub%20Simulation%20Platform%20Tools%20DEC2013_files/utrc_blu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427" y="3004203"/>
            <a:ext cx="1365293" cy="24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 descr="http://www.northwatercapital.com/_files/portfolio/SAFCell%20logo%20without%20Inc%20-%20High%20Re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4"/>
          <a:stretch/>
        </p:blipFill>
        <p:spPr bwMode="auto">
          <a:xfrm>
            <a:off x="2621983" y="2331347"/>
            <a:ext cx="1004434" cy="48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33581" y="1013460"/>
            <a:ext cx="7470378" cy="724658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Intermediate temperature operation enables load-following fuel cells for distributed generation applications and grid support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2457794" y="5969776"/>
            <a:ext cx="10799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20194" y="5981206"/>
            <a:ext cx="1199806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http://www.alliedminds.com/images/subsidiaries/large/sienergy-system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9" t="19077" r="25333" b="20000"/>
          <a:stretch/>
        </p:blipFill>
        <p:spPr bwMode="auto">
          <a:xfrm>
            <a:off x="4701856" y="3511076"/>
            <a:ext cx="1309625" cy="36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://rainier.seis.sc.edu/camelia/LOGO201LP_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64" y="4248508"/>
            <a:ext cx="1551030" cy="32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237752"/>
            <a:ext cx="758556" cy="36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http://local.ans.org/ne-ny/ANL_H_Whit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03" y="5029200"/>
            <a:ext cx="1299897" cy="60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7" t="8702" r="54123" b="82175"/>
          <a:stretch/>
        </p:blipFill>
        <p:spPr bwMode="auto">
          <a:xfrm>
            <a:off x="7317047" y="4145439"/>
            <a:ext cx="1301400" cy="41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FuelCell Energy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96" y="3537639"/>
            <a:ext cx="1895303" cy="34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571781" y="2004596"/>
            <a:ext cx="221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FUEL CELL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43569" y="1958340"/>
            <a:ext cx="221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FUEL CELL + BATTERY MODE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58000" y="1969769"/>
            <a:ext cx="221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FUEL CELL + FUEL PRODUCTION</a:t>
            </a:r>
            <a:endParaRPr lang="en-US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8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to Market</a:t>
            </a:r>
          </a:p>
        </p:txBody>
      </p:sp>
      <p:sp>
        <p:nvSpPr>
          <p:cNvPr id="7" name="Right Arrow 6"/>
          <p:cNvSpPr/>
          <p:nvPr/>
        </p:nvSpPr>
        <p:spPr>
          <a:xfrm rot="16200000">
            <a:off x="-986223" y="2536371"/>
            <a:ext cx="3744684" cy="914400"/>
          </a:xfrm>
          <a:prstGeom prst="rightArrow">
            <a:avLst>
              <a:gd name="adj1" fmla="val 50000"/>
              <a:gd name="adj2" fmla="val 39950"/>
            </a:avLst>
          </a:prstGeom>
          <a:gradFill flip="none" rotWithShape="1">
            <a:gsLst>
              <a:gs pos="50000">
                <a:schemeClr val="bg1">
                  <a:lumMod val="6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b="1" dirty="0"/>
              <a:t>Reliable and </a:t>
            </a:r>
            <a:r>
              <a:rPr lang="en-US" sz="1400" b="1" dirty="0" smtClean="0"/>
              <a:t>flexible </a:t>
            </a:r>
          </a:p>
          <a:p>
            <a:pPr algn="r"/>
            <a:r>
              <a:rPr lang="en-US" sz="1400" b="1" dirty="0"/>
              <a:t>g</a:t>
            </a:r>
            <a:r>
              <a:rPr lang="en-US" sz="1400" b="1" dirty="0" smtClean="0"/>
              <a:t>eneration </a:t>
            </a:r>
            <a:r>
              <a:rPr lang="en-US" sz="1400" b="1" dirty="0"/>
              <a:t>/ storage needs</a:t>
            </a: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428921" y="4865916"/>
            <a:ext cx="3273269" cy="1222081"/>
          </a:xfrm>
          <a:prstGeom prst="rect">
            <a:avLst/>
          </a:prstGeom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/>
            <a:r>
              <a:rPr lang="en-US" sz="2000" b="1" dirty="0"/>
              <a:t>Establish manufacturing, supply chains via early markets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592291" y="5025009"/>
            <a:ext cx="5232165" cy="914400"/>
          </a:xfrm>
          <a:prstGeom prst="rightArrow">
            <a:avLst>
              <a:gd name="adj1" fmla="val 50000"/>
              <a:gd name="adj2" fmla="val 39950"/>
            </a:avLst>
          </a:prstGeom>
          <a:gradFill flip="none" rotWithShape="1">
            <a:gsLst>
              <a:gs pos="50000">
                <a:schemeClr val="bg1">
                  <a:lumMod val="65000"/>
                </a:schemeClr>
              </a:gs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b="1" dirty="0"/>
              <a:t>Willingness to pay premium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218178" y="1167857"/>
            <a:ext cx="1606274" cy="1838467"/>
            <a:chOff x="7348934" y="1644477"/>
            <a:chExt cx="1606274" cy="1838466"/>
          </a:xfrm>
        </p:grpSpPr>
        <p:sp>
          <p:nvSpPr>
            <p:cNvPr id="12" name="TextBox 11"/>
            <p:cNvSpPr txBox="1"/>
            <p:nvPr/>
          </p:nvSpPr>
          <p:spPr>
            <a:xfrm>
              <a:off x="7348934" y="1644477"/>
              <a:ext cx="160627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DoD</a:t>
              </a:r>
            </a:p>
            <a:p>
              <a:pPr algn="ctr"/>
              <a:r>
                <a:rPr lang="en-US" sz="1100" dirty="0" smtClean="0"/>
                <a:t>$8,000+ /kW</a:t>
              </a:r>
              <a:endParaRPr lang="en-US" sz="1100" baseline="-25000" dirty="0"/>
            </a:p>
          </p:txBody>
        </p:sp>
        <p:pic>
          <p:nvPicPr>
            <p:cNvPr id="13" name="Picture 6" descr="http://posterous.com/getfile/files.posterous.com/troopscoop/mM8KIDnedep5zzSiOsmSX43oCuicF1Dr3xXIbQ53CyRV2Aa2jXLDbosE7Wq3/screenshot_009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348934" y="2196437"/>
              <a:ext cx="1606274" cy="128650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4899226" y="1693263"/>
            <a:ext cx="2265965" cy="1775663"/>
            <a:chOff x="4953652" y="2019841"/>
            <a:chExt cx="2265965" cy="1775663"/>
          </a:xfrm>
        </p:grpSpPr>
        <p:sp>
          <p:nvSpPr>
            <p:cNvPr id="14" name="TextBox 13"/>
            <p:cNvSpPr txBox="1"/>
            <p:nvPr/>
          </p:nvSpPr>
          <p:spPr>
            <a:xfrm>
              <a:off x="4953652" y="2019841"/>
              <a:ext cx="226596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Telecom / Data Centers</a:t>
              </a:r>
              <a:endParaRPr lang="en-US" sz="1400" dirty="0" smtClean="0"/>
            </a:p>
            <a:p>
              <a:pPr algn="ctr"/>
              <a:r>
                <a:rPr lang="en-US" sz="1100" dirty="0" smtClean="0"/>
                <a:t>$3,000-5,000 / kW</a:t>
              </a:r>
              <a:endParaRPr lang="en-US" sz="1100" baseline="-25000" dirty="0"/>
            </a:p>
          </p:txBody>
        </p:sp>
        <p:pic>
          <p:nvPicPr>
            <p:cNvPr id="15" name="Picture 2" descr="http://www.zoekmachine-marketing-blog.com/wp-content/uploads/2013/04/google-datacenter.jpg"/>
            <p:cNvPicPr>
              <a:picLocks noChangeAspect="1" noChangeArrowheads="1"/>
            </p:cNvPicPr>
            <p:nvPr/>
          </p:nvPicPr>
          <p:blipFill>
            <a:blip r:embed="rId3"/>
            <a:srcRect l="13638" t="11232" b="3540"/>
            <a:stretch>
              <a:fillRect/>
            </a:stretch>
          </p:blipFill>
          <p:spPr bwMode="auto">
            <a:xfrm>
              <a:off x="5142466" y="2553129"/>
              <a:ext cx="1888339" cy="12423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0" name="Group 19"/>
          <p:cNvGrpSpPr/>
          <p:nvPr/>
        </p:nvGrpSpPr>
        <p:grpSpPr>
          <a:xfrm>
            <a:off x="3118535" y="2431295"/>
            <a:ext cx="1684889" cy="1597724"/>
            <a:chOff x="3183847" y="2518383"/>
            <a:chExt cx="1684889" cy="1597724"/>
          </a:xfrm>
        </p:grpSpPr>
        <p:sp>
          <p:nvSpPr>
            <p:cNvPr id="16" name="TextBox 15"/>
            <p:cNvSpPr txBox="1"/>
            <p:nvPr/>
          </p:nvSpPr>
          <p:spPr>
            <a:xfrm>
              <a:off x="3245400" y="2518383"/>
              <a:ext cx="156178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Alaska &amp; Hawaii</a:t>
              </a:r>
              <a:endParaRPr lang="en-US" sz="1400" dirty="0" smtClean="0"/>
            </a:p>
            <a:p>
              <a:pPr algn="ctr"/>
              <a:r>
                <a:rPr lang="en-US" sz="1100" dirty="0" smtClean="0"/>
                <a:t>$1,500-$2,000 / kW</a:t>
              </a:r>
              <a:endParaRPr lang="en-US" sz="1100" baseline="-25000" dirty="0"/>
            </a:p>
          </p:txBody>
        </p:sp>
        <p:pic>
          <p:nvPicPr>
            <p:cNvPr id="17" name="Picture 4" descr="Courtesy Of Mike Laudert / Alaska Electric Light &amp; Power Co.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83847" y="3038981"/>
              <a:ext cx="1684889" cy="10771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Group 8"/>
          <p:cNvGrpSpPr/>
          <p:nvPr/>
        </p:nvGrpSpPr>
        <p:grpSpPr>
          <a:xfrm>
            <a:off x="1343324" y="2816980"/>
            <a:ext cx="1569759" cy="1755023"/>
            <a:chOff x="1343320" y="2708121"/>
            <a:chExt cx="1569759" cy="1755022"/>
          </a:xfrm>
        </p:grpSpPr>
        <p:sp>
          <p:nvSpPr>
            <p:cNvPr id="18" name="TextBox 17"/>
            <p:cNvSpPr txBox="1"/>
            <p:nvPr/>
          </p:nvSpPr>
          <p:spPr>
            <a:xfrm>
              <a:off x="1343320" y="2708121"/>
              <a:ext cx="156975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Residential DG</a:t>
              </a:r>
              <a:endParaRPr lang="en-US" sz="1100" dirty="0" smtClean="0"/>
            </a:p>
            <a:p>
              <a:pPr algn="ctr"/>
              <a:r>
                <a:rPr lang="en-US" sz="1100" dirty="0" smtClean="0"/>
                <a:t>$1,000-1,500 / kW</a:t>
              </a:r>
              <a:endParaRPr lang="en-US" sz="1100" baseline="-25000" dirty="0"/>
            </a:p>
          </p:txBody>
        </p:sp>
        <p:pic>
          <p:nvPicPr>
            <p:cNvPr id="19" name="Picture 2" descr="http://blog.glacialenergy.com/wp-content/uploads/2012/10/Meter-150x150.jpg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t="6094" b="6658"/>
            <a:stretch/>
          </p:blipFill>
          <p:spPr bwMode="auto">
            <a:xfrm>
              <a:off x="1420795" y="3228746"/>
              <a:ext cx="1414808" cy="12343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36194" y="6318384"/>
            <a:ext cx="688258" cy="365125"/>
          </a:xfrm>
        </p:spPr>
        <p:txBody>
          <a:bodyPr/>
          <a:lstStyle/>
          <a:p>
            <a:fld id="{F49B8720-E526-BD45-92D7-B4028BF31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50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A48D1F-3091-4E9B-A3E8-931923804DD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11" name="Content Placeholder 10" descr="ARPA-E_Logo_graydot.png"/>
          <p:cNvPicPr>
            <a:picLocks noGrp="1" noChangeAspect="1"/>
          </p:cNvPicPr>
          <p:nvPr>
            <p:ph idx="13"/>
          </p:nvPr>
        </p:nvPicPr>
        <p:blipFill>
          <a:blip r:embed="rId2" cstate="print"/>
          <a:stretch>
            <a:fillRect/>
          </a:stretch>
        </p:blipFill>
        <p:spPr>
          <a:xfrm>
            <a:off x="711110" y="3104199"/>
            <a:ext cx="3270738" cy="731533"/>
          </a:xfrm>
        </p:spPr>
      </p:pic>
      <p:pic>
        <p:nvPicPr>
          <p:cNvPr id="10" name="Content Placeholder 9" descr="DOE_Logo_Black.PNG"/>
          <p:cNvPicPr>
            <a:picLocks noGrp="1" noChangeAspect="1"/>
          </p:cNvPicPr>
          <p:nvPr>
            <p:ph idx="16"/>
          </p:nvPr>
        </p:nvPicPr>
        <p:blipFill>
          <a:blip r:embed="rId3" cstate="print"/>
          <a:stretch>
            <a:fillRect/>
          </a:stretch>
        </p:blipFill>
        <p:spPr>
          <a:xfrm>
            <a:off x="4776538" y="3064479"/>
            <a:ext cx="3493477" cy="846389"/>
          </a:xfrm>
        </p:spPr>
      </p:pic>
      <p:sp>
        <p:nvSpPr>
          <p:cNvPr id="12" name="Rectangle 11"/>
          <p:cNvSpPr/>
          <p:nvPr/>
        </p:nvSpPr>
        <p:spPr bwMode="auto">
          <a:xfrm>
            <a:off x="-17585" y="5767754"/>
            <a:ext cx="9144000" cy="10902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www.arpa-e.energy.gov</a:t>
            </a:r>
          </a:p>
        </p:txBody>
      </p:sp>
    </p:spTree>
    <p:extLst>
      <p:ext uri="{BB962C8B-B14F-4D97-AF65-F5344CB8AC3E}">
        <p14:creationId xmlns:p14="http://schemas.microsoft.com/office/powerpoint/2010/main" val="4153633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225496"/>
              </p:ext>
            </p:extLst>
          </p:nvPr>
        </p:nvGraphicFramePr>
        <p:xfrm>
          <a:off x="141111" y="1058333"/>
          <a:ext cx="8805333" cy="5065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66603" y="166118"/>
            <a:ext cx="8488517" cy="7956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latin typeface="Arial (Body)"/>
                <a:cs typeface="Arial (Body)"/>
              </a:rPr>
              <a:t>U.S. Primary Energy Consumption</a:t>
            </a:r>
            <a:endParaRPr lang="en-US" sz="3200" b="1" dirty="0">
              <a:latin typeface="Arial Body"/>
              <a:cs typeface="Arial Body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7403" y="4506331"/>
            <a:ext cx="15745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Biomass</a:t>
            </a:r>
            <a:endParaRPr lang="en-US" sz="2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08803" y="3492464"/>
            <a:ext cx="9071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Coal</a:t>
            </a:r>
            <a:endParaRPr lang="en-US" sz="2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04586" y="2864486"/>
            <a:ext cx="6292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Oil</a:t>
            </a:r>
            <a:endParaRPr lang="en-US" sz="2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933872" y="1973421"/>
            <a:ext cx="15374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Nat. Gas</a:t>
            </a:r>
            <a:endParaRPr lang="en-US" sz="2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97889" y="6345472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EIA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8873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299685"/>
              </p:ext>
            </p:extLst>
          </p:nvPr>
        </p:nvGraphicFramePr>
        <p:xfrm>
          <a:off x="246307" y="1046409"/>
          <a:ext cx="8756581" cy="4964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65380" y="95563"/>
            <a:ext cx="8488517" cy="795624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latin typeface="Arial (Body)"/>
                <a:cs typeface="Arial (Body)"/>
              </a:rPr>
              <a:t>U.S. Electricity</a:t>
            </a:r>
            <a:r>
              <a:rPr lang="en-US" sz="3200" b="1" dirty="0" smtClean="0">
                <a:latin typeface="Arial Body"/>
                <a:cs typeface="Arial Body"/>
              </a:rPr>
              <a:t> Net Generation</a:t>
            </a:r>
            <a:endParaRPr lang="en-US" sz="3200" b="1" dirty="0">
              <a:latin typeface="Arial Body"/>
              <a:cs typeface="Arial Body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7889" y="6345472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EIA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508803" y="4339131"/>
            <a:ext cx="9071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Coal</a:t>
            </a:r>
            <a:endParaRPr lang="en-US" sz="2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375203" y="2459531"/>
            <a:ext cx="11479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Hydro</a:t>
            </a:r>
            <a:endParaRPr lang="en-US" sz="2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41714" y="1652376"/>
            <a:ext cx="15374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Nat. Gas</a:t>
            </a:r>
            <a:endParaRPr lang="en-US" sz="2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540628" y="1696085"/>
            <a:ext cx="6292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Oil</a:t>
            </a:r>
            <a:endParaRPr lang="en-US" sz="2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20694" y="1406154"/>
            <a:ext cx="14078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/>
              <a:t>Nuclear</a:t>
            </a:r>
            <a:endParaRPr lang="en-US" sz="2600" b="1" dirty="0"/>
          </a:p>
        </p:txBody>
      </p:sp>
      <p:sp>
        <p:nvSpPr>
          <p:cNvPr id="17" name="Oval 16"/>
          <p:cNvSpPr/>
          <p:nvPr/>
        </p:nvSpPr>
        <p:spPr>
          <a:xfrm>
            <a:off x="6595533" y="1102854"/>
            <a:ext cx="939800" cy="491702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0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Installed Solar Capacity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7" y="1030111"/>
            <a:ext cx="6265333" cy="50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_Win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072" y="2151035"/>
            <a:ext cx="6704030" cy="35965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810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U.S. Wind Power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7286" y="931823"/>
            <a:ext cx="8622071" cy="4562007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smtClean="0"/>
              <a:t>   </a:t>
            </a:r>
            <a:endParaRPr lang="en-US" dirty="0"/>
          </a:p>
          <a:p>
            <a:r>
              <a:rPr lang="en-US" dirty="0"/>
              <a:t>Total </a:t>
            </a:r>
            <a:r>
              <a:rPr lang="en-US" dirty="0" smtClean="0"/>
              <a:t>U.S. wind </a:t>
            </a:r>
            <a:r>
              <a:rPr lang="en-US" dirty="0"/>
              <a:t>capacity reached 60 GW in 2012 (expected energy production of roughly a quarter of installed nuclear power)</a:t>
            </a:r>
          </a:p>
          <a:p>
            <a:r>
              <a:rPr lang="en-US" dirty="0"/>
              <a:t>Expansion of wind surpassed gas in capacity,  not in expected energy </a:t>
            </a:r>
            <a:r>
              <a:rPr lang="en-US" dirty="0" smtClean="0"/>
              <a:t>production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30% </a:t>
            </a:r>
            <a:r>
              <a:rPr lang="en-US" dirty="0" smtClean="0"/>
              <a:t>Denmark (1</a:t>
            </a:r>
            <a:r>
              <a:rPr lang="en-US" baseline="30000" dirty="0" smtClean="0"/>
              <a:t>st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4.4% U.S. (12</a:t>
            </a:r>
            <a:r>
              <a:rPr lang="en-US" baseline="30000" dirty="0"/>
              <a:t>th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980" y="5493830"/>
            <a:ext cx="2387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LBNL</a:t>
            </a:r>
          </a:p>
          <a:p>
            <a:r>
              <a:rPr lang="en-US" sz="1200" b="1" dirty="0" smtClean="0"/>
              <a:t>2012 Wind Technologies </a:t>
            </a:r>
          </a:p>
          <a:p>
            <a:r>
              <a:rPr lang="en-US" sz="1200" b="1" dirty="0" smtClean="0"/>
              <a:t>Market Report </a:t>
            </a:r>
            <a:endParaRPr lang="en-US" sz="1200" dirty="0"/>
          </a:p>
        </p:txBody>
      </p:sp>
      <p:pic>
        <p:nvPicPr>
          <p:cNvPr id="9" name="Picture 8" descr="800px-GreenMountainWindFarm_Fluvanna_200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519" y="78104"/>
            <a:ext cx="1543281" cy="102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Figure1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11492" r="15648" b="12523"/>
          <a:stretch/>
        </p:blipFill>
        <p:spPr>
          <a:xfrm>
            <a:off x="1651000" y="1004581"/>
            <a:ext cx="5588000" cy="4527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7395" y="6469109"/>
            <a:ext cx="3118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National Solar Radiation Database</a:t>
            </a:r>
            <a:endParaRPr lang="en-US" sz="12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Increasing Intermittent Generation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39785" y="5612829"/>
            <a:ext cx="7676448" cy="7055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cs typeface="Arial"/>
              </a:rPr>
              <a:t>Impacts predictability and </a:t>
            </a:r>
            <a:r>
              <a:rPr lang="en-US" sz="2400" dirty="0">
                <a:solidFill>
                  <a:schemeClr val="bg1"/>
                </a:solidFill>
                <a:cs typeface="Arial"/>
              </a:rPr>
              <a:t>i</a:t>
            </a:r>
            <a:r>
              <a:rPr lang="en-US" sz="2400" dirty="0" smtClean="0">
                <a:solidFill>
                  <a:schemeClr val="bg1"/>
                </a:solidFill>
                <a:cs typeface="Arial"/>
              </a:rPr>
              <a:t>nertia on the grid, resulting in decreased resiliency.</a:t>
            </a:r>
            <a:endParaRPr lang="en-US" sz="2400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265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35" y="67341"/>
            <a:ext cx="8488517" cy="795624"/>
          </a:xfrm>
        </p:spPr>
        <p:txBody>
          <a:bodyPr>
            <a:normAutofit/>
          </a:bodyPr>
          <a:lstStyle/>
          <a:p>
            <a:r>
              <a:rPr lang="en-US" dirty="0" smtClean="0"/>
              <a:t>Emerging Power System Challenges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36194" y="6318383"/>
            <a:ext cx="688258" cy="352401"/>
          </a:xfrm>
        </p:spPr>
        <p:txBody>
          <a:bodyPr/>
          <a:lstStyle/>
          <a:p>
            <a:fld id="{F49B8720-E526-BD45-92D7-B4028BF31DD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5135" y="1138383"/>
            <a:ext cx="5044496" cy="4944918"/>
          </a:xfrm>
        </p:spPr>
        <p:txBody>
          <a:bodyPr>
            <a:normAutofit/>
          </a:bodyPr>
          <a:lstStyle/>
          <a:p>
            <a:pPr lvl="1"/>
            <a:r>
              <a:rPr lang="en-US" sz="2200" dirty="0">
                <a:solidFill>
                  <a:srgbClr val="000000"/>
                </a:solidFill>
              </a:rPr>
              <a:t>Increasing wind and solar generation</a:t>
            </a:r>
          </a:p>
          <a:p>
            <a:pPr lvl="1"/>
            <a:r>
              <a:rPr lang="en-US" sz="2200" dirty="0">
                <a:solidFill>
                  <a:srgbClr val="000000"/>
                </a:solidFill>
              </a:rPr>
              <a:t>Decentralization of </a:t>
            </a:r>
            <a:r>
              <a:rPr lang="en-US" sz="2200" dirty="0" smtClean="0">
                <a:solidFill>
                  <a:srgbClr val="000000"/>
                </a:solidFill>
              </a:rPr>
              <a:t>generation</a:t>
            </a:r>
          </a:p>
          <a:p>
            <a:pPr lvl="1"/>
            <a:r>
              <a:rPr lang="en-US" sz="2200" dirty="0" smtClean="0">
                <a:solidFill>
                  <a:srgbClr val="000000"/>
                </a:solidFill>
              </a:rPr>
              <a:t>Aging infrastructure</a:t>
            </a:r>
          </a:p>
          <a:p>
            <a:pPr lvl="1"/>
            <a:r>
              <a:rPr lang="en-US" sz="2200" dirty="0" smtClean="0">
                <a:solidFill>
                  <a:srgbClr val="000000"/>
                </a:solidFill>
              </a:rPr>
              <a:t>Changing demand profiles</a:t>
            </a:r>
          </a:p>
          <a:p>
            <a:pPr lvl="1"/>
            <a:r>
              <a:rPr lang="en-US" sz="2200" dirty="0" smtClean="0">
                <a:solidFill>
                  <a:srgbClr val="000000"/>
                </a:solidFill>
              </a:rPr>
              <a:t>Increasing natural gas generation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All of these challenges require greater power system flexibility</a:t>
            </a:r>
            <a:r>
              <a:rPr lang="en-US" b="1" dirty="0" smtClean="0">
                <a:solidFill>
                  <a:srgbClr val="000000"/>
                </a:solidFill>
              </a:rPr>
              <a:t>.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What role can energy storage have to meet these challenges.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074" y="1195294"/>
            <a:ext cx="3171723" cy="476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2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RPA E COLOR PALETTE 112012">
      <a:dk1>
        <a:sysClr val="windowText" lastClr="000000"/>
      </a:dk1>
      <a:lt1>
        <a:sysClr val="window" lastClr="FFFFFF"/>
      </a:lt1>
      <a:dk2>
        <a:srgbClr val="1AB0E9"/>
      </a:dk2>
      <a:lt2>
        <a:srgbClr val="E79B38"/>
      </a:lt2>
      <a:accent1>
        <a:srgbClr val="1AB0E9"/>
      </a:accent1>
      <a:accent2>
        <a:srgbClr val="106D96"/>
      </a:accent2>
      <a:accent3>
        <a:srgbClr val="E49C3D"/>
      </a:accent3>
      <a:accent4>
        <a:srgbClr val="E7862A"/>
      </a:accent4>
      <a:accent5>
        <a:srgbClr val="9DA0A3"/>
      </a:accent5>
      <a:accent6>
        <a:srgbClr val="DADADA"/>
      </a:accent6>
      <a:hlink>
        <a:srgbClr val="1AB0E9"/>
      </a:hlink>
      <a:folHlink>
        <a:srgbClr val="E49C3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ARPA-e.thmx</Template>
  <TotalTime>27560</TotalTime>
  <Words>1416</Words>
  <Application>Microsoft Macintosh PowerPoint</Application>
  <PresentationFormat>On-screen Show (4:3)</PresentationFormat>
  <Paragraphs>370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Innovating New Grid Technologies: Providing Electricity on Demand</vt:lpstr>
      <vt:lpstr>Energy Technology “Valleys of Death”</vt:lpstr>
      <vt:lpstr>You Have a Choice to Make</vt:lpstr>
      <vt:lpstr>PowerPoint Presentation</vt:lpstr>
      <vt:lpstr>U.S. Electricity Net Generation</vt:lpstr>
      <vt:lpstr>U.S. Installed Solar Capacity</vt:lpstr>
      <vt:lpstr>U.S. Wind Power </vt:lpstr>
      <vt:lpstr>Increasing Intermittent Generation</vt:lpstr>
      <vt:lpstr>Emerging Power System Challenges</vt:lpstr>
      <vt:lpstr>Evolution of Grid Requirements</vt:lpstr>
      <vt:lpstr>U.S. Electric Grid - Big with Several Players</vt:lpstr>
      <vt:lpstr>Stationary Power Today</vt:lpstr>
      <vt:lpstr>Energy Loss in Today’s Grid</vt:lpstr>
      <vt:lpstr>Impact of Efficiency Losses in T&amp;D</vt:lpstr>
      <vt:lpstr>Grid Designed for Peak Power</vt:lpstr>
      <vt:lpstr>Generation-Demand Balance</vt:lpstr>
      <vt:lpstr>Optimal Transmission Network: When?</vt:lpstr>
      <vt:lpstr>Grid Ancillary Services</vt:lpstr>
      <vt:lpstr>Battery Performance in Regulation</vt:lpstr>
      <vt:lpstr>Grid Storage Today</vt:lpstr>
      <vt:lpstr> Performance and Cost Metrics</vt:lpstr>
      <vt:lpstr>Increasing DG and DS (near term)</vt:lpstr>
      <vt:lpstr>Predicted Ramping Requirements (CAISO)</vt:lpstr>
      <vt:lpstr>Predicted Ramping Requirements (CAISO)</vt:lpstr>
      <vt:lpstr>System Drives Cell Metrics</vt:lpstr>
      <vt:lpstr>PowerPoint Presentation</vt:lpstr>
      <vt:lpstr>Additional DG and DS (future grid)</vt:lpstr>
      <vt:lpstr>PowerPoint Presentation</vt:lpstr>
      <vt:lpstr>PowerPoint Presentation</vt:lpstr>
      <vt:lpstr>Reliable Electricity Based on ELectrochemical Systems (REBELS)</vt:lpstr>
      <vt:lpstr>Path to Market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arpa-e</dc:creator>
  <cp:lastModifiedBy>John Lemmon</cp:lastModifiedBy>
  <cp:revision>506</cp:revision>
  <cp:lastPrinted>2014-09-08T17:28:43Z</cp:lastPrinted>
  <dcterms:created xsi:type="dcterms:W3CDTF">2012-10-11T16:07:59Z</dcterms:created>
  <dcterms:modified xsi:type="dcterms:W3CDTF">2015-02-02T20:52:06Z</dcterms:modified>
</cp:coreProperties>
</file>