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8" r:id="rId3"/>
    <p:sldId id="359" r:id="rId4"/>
    <p:sldId id="363" r:id="rId5"/>
    <p:sldId id="289" r:id="rId6"/>
    <p:sldId id="347" r:id="rId7"/>
    <p:sldId id="349" r:id="rId8"/>
    <p:sldId id="297" r:id="rId9"/>
    <p:sldId id="364" r:id="rId10"/>
    <p:sldId id="365" r:id="rId11"/>
  </p:sldIdLst>
  <p:sldSz cx="9144000" cy="6858000" type="letter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FFFF99"/>
    <a:srgbClr val="CCFFFF"/>
    <a:srgbClr val="FFFFCC"/>
    <a:srgbClr val="CCECFF"/>
    <a:srgbClr val="66CCFF"/>
    <a:srgbClr val="99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79762" autoAdjust="0"/>
  </p:normalViewPr>
  <p:slideViewPr>
    <p:cSldViewPr>
      <p:cViewPr varScale="1">
        <p:scale>
          <a:sx n="74" d="100"/>
          <a:sy n="74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4" cy="511730"/>
          </a:xfrm>
          <a:prstGeom prst="rect">
            <a:avLst/>
          </a:prstGeom>
        </p:spPr>
        <p:txBody>
          <a:bodyPr vert="horz" lIns="97621" tIns="48811" rIns="97621" bIns="4881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4" cy="511730"/>
          </a:xfrm>
          <a:prstGeom prst="rect">
            <a:avLst/>
          </a:prstGeom>
        </p:spPr>
        <p:txBody>
          <a:bodyPr vert="horz" lIns="97621" tIns="48811" rIns="97621" bIns="48811" rtlCol="0"/>
          <a:lstStyle>
            <a:lvl1pPr algn="r">
              <a:defRPr sz="1200"/>
            </a:lvl1pPr>
          </a:lstStyle>
          <a:p>
            <a:fld id="{E798A251-F5B8-4082-A69B-CE9A1D3C95D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621" tIns="48811" rIns="97621" bIns="4881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7621" tIns="48811" rIns="97621" bIns="488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4" cy="511730"/>
          </a:xfrm>
          <a:prstGeom prst="rect">
            <a:avLst/>
          </a:prstGeom>
        </p:spPr>
        <p:txBody>
          <a:bodyPr vert="horz" lIns="97621" tIns="48811" rIns="97621" bIns="4881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4" cy="511730"/>
          </a:xfrm>
          <a:prstGeom prst="rect">
            <a:avLst/>
          </a:prstGeom>
        </p:spPr>
        <p:txBody>
          <a:bodyPr vert="horz" lIns="97621" tIns="48811" rIns="97621" bIns="48811" rtlCol="0" anchor="b"/>
          <a:lstStyle>
            <a:lvl1pPr algn="r">
              <a:defRPr sz="1200"/>
            </a:lvl1pPr>
          </a:lstStyle>
          <a:p>
            <a:fld id="{72117394-834D-4EF3-860A-79C68D8BD8E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9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3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07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88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640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87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32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9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11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4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05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BFA7-D8DA-4808-9783-25E63DF268C2}" type="datetimeFigureOut">
              <a:rPr kumimoji="1" lang="ja-JP" altLang="en-US" smtClean="0"/>
              <a:t>2015/2/2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9AA2-103E-42D4-989A-5396DC505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2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53875" y="1758437"/>
            <a:ext cx="6836250" cy="20612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extLst/>
        </p:spPr>
        <p:txBody>
          <a:bodyPr wrap="none" lIns="432000" tIns="216000" rIns="432000" bIns="21600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Tahoma" panose="020B0604030504040204" pitchFamily="34" charset="0"/>
                <a:ea typeface="MS UI Gothic"/>
                <a:cs typeface="MS UI Gothic"/>
              </a:rPr>
              <a:t>Another "Climate Change" in the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Tahoma" panose="020B0604030504040204" pitchFamily="34" charset="0"/>
                <a:ea typeface="MS UI Gothic"/>
                <a:cs typeface="MS UI Gothic"/>
              </a:rPr>
              <a:t>Chemical Industry toward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Tahoma" panose="020B0604030504040204" pitchFamily="34" charset="0"/>
                <a:ea typeface="MS UI Gothic"/>
                <a:cs typeface="MS UI Gothic"/>
              </a:rPr>
              <a:t>Green and Sustainable Societies</a:t>
            </a:r>
            <a:endParaRPr lang="en-US" altLang="ja-JP" sz="3200" dirty="0">
              <a:solidFill>
                <a:schemeClr val="bg1"/>
              </a:solidFill>
              <a:latin typeface="Tahoma" panose="020B0604030504040204" pitchFamily="34" charset="0"/>
              <a:ea typeface="MS UI Gothic"/>
              <a:cs typeface="MS UI Gothic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3728" y="4272604"/>
            <a:ext cx="6413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latin typeface="Tahoma"/>
                <a:ea typeface="MS UI Gothic"/>
                <a:cs typeface="MS UI Gothic"/>
              </a:rPr>
              <a:t>Mitsubishi Chemical Group</a:t>
            </a:r>
          </a:p>
          <a:p>
            <a:pPr>
              <a:defRPr/>
            </a:pPr>
            <a:r>
              <a:rPr lang="en-US" altLang="ja-JP" sz="2400" dirty="0" smtClean="0">
                <a:latin typeface="Tahoma"/>
                <a:ea typeface="MS UI Gothic"/>
                <a:cs typeface="MS UI Gothic"/>
              </a:rPr>
              <a:t>Science and Technology Research Center, Inc.</a:t>
            </a:r>
            <a:endParaRPr lang="en-US" altLang="ja-JP" sz="2400" dirty="0">
              <a:latin typeface="Tahoma"/>
              <a:ea typeface="MS UI Gothic"/>
              <a:cs typeface="MS UI Gothic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75856" y="5251099"/>
            <a:ext cx="54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smtClean="0">
                <a:latin typeface="Tahoma"/>
                <a:ea typeface="MS UI Gothic"/>
                <a:cs typeface="MS UI Gothic"/>
              </a:rPr>
              <a:t>Tohru Setoyama &amp; Fumihiko Shimizu* </a:t>
            </a:r>
            <a:endParaRPr lang="en-US" altLang="ja-JP" sz="2400" dirty="0">
              <a:latin typeface="Tahoma"/>
              <a:ea typeface="MS UI Gothic"/>
              <a:cs typeface="MS UI Gothic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03259"/>
              </p:ext>
            </p:extLst>
          </p:nvPr>
        </p:nvGraphicFramePr>
        <p:xfrm>
          <a:off x="6571915" y="376559"/>
          <a:ext cx="2159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5" name="Photo Editor Photo" r:id="rId3" imgW="6761905" imgH="2723810" progId="MSPhotoEd.3">
                  <p:embed/>
                </p:oleObj>
              </mc:Choice>
              <mc:Fallback>
                <p:oleObj name="Photo Editor Photo" r:id="rId3" imgW="6761905" imgH="272381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915" y="376559"/>
                        <a:ext cx="21590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40005"/>
              </p:ext>
            </p:extLst>
          </p:nvPr>
        </p:nvGraphicFramePr>
        <p:xfrm>
          <a:off x="2842419" y="6371927"/>
          <a:ext cx="3459162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6" name="Photo Editor Photo" r:id="rId5" imgW="11495238" imgH="752381" progId="MSPhotoEd.3">
                  <p:embed/>
                </p:oleObj>
              </mc:Choice>
              <mc:Fallback>
                <p:oleObj name="Photo Editor Photo" r:id="rId5" imgW="11495238" imgH="75238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9" y="6371927"/>
                        <a:ext cx="3459162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404" name="Picture 1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9222"/>
            <a:ext cx="2376264" cy="66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6" y="1176260"/>
            <a:ext cx="3072762" cy="133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7042"/>
            <a:ext cx="39909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88377" y="260648"/>
            <a:ext cx="796724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3200" b="1" dirty="0" smtClean="0">
                <a:latin typeface="Tahoma"/>
                <a:ea typeface="MS UI Gothic"/>
                <a:cs typeface="MS UI Gothic"/>
              </a:rPr>
              <a:t>Artificial Photosynthesis: a final goal?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3" y="1322964"/>
            <a:ext cx="3160049" cy="209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32918"/>
            <a:ext cx="2088232" cy="15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4487113" y="1971036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13602" y="1457020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H</a:t>
            </a:r>
            <a:r>
              <a:rPr lang="en-US" altLang="ja-JP" sz="2000" b="1" baseline="-25000" dirty="0" smtClean="0">
                <a:latin typeface="Tahoma"/>
                <a:ea typeface="MS UI Gothic"/>
                <a:cs typeface="MS UI Gothic"/>
              </a:rPr>
              <a:t>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58287" y="2579038"/>
            <a:ext cx="2071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water splitting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90190" y="6179438"/>
            <a:ext cx="2024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CO</a:t>
            </a:r>
            <a:r>
              <a:rPr lang="en-US" altLang="ja-JP" sz="2000" b="1" baseline="-25000" dirty="0" smtClean="0">
                <a:latin typeface="Tahoma"/>
                <a:ea typeface="MS UI Gothic"/>
                <a:cs typeface="MS UI Gothic"/>
              </a:rPr>
              <a:t>2</a:t>
            </a: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 capturing</a:t>
            </a:r>
          </a:p>
        </p:txBody>
      </p:sp>
      <p:sp>
        <p:nvSpPr>
          <p:cNvPr id="11" name="右矢印 10"/>
          <p:cNvSpPr/>
          <p:nvPr/>
        </p:nvSpPr>
        <p:spPr>
          <a:xfrm rot="16200000">
            <a:off x="5619035" y="3616976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04872" y="3579537"/>
            <a:ext cx="662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CO</a:t>
            </a:r>
            <a:r>
              <a:rPr lang="en-US" altLang="ja-JP" sz="2000" b="1" baseline="-25000" dirty="0" smtClean="0">
                <a:latin typeface="Tahoma"/>
                <a:ea typeface="MS UI Gothic"/>
                <a:cs typeface="MS UI Gothic"/>
              </a:rPr>
              <a:t>2</a:t>
            </a:r>
          </a:p>
        </p:txBody>
      </p:sp>
      <p:sp>
        <p:nvSpPr>
          <p:cNvPr id="13" name="右矢印 12"/>
          <p:cNvSpPr/>
          <p:nvPr/>
        </p:nvSpPr>
        <p:spPr>
          <a:xfrm rot="5400000" flipV="1">
            <a:off x="7416316" y="3616975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25912" y="5064692"/>
            <a:ext cx="19527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Methanol</a:t>
            </a:r>
          </a:p>
          <a:p>
            <a:pPr algn="ctr">
              <a:buSzPct val="120000"/>
              <a:defRPr/>
            </a:pPr>
            <a:r>
              <a:rPr lang="en-US" altLang="ja-JP" sz="2000" b="1" smtClean="0">
                <a:latin typeface="Tahoma"/>
                <a:ea typeface="MS UI Gothic"/>
                <a:cs typeface="MS UI Gothic"/>
              </a:rPr>
              <a:t>Lower </a:t>
            </a:r>
            <a:r>
              <a:rPr lang="en-US" altLang="ja-JP" sz="2000" b="1" smtClean="0">
                <a:latin typeface="Tahoma"/>
                <a:ea typeface="MS UI Gothic"/>
                <a:cs typeface="MS UI Gothic"/>
              </a:rPr>
              <a:t>Olefins</a:t>
            </a:r>
          </a:p>
          <a:p>
            <a:pPr algn="ctr">
              <a:buSzPct val="120000"/>
              <a:defRPr/>
            </a:pPr>
            <a:r>
              <a:rPr lang="en-US" altLang="ja-JP" sz="2000" b="1" smtClean="0">
                <a:latin typeface="Tahoma"/>
                <a:ea typeface="MS UI Gothic"/>
                <a:cs typeface="MS UI Gothic"/>
              </a:rPr>
              <a:t>Fuels</a:t>
            </a:r>
            <a:endParaRPr lang="en-US" altLang="ja-JP" sz="2000" b="1" dirty="0">
              <a:latin typeface="Tahoma"/>
              <a:ea typeface="MS UI Gothic"/>
              <a:cs typeface="MS UI Gothic"/>
            </a:endParaRPr>
          </a:p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etc.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041852" y="4001053"/>
            <a:ext cx="1104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Syngas</a:t>
            </a:r>
            <a:endParaRPr lang="en-US" altLang="ja-JP" sz="2000" b="1" baseline="-25000" dirty="0" smtClean="0">
              <a:latin typeface="Tahoma"/>
              <a:ea typeface="MS UI Gothic"/>
              <a:cs typeface="MS UI Gothic"/>
            </a:endParaRPr>
          </a:p>
        </p:txBody>
      </p:sp>
      <p:sp>
        <p:nvSpPr>
          <p:cNvPr id="16" name="右矢印 15"/>
          <p:cNvSpPr/>
          <p:nvPr/>
        </p:nvSpPr>
        <p:spPr>
          <a:xfrm rot="5400000" flipV="1">
            <a:off x="7416316" y="4599328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4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76" name="Picture 1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2" t="-1463" r="-5652" b="-1463"/>
          <a:stretch/>
        </p:blipFill>
        <p:spPr bwMode="auto">
          <a:xfrm>
            <a:off x="179512" y="901771"/>
            <a:ext cx="4302687" cy="31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77" name="Picture 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6416"/>
            <a:ext cx="4909266" cy="36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67545" y="5395282"/>
            <a:ext cx="83529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500" b="1" dirty="0" smtClean="0">
                <a:latin typeface="Tahoma"/>
                <a:ea typeface="MS UI Gothic"/>
                <a:cs typeface="MS UI Gothic"/>
              </a:rPr>
              <a:t>Chemical Industry is responsible for taking action!</a:t>
            </a:r>
          </a:p>
        </p:txBody>
      </p:sp>
    </p:spTree>
    <p:extLst>
      <p:ext uri="{BB962C8B-B14F-4D97-AF65-F5344CB8AC3E}">
        <p14:creationId xmlns:p14="http://schemas.microsoft.com/office/powerpoint/2010/main" val="13225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" y="428625"/>
            <a:ext cx="34004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214307" y="5677414"/>
            <a:ext cx="4430572" cy="48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dirty="0" smtClean="0">
                <a:latin typeface="Tahoma"/>
                <a:ea typeface="MS UI Gothic"/>
                <a:cs typeface="MS UI Gothic"/>
              </a:rPr>
              <a:t>Sontoku Ninomiya (1787-1856)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4070291" y="1412776"/>
            <a:ext cx="4908716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"The economy without ethics</a:t>
            </a:r>
          </a:p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is sin, while the ethics without</a:t>
            </a:r>
          </a:p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economy is a moonshine."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70291" y="3278849"/>
            <a:ext cx="4939173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However, at the same time, </a:t>
            </a:r>
            <a:br>
              <a:rPr lang="en-US" altLang="ja-JP" sz="2400" b="1" dirty="0" smtClean="0">
                <a:latin typeface="Tahoma"/>
                <a:ea typeface="MS UI Gothic"/>
                <a:cs typeface="MS UI Gothic"/>
              </a:rPr>
            </a:b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it is obvious that </a:t>
            </a:r>
            <a:r>
              <a:rPr lang="en-US" altLang="ja-JP" sz="2400" b="1" dirty="0" smtClean="0">
                <a:solidFill>
                  <a:srgbClr val="FF0000"/>
                </a:solidFill>
                <a:latin typeface="Tahoma"/>
                <a:ea typeface="MS UI Gothic"/>
                <a:cs typeface="MS UI Gothic"/>
              </a:rPr>
              <a:t>the economy </a:t>
            </a:r>
            <a:br>
              <a:rPr lang="en-US" altLang="ja-JP" sz="2400" b="1" dirty="0" smtClean="0">
                <a:solidFill>
                  <a:srgbClr val="FF0000"/>
                </a:solidFill>
                <a:latin typeface="Tahoma"/>
                <a:ea typeface="MS UI Gothic"/>
                <a:cs typeface="MS UI Gothic"/>
              </a:rPr>
            </a:br>
            <a:r>
              <a:rPr lang="en-US" altLang="ja-JP" sz="2400" b="1" dirty="0" smtClean="0">
                <a:solidFill>
                  <a:srgbClr val="FF0000"/>
                </a:solidFill>
                <a:latin typeface="Tahoma"/>
                <a:ea typeface="MS UI Gothic"/>
                <a:cs typeface="MS UI Gothic"/>
              </a:rPr>
              <a:t>is meaningless</a:t>
            </a: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ahoma"/>
                <a:ea typeface="MS UI Gothic"/>
                <a:cs typeface="MS UI Gothic"/>
              </a:rPr>
              <a:t>unless the </a:t>
            </a:r>
            <a:br>
              <a:rPr lang="en-US" altLang="ja-JP" sz="2400" b="1" dirty="0" smtClean="0">
                <a:solidFill>
                  <a:srgbClr val="0000FF"/>
                </a:solidFill>
                <a:latin typeface="Tahoma"/>
                <a:ea typeface="MS UI Gothic"/>
                <a:cs typeface="MS UI Gothic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Tahoma"/>
                <a:ea typeface="MS UI Gothic"/>
                <a:cs typeface="MS UI Gothic"/>
              </a:rPr>
              <a:t>human society is sustainable...</a:t>
            </a:r>
          </a:p>
        </p:txBody>
      </p:sp>
    </p:spTree>
    <p:extLst>
      <p:ext uri="{BB962C8B-B14F-4D97-AF65-F5344CB8AC3E}">
        <p14:creationId xmlns:p14="http://schemas.microsoft.com/office/powerpoint/2010/main" val="15242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7" y="638833"/>
            <a:ext cx="845416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239197" y="5719926"/>
            <a:ext cx="666560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What economical actions should we take?</a:t>
            </a:r>
          </a:p>
        </p:txBody>
      </p:sp>
    </p:spTree>
    <p:extLst>
      <p:ext uri="{BB962C8B-B14F-4D97-AF65-F5344CB8AC3E}">
        <p14:creationId xmlns:p14="http://schemas.microsoft.com/office/powerpoint/2010/main" val="4024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7" y="620688"/>
            <a:ext cx="84787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40" name="Picture 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19" y="2564904"/>
            <a:ext cx="3638549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41" name="Picture 6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7" y="502170"/>
            <a:ext cx="3564000" cy="23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3719" y="5661248"/>
            <a:ext cx="7816562" cy="93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Shale Gas in the U.S. and Coal Chemistry in China</a:t>
            </a:r>
          </a:p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Another "Climate Change" in Chemical Industry</a:t>
            </a:r>
          </a:p>
        </p:txBody>
      </p:sp>
    </p:spTree>
    <p:extLst>
      <p:ext uri="{BB962C8B-B14F-4D97-AF65-F5344CB8AC3E}">
        <p14:creationId xmlns:p14="http://schemas.microsoft.com/office/powerpoint/2010/main" val="1727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4" y="654765"/>
            <a:ext cx="4884390" cy="4790459"/>
          </a:xfrm>
          <a:prstGeom prst="rect">
            <a:avLst/>
          </a:prstGeom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619910" y="5773789"/>
            <a:ext cx="59041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What carbon sources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24150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4"/>
          <p:cNvSpPr/>
          <p:nvPr/>
        </p:nvSpPr>
        <p:spPr>
          <a:xfrm>
            <a:off x="561686" y="1693195"/>
            <a:ext cx="8186778" cy="475252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27"/>
          <p:cNvSpPr txBox="1"/>
          <p:nvPr/>
        </p:nvSpPr>
        <p:spPr>
          <a:xfrm>
            <a:off x="513794" y="3573396"/>
            <a:ext cx="130151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Naphtha</a:t>
            </a:r>
          </a:p>
        </p:txBody>
      </p:sp>
      <p:sp>
        <p:nvSpPr>
          <p:cNvPr id="79" name="TextBox 28"/>
          <p:cNvSpPr txBox="1"/>
          <p:nvPr/>
        </p:nvSpPr>
        <p:spPr>
          <a:xfrm>
            <a:off x="1837181" y="3056016"/>
            <a:ext cx="136901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Alkanes</a:t>
            </a:r>
          </a:p>
        </p:txBody>
      </p:sp>
      <p:sp>
        <p:nvSpPr>
          <p:cNvPr id="80" name="TextBox 29"/>
          <p:cNvSpPr txBox="1"/>
          <p:nvPr/>
        </p:nvSpPr>
        <p:spPr>
          <a:xfrm>
            <a:off x="3314493" y="2783822"/>
            <a:ext cx="171311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Inedible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Biomasses</a:t>
            </a:r>
          </a:p>
        </p:txBody>
      </p:sp>
      <p:sp>
        <p:nvSpPr>
          <p:cNvPr id="81" name="TextBox 30"/>
          <p:cNvSpPr txBox="1"/>
          <p:nvPr/>
        </p:nvSpPr>
        <p:spPr>
          <a:xfrm>
            <a:off x="5011661" y="2232654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</a:t>
            </a:r>
          </a:p>
        </p:txBody>
      </p:sp>
      <p:sp>
        <p:nvSpPr>
          <p:cNvPr id="82" name="TextBox 31"/>
          <p:cNvSpPr txBox="1"/>
          <p:nvPr/>
        </p:nvSpPr>
        <p:spPr>
          <a:xfrm>
            <a:off x="6718187" y="1086107"/>
            <a:ext cx="213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</a:t>
            </a:r>
          </a:p>
        </p:txBody>
      </p:sp>
      <p:grpSp>
        <p:nvGrpSpPr>
          <p:cNvPr id="83" name="Group 38"/>
          <p:cNvGrpSpPr>
            <a:grpSpLocks noChangeAspect="1"/>
          </p:cNvGrpSpPr>
          <p:nvPr/>
        </p:nvGrpSpPr>
        <p:grpSpPr>
          <a:xfrm>
            <a:off x="679722" y="4112678"/>
            <a:ext cx="759414" cy="789224"/>
            <a:chOff x="6453494" y="2317132"/>
            <a:chExt cx="1969724" cy="2047043"/>
          </a:xfrm>
        </p:grpSpPr>
        <p:sp>
          <p:nvSpPr>
            <p:cNvPr id="84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6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>
          <a:xfrm>
            <a:off x="2087353" y="3844521"/>
            <a:ext cx="759414" cy="789224"/>
            <a:chOff x="6453494" y="2317132"/>
            <a:chExt cx="1969724" cy="2047043"/>
          </a:xfrm>
        </p:grpSpPr>
        <p:sp>
          <p:nvSpPr>
            <p:cNvPr id="88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0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71"/>
          <p:cNvGrpSpPr>
            <a:grpSpLocks noChangeAspect="1"/>
          </p:cNvGrpSpPr>
          <p:nvPr/>
        </p:nvGrpSpPr>
        <p:grpSpPr>
          <a:xfrm>
            <a:off x="3673087" y="3539721"/>
            <a:ext cx="759414" cy="789224"/>
            <a:chOff x="6453494" y="2317132"/>
            <a:chExt cx="1969724" cy="2047043"/>
          </a:xfrm>
        </p:grpSpPr>
        <p:sp>
          <p:nvSpPr>
            <p:cNvPr id="92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4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oup 75"/>
          <p:cNvGrpSpPr>
            <a:grpSpLocks noChangeAspect="1"/>
          </p:cNvGrpSpPr>
          <p:nvPr/>
        </p:nvGrpSpPr>
        <p:grpSpPr>
          <a:xfrm>
            <a:off x="5377792" y="3235289"/>
            <a:ext cx="759414" cy="789224"/>
            <a:chOff x="6453494" y="2317132"/>
            <a:chExt cx="1969724" cy="2047043"/>
          </a:xfrm>
        </p:grpSpPr>
        <p:sp>
          <p:nvSpPr>
            <p:cNvPr id="96" name="Oval 7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7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8" name="Oval 78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" name="Oval 83"/>
          <p:cNvSpPr/>
          <p:nvPr/>
        </p:nvSpPr>
        <p:spPr>
          <a:xfrm rot="21109716">
            <a:off x="651831" y="4980141"/>
            <a:ext cx="7676559" cy="58283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5940152" y="5725643"/>
            <a:ext cx="2007281" cy="61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3200" b="1" dirty="0" smtClean="0">
                <a:latin typeface="Tahoma"/>
                <a:ea typeface="MS UI Gothic"/>
                <a:cs typeface="MS UI Gothic"/>
              </a:rPr>
              <a:t>Our Idea</a:t>
            </a:r>
          </a:p>
        </p:txBody>
      </p:sp>
      <p:pic>
        <p:nvPicPr>
          <p:cNvPr id="106" name="Picture 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8" y="1730191"/>
            <a:ext cx="1732883" cy="11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6" name="Picture 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00" y="1483386"/>
            <a:ext cx="1645111" cy="112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83" y="875014"/>
            <a:ext cx="1606296" cy="111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21242"/>
          <a:stretch/>
        </p:blipFill>
        <p:spPr>
          <a:xfrm>
            <a:off x="6676582" y="1903953"/>
            <a:ext cx="2114661" cy="18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29505" y="257729"/>
            <a:ext cx="4320415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3200" b="1" dirty="0" smtClean="0">
                <a:latin typeface="Tahoma"/>
                <a:ea typeface="MS UI Gothic"/>
                <a:cs typeface="MS UI Gothic"/>
              </a:rPr>
              <a:t>Why lower alkanes?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29505" y="863719"/>
            <a:ext cx="811953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Because higher H/C results in lower CO</a:t>
            </a:r>
            <a:r>
              <a:rPr lang="en-US" altLang="ja-JP" sz="2400" b="1" baseline="-25000" dirty="0" smtClean="0">
                <a:latin typeface="Tahoma"/>
                <a:ea typeface="MS UI Gothic"/>
                <a:cs typeface="MS UI Gothic"/>
              </a:rPr>
              <a:t>2</a:t>
            </a: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 emissions.</a:t>
            </a:r>
          </a:p>
        </p:txBody>
      </p:sp>
      <p:pic>
        <p:nvPicPr>
          <p:cNvPr id="5" name="Picture 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" y="2793958"/>
            <a:ext cx="1732883" cy="11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91" y="2569598"/>
            <a:ext cx="281015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29" y="2316590"/>
            <a:ext cx="1801150" cy="25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2504260" y="3284412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5991668" y="3289678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49675" y="1946599"/>
            <a:ext cx="1471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Shale Gas</a:t>
            </a:r>
          </a:p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(ethane)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49294" y="2069375"/>
            <a:ext cx="1298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ethylene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26902" y="4523774"/>
            <a:ext cx="2143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Ethane Cracker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09983" y="5017870"/>
            <a:ext cx="26276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ETP Technology</a:t>
            </a:r>
          </a:p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ETP(B) Technology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88667" y="1517583"/>
            <a:ext cx="1470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propylene</a:t>
            </a:r>
          </a:p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n-butene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06" y="5822852"/>
            <a:ext cx="1230996" cy="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44040" y="286932"/>
            <a:ext cx="7839005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3200" b="1" dirty="0" smtClean="0">
                <a:latin typeface="Tahoma"/>
                <a:ea typeface="MS UI Gothic"/>
                <a:cs typeface="MS UI Gothic"/>
              </a:rPr>
              <a:t>Inedible Biomasses ... carbon neutral</a:t>
            </a:r>
          </a:p>
        </p:txBody>
      </p:sp>
      <p:pic>
        <p:nvPicPr>
          <p:cNvPr id="3" name="Picture 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0" y="2018466"/>
            <a:ext cx="2276667" cy="155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9220" y="1521074"/>
            <a:ext cx="12314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bagasse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7" y="1049697"/>
            <a:ext cx="1899466" cy="346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/>
          <p:cNvSpPr/>
          <p:nvPr/>
        </p:nvSpPr>
        <p:spPr>
          <a:xfrm>
            <a:off x="3265896" y="2788684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5855265" y="2788684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6336482" y="2788684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6830578" y="2788684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19180"/>
              </p:ext>
            </p:extLst>
          </p:nvPr>
        </p:nvGraphicFramePr>
        <p:xfrm>
          <a:off x="7339550" y="2573338"/>
          <a:ext cx="7032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CS ChemDraw Drawing" r:id="rId5" imgW="484274" imgH="529880" progId="ChemDraw.Document.6.0">
                  <p:embed/>
                </p:oleObj>
              </mc:Choice>
              <mc:Fallback>
                <p:oleObj name="CS ChemDraw Drawing" r:id="rId5" imgW="484274" imgH="529880" progId="ChemDraw.Document.6.0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550" y="2573338"/>
                        <a:ext cx="7032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矢印 10"/>
          <p:cNvSpPr/>
          <p:nvPr/>
        </p:nvSpPr>
        <p:spPr>
          <a:xfrm rot="5400000">
            <a:off x="7506469" y="3503355"/>
            <a:ext cx="360040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28115" y="2082254"/>
            <a:ext cx="925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Furan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733698" y="3906726"/>
            <a:ext cx="19351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SzPct val="120000"/>
              <a:defRPr/>
            </a:pPr>
            <a:r>
              <a:rPr lang="en-US" altLang="ja-JP" sz="2000" b="1" dirty="0" smtClean="0">
                <a:latin typeface="Tahoma"/>
                <a:ea typeface="MS UI Gothic"/>
                <a:cs typeface="MS UI Gothic"/>
              </a:rPr>
              <a:t>C4-Chemistry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0751" y="4794233"/>
            <a:ext cx="545854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SzPct val="120000"/>
              <a:defRPr/>
            </a:pPr>
            <a:r>
              <a:rPr lang="en-US" altLang="ja-JP" sz="3200" b="1" dirty="0" smtClean="0">
                <a:latin typeface="Tahoma"/>
                <a:ea typeface="MS UI Gothic"/>
                <a:cs typeface="MS UI Gothic"/>
              </a:rPr>
              <a:t>Why furan from bagasse?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97457" y="5490376"/>
            <a:ext cx="760977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A1: Bagasse is an inedible, established biomass.</a:t>
            </a:r>
          </a:p>
          <a:p>
            <a:pPr>
              <a:lnSpc>
                <a:spcPct val="120000"/>
              </a:lnSpc>
              <a:buSzPct val="120000"/>
              <a:defRPr/>
            </a:pPr>
            <a:r>
              <a:rPr lang="en-US" altLang="ja-JP" sz="2400" b="1" dirty="0" smtClean="0">
                <a:latin typeface="Tahoma"/>
                <a:ea typeface="MS UI Gothic"/>
                <a:cs typeface="MS UI Gothic"/>
              </a:rPr>
              <a:t>A2: This process will be competitive enough.</a:t>
            </a:r>
          </a:p>
        </p:txBody>
      </p:sp>
    </p:spTree>
    <p:extLst>
      <p:ext uri="{BB962C8B-B14F-4D97-AF65-F5344CB8AC3E}">
        <p14:creationId xmlns:p14="http://schemas.microsoft.com/office/powerpoint/2010/main" val="4968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</TotalTime>
  <Words>193</Words>
  <Application>Microsoft Office PowerPoint</Application>
  <PresentationFormat>レター サイズ 8.5x11 インチ</PresentationFormat>
  <Paragraphs>54</Paragraphs>
  <Slides>10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Office ​​テーマ</vt:lpstr>
      <vt:lpstr>Photo Editor Photo</vt:lpstr>
      <vt:lpstr>CS ChemDraw 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392</cp:revision>
  <cp:lastPrinted>2015-01-23T09:27:28Z</cp:lastPrinted>
  <dcterms:created xsi:type="dcterms:W3CDTF">2014-09-03T01:15:05Z</dcterms:created>
  <dcterms:modified xsi:type="dcterms:W3CDTF">2015-02-02T12:26:27Z</dcterms:modified>
</cp:coreProperties>
</file>