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260" r:id="rId7"/>
    <p:sldId id="264" r:id="rId8"/>
    <p:sldId id="261" r:id="rId9"/>
    <p:sldId id="270" r:id="rId10"/>
    <p:sldId id="271" r:id="rId11"/>
    <p:sldId id="263" r:id="rId12"/>
    <p:sldId id="268" r:id="rId13"/>
    <p:sldId id="267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63" autoAdjust="0"/>
  </p:normalViewPr>
  <p:slideViewPr>
    <p:cSldViewPr snapToGrid="0" snapToObjects="1">
      <p:cViewPr>
        <p:scale>
          <a:sx n="110" d="100"/>
          <a:sy n="110" d="100"/>
        </p:scale>
        <p:origin x="-678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Ren!$S$1</c:f>
              <c:strCache>
                <c:ptCount val="1"/>
                <c:pt idx="0">
                  <c:v>Cumulative Energy Use (GJ/ t HVCs)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Ren!$R$3:$R$11</c:f>
              <c:strCache>
                <c:ptCount val="9"/>
                <c:pt idx="0">
                  <c:v>Naphtha cracking - state of the art</c:v>
                </c:pt>
                <c:pt idx="1">
                  <c:v>Ethane cracking - state of the art</c:v>
                </c:pt>
                <c:pt idx="2">
                  <c:v>UOP MTO</c:v>
                </c:pt>
                <c:pt idx="3">
                  <c:v>XOM MTO</c:v>
                </c:pt>
                <c:pt idx="4">
                  <c:v>Lurgi MTP</c:v>
                </c:pt>
                <c:pt idx="5">
                  <c:v>DSM OCM</c:v>
                </c:pt>
                <c:pt idx="6">
                  <c:v>Coal MTO</c:v>
                </c:pt>
                <c:pt idx="7">
                  <c:v>Coal FT via syngas</c:v>
                </c:pt>
                <c:pt idx="8">
                  <c:v>Bio-ethanol from sugar cane</c:v>
                </c:pt>
              </c:strCache>
            </c:strRef>
          </c:cat>
          <c:val>
            <c:numRef>
              <c:f>Ren!$S$3:$S$11</c:f>
              <c:numCache>
                <c:formatCode>General</c:formatCode>
                <c:ptCount val="9"/>
                <c:pt idx="0">
                  <c:v>11</c:v>
                </c:pt>
                <c:pt idx="1">
                  <c:v>12</c:v>
                </c:pt>
                <c:pt idx="2">
                  <c:v>29</c:v>
                </c:pt>
                <c:pt idx="3">
                  <c:v>40</c:v>
                </c:pt>
                <c:pt idx="4">
                  <c:v>33</c:v>
                </c:pt>
                <c:pt idx="5">
                  <c:v>35</c:v>
                </c:pt>
                <c:pt idx="6">
                  <c:v>22</c:v>
                </c:pt>
                <c:pt idx="7">
                  <c:v>36</c:v>
                </c:pt>
                <c:pt idx="8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847488"/>
        <c:axId val="46849024"/>
      </c:barChart>
      <c:catAx>
        <c:axId val="46847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en-US"/>
          </a:p>
        </c:txPr>
        <c:crossAx val="46849024"/>
        <c:crosses val="autoZero"/>
        <c:auto val="1"/>
        <c:lblAlgn val="ctr"/>
        <c:lblOffset val="100"/>
        <c:noMultiLvlLbl val="0"/>
      </c:catAx>
      <c:valAx>
        <c:axId val="46849024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latin typeface="Arial Narrow" panose="020B0606020202030204" pitchFamily="34" charset="0"/>
                  </a:defRPr>
                </a:pPr>
                <a:r>
                  <a:rPr lang="en-US" sz="1200">
                    <a:latin typeface="Arial Narrow" panose="020B0606020202030204" pitchFamily="34" charset="0"/>
                  </a:rPr>
                  <a:t>Cumulative Energy Use (GJ/ t high value chemicals)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6847488"/>
        <c:crosses val="autoZero"/>
        <c:crossBetween val="between"/>
        <c:majorUnit val="50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37054869674872"/>
          <c:y val="4.17585699064114E-2"/>
          <c:w val="0.84073182842106953"/>
          <c:h val="0.64305301996873598"/>
        </c:manualLayout>
      </c:layout>
      <c:barChart>
        <c:barDir val="col"/>
        <c:grouping val="stacked"/>
        <c:varyColors val="0"/>
        <c:ser>
          <c:idx val="0"/>
          <c:order val="0"/>
          <c:tx>
            <c:v>petrochem low</c:v>
          </c:tx>
          <c:invertIfNegative val="0"/>
          <c:cat>
            <c:strRef>
              <c:f>'Ren3'!$C$7:$C$10</c:f>
              <c:strCache>
                <c:ptCount val="4"/>
                <c:pt idx="0">
                  <c:v>Naphtha cracking- state of the art</c:v>
                </c:pt>
                <c:pt idx="1">
                  <c:v>Ethane cracking - state of the art</c:v>
                </c:pt>
                <c:pt idx="2">
                  <c:v>MTO/MTP </c:v>
                </c:pt>
                <c:pt idx="3">
                  <c:v>DSM OCM</c:v>
                </c:pt>
              </c:strCache>
            </c:strRef>
          </c:cat>
          <c:val>
            <c:numRef>
              <c:f>'Ren3'!$H$7:$H$10</c:f>
              <c:numCache>
                <c:formatCode>General</c:formatCode>
                <c:ptCount val="4"/>
                <c:pt idx="0">
                  <c:v>5.2999999999999999E-2</c:v>
                </c:pt>
                <c:pt idx="1">
                  <c:v>4.7E-2</c:v>
                </c:pt>
                <c:pt idx="2">
                  <c:v>5.6000000000000001E-2</c:v>
                </c:pt>
                <c:pt idx="3">
                  <c:v>-4.0000000000000001E-3</c:v>
                </c:pt>
              </c:numCache>
            </c:numRef>
          </c:val>
        </c:ser>
        <c:ser>
          <c:idx val="3"/>
          <c:order val="1"/>
          <c:tx>
            <c:v>petrochem high - low</c:v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'Ren3'!$C$7:$C$10</c:f>
              <c:strCache>
                <c:ptCount val="4"/>
                <c:pt idx="0">
                  <c:v>Naphtha cracking- state of the art</c:v>
                </c:pt>
                <c:pt idx="1">
                  <c:v>Ethane cracking - state of the art</c:v>
                </c:pt>
                <c:pt idx="2">
                  <c:v>MTO/MTP </c:v>
                </c:pt>
                <c:pt idx="3">
                  <c:v>DSM OCM</c:v>
                </c:pt>
              </c:strCache>
            </c:strRef>
          </c:cat>
          <c:val>
            <c:numRef>
              <c:f>'Ren3'!$I$7:$I$10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3.7000000000000005E-2</c:v>
                </c:pt>
              </c:numCache>
            </c:numRef>
          </c:val>
        </c:ser>
        <c:ser>
          <c:idx val="1"/>
          <c:order val="2"/>
          <c:tx>
            <c:v>feedstock low</c:v>
          </c:tx>
          <c:spPr>
            <a:solidFill>
              <a:schemeClr val="accent2"/>
            </a:solidFill>
          </c:spPr>
          <c:invertIfNegative val="0"/>
          <c:cat>
            <c:strRef>
              <c:f>'Ren3'!$C$7:$C$10</c:f>
              <c:strCache>
                <c:ptCount val="4"/>
                <c:pt idx="0">
                  <c:v>Naphtha cracking- state of the art</c:v>
                </c:pt>
                <c:pt idx="1">
                  <c:v>Ethane cracking - state of the art</c:v>
                </c:pt>
                <c:pt idx="2">
                  <c:v>MTO/MTP </c:v>
                </c:pt>
                <c:pt idx="3">
                  <c:v>DSM OCM</c:v>
                </c:pt>
              </c:strCache>
            </c:strRef>
          </c:cat>
          <c:val>
            <c:numRef>
              <c:f>'Ren3'!$E$7:$E$10</c:f>
              <c:numCache>
                <c:formatCode>General</c:formatCode>
                <c:ptCount val="4"/>
                <c:pt idx="0">
                  <c:v>6.9000000000000006E-2</c:v>
                </c:pt>
                <c:pt idx="1">
                  <c:v>5.6000000000000001E-2</c:v>
                </c:pt>
                <c:pt idx="2">
                  <c:v>4.2000000000000003E-2</c:v>
                </c:pt>
                <c:pt idx="3">
                  <c:v>5.6000000000000001E-2</c:v>
                </c:pt>
              </c:numCache>
            </c:numRef>
          </c:val>
        </c:ser>
        <c:ser>
          <c:idx val="2"/>
          <c:order val="3"/>
          <c:tx>
            <c:v>feedstock high - low</c:v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'Ren3'!$C$7:$C$10</c:f>
              <c:strCache>
                <c:ptCount val="4"/>
                <c:pt idx="0">
                  <c:v>Naphtha cracking- state of the art</c:v>
                </c:pt>
                <c:pt idx="1">
                  <c:v>Ethane cracking - state of the art</c:v>
                </c:pt>
                <c:pt idx="2">
                  <c:v>MTO/MTP </c:v>
                </c:pt>
                <c:pt idx="3">
                  <c:v>DSM OCM</c:v>
                </c:pt>
              </c:strCache>
            </c:strRef>
          </c:cat>
          <c:val>
            <c:numRef>
              <c:f>'Ren3'!$F$7:$F$10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1.3999999999999999E-2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210624"/>
        <c:axId val="128001152"/>
      </c:barChart>
      <c:catAx>
        <c:axId val="16921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en-US"/>
          </a:p>
        </c:txPr>
        <c:crossAx val="128001152"/>
        <c:crossesAt val="-2.0000000000000004E-2"/>
        <c:auto val="1"/>
        <c:lblAlgn val="ctr"/>
        <c:lblOffset val="100"/>
        <c:noMultiLvlLbl val="0"/>
      </c:catAx>
      <c:valAx>
        <c:axId val="128001152"/>
        <c:scaling>
          <c:orientation val="minMax"/>
          <c:max val="0.1600000000000000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>
                    <a:latin typeface="Arial Narrow" panose="020B0606020202030204" pitchFamily="34" charset="0"/>
                  </a:rPr>
                  <a:t>Emissions factor (tCO2per GJ consumed)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169210624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51275927795682"/>
          <c:y val="8.8504294507785117E-2"/>
          <c:w val="0.87411097440206464"/>
          <c:h val="0.620713023295235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'International Energy Agency'!$B$2</c:f>
              <c:strCache>
                <c:ptCount val="1"/>
                <c:pt idx="0">
                  <c:v>Average SEC (GJ/t)</c:v>
                </c:pt>
              </c:strCache>
            </c:strRef>
          </c:tx>
          <c:invertIfNegative val="0"/>
          <c:cat>
            <c:strRef>
              <c:f>'International Energy Agency'!$A$3:$A$9</c:f>
              <c:strCache>
                <c:ptCount val="7"/>
                <c:pt idx="0">
                  <c:v>Ethylene from ethane</c:v>
                </c:pt>
                <c:pt idx="1">
                  <c:v>Ethylene from ethane/propane</c:v>
                </c:pt>
                <c:pt idx="2">
                  <c:v>Ethylene from LPG</c:v>
                </c:pt>
                <c:pt idx="3">
                  <c:v>Ethylene from naphtha</c:v>
                </c:pt>
                <c:pt idx="4">
                  <c:v>Ethylene from propane</c:v>
                </c:pt>
                <c:pt idx="5">
                  <c:v>HDPE Gas Phase</c:v>
                </c:pt>
                <c:pt idx="6">
                  <c:v>HDPE Slurry</c:v>
                </c:pt>
              </c:strCache>
            </c:strRef>
          </c:cat>
          <c:val>
            <c:numRef>
              <c:f>'International Energy Agency'!$B$3:$B$9</c:f>
              <c:numCache>
                <c:formatCode>General</c:formatCode>
                <c:ptCount val="7"/>
                <c:pt idx="0">
                  <c:v>16</c:v>
                </c:pt>
                <c:pt idx="1">
                  <c:v>16</c:v>
                </c:pt>
                <c:pt idx="2">
                  <c:v>12.79</c:v>
                </c:pt>
                <c:pt idx="3">
                  <c:v>16.5</c:v>
                </c:pt>
                <c:pt idx="4">
                  <c:v>16</c:v>
                </c:pt>
                <c:pt idx="5">
                  <c:v>2.25</c:v>
                </c:pt>
                <c:pt idx="6">
                  <c:v>3.06</c:v>
                </c:pt>
              </c:numCache>
            </c:numRef>
          </c:val>
        </c:ser>
        <c:ser>
          <c:idx val="1"/>
          <c:order val="1"/>
          <c:tx>
            <c:strRef>
              <c:f>'International Energy Agency'!$C$2</c:f>
              <c:strCache>
                <c:ptCount val="1"/>
                <c:pt idx="0">
                  <c:v>BPT SEC (GJ/t)</c:v>
                </c:pt>
              </c:strCache>
            </c:strRef>
          </c:tx>
          <c:invertIfNegative val="0"/>
          <c:cat>
            <c:strRef>
              <c:f>'International Energy Agency'!$A$3:$A$9</c:f>
              <c:strCache>
                <c:ptCount val="7"/>
                <c:pt idx="0">
                  <c:v>Ethylene from ethane</c:v>
                </c:pt>
                <c:pt idx="1">
                  <c:v>Ethylene from ethane/propane</c:v>
                </c:pt>
                <c:pt idx="2">
                  <c:v>Ethylene from LPG</c:v>
                </c:pt>
                <c:pt idx="3">
                  <c:v>Ethylene from naphtha</c:v>
                </c:pt>
                <c:pt idx="4">
                  <c:v>Ethylene from propane</c:v>
                </c:pt>
                <c:pt idx="5">
                  <c:v>HDPE Gas Phase</c:v>
                </c:pt>
                <c:pt idx="6">
                  <c:v>HDPE Slurry</c:v>
                </c:pt>
              </c:strCache>
            </c:strRef>
          </c:cat>
          <c:val>
            <c:numRef>
              <c:f>'International Energy Agency'!$C$3:$C$9</c:f>
              <c:numCache>
                <c:formatCode>General</c:formatCode>
                <c:ptCount val="7"/>
                <c:pt idx="0">
                  <c:v>12</c:v>
                </c:pt>
                <c:pt idx="1">
                  <c:v>12.19</c:v>
                </c:pt>
                <c:pt idx="2">
                  <c:v>9.77</c:v>
                </c:pt>
                <c:pt idx="3">
                  <c:v>12</c:v>
                </c:pt>
                <c:pt idx="4">
                  <c:v>9</c:v>
                </c:pt>
                <c:pt idx="5">
                  <c:v>1.87</c:v>
                </c:pt>
                <c:pt idx="6">
                  <c:v>2.5499999999999998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36384"/>
        <c:axId val="127937920"/>
      </c:barChart>
      <c:catAx>
        <c:axId val="1279363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en-US"/>
          </a:p>
        </c:txPr>
        <c:crossAx val="127937920"/>
        <c:crosses val="autoZero"/>
        <c:auto val="1"/>
        <c:lblAlgn val="ctr"/>
        <c:lblOffset val="100"/>
        <c:noMultiLvlLbl val="0"/>
      </c:catAx>
      <c:valAx>
        <c:axId val="127937920"/>
        <c:scaling>
          <c:orientation val="minMax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 sz="1050">
                    <a:latin typeface="Arial Narrow" panose="020B0606020202030204" pitchFamily="34" charset="0"/>
                  </a:defRPr>
                </a:pPr>
                <a:r>
                  <a:rPr lang="en-US" sz="1050">
                    <a:latin typeface="Arial Narrow" panose="020B0606020202030204" pitchFamily="34" charset="0"/>
                  </a:rPr>
                  <a:t>Specific Energy Consumption (GJ/t)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7936384"/>
        <c:crosses val="autoZero"/>
        <c:crossBetween val="between"/>
        <c:majorUnit val="5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1337334882320025"/>
          <c:y val="0.11754376094053828"/>
          <c:w val="0.20507874015748032"/>
          <c:h val="9.6509552978518348E-2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14871490120339"/>
          <c:y val="5.1400554097404488E-2"/>
          <c:w val="0.79009656811766449"/>
          <c:h val="0.76275438025892395"/>
        </c:manualLayout>
      </c:layout>
      <c:scatterChart>
        <c:scatterStyle val="lineMarker"/>
        <c:varyColors val="0"/>
        <c:ser>
          <c:idx val="0"/>
          <c:order val="0"/>
          <c:tx>
            <c:strRef>
              <c:f>'TX water demand'!$B$2</c:f>
              <c:strCache>
                <c:ptCount val="1"/>
                <c:pt idx="0">
                  <c:v>Water demands</c:v>
                </c:pt>
              </c:strCache>
            </c:strRef>
          </c:tx>
          <c:xVal>
            <c:numRef>
              <c:f>'TX water demand'!$A$3:$A$8</c:f>
              <c:numCache>
                <c:formatCode>General</c:formatCode>
                <c:ptCount val="6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numCache>
            </c:numRef>
          </c:xVal>
          <c:yVal>
            <c:numRef>
              <c:f>'TX water demand'!$B$3:$B$8</c:f>
              <c:numCache>
                <c:formatCode>General</c:formatCode>
                <c:ptCount val="6"/>
                <c:pt idx="0">
                  <c:v>18</c:v>
                </c:pt>
                <c:pt idx="1">
                  <c:v>19</c:v>
                </c:pt>
                <c:pt idx="2">
                  <c:v>19.8</c:v>
                </c:pt>
                <c:pt idx="3">
                  <c:v>20.5</c:v>
                </c:pt>
                <c:pt idx="4">
                  <c:v>21.2</c:v>
                </c:pt>
                <c:pt idx="5">
                  <c:v>22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'TX water demand'!$C$2</c:f>
              <c:strCache>
                <c:ptCount val="1"/>
                <c:pt idx="0">
                  <c:v>Existing water supplies</c:v>
                </c:pt>
              </c:strCache>
            </c:strRef>
          </c:tx>
          <c:xVal>
            <c:numRef>
              <c:f>'TX water demand'!$A$3:$A$8</c:f>
              <c:numCache>
                <c:formatCode>General</c:formatCode>
                <c:ptCount val="6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numCache>
            </c:numRef>
          </c:xVal>
          <c:yVal>
            <c:numRef>
              <c:f>'TX water demand'!$C$3:$C$8</c:f>
              <c:numCache>
                <c:formatCode>General</c:formatCode>
                <c:ptCount val="6"/>
                <c:pt idx="0">
                  <c:v>17</c:v>
                </c:pt>
                <c:pt idx="1">
                  <c:v>16.399999999999999</c:v>
                </c:pt>
                <c:pt idx="2">
                  <c:v>16</c:v>
                </c:pt>
                <c:pt idx="3">
                  <c:v>15.6</c:v>
                </c:pt>
                <c:pt idx="4">
                  <c:v>15.4</c:v>
                </c:pt>
                <c:pt idx="5">
                  <c:v>15.3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981824"/>
        <c:axId val="128009344"/>
      </c:scatterChart>
      <c:valAx>
        <c:axId val="127981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009344"/>
        <c:crosses val="autoZero"/>
        <c:crossBetween val="midCat"/>
      </c:valAx>
      <c:valAx>
        <c:axId val="128009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Volume (Millions of acre-feet)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7981824"/>
        <c:crosses val="autoZero"/>
        <c:crossBetween val="midCat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723998415292428"/>
          <c:y val="0.63387540099154271"/>
          <c:w val="0.44704476798890697"/>
          <c:h val="0.16743438320209975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CHEMICAL &amp; ALLIED PRODUCT MFG VOC</a:t>
            </a:r>
          </a:p>
          <a:p>
            <a:pPr>
              <a:defRPr sz="1200"/>
            </a:pPr>
            <a:r>
              <a:rPr lang="en-US" sz="1200"/>
              <a:t>(10.3%/year reduction)</a:t>
            </a:r>
          </a:p>
          <a:p>
            <a:pPr>
              <a:defRPr sz="1200"/>
            </a:pP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045289772179712"/>
          <c:y val="0.22019048120673779"/>
          <c:w val="0.72091752861141922"/>
          <c:h val="0.53027760881606356"/>
        </c:manualLayout>
      </c:layout>
      <c:scatterChart>
        <c:scatterStyle val="lineMarker"/>
        <c:varyColors val="0"/>
        <c:ser>
          <c:idx val="0"/>
          <c:order val="0"/>
          <c:tx>
            <c:v>data</c:v>
          </c:tx>
          <c:spPr>
            <a:ln w="28575">
              <a:noFill/>
            </a:ln>
          </c:spPr>
          <c:xVal>
            <c:numRef>
              <c:f>VOC!$B$4:$AC$4</c:f>
              <c:numCache>
                <c:formatCode>General</c:formatCode>
                <c:ptCount val="28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</c:numCache>
            </c:numRef>
          </c:xVal>
          <c:yVal>
            <c:numRef>
              <c:f>VOC!$B$8:$AC$8</c:f>
              <c:numCache>
                <c:formatCode>#,##0</c:formatCode>
                <c:ptCount val="28"/>
                <c:pt idx="0">
                  <c:v>1341</c:v>
                </c:pt>
                <c:pt idx="1">
                  <c:v>1351</c:v>
                </c:pt>
                <c:pt idx="2">
                  <c:v>1595</c:v>
                </c:pt>
                <c:pt idx="3">
                  <c:v>881</c:v>
                </c:pt>
                <c:pt idx="4">
                  <c:v>634</c:v>
                </c:pt>
                <c:pt idx="5">
                  <c:v>710</c:v>
                </c:pt>
                <c:pt idx="6">
                  <c:v>715</c:v>
                </c:pt>
                <c:pt idx="7">
                  <c:v>701</c:v>
                </c:pt>
                <c:pt idx="8">
                  <c:v>691</c:v>
                </c:pt>
                <c:pt idx="9">
                  <c:v>660</c:v>
                </c:pt>
                <c:pt idx="10">
                  <c:v>388.25900000000001</c:v>
                </c:pt>
                <c:pt idx="11">
                  <c:v>388.024</c:v>
                </c:pt>
                <c:pt idx="12">
                  <c:v>394.33199999999999</c:v>
                </c:pt>
                <c:pt idx="13">
                  <c:v>251.119</c:v>
                </c:pt>
                <c:pt idx="14">
                  <c:v>253.53700000000001</c:v>
                </c:pt>
                <c:pt idx="15">
                  <c:v>261.86799999999999</c:v>
                </c:pt>
                <c:pt idx="16">
                  <c:v>249.49525172120931</c:v>
                </c:pt>
                <c:pt idx="17">
                  <c:v>244.73158250285672</c:v>
                </c:pt>
                <c:pt idx="18">
                  <c:v>239.96722328450417</c:v>
                </c:pt>
                <c:pt idx="19">
                  <c:v>235.20286406615156</c:v>
                </c:pt>
                <c:pt idx="20">
                  <c:v>186.09160958325438</c:v>
                </c:pt>
                <c:pt idx="21">
                  <c:v>136.9803551003572</c:v>
                </c:pt>
                <c:pt idx="22">
                  <c:v>87.869100622542362</c:v>
                </c:pt>
                <c:pt idx="23">
                  <c:v>85.006676713867677</c:v>
                </c:pt>
                <c:pt idx="24">
                  <c:v>82.144252810275347</c:v>
                </c:pt>
                <c:pt idx="25">
                  <c:v>79.281828906682804</c:v>
                </c:pt>
                <c:pt idx="26">
                  <c:v>79.281828906682804</c:v>
                </c:pt>
                <c:pt idx="27">
                  <c:v>79.281828906682804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064000"/>
        <c:axId val="240104192"/>
      </c:scatterChart>
      <c:valAx>
        <c:axId val="240064000"/>
        <c:scaling>
          <c:orientation val="minMax"/>
          <c:max val="20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0104192"/>
        <c:crosses val="autoZero"/>
        <c:crossBetween val="midCat"/>
      </c:valAx>
      <c:valAx>
        <c:axId val="24010419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VOC, thousand tons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2400640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3044C-0F68-4682-ABF6-54B0EDBEB4AB}" type="doc">
      <dgm:prSet loTypeId="urn:microsoft.com/office/officeart/2005/8/layout/cycle6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A225BF3-7F5C-4603-A1D3-781F8B94CC5B}">
      <dgm:prSet phldrT="[Text]"/>
      <dgm:spPr/>
      <dgm:t>
        <a:bodyPr/>
        <a:lstStyle/>
        <a:p>
          <a:r>
            <a:rPr lang="en-US" dirty="0" smtClean="0"/>
            <a:t>Society</a:t>
          </a:r>
          <a:endParaRPr lang="en-US" dirty="0"/>
        </a:p>
      </dgm:t>
    </dgm:pt>
    <dgm:pt modelId="{F5D42E6A-0A7F-4995-9A76-0C6E95F3EB0C}" type="parTrans" cxnId="{5C28B6BE-8CA2-479A-A845-8D07346E6FBC}">
      <dgm:prSet/>
      <dgm:spPr/>
      <dgm:t>
        <a:bodyPr/>
        <a:lstStyle/>
        <a:p>
          <a:endParaRPr lang="en-US"/>
        </a:p>
      </dgm:t>
    </dgm:pt>
    <dgm:pt modelId="{0D8CC168-B9B9-44D4-86BF-209AFB467E1D}" type="sibTrans" cxnId="{5C28B6BE-8CA2-479A-A845-8D07346E6FBC}">
      <dgm:prSet/>
      <dgm:spPr/>
      <dgm:t>
        <a:bodyPr/>
        <a:lstStyle/>
        <a:p>
          <a:endParaRPr lang="en-US"/>
        </a:p>
      </dgm:t>
    </dgm:pt>
    <dgm:pt modelId="{E28C8CA0-1400-4E56-88CE-5EACB1D55EE0}">
      <dgm:prSet phldrT="[Text]"/>
      <dgm:spPr/>
      <dgm:t>
        <a:bodyPr/>
        <a:lstStyle/>
        <a:p>
          <a:r>
            <a:rPr lang="en-US" dirty="0" smtClean="0"/>
            <a:t>Sustained Business</a:t>
          </a:r>
          <a:endParaRPr lang="en-US" dirty="0"/>
        </a:p>
      </dgm:t>
    </dgm:pt>
    <dgm:pt modelId="{C30D8A69-8D74-4D67-967F-12852FE6008A}" type="parTrans" cxnId="{8C5B63B9-ADBC-4C82-B19D-445CC4175199}">
      <dgm:prSet/>
      <dgm:spPr/>
      <dgm:t>
        <a:bodyPr/>
        <a:lstStyle/>
        <a:p>
          <a:endParaRPr lang="en-US"/>
        </a:p>
      </dgm:t>
    </dgm:pt>
    <dgm:pt modelId="{AD07EE70-6ECB-4561-B9E2-A092D9AF63DA}" type="sibTrans" cxnId="{8C5B63B9-ADBC-4C82-B19D-445CC4175199}">
      <dgm:prSet/>
      <dgm:spPr/>
      <dgm:t>
        <a:bodyPr/>
        <a:lstStyle/>
        <a:p>
          <a:endParaRPr lang="en-US"/>
        </a:p>
      </dgm:t>
    </dgm:pt>
    <dgm:pt modelId="{BF8C86F3-B11A-471A-9E45-5C379B95CFEB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57EE0327-BE60-40CD-8CA3-C550F65073D8}" type="parTrans" cxnId="{84843105-0068-4D55-B2F9-89B13C5C628D}">
      <dgm:prSet/>
      <dgm:spPr/>
      <dgm:t>
        <a:bodyPr/>
        <a:lstStyle/>
        <a:p>
          <a:endParaRPr lang="en-US"/>
        </a:p>
      </dgm:t>
    </dgm:pt>
    <dgm:pt modelId="{9FDE00E5-2632-4B95-B982-FDD065ECE430}" type="sibTrans" cxnId="{84843105-0068-4D55-B2F9-89B13C5C628D}">
      <dgm:prSet/>
      <dgm:spPr/>
      <dgm:t>
        <a:bodyPr/>
        <a:lstStyle/>
        <a:p>
          <a:endParaRPr lang="en-US"/>
        </a:p>
      </dgm:t>
    </dgm:pt>
    <dgm:pt modelId="{0D736D2B-6203-42A8-90A0-DB7AF72086B4}">
      <dgm:prSet phldrT="[Text]"/>
      <dgm:spPr/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D64C3BFE-2C02-4144-8BFD-313FD59B474D}" type="parTrans" cxnId="{DCF49617-FE67-40BB-92A8-1CE7E5FBC716}">
      <dgm:prSet/>
      <dgm:spPr/>
      <dgm:t>
        <a:bodyPr/>
        <a:lstStyle/>
        <a:p>
          <a:endParaRPr lang="en-US"/>
        </a:p>
      </dgm:t>
    </dgm:pt>
    <dgm:pt modelId="{EBFFDB51-8F24-480A-9557-664726EEBF42}" type="sibTrans" cxnId="{DCF49617-FE67-40BB-92A8-1CE7E5FBC716}">
      <dgm:prSet/>
      <dgm:spPr/>
      <dgm:t>
        <a:bodyPr/>
        <a:lstStyle/>
        <a:p>
          <a:endParaRPr lang="en-US"/>
        </a:p>
      </dgm:t>
    </dgm:pt>
    <dgm:pt modelId="{9420692C-A02C-48DC-96E8-945DBCA8522B}" type="pres">
      <dgm:prSet presAssocID="{2C03044C-0F68-4682-ABF6-54B0EDBEB4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C35259-662A-40F5-8739-093C4D3AB3BE}" type="pres">
      <dgm:prSet presAssocID="{4A225BF3-7F5C-4603-A1D3-781F8B94CC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A9F28-8037-4C04-B796-2AB86C319596}" type="pres">
      <dgm:prSet presAssocID="{4A225BF3-7F5C-4603-A1D3-781F8B94CC5B}" presName="spNode" presStyleCnt="0"/>
      <dgm:spPr/>
    </dgm:pt>
    <dgm:pt modelId="{1F625959-2913-42FB-B257-E05D51CAB356}" type="pres">
      <dgm:prSet presAssocID="{0D8CC168-B9B9-44D4-86BF-209AFB467E1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8058C77-9C25-4DC4-99A4-1CF2FC1A1BC6}" type="pres">
      <dgm:prSet presAssocID="{E28C8CA0-1400-4E56-88CE-5EACB1D55E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9989B-D0CE-4161-8E19-D1BEB6BD2360}" type="pres">
      <dgm:prSet presAssocID="{E28C8CA0-1400-4E56-88CE-5EACB1D55EE0}" presName="spNode" presStyleCnt="0"/>
      <dgm:spPr/>
    </dgm:pt>
    <dgm:pt modelId="{25C13FA8-F476-4682-8CDD-4496D52F6054}" type="pres">
      <dgm:prSet presAssocID="{AD07EE70-6ECB-4561-B9E2-A092D9AF63D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6EB908B-AA40-4329-ADBF-37FD49045BDE}" type="pres">
      <dgm:prSet presAssocID="{BF8C86F3-B11A-471A-9E45-5C379B95CFE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8F4C8-2D1B-462A-99A2-5CFE08BF5713}" type="pres">
      <dgm:prSet presAssocID="{BF8C86F3-B11A-471A-9E45-5C379B95CFEB}" presName="spNode" presStyleCnt="0"/>
      <dgm:spPr/>
    </dgm:pt>
    <dgm:pt modelId="{643D19FB-AFB3-406D-A16B-C39CC8A681F1}" type="pres">
      <dgm:prSet presAssocID="{9FDE00E5-2632-4B95-B982-FDD065ECE43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616D06B0-5F46-4951-98CD-DE5595198B5D}" type="pres">
      <dgm:prSet presAssocID="{0D736D2B-6203-42A8-90A0-DB7AF72086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6B535-B197-41FF-A907-E983A434EA61}" type="pres">
      <dgm:prSet presAssocID="{0D736D2B-6203-42A8-90A0-DB7AF72086B4}" presName="spNode" presStyleCnt="0"/>
      <dgm:spPr/>
    </dgm:pt>
    <dgm:pt modelId="{5CEB04C3-51F7-4837-ADB1-97593BB99F99}" type="pres">
      <dgm:prSet presAssocID="{EBFFDB51-8F24-480A-9557-664726EEBF42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C5B63B9-ADBC-4C82-B19D-445CC4175199}" srcId="{2C03044C-0F68-4682-ABF6-54B0EDBEB4AB}" destId="{E28C8CA0-1400-4E56-88CE-5EACB1D55EE0}" srcOrd="1" destOrd="0" parTransId="{C30D8A69-8D74-4D67-967F-12852FE6008A}" sibTransId="{AD07EE70-6ECB-4561-B9E2-A092D9AF63DA}"/>
    <dgm:cxn modelId="{E6748BA0-DBEA-4A93-81C3-891D0F824633}" type="presOf" srcId="{0D8CC168-B9B9-44D4-86BF-209AFB467E1D}" destId="{1F625959-2913-42FB-B257-E05D51CAB356}" srcOrd="0" destOrd="0" presId="urn:microsoft.com/office/officeart/2005/8/layout/cycle6"/>
    <dgm:cxn modelId="{E1C0CB00-8A6A-4B66-9475-0D3E53433894}" type="presOf" srcId="{4A225BF3-7F5C-4603-A1D3-781F8B94CC5B}" destId="{13C35259-662A-40F5-8739-093C4D3AB3BE}" srcOrd="0" destOrd="0" presId="urn:microsoft.com/office/officeart/2005/8/layout/cycle6"/>
    <dgm:cxn modelId="{25624253-03E2-47E9-8C6B-9D0A071EBE4C}" type="presOf" srcId="{AD07EE70-6ECB-4561-B9E2-A092D9AF63DA}" destId="{25C13FA8-F476-4682-8CDD-4496D52F6054}" srcOrd="0" destOrd="0" presId="urn:microsoft.com/office/officeart/2005/8/layout/cycle6"/>
    <dgm:cxn modelId="{E54D63A9-F314-405B-84C6-F732C3E1967E}" type="presOf" srcId="{BF8C86F3-B11A-471A-9E45-5C379B95CFEB}" destId="{46EB908B-AA40-4329-ADBF-37FD49045BDE}" srcOrd="0" destOrd="0" presId="urn:microsoft.com/office/officeart/2005/8/layout/cycle6"/>
    <dgm:cxn modelId="{5C28B6BE-8CA2-479A-A845-8D07346E6FBC}" srcId="{2C03044C-0F68-4682-ABF6-54B0EDBEB4AB}" destId="{4A225BF3-7F5C-4603-A1D3-781F8B94CC5B}" srcOrd="0" destOrd="0" parTransId="{F5D42E6A-0A7F-4995-9A76-0C6E95F3EB0C}" sibTransId="{0D8CC168-B9B9-44D4-86BF-209AFB467E1D}"/>
    <dgm:cxn modelId="{0894BB35-E0A0-4C02-BCB0-39855F65A8A1}" type="presOf" srcId="{E28C8CA0-1400-4E56-88CE-5EACB1D55EE0}" destId="{B8058C77-9C25-4DC4-99A4-1CF2FC1A1BC6}" srcOrd="0" destOrd="0" presId="urn:microsoft.com/office/officeart/2005/8/layout/cycle6"/>
    <dgm:cxn modelId="{DC008C0D-7BB9-4F93-9A17-E3B44FC281EA}" type="presOf" srcId="{EBFFDB51-8F24-480A-9557-664726EEBF42}" destId="{5CEB04C3-51F7-4837-ADB1-97593BB99F99}" srcOrd="0" destOrd="0" presId="urn:microsoft.com/office/officeart/2005/8/layout/cycle6"/>
    <dgm:cxn modelId="{9840FFCA-EAC3-4D68-9C3B-F6D44720D0DD}" type="presOf" srcId="{2C03044C-0F68-4682-ABF6-54B0EDBEB4AB}" destId="{9420692C-A02C-48DC-96E8-945DBCA8522B}" srcOrd="0" destOrd="0" presId="urn:microsoft.com/office/officeart/2005/8/layout/cycle6"/>
    <dgm:cxn modelId="{DD8D2890-C11F-4E82-B7AD-F409B3115686}" type="presOf" srcId="{9FDE00E5-2632-4B95-B982-FDD065ECE430}" destId="{643D19FB-AFB3-406D-A16B-C39CC8A681F1}" srcOrd="0" destOrd="0" presId="urn:microsoft.com/office/officeart/2005/8/layout/cycle6"/>
    <dgm:cxn modelId="{4978D523-38E8-49EC-AE9F-39C6B83ECD7B}" type="presOf" srcId="{0D736D2B-6203-42A8-90A0-DB7AF72086B4}" destId="{616D06B0-5F46-4951-98CD-DE5595198B5D}" srcOrd="0" destOrd="0" presId="urn:microsoft.com/office/officeart/2005/8/layout/cycle6"/>
    <dgm:cxn modelId="{DCF49617-FE67-40BB-92A8-1CE7E5FBC716}" srcId="{2C03044C-0F68-4682-ABF6-54B0EDBEB4AB}" destId="{0D736D2B-6203-42A8-90A0-DB7AF72086B4}" srcOrd="3" destOrd="0" parTransId="{D64C3BFE-2C02-4144-8BFD-313FD59B474D}" sibTransId="{EBFFDB51-8F24-480A-9557-664726EEBF42}"/>
    <dgm:cxn modelId="{84843105-0068-4D55-B2F9-89B13C5C628D}" srcId="{2C03044C-0F68-4682-ABF6-54B0EDBEB4AB}" destId="{BF8C86F3-B11A-471A-9E45-5C379B95CFEB}" srcOrd="2" destOrd="0" parTransId="{57EE0327-BE60-40CD-8CA3-C550F65073D8}" sibTransId="{9FDE00E5-2632-4B95-B982-FDD065ECE430}"/>
    <dgm:cxn modelId="{9924104A-AB62-4D09-A537-793728C5B939}" type="presParOf" srcId="{9420692C-A02C-48DC-96E8-945DBCA8522B}" destId="{13C35259-662A-40F5-8739-093C4D3AB3BE}" srcOrd="0" destOrd="0" presId="urn:microsoft.com/office/officeart/2005/8/layout/cycle6"/>
    <dgm:cxn modelId="{814812C1-61D3-4DB0-B319-A800FD34B9F1}" type="presParOf" srcId="{9420692C-A02C-48DC-96E8-945DBCA8522B}" destId="{28BA9F28-8037-4C04-B796-2AB86C319596}" srcOrd="1" destOrd="0" presId="urn:microsoft.com/office/officeart/2005/8/layout/cycle6"/>
    <dgm:cxn modelId="{0890B8D0-7ABF-48B0-B18E-B2A397B724F0}" type="presParOf" srcId="{9420692C-A02C-48DC-96E8-945DBCA8522B}" destId="{1F625959-2913-42FB-B257-E05D51CAB356}" srcOrd="2" destOrd="0" presId="urn:microsoft.com/office/officeart/2005/8/layout/cycle6"/>
    <dgm:cxn modelId="{BBD6D658-52E9-4F64-87E7-71FEC7D2A264}" type="presParOf" srcId="{9420692C-A02C-48DC-96E8-945DBCA8522B}" destId="{B8058C77-9C25-4DC4-99A4-1CF2FC1A1BC6}" srcOrd="3" destOrd="0" presId="urn:microsoft.com/office/officeart/2005/8/layout/cycle6"/>
    <dgm:cxn modelId="{292D3B5E-58C5-4F6D-B5EF-54482BBA130C}" type="presParOf" srcId="{9420692C-A02C-48DC-96E8-945DBCA8522B}" destId="{8E89989B-D0CE-4161-8E19-D1BEB6BD2360}" srcOrd="4" destOrd="0" presId="urn:microsoft.com/office/officeart/2005/8/layout/cycle6"/>
    <dgm:cxn modelId="{44A400BD-BC8A-4569-837B-BA962366AD8A}" type="presParOf" srcId="{9420692C-A02C-48DC-96E8-945DBCA8522B}" destId="{25C13FA8-F476-4682-8CDD-4496D52F6054}" srcOrd="5" destOrd="0" presId="urn:microsoft.com/office/officeart/2005/8/layout/cycle6"/>
    <dgm:cxn modelId="{B6EE0EC6-C5E3-486A-A579-0B190D893FD3}" type="presParOf" srcId="{9420692C-A02C-48DC-96E8-945DBCA8522B}" destId="{46EB908B-AA40-4329-ADBF-37FD49045BDE}" srcOrd="6" destOrd="0" presId="urn:microsoft.com/office/officeart/2005/8/layout/cycle6"/>
    <dgm:cxn modelId="{7345C332-A3C9-4A1F-8FD2-EFC78008EF91}" type="presParOf" srcId="{9420692C-A02C-48DC-96E8-945DBCA8522B}" destId="{8D88F4C8-2D1B-462A-99A2-5CFE08BF5713}" srcOrd="7" destOrd="0" presId="urn:microsoft.com/office/officeart/2005/8/layout/cycle6"/>
    <dgm:cxn modelId="{7623E84A-1466-4FD9-A530-0ADEBB6BD87F}" type="presParOf" srcId="{9420692C-A02C-48DC-96E8-945DBCA8522B}" destId="{643D19FB-AFB3-406D-A16B-C39CC8A681F1}" srcOrd="8" destOrd="0" presId="urn:microsoft.com/office/officeart/2005/8/layout/cycle6"/>
    <dgm:cxn modelId="{9628BDF5-C54F-41DC-80FA-A86460EFE912}" type="presParOf" srcId="{9420692C-A02C-48DC-96E8-945DBCA8522B}" destId="{616D06B0-5F46-4951-98CD-DE5595198B5D}" srcOrd="9" destOrd="0" presId="urn:microsoft.com/office/officeart/2005/8/layout/cycle6"/>
    <dgm:cxn modelId="{03BFAAD8-EDE8-46DB-B9E5-B5D337F86F40}" type="presParOf" srcId="{9420692C-A02C-48DC-96E8-945DBCA8522B}" destId="{6E46B535-B197-41FF-A907-E983A434EA61}" srcOrd="10" destOrd="0" presId="urn:microsoft.com/office/officeart/2005/8/layout/cycle6"/>
    <dgm:cxn modelId="{4A9C5F04-1E34-4707-813B-6F790CD8306E}" type="presParOf" srcId="{9420692C-A02C-48DC-96E8-945DBCA8522B}" destId="{5CEB04C3-51F7-4837-ADB1-97593BB99F9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35259-662A-40F5-8739-093C4D3AB3BE}">
      <dsp:nvSpPr>
        <dsp:cNvPr id="0" name=""/>
        <dsp:cNvSpPr/>
      </dsp:nvSpPr>
      <dsp:spPr>
        <a:xfrm>
          <a:off x="3359348" y="558"/>
          <a:ext cx="1510903" cy="98208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Society</a:t>
          </a:r>
          <a:endParaRPr lang="en-US" sz="1900" kern="1200" dirty="0"/>
        </a:p>
      </dsp:txBody>
      <dsp:txXfrm>
        <a:off x="3407290" y="48500"/>
        <a:ext cx="1415019" cy="886203"/>
      </dsp:txXfrm>
    </dsp:sp>
    <dsp:sp modelId="{1F625959-2913-42FB-B257-E05D51CAB356}">
      <dsp:nvSpPr>
        <dsp:cNvPr id="0" name=""/>
        <dsp:cNvSpPr/>
      </dsp:nvSpPr>
      <dsp:spPr>
        <a:xfrm>
          <a:off x="2491851" y="491601"/>
          <a:ext cx="3245896" cy="3245896"/>
        </a:xfrm>
        <a:custGeom>
          <a:avLst/>
          <a:gdLst/>
          <a:ahLst/>
          <a:cxnLst/>
          <a:rect l="0" t="0" r="0" b="0"/>
          <a:pathLst>
            <a:path>
              <a:moveTo>
                <a:pt x="2389290" y="192325"/>
              </a:moveTo>
              <a:arcTo wR="1622948" hR="1622948" stAng="17890597" swAng="2626593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58C77-9C25-4DC4-99A4-1CF2FC1A1BC6}">
      <dsp:nvSpPr>
        <dsp:cNvPr id="0" name=""/>
        <dsp:cNvSpPr/>
      </dsp:nvSpPr>
      <dsp:spPr>
        <a:xfrm>
          <a:off x="4982296" y="1623506"/>
          <a:ext cx="1510903" cy="98208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Sustained Business</a:t>
          </a:r>
          <a:endParaRPr lang="en-US" sz="1900" kern="1200" dirty="0"/>
        </a:p>
      </dsp:txBody>
      <dsp:txXfrm>
        <a:off x="5030238" y="1671448"/>
        <a:ext cx="1415019" cy="886203"/>
      </dsp:txXfrm>
    </dsp:sp>
    <dsp:sp modelId="{25C13FA8-F476-4682-8CDD-4496D52F6054}">
      <dsp:nvSpPr>
        <dsp:cNvPr id="0" name=""/>
        <dsp:cNvSpPr/>
      </dsp:nvSpPr>
      <dsp:spPr>
        <a:xfrm>
          <a:off x="2491851" y="491601"/>
          <a:ext cx="3245896" cy="3245896"/>
        </a:xfrm>
        <a:custGeom>
          <a:avLst/>
          <a:gdLst/>
          <a:ahLst/>
          <a:cxnLst/>
          <a:rect l="0" t="0" r="0" b="0"/>
          <a:pathLst>
            <a:path>
              <a:moveTo>
                <a:pt x="3166053" y="2125728"/>
              </a:moveTo>
              <a:arcTo wR="1622948" hR="1622948" stAng="1082811" swAng="2626593"/>
            </a:path>
          </a:pathLst>
        </a:custGeom>
        <a:noFill/>
        <a:ln w="9525" cap="flat" cmpd="sng" algn="ctr">
          <a:solidFill>
            <a:schemeClr val="accent2">
              <a:shade val="90000"/>
              <a:hueOff val="-11950"/>
              <a:satOff val="-1402"/>
              <a:lumOff val="76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B908B-AA40-4329-ADBF-37FD49045BDE}">
      <dsp:nvSpPr>
        <dsp:cNvPr id="0" name=""/>
        <dsp:cNvSpPr/>
      </dsp:nvSpPr>
      <dsp:spPr>
        <a:xfrm>
          <a:off x="3359348" y="3246454"/>
          <a:ext cx="1510903" cy="98208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Resources</a:t>
          </a:r>
          <a:endParaRPr lang="en-US" sz="1900" kern="1200" dirty="0"/>
        </a:p>
      </dsp:txBody>
      <dsp:txXfrm>
        <a:off x="3407290" y="3294396"/>
        <a:ext cx="1415019" cy="886203"/>
      </dsp:txXfrm>
    </dsp:sp>
    <dsp:sp modelId="{643D19FB-AFB3-406D-A16B-C39CC8A681F1}">
      <dsp:nvSpPr>
        <dsp:cNvPr id="0" name=""/>
        <dsp:cNvSpPr/>
      </dsp:nvSpPr>
      <dsp:spPr>
        <a:xfrm>
          <a:off x="2491851" y="491601"/>
          <a:ext cx="3245896" cy="3245896"/>
        </a:xfrm>
        <a:custGeom>
          <a:avLst/>
          <a:gdLst/>
          <a:ahLst/>
          <a:cxnLst/>
          <a:rect l="0" t="0" r="0" b="0"/>
          <a:pathLst>
            <a:path>
              <a:moveTo>
                <a:pt x="856606" y="3053571"/>
              </a:moveTo>
              <a:arcTo wR="1622948" hR="1622948" stAng="7090597" swAng="2626593"/>
            </a:path>
          </a:pathLst>
        </a:custGeom>
        <a:noFill/>
        <a:ln w="9525" cap="flat" cmpd="sng" algn="ctr">
          <a:solidFill>
            <a:schemeClr val="accent2">
              <a:shade val="90000"/>
              <a:hueOff val="-23901"/>
              <a:satOff val="-2805"/>
              <a:lumOff val="153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D06B0-5F46-4951-98CD-DE5595198B5D}">
      <dsp:nvSpPr>
        <dsp:cNvPr id="0" name=""/>
        <dsp:cNvSpPr/>
      </dsp:nvSpPr>
      <dsp:spPr>
        <a:xfrm>
          <a:off x="1736399" y="1623506"/>
          <a:ext cx="1510903" cy="98208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Environment</a:t>
          </a:r>
          <a:endParaRPr lang="en-US" sz="1900" kern="1200" dirty="0"/>
        </a:p>
      </dsp:txBody>
      <dsp:txXfrm>
        <a:off x="1784341" y="1671448"/>
        <a:ext cx="1415019" cy="886203"/>
      </dsp:txXfrm>
    </dsp:sp>
    <dsp:sp modelId="{5CEB04C3-51F7-4837-ADB1-97593BB99F99}">
      <dsp:nvSpPr>
        <dsp:cNvPr id="0" name=""/>
        <dsp:cNvSpPr/>
      </dsp:nvSpPr>
      <dsp:spPr>
        <a:xfrm>
          <a:off x="2491851" y="491601"/>
          <a:ext cx="3245896" cy="3245896"/>
        </a:xfrm>
        <a:custGeom>
          <a:avLst/>
          <a:gdLst/>
          <a:ahLst/>
          <a:cxnLst/>
          <a:rect l="0" t="0" r="0" b="0"/>
          <a:pathLst>
            <a:path>
              <a:moveTo>
                <a:pt x="79843" y="1120168"/>
              </a:moveTo>
              <a:arcTo wR="1622948" hR="1622948" stAng="11882811" swAng="2626593"/>
            </a:path>
          </a:pathLst>
        </a:custGeom>
        <a:noFill/>
        <a:ln w="9525" cap="flat" cmpd="sng" algn="ctr">
          <a:solidFill>
            <a:schemeClr val="accent2">
              <a:shade val="90000"/>
              <a:hueOff val="-35851"/>
              <a:satOff val="-4207"/>
              <a:lumOff val="230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0.62177</cdr:x>
      <cdr:y>0.80402</cdr:y>
    </cdr:from>
    <cdr:to>
      <cdr:x>0.98772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454937" y="1777042"/>
          <a:ext cx="2033435" cy="4331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accent1"/>
              </a:solidFill>
            </a:rPr>
            <a:t>Feedstock</a:t>
          </a:r>
        </a:p>
        <a:p xmlns:a="http://schemas.openxmlformats.org/drawingml/2006/main">
          <a:r>
            <a:rPr lang="en-US" sz="1200" b="1" dirty="0">
              <a:solidFill>
                <a:schemeClr val="accent2"/>
              </a:solidFill>
            </a:rPr>
            <a:t>Petrochemicals</a:t>
          </a:r>
          <a:r>
            <a:rPr lang="en-US" sz="1200" b="1" baseline="0" dirty="0">
              <a:solidFill>
                <a:schemeClr val="accent2"/>
              </a:solidFill>
            </a:rPr>
            <a:t> production</a:t>
          </a:r>
          <a:endParaRPr lang="en-US" sz="1200" b="1" dirty="0">
            <a:solidFill>
              <a:schemeClr val="accent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0.56048</cdr:x>
      <cdr:y>0.89013</cdr:y>
    </cdr:from>
    <cdr:to>
      <cdr:x>0.98204</cdr:x>
      <cdr:y>0.97905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1971" y="2087593"/>
          <a:ext cx="1829186" cy="208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800" i="1" dirty="0"/>
            <a:t>Source:</a:t>
          </a:r>
          <a:r>
            <a:rPr lang="en-US" sz="800" i="1" baseline="0" dirty="0"/>
            <a:t> International Energy Agency</a:t>
          </a:r>
          <a:endParaRPr lang="en-US" sz="8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0.38056</cdr:x>
      <cdr:y>0.9286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36939" y="3029281"/>
          <a:ext cx="2501661" cy="23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i="1" dirty="0" smtClean="0">
              <a:latin typeface="Arial Narrow" panose="020B0606020202030204" pitchFamily="34" charset="0"/>
            </a:rPr>
            <a:t>Source: Texas Water Development Board</a:t>
          </a:r>
        </a:p>
        <a:p xmlns:a="http://schemas.openxmlformats.org/drawingml/2006/main">
          <a:endParaRPr lang="en-US" sz="1000" i="1" dirty="0"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0.58544</cdr:x>
      <cdr:y>0.90977</cdr:y>
    </cdr:from>
    <cdr:to>
      <cdr:x>0.96031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90222" y="2348529"/>
          <a:ext cx="1466490" cy="23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i="1" dirty="0" smtClean="0">
              <a:latin typeface="Arial Narrow" panose="020B0606020202030204" pitchFamily="34" charset="0"/>
            </a:rPr>
            <a:t>Source: www.epa.gov</a:t>
          </a:r>
        </a:p>
        <a:p xmlns:a="http://schemas.openxmlformats.org/drawingml/2006/main">
          <a:endParaRPr lang="en-US" sz="1100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3ABF8-9224-453D-ADB0-0BE9281FB812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7B09-FDBF-433B-BE94-9F0ABDDA7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5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Company goal – make</a:t>
            </a:r>
            <a:r>
              <a:rPr lang="en-US" baseline="0" dirty="0" smtClean="0"/>
              <a:t> optimum use of the energy resources we consume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7B09-FDBF-433B-BE94-9F0ABDDA74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9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7B09-FDBF-433B-BE94-9F0ABDDA74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7B09-FDBF-433B-BE94-9F0ABDDA74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3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Pyrolysis </a:t>
            </a:r>
            <a:r>
              <a:rPr lang="en-US" baseline="0" dirty="0" smtClean="0">
                <a:sym typeface="Wingdings" panose="05000000000000000000" pitchFamily="2" charset="2"/>
              </a:rPr>
              <a:t> acetylene commercially practiced.  Acetylene  ethylene is not practiced 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7B09-FDBF-433B-BE94-9F0ABDDA74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0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7B09-FDBF-433B-BE94-9F0ABDDA74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4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7B09-FDBF-433B-BE94-9F0ABDDA74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44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7B09-FDBF-433B-BE94-9F0ABDDA74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8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7B09-FDBF-433B-BE94-9F0ABDDA74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fety-Title-bgr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14" y="2670336"/>
            <a:ext cx="5501104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6621" y="4371861"/>
            <a:ext cx="3402797" cy="137068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CPCO-4c-glow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6556"/>
            <a:ext cx="1973608" cy="1169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3D1E3-E84F-7144-9B69-E7C04B7F828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DBD5-99B1-A943-9DC0-6A5477A38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3D1E3-E84F-7144-9B69-E7C04B7F828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DBD5-99B1-A943-9DC0-6A5477A38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3D1E3-E84F-7144-9B69-E7C04B7F828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DBD5-99B1-A943-9DC0-6A5477A38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3D1E3-E84F-7144-9B69-E7C04B7F828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DBD5-99B1-A943-9DC0-6A5477A38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3D1E3-E84F-7144-9B69-E7C04B7F828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DBD5-99B1-A943-9DC0-6A5477A38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3D1E3-E84F-7144-9B69-E7C04B7F828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DBD5-99B1-A943-9DC0-6A5477A38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3D1E3-E84F-7144-9B69-E7C04B7F828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DBD5-99B1-A943-9DC0-6A5477A38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3D1E3-E84F-7144-9B69-E7C04B7F828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DBD5-99B1-A943-9DC0-6A5477A38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3D1E3-E84F-7144-9B69-E7C04B7F828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DBD5-99B1-A943-9DC0-6A5477A38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3D1E3-E84F-7144-9B69-E7C04B7F828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DBD5-99B1-A943-9DC0-6A5477A38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fety-inside-bgrd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8346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289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CPCO-4c.s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74785" y="274638"/>
            <a:ext cx="1112015" cy="579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rgbClr val="0092D2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7F7F7F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7F7F7F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7F7F7F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7F7F7F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7F7F7F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sight.cpchem.net/BUSINESSTOOLS/ImagesLogos/Facility%20Photos/Borger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14" y="2670336"/>
            <a:ext cx="6041364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Sustainability – A Key Competitive Advantage in Petrochemicals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6621" y="4371861"/>
            <a:ext cx="3943057" cy="1370689"/>
          </a:xfrm>
        </p:spPr>
        <p:txBody>
          <a:bodyPr/>
          <a:lstStyle/>
          <a:p>
            <a:r>
              <a:rPr lang="en-US" dirty="0" err="1" smtClean="0"/>
              <a:t>Venki</a:t>
            </a:r>
            <a:r>
              <a:rPr lang="en-US" dirty="0" smtClean="0"/>
              <a:t> </a:t>
            </a:r>
            <a:r>
              <a:rPr lang="en-US" dirty="0" err="1" smtClean="0"/>
              <a:t>Chandrashekar</a:t>
            </a:r>
            <a:endParaRPr lang="en-US" dirty="0" smtClean="0"/>
          </a:p>
          <a:p>
            <a:r>
              <a:rPr lang="en-US" dirty="0" smtClean="0"/>
              <a:t>Cori Demmelmaier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Plants of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918"/>
            <a:ext cx="6688925" cy="481123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Environmental, Utilities, and Energy</a:t>
            </a:r>
          </a:p>
          <a:p>
            <a:pPr lvl="1"/>
            <a:r>
              <a:rPr lang="en-US" dirty="0" smtClean="0"/>
              <a:t>Balance water/energy efficiency by adjusting </a:t>
            </a:r>
            <a:r>
              <a:rPr lang="en-US" dirty="0"/>
              <a:t>designs to fit community you are </a:t>
            </a:r>
            <a:r>
              <a:rPr lang="en-US" dirty="0" smtClean="0"/>
              <a:t>in</a:t>
            </a:r>
          </a:p>
          <a:p>
            <a:pPr lvl="1"/>
            <a:r>
              <a:rPr lang="en-US" dirty="0" smtClean="0"/>
              <a:t>Perform </a:t>
            </a:r>
            <a:r>
              <a:rPr lang="en-US" dirty="0"/>
              <a:t>energy reviews early in capital projects and include energy consumption in technology selection</a:t>
            </a:r>
          </a:p>
          <a:p>
            <a:r>
              <a:rPr lang="en-US" dirty="0" smtClean="0"/>
              <a:t>Technology Selection and Design</a:t>
            </a:r>
          </a:p>
          <a:p>
            <a:pPr lvl="1"/>
            <a:r>
              <a:rPr lang="en-US" dirty="0" smtClean="0"/>
              <a:t>Use life cycle analysis in decision making process – including final product disposition</a:t>
            </a:r>
          </a:p>
          <a:p>
            <a:pPr lvl="1"/>
            <a:r>
              <a:rPr lang="en-US" dirty="0"/>
              <a:t>Build plants to last a long </a:t>
            </a:r>
            <a:r>
              <a:rPr lang="en-US" dirty="0" smtClean="0"/>
              <a:t>time (materials of construction, technology, feedstock, etc.)</a:t>
            </a:r>
            <a:endParaRPr lang="en-US" dirty="0"/>
          </a:p>
          <a:p>
            <a:r>
              <a:rPr lang="en-US" dirty="0"/>
              <a:t>Site Selection, Synergy &amp; Integration</a:t>
            </a:r>
          </a:p>
          <a:p>
            <a:pPr lvl="1"/>
            <a:r>
              <a:rPr lang="en-US" dirty="0"/>
              <a:t>Integrate product streams and utilities to increase efficiencies</a:t>
            </a:r>
          </a:p>
          <a:p>
            <a:r>
              <a:rPr lang="en-US" dirty="0" smtClean="0"/>
              <a:t>Transportation </a:t>
            </a:r>
            <a:endParaRPr lang="en-US" dirty="0"/>
          </a:p>
          <a:p>
            <a:pPr lvl="1"/>
            <a:r>
              <a:rPr lang="en-US" dirty="0"/>
              <a:t>Optimize movement of materials, reducing emissions and pollutants</a:t>
            </a:r>
          </a:p>
          <a:p>
            <a:r>
              <a:rPr lang="en-US" dirty="0" smtClean="0"/>
              <a:t>Labor</a:t>
            </a:r>
            <a:endParaRPr lang="en-US" dirty="0"/>
          </a:p>
          <a:p>
            <a:pPr lvl="1"/>
            <a:r>
              <a:rPr lang="en-US" dirty="0" smtClean="0"/>
              <a:t>Less human interaction with utilization of robotics and advanced controls, process simplification</a:t>
            </a:r>
            <a:endParaRPr lang="en-US" dirty="0"/>
          </a:p>
          <a:p>
            <a:r>
              <a:rPr lang="en-US" dirty="0" smtClean="0"/>
              <a:t>Community/Quality of Life</a:t>
            </a:r>
          </a:p>
          <a:p>
            <a:pPr lvl="1"/>
            <a:r>
              <a:rPr lang="en-US" dirty="0" smtClean="0"/>
              <a:t>Partner with communities to attract and retain qualified personnel</a:t>
            </a:r>
          </a:p>
          <a:p>
            <a:pPr lvl="1"/>
            <a:r>
              <a:rPr lang="en-US" dirty="0" smtClean="0"/>
              <a:t>Companies will need to remain sensitive to social pressures</a:t>
            </a:r>
            <a:endParaRPr lang="en-US" dirty="0"/>
          </a:p>
        </p:txBody>
      </p:sp>
      <p:pic>
        <p:nvPicPr>
          <p:cNvPr id="2052" name="Picture 4" descr="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25" y="1483743"/>
            <a:ext cx="1816720" cy="27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4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MMECA\AppData\Local\Microsoft\Windows\Temporary Internet Files\Content.Outlook\1LB0V107\shutterstock_56858866 redu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06" y="4568194"/>
            <a:ext cx="1224911" cy="8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07" y="5385200"/>
            <a:ext cx="1695602" cy="1128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of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 products</a:t>
            </a:r>
          </a:p>
          <a:p>
            <a:r>
              <a:rPr lang="en-US" dirty="0" smtClean="0"/>
              <a:t>Products with improved properties </a:t>
            </a:r>
            <a:endParaRPr lang="en-US" dirty="0"/>
          </a:p>
          <a:p>
            <a:pPr lvl="1"/>
            <a:r>
              <a:rPr lang="en-US" dirty="0" smtClean="0"/>
              <a:t>Long lifetime</a:t>
            </a:r>
          </a:p>
          <a:p>
            <a:pPr lvl="1"/>
            <a:r>
              <a:rPr lang="en-US" dirty="0" smtClean="0"/>
              <a:t>Recyclable to recover raw materials </a:t>
            </a:r>
          </a:p>
          <a:p>
            <a:pPr lvl="1"/>
            <a:r>
              <a:rPr lang="en-US" dirty="0" smtClean="0"/>
              <a:t>Reduced weight</a:t>
            </a:r>
          </a:p>
          <a:p>
            <a:pPr lvl="1"/>
            <a:r>
              <a:rPr lang="en-US" dirty="0" smtClean="0"/>
              <a:t>Improved strength</a:t>
            </a:r>
          </a:p>
          <a:p>
            <a:pPr lvl="1"/>
            <a:r>
              <a:rPr lang="en-US" dirty="0" err="1" smtClean="0"/>
              <a:t>Composatability</a:t>
            </a:r>
            <a:r>
              <a:rPr lang="en-US" dirty="0" smtClean="0"/>
              <a:t> or biodegradation where needed</a:t>
            </a:r>
          </a:p>
          <a:p>
            <a:r>
              <a:rPr lang="en-US" dirty="0" smtClean="0"/>
              <a:t>Responsible product management throughout the product lifecycle</a:t>
            </a:r>
          </a:p>
          <a:p>
            <a:r>
              <a:rPr lang="en-US" dirty="0" smtClean="0"/>
              <a:t>Products that better the quality of life for consumers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2197" y="4666119"/>
            <a:ext cx="1745677" cy="972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19" y="3226955"/>
            <a:ext cx="1480291" cy="1315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30" y="5069564"/>
            <a:ext cx="1280000" cy="1137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32" y="2488012"/>
            <a:ext cx="997256" cy="12236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66" y="931709"/>
            <a:ext cx="2595528" cy="155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60" y="3991836"/>
            <a:ext cx="795163" cy="110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32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67346"/>
            <a:ext cx="4038600" cy="385881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Manufacturer of petrochemicals that are essential to manufacturing over 70,000 consumer and industrial products</a:t>
            </a:r>
          </a:p>
          <a:p>
            <a:endParaRPr lang="en-US" dirty="0"/>
          </a:p>
          <a:p>
            <a:r>
              <a:rPr lang="en-US" dirty="0"/>
              <a:t>Currently $10.5 billion in assets and more than $13.7 billion in annual revenues</a:t>
            </a:r>
          </a:p>
          <a:p>
            <a:endParaRPr lang="en-US" dirty="0"/>
          </a:p>
          <a:p>
            <a:r>
              <a:rPr lang="en-US" dirty="0"/>
              <a:t>Trusted supplier to customers in 140 countries</a:t>
            </a:r>
          </a:p>
          <a:p>
            <a:endParaRPr lang="en-US" dirty="0"/>
          </a:p>
          <a:p>
            <a:r>
              <a:rPr lang="en-US" dirty="0"/>
              <a:t>A highly educated and diverse workforce of approximately 5,000 employees working on five continents across the globe</a:t>
            </a:r>
          </a:p>
          <a:p>
            <a:endParaRPr lang="en-US" dirty="0"/>
          </a:p>
        </p:txBody>
      </p:sp>
      <p:pic>
        <p:nvPicPr>
          <p:cNvPr id="4" name="Content Placeholder 3" descr="JointVen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0858" y="-40084"/>
            <a:ext cx="3446992" cy="2585244"/>
          </a:xfrm>
          <a:prstGeom prst="rect">
            <a:avLst/>
          </a:prstGeom>
        </p:spPr>
      </p:pic>
      <p:pic>
        <p:nvPicPr>
          <p:cNvPr id="7" name="Picture 6" descr="Assets-and-SalesGraphs2013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6"/>
          <a:stretch/>
        </p:blipFill>
        <p:spPr>
          <a:xfrm>
            <a:off x="4495800" y="2447925"/>
            <a:ext cx="4353273" cy="28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4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Employees</a:t>
            </a:r>
          </a:p>
          <a:p>
            <a:r>
              <a:rPr lang="en-US" dirty="0" smtClean="0"/>
              <a:t>Communities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Customers</a:t>
            </a:r>
          </a:p>
          <a:p>
            <a:r>
              <a:rPr lang="en-US" dirty="0" smtClean="0"/>
              <a:t>Shareholders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 smtClean="0"/>
              <a:t>We </a:t>
            </a:r>
            <a:r>
              <a:rPr lang="en-US" sz="1800" i="1" dirty="0"/>
              <a:t>recognize that to reach our goal of sustainable growth and meet the increasing global demand for petrochemicals, we must do so in a manner that protects the planet’s land, water and air resources. </a:t>
            </a:r>
            <a:endParaRPr lang="en-US" sz="1800" i="1" dirty="0" smtClean="0"/>
          </a:p>
          <a:p>
            <a:pPr marL="0" indent="0">
              <a:buNone/>
            </a:pPr>
            <a:r>
              <a:rPr lang="en-US" sz="1200" dirty="0" smtClean="0"/>
              <a:t>- Chevron Phillips Chemical Company LLC, 2013 Sustainability Report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28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598674"/>
              </p:ext>
            </p:extLst>
          </p:nvPr>
        </p:nvGraphicFramePr>
        <p:xfrm>
          <a:off x="457200" y="1600200"/>
          <a:ext cx="82296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10"/>
          <p:cNvSpPr txBox="1"/>
          <p:nvPr/>
        </p:nvSpPr>
        <p:spPr>
          <a:xfrm>
            <a:off x="5962649" y="4248150"/>
            <a:ext cx="3181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Build plants for long term: 30 + years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Provide cost effective solutions for consumers with new products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sp>
        <p:nvSpPr>
          <p:cNvPr id="4" name="TextBox 11"/>
          <p:cNvSpPr txBox="1"/>
          <p:nvPr/>
        </p:nvSpPr>
        <p:spPr>
          <a:xfrm>
            <a:off x="1152525" y="4867275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Energy  and water conservation and integration in chemical plants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Higher efficiency conversion of raw materials into products</a:t>
            </a:r>
            <a:endParaRPr lang="en-US" sz="1400" dirty="0"/>
          </a:p>
        </p:txBody>
      </p:sp>
      <p:sp>
        <p:nvSpPr>
          <p:cNvPr id="5" name="TextBox 12"/>
          <p:cNvSpPr txBox="1"/>
          <p:nvPr/>
        </p:nvSpPr>
        <p:spPr>
          <a:xfrm>
            <a:off x="131005" y="2091269"/>
            <a:ext cx="296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400" dirty="0" smtClean="0"/>
              <a:t>Environmental initiatives for air quality, green house gas emissions 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Continuous improvement on safety and environmental metrics</a:t>
            </a:r>
            <a:endParaRPr lang="en-US" sz="1400" dirty="0"/>
          </a:p>
        </p:txBody>
      </p:sp>
      <p:sp>
        <p:nvSpPr>
          <p:cNvPr id="14" name="TextBox 10"/>
          <p:cNvSpPr txBox="1"/>
          <p:nvPr/>
        </p:nvSpPr>
        <p:spPr>
          <a:xfrm>
            <a:off x="5429249" y="1325070"/>
            <a:ext cx="3181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Keep our employees and communities safe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Provide solutions to everyday needs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Develop products that better society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Give back to communities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100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Products</a:t>
            </a:r>
            <a:endParaRPr lang="en-US" b="1" dirty="0"/>
          </a:p>
        </p:txBody>
      </p:sp>
      <p:pic>
        <p:nvPicPr>
          <p:cNvPr id="1026" name="Picture 2" descr="C:\Users\DEMMECA\AppData\Local\Microsoft\Windows\Temporary Internet Files\Content.Outlook\1LB0V107\Product Stream 2015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09" y="940280"/>
            <a:ext cx="6400800" cy="5225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Elbow Connector 56"/>
          <p:cNvCxnSpPr>
            <a:stCxn id="53" idx="2"/>
            <a:endCxn id="63" idx="0"/>
          </p:cNvCxnSpPr>
          <p:nvPr/>
        </p:nvCxnSpPr>
        <p:spPr>
          <a:xfrm rot="5400000">
            <a:off x="3717422" y="1013841"/>
            <a:ext cx="419799" cy="122739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53" idx="2"/>
            <a:endCxn id="64" idx="0"/>
          </p:cNvCxnSpPr>
          <p:nvPr/>
        </p:nvCxnSpPr>
        <p:spPr>
          <a:xfrm rot="5400000">
            <a:off x="4331118" y="1627537"/>
            <a:ext cx="419799" cy="1270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53" idx="2"/>
            <a:endCxn id="65" idx="0"/>
          </p:cNvCxnSpPr>
          <p:nvPr/>
        </p:nvCxnSpPr>
        <p:spPr>
          <a:xfrm rot="16200000" flipH="1">
            <a:off x="5034226" y="924428"/>
            <a:ext cx="419799" cy="140621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Elbow Connector 2047"/>
          <p:cNvCxnSpPr>
            <a:stCxn id="9" idx="2"/>
            <a:endCxn id="33" idx="0"/>
          </p:cNvCxnSpPr>
          <p:nvPr/>
        </p:nvCxnSpPr>
        <p:spPr>
          <a:xfrm rot="5400000">
            <a:off x="488471" y="1707698"/>
            <a:ext cx="1147315" cy="567195"/>
          </a:xfrm>
          <a:prstGeom prst="bentConnector3">
            <a:avLst>
              <a:gd name="adj1" fmla="val 1315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Ethylene Alternatives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64966" y="6012611"/>
            <a:ext cx="979097" cy="405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Ethylene Product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979102" y="1078302"/>
            <a:ext cx="733246" cy="339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Ethane Feed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1345725" y="1417638"/>
            <a:ext cx="0" cy="160996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64966" y="5483557"/>
            <a:ext cx="976229" cy="405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Purification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14" idx="2"/>
            <a:endCxn id="8" idx="0"/>
          </p:cNvCxnSpPr>
          <p:nvPr/>
        </p:nvCxnSpPr>
        <p:spPr>
          <a:xfrm>
            <a:off x="4853081" y="5888998"/>
            <a:ext cx="1434" cy="123613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</p:cNvCxnSpPr>
          <p:nvPr/>
        </p:nvCxnSpPr>
        <p:spPr>
          <a:xfrm>
            <a:off x="5341195" y="5686278"/>
            <a:ext cx="285747" cy="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6942" y="5559319"/>
            <a:ext cx="989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, CO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, </a:t>
            </a:r>
            <a:r>
              <a:rPr lang="en-US" sz="1100" i="1" dirty="0" smtClean="0"/>
              <a:t>etc.</a:t>
            </a:r>
            <a:endParaRPr lang="en-US" sz="1100" i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35828" y="5305239"/>
            <a:ext cx="1" cy="18288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78530" y="5305239"/>
            <a:ext cx="6304636" cy="258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25075" y="2564953"/>
            <a:ext cx="1306910" cy="4054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Ethane Dehydrogenation</a:t>
            </a:r>
            <a:endParaRPr lang="en-US" sz="1200" dirty="0"/>
          </a:p>
        </p:txBody>
      </p:sp>
      <p:cxnSp>
        <p:nvCxnSpPr>
          <p:cNvPr id="2053" name="Straight Arrow Connector 2052"/>
          <p:cNvCxnSpPr>
            <a:stCxn id="33" idx="2"/>
          </p:cNvCxnSpPr>
          <p:nvPr/>
        </p:nvCxnSpPr>
        <p:spPr>
          <a:xfrm>
            <a:off x="778530" y="2970393"/>
            <a:ext cx="1" cy="23774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310493" y="3401715"/>
            <a:ext cx="976229" cy="40544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Ethane Cracking</a:t>
            </a:r>
            <a:endParaRPr lang="en-US" sz="1200" dirty="0"/>
          </a:p>
        </p:txBody>
      </p:sp>
      <p:cxnSp>
        <p:nvCxnSpPr>
          <p:cNvPr id="43" name="Elbow Connector 42"/>
          <p:cNvCxnSpPr>
            <a:stCxn id="9" idx="2"/>
            <a:endCxn id="42" idx="0"/>
          </p:cNvCxnSpPr>
          <p:nvPr/>
        </p:nvCxnSpPr>
        <p:spPr>
          <a:xfrm rot="16200000" flipH="1">
            <a:off x="580128" y="2183234"/>
            <a:ext cx="1984077" cy="452883"/>
          </a:xfrm>
          <a:prstGeom prst="bentConnector3">
            <a:avLst>
              <a:gd name="adj1" fmla="val 739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127670" y="1078302"/>
            <a:ext cx="826694" cy="339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Natural Gas Feed</a:t>
            </a:r>
            <a:endParaRPr lang="en-US" sz="1200" dirty="0"/>
          </a:p>
        </p:txBody>
      </p:sp>
      <p:sp>
        <p:nvSpPr>
          <p:cNvPr id="63" name="Rectangle 62"/>
          <p:cNvSpPr/>
          <p:nvPr/>
        </p:nvSpPr>
        <p:spPr>
          <a:xfrm>
            <a:off x="2856425" y="1837437"/>
            <a:ext cx="914400" cy="73152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Pyrolysis Routes</a:t>
            </a:r>
            <a:endParaRPr lang="en-US" sz="1200" dirty="0"/>
          </a:p>
        </p:txBody>
      </p:sp>
      <p:sp>
        <p:nvSpPr>
          <p:cNvPr id="64" name="Rectangle 63"/>
          <p:cNvSpPr/>
          <p:nvPr/>
        </p:nvSpPr>
        <p:spPr>
          <a:xfrm>
            <a:off x="3900937" y="1837437"/>
            <a:ext cx="1280160" cy="731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Oxidative Coupling of Methane (OCM) Routes</a:t>
            </a:r>
            <a:endParaRPr lang="en-US" sz="1200" dirty="0"/>
          </a:p>
        </p:txBody>
      </p:sp>
      <p:sp>
        <p:nvSpPr>
          <p:cNvPr id="65" name="Rectangle 64"/>
          <p:cNvSpPr/>
          <p:nvPr/>
        </p:nvSpPr>
        <p:spPr>
          <a:xfrm>
            <a:off x="5307154" y="1837437"/>
            <a:ext cx="1280160" cy="7315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Steam/Methane Reforming (SMR) Routes</a:t>
            </a:r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7436691" y="1061033"/>
            <a:ext cx="826694" cy="339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Bio</a:t>
            </a:r>
            <a:endParaRPr lang="en-US" sz="1200" dirty="0"/>
          </a:p>
        </p:txBody>
      </p:sp>
      <p:sp>
        <p:nvSpPr>
          <p:cNvPr id="78" name="Rectangle 77"/>
          <p:cNvSpPr/>
          <p:nvPr/>
        </p:nvSpPr>
        <p:spPr>
          <a:xfrm>
            <a:off x="3365842" y="3614500"/>
            <a:ext cx="976229" cy="405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Separations</a:t>
            </a:r>
            <a:endParaRPr lang="en-US" sz="12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326167" y="3807156"/>
            <a:ext cx="285747" cy="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547368" y="3680197"/>
            <a:ext cx="497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</a:t>
            </a:r>
            <a:r>
              <a:rPr lang="en-US" sz="1100" baseline="-25000" dirty="0" smtClean="0"/>
              <a:t>2</a:t>
            </a:r>
            <a:endParaRPr lang="en-US" sz="1100" dirty="0" smtClean="0"/>
          </a:p>
          <a:p>
            <a:r>
              <a:rPr lang="en-US" sz="1100" dirty="0" smtClean="0"/>
              <a:t>H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O</a:t>
            </a:r>
            <a:endParaRPr lang="en-US" sz="1100" i="1" dirty="0"/>
          </a:p>
        </p:txBody>
      </p:sp>
      <p:sp>
        <p:nvSpPr>
          <p:cNvPr id="85" name="Rectangle 84"/>
          <p:cNvSpPr/>
          <p:nvPr/>
        </p:nvSpPr>
        <p:spPr>
          <a:xfrm>
            <a:off x="3362859" y="4178124"/>
            <a:ext cx="976229" cy="405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Acetylene Removal</a:t>
            </a:r>
            <a:endParaRPr lang="en-US" sz="1200" dirty="0"/>
          </a:p>
        </p:txBody>
      </p:sp>
      <p:sp>
        <p:nvSpPr>
          <p:cNvPr id="86" name="Rectangle 85"/>
          <p:cNvSpPr/>
          <p:nvPr/>
        </p:nvSpPr>
        <p:spPr>
          <a:xfrm>
            <a:off x="3362859" y="4735965"/>
            <a:ext cx="976229" cy="405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Ethane Separation</a:t>
            </a:r>
            <a:endParaRPr lang="en-US" sz="1200" dirty="0"/>
          </a:p>
        </p:txBody>
      </p:sp>
      <p:cxnSp>
        <p:nvCxnSpPr>
          <p:cNvPr id="87" name="Elbow Connector 86"/>
          <p:cNvCxnSpPr>
            <a:stCxn id="63" idx="2"/>
          </p:cNvCxnSpPr>
          <p:nvPr/>
        </p:nvCxnSpPr>
        <p:spPr>
          <a:xfrm rot="16200000" flipH="1">
            <a:off x="3404635" y="2477946"/>
            <a:ext cx="358312" cy="540333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64" idx="2"/>
            <a:endCxn id="78" idx="0"/>
          </p:cNvCxnSpPr>
          <p:nvPr/>
        </p:nvCxnSpPr>
        <p:spPr>
          <a:xfrm rot="5400000">
            <a:off x="3674716" y="2748198"/>
            <a:ext cx="1045543" cy="687060"/>
          </a:xfrm>
          <a:prstGeom prst="bentConnector3">
            <a:avLst>
              <a:gd name="adj1" fmla="val 1782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8" idx="2"/>
            <a:endCxn id="85" idx="0"/>
          </p:cNvCxnSpPr>
          <p:nvPr/>
        </p:nvCxnSpPr>
        <p:spPr>
          <a:xfrm flipH="1">
            <a:off x="3850974" y="4019941"/>
            <a:ext cx="2983" cy="158183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5" idx="2"/>
            <a:endCxn id="86" idx="0"/>
          </p:cNvCxnSpPr>
          <p:nvPr/>
        </p:nvCxnSpPr>
        <p:spPr>
          <a:xfrm>
            <a:off x="3850974" y="4583565"/>
            <a:ext cx="0" cy="15240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6" idx="2"/>
          </p:cNvCxnSpPr>
          <p:nvPr/>
        </p:nvCxnSpPr>
        <p:spPr>
          <a:xfrm>
            <a:off x="3850974" y="5141406"/>
            <a:ext cx="2984" cy="189713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86" idx="1"/>
            <a:endCxn id="42" idx="1"/>
          </p:cNvCxnSpPr>
          <p:nvPr/>
        </p:nvCxnSpPr>
        <p:spPr>
          <a:xfrm rot="10800000">
            <a:off x="1310493" y="3604436"/>
            <a:ext cx="2052366" cy="1334250"/>
          </a:xfrm>
          <a:prstGeom prst="bentConnector3">
            <a:avLst>
              <a:gd name="adj1" fmla="val 11113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489102" y="4735965"/>
            <a:ext cx="1055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Ethane Recycle</a:t>
            </a:r>
            <a:endParaRPr lang="en-US" sz="1100" i="1" dirty="0"/>
          </a:p>
        </p:txBody>
      </p:sp>
      <p:sp>
        <p:nvSpPr>
          <p:cNvPr id="114" name="Rectangle 113"/>
          <p:cNvSpPr/>
          <p:nvPr/>
        </p:nvSpPr>
        <p:spPr>
          <a:xfrm>
            <a:off x="5459119" y="2685761"/>
            <a:ext cx="976229" cy="40544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Syngas Generation</a:t>
            </a:r>
            <a:endParaRPr lang="en-US" sz="1200" dirty="0"/>
          </a:p>
        </p:txBody>
      </p:sp>
      <p:cxnSp>
        <p:nvCxnSpPr>
          <p:cNvPr id="115" name="Elbow Connector 114"/>
          <p:cNvCxnSpPr>
            <a:stCxn id="114" idx="2"/>
            <a:endCxn id="118" idx="0"/>
          </p:cNvCxnSpPr>
          <p:nvPr/>
        </p:nvCxnSpPr>
        <p:spPr>
          <a:xfrm rot="5400000">
            <a:off x="5523135" y="2946017"/>
            <a:ext cx="278915" cy="569284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5045213" y="3370117"/>
            <a:ext cx="665474" cy="57169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Gas to Liquids (GTL)</a:t>
            </a:r>
            <a:endParaRPr lang="en-US" sz="1200" dirty="0"/>
          </a:p>
        </p:txBody>
      </p:sp>
      <p:cxnSp>
        <p:nvCxnSpPr>
          <p:cNvPr id="120" name="Straight Arrow Connector 119"/>
          <p:cNvCxnSpPr>
            <a:stCxn id="65" idx="2"/>
            <a:endCxn id="114" idx="0"/>
          </p:cNvCxnSpPr>
          <p:nvPr/>
        </p:nvCxnSpPr>
        <p:spPr>
          <a:xfrm>
            <a:off x="5947234" y="2568957"/>
            <a:ext cx="0" cy="116804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42" idx="2"/>
            <a:endCxn id="85" idx="1"/>
          </p:cNvCxnSpPr>
          <p:nvPr/>
        </p:nvCxnSpPr>
        <p:spPr>
          <a:xfrm rot="16200000" flipH="1">
            <a:off x="2293889" y="3311874"/>
            <a:ext cx="573689" cy="1564251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85" idx="3"/>
            <a:endCxn id="128" idx="1"/>
          </p:cNvCxnSpPr>
          <p:nvPr/>
        </p:nvCxnSpPr>
        <p:spPr>
          <a:xfrm>
            <a:off x="4339088" y="4380845"/>
            <a:ext cx="147178" cy="0"/>
          </a:xfrm>
          <a:prstGeom prst="straightConnector1">
            <a:avLst/>
          </a:prstGeom>
          <a:ln w="19050"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4486266" y="4250040"/>
            <a:ext cx="368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</a:t>
            </a:r>
            <a:r>
              <a:rPr lang="en-US" sz="1100" baseline="-25000" dirty="0" smtClean="0"/>
              <a:t>2</a:t>
            </a:r>
            <a:endParaRPr lang="en-US" sz="1100" i="1" dirty="0"/>
          </a:p>
        </p:txBody>
      </p:sp>
      <p:cxnSp>
        <p:nvCxnSpPr>
          <p:cNvPr id="133" name="Straight Arrow Connector 132"/>
          <p:cNvCxnSpPr>
            <a:stCxn id="118" idx="2"/>
          </p:cNvCxnSpPr>
          <p:nvPr/>
        </p:nvCxnSpPr>
        <p:spPr>
          <a:xfrm>
            <a:off x="5377950" y="3941807"/>
            <a:ext cx="0" cy="217306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976553" y="4099032"/>
            <a:ext cx="734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Liquid Products</a:t>
            </a:r>
            <a:endParaRPr lang="en-US" sz="1100" i="1" dirty="0"/>
          </a:p>
        </p:txBody>
      </p:sp>
      <p:cxnSp>
        <p:nvCxnSpPr>
          <p:cNvPr id="137" name="Elbow Connector 136"/>
          <p:cNvCxnSpPr>
            <a:stCxn id="118" idx="1"/>
          </p:cNvCxnSpPr>
          <p:nvPr/>
        </p:nvCxnSpPr>
        <p:spPr>
          <a:xfrm rot="10800000">
            <a:off x="3927321" y="3473606"/>
            <a:ext cx="1117892" cy="18235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endCxn id="42" idx="3"/>
          </p:cNvCxnSpPr>
          <p:nvPr/>
        </p:nvCxnSpPr>
        <p:spPr>
          <a:xfrm rot="10800000" flipV="1">
            <a:off x="2286723" y="3471968"/>
            <a:ext cx="1484103" cy="13246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528076" y="3433980"/>
            <a:ext cx="4484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Gas</a:t>
            </a:r>
            <a:endParaRPr lang="en-US" sz="1100" i="1" dirty="0"/>
          </a:p>
        </p:txBody>
      </p:sp>
      <p:sp>
        <p:nvSpPr>
          <p:cNvPr id="144" name="Rectangle 143"/>
          <p:cNvSpPr/>
          <p:nvPr/>
        </p:nvSpPr>
        <p:spPr>
          <a:xfrm>
            <a:off x="5804450" y="3370117"/>
            <a:ext cx="881022" cy="57169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Methanol Production</a:t>
            </a:r>
            <a:endParaRPr lang="en-US" sz="1200" dirty="0"/>
          </a:p>
        </p:txBody>
      </p:sp>
      <p:cxnSp>
        <p:nvCxnSpPr>
          <p:cNvPr id="145" name="Elbow Connector 144"/>
          <p:cNvCxnSpPr>
            <a:stCxn id="114" idx="2"/>
            <a:endCxn id="144" idx="0"/>
          </p:cNvCxnSpPr>
          <p:nvPr/>
        </p:nvCxnSpPr>
        <p:spPr>
          <a:xfrm rot="16200000" flipH="1">
            <a:off x="5956640" y="3081795"/>
            <a:ext cx="278915" cy="29772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5804450" y="4066306"/>
            <a:ext cx="881022" cy="57169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Methanol to Olefins (MTO)</a:t>
            </a:r>
            <a:endParaRPr lang="en-US" sz="1200" dirty="0"/>
          </a:p>
        </p:txBody>
      </p:sp>
      <p:sp>
        <p:nvSpPr>
          <p:cNvPr id="149" name="Rectangle 148"/>
          <p:cNvSpPr/>
          <p:nvPr/>
        </p:nvSpPr>
        <p:spPr>
          <a:xfrm>
            <a:off x="6595052" y="4746063"/>
            <a:ext cx="976229" cy="405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Separations</a:t>
            </a:r>
            <a:endParaRPr lang="en-US" sz="1200" dirty="0"/>
          </a:p>
        </p:txBody>
      </p:sp>
      <p:cxnSp>
        <p:nvCxnSpPr>
          <p:cNvPr id="150" name="Straight Arrow Connector 149"/>
          <p:cNvCxnSpPr>
            <a:stCxn id="144" idx="2"/>
            <a:endCxn id="148" idx="0"/>
          </p:cNvCxnSpPr>
          <p:nvPr/>
        </p:nvCxnSpPr>
        <p:spPr>
          <a:xfrm>
            <a:off x="6244961" y="3941807"/>
            <a:ext cx="0" cy="124499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49" idx="2"/>
          </p:cNvCxnSpPr>
          <p:nvPr/>
        </p:nvCxnSpPr>
        <p:spPr>
          <a:xfrm>
            <a:off x="7083167" y="5151504"/>
            <a:ext cx="0" cy="163833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7409527" y="3375837"/>
            <a:ext cx="881022" cy="57169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Ethanol Production</a:t>
            </a:r>
            <a:endParaRPr lang="en-US" sz="1200" dirty="0"/>
          </a:p>
        </p:txBody>
      </p:sp>
      <p:sp>
        <p:nvSpPr>
          <p:cNvPr id="160" name="Rectangle 159"/>
          <p:cNvSpPr/>
          <p:nvPr/>
        </p:nvSpPr>
        <p:spPr>
          <a:xfrm>
            <a:off x="7209958" y="1833433"/>
            <a:ext cx="1280160" cy="7315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Fermentation Routes</a:t>
            </a:r>
            <a:endParaRPr lang="en-US" sz="1200" dirty="0"/>
          </a:p>
        </p:txBody>
      </p:sp>
      <p:cxnSp>
        <p:nvCxnSpPr>
          <p:cNvPr id="161" name="Straight Arrow Connector 160"/>
          <p:cNvCxnSpPr>
            <a:stCxn id="66" idx="2"/>
            <a:endCxn id="160" idx="0"/>
          </p:cNvCxnSpPr>
          <p:nvPr/>
        </p:nvCxnSpPr>
        <p:spPr>
          <a:xfrm>
            <a:off x="7850038" y="1400369"/>
            <a:ext cx="0" cy="433064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60" idx="2"/>
            <a:endCxn id="159" idx="0"/>
          </p:cNvCxnSpPr>
          <p:nvPr/>
        </p:nvCxnSpPr>
        <p:spPr>
          <a:xfrm>
            <a:off x="7850038" y="2564953"/>
            <a:ext cx="0" cy="810884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44" idx="3"/>
            <a:endCxn id="159" idx="1"/>
          </p:cNvCxnSpPr>
          <p:nvPr/>
        </p:nvCxnSpPr>
        <p:spPr>
          <a:xfrm>
            <a:off x="6685472" y="3655962"/>
            <a:ext cx="724055" cy="572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7409527" y="4099032"/>
            <a:ext cx="881022" cy="57169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Ethanol   to Olefins (ETO)</a:t>
            </a:r>
            <a:endParaRPr lang="en-US" sz="1200" dirty="0"/>
          </a:p>
        </p:txBody>
      </p:sp>
      <p:cxnSp>
        <p:nvCxnSpPr>
          <p:cNvPr id="176" name="Elbow Connector 175"/>
          <p:cNvCxnSpPr>
            <a:stCxn id="148" idx="2"/>
            <a:endCxn id="149" idx="1"/>
          </p:cNvCxnSpPr>
          <p:nvPr/>
        </p:nvCxnSpPr>
        <p:spPr>
          <a:xfrm rot="16200000" flipH="1">
            <a:off x="6264612" y="4618344"/>
            <a:ext cx="310788" cy="350091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Elbow Connector 178"/>
          <p:cNvCxnSpPr>
            <a:stCxn id="174" idx="2"/>
            <a:endCxn id="149" idx="3"/>
          </p:cNvCxnSpPr>
          <p:nvPr/>
        </p:nvCxnSpPr>
        <p:spPr>
          <a:xfrm rot="5400000">
            <a:off x="7571629" y="4670375"/>
            <a:ext cx="278062" cy="278757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426722" y="1040873"/>
            <a:ext cx="826694" cy="339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Coal</a:t>
            </a:r>
            <a:endParaRPr lang="en-US" sz="1200" dirty="0"/>
          </a:p>
        </p:txBody>
      </p:sp>
      <p:cxnSp>
        <p:nvCxnSpPr>
          <p:cNvPr id="69" name="Elbow Connector 68"/>
          <p:cNvCxnSpPr>
            <a:stCxn id="67" idx="2"/>
            <a:endCxn id="114" idx="3"/>
          </p:cNvCxnSpPr>
          <p:nvPr/>
        </p:nvCxnSpPr>
        <p:spPr>
          <a:xfrm rot="5400000">
            <a:off x="5883573" y="1931985"/>
            <a:ext cx="1508273" cy="404721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59" idx="2"/>
            <a:endCxn id="174" idx="0"/>
          </p:cNvCxnSpPr>
          <p:nvPr/>
        </p:nvCxnSpPr>
        <p:spPr>
          <a:xfrm>
            <a:off x="7850038" y="3947527"/>
            <a:ext cx="0" cy="151505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8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Ethylene Alternatives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142" y="6478438"/>
            <a:ext cx="4451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 Narrow" panose="020B0606020202030204" pitchFamily="34" charset="0"/>
              </a:rPr>
              <a:t>Ren et al., Energy 33 (2008) 817-833</a:t>
            </a:r>
          </a:p>
          <a:p>
            <a:r>
              <a:rPr lang="en-US" sz="1050" dirty="0" smtClean="0">
                <a:latin typeface="Arial Narrow" panose="020B0606020202030204" pitchFamily="34" charset="0"/>
              </a:rPr>
              <a:t>Ren et al., Resources, Conservation, and Recycling 53 (2009) 513-528</a:t>
            </a:r>
            <a:endParaRPr lang="en-US" sz="105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98970"/>
              </p:ext>
            </p:extLst>
          </p:nvPr>
        </p:nvGraphicFramePr>
        <p:xfrm>
          <a:off x="1009055" y="1009291"/>
          <a:ext cx="7125890" cy="270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517720"/>
              </p:ext>
            </p:extLst>
          </p:nvPr>
        </p:nvGraphicFramePr>
        <p:xfrm>
          <a:off x="1931125" y="3709358"/>
          <a:ext cx="5556603" cy="270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743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/>
              <a:t>Optimization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dirty="0" smtClean="0"/>
              <a:t>Sustainable </a:t>
            </a:r>
            <a:r>
              <a:rPr lang="en-US" sz="2000" i="1" dirty="0"/>
              <a:t>Source Reduction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3962"/>
            <a:ext cx="4038600" cy="4832201"/>
          </a:xfrm>
        </p:spPr>
        <p:txBody>
          <a:bodyPr>
            <a:normAutofit/>
          </a:bodyPr>
          <a:lstStyle/>
          <a:p>
            <a:r>
              <a:rPr lang="en-US" sz="2000" dirty="0"/>
              <a:t>Furnace efficiency </a:t>
            </a:r>
            <a:r>
              <a:rPr lang="en-US" sz="2000" dirty="0" smtClean="0"/>
              <a:t>improvement through </a:t>
            </a:r>
            <a:r>
              <a:rPr lang="en-US" sz="2000" dirty="0"/>
              <a:t>burner retrofits </a:t>
            </a:r>
            <a:r>
              <a:rPr lang="en-US" sz="2000" dirty="0" smtClean="0"/>
              <a:t>and optimization</a:t>
            </a:r>
            <a:endParaRPr lang="en-US" sz="2000" dirty="0"/>
          </a:p>
          <a:p>
            <a:r>
              <a:rPr lang="en-US" sz="2000" dirty="0" smtClean="0"/>
              <a:t>Furnace </a:t>
            </a:r>
            <a:r>
              <a:rPr lang="en-US" sz="2000" dirty="0"/>
              <a:t>safety system upgrades</a:t>
            </a:r>
          </a:p>
          <a:p>
            <a:r>
              <a:rPr lang="en-US" sz="2000" dirty="0" smtClean="0"/>
              <a:t>Improvement </a:t>
            </a:r>
            <a:r>
              <a:rPr lang="en-US" sz="2000" dirty="0"/>
              <a:t>of steam </a:t>
            </a:r>
            <a:r>
              <a:rPr lang="en-US" sz="2000" dirty="0" smtClean="0"/>
              <a:t>turbine efficiency</a:t>
            </a:r>
            <a:endParaRPr lang="en-US" sz="2000" dirty="0"/>
          </a:p>
          <a:p>
            <a:r>
              <a:rPr lang="en-US" sz="2000" dirty="0" smtClean="0"/>
              <a:t>Addition </a:t>
            </a:r>
            <a:r>
              <a:rPr lang="en-US" sz="2000" dirty="0"/>
              <a:t>of steam generation</a:t>
            </a:r>
          </a:p>
          <a:p>
            <a:r>
              <a:rPr lang="en-US" sz="2000" dirty="0" smtClean="0"/>
              <a:t>Execution </a:t>
            </a:r>
            <a:r>
              <a:rPr lang="en-US" sz="2000" dirty="0"/>
              <a:t>of heat </a:t>
            </a:r>
            <a:r>
              <a:rPr lang="en-US" sz="2000" dirty="0" smtClean="0"/>
              <a:t>integration projects</a:t>
            </a:r>
          </a:p>
          <a:p>
            <a:r>
              <a:rPr lang="en-US" sz="2000" dirty="0" smtClean="0"/>
              <a:t>Process technology integrations (e.g. coupling exothermic/endothermic reactions)</a:t>
            </a:r>
            <a:endParaRPr lang="en-US" sz="2000" dirty="0"/>
          </a:p>
          <a:p>
            <a:r>
              <a:rPr lang="en-US" sz="2000" dirty="0" smtClean="0"/>
              <a:t>Efficient </a:t>
            </a:r>
            <a:r>
              <a:rPr lang="en-US" sz="2000" dirty="0"/>
              <a:t>operation of utility systems</a:t>
            </a:r>
          </a:p>
          <a:p>
            <a:r>
              <a:rPr lang="en-US" sz="2000" dirty="0" smtClean="0"/>
              <a:t>Implementation </a:t>
            </a:r>
            <a:r>
              <a:rPr lang="en-US" sz="2000" dirty="0"/>
              <a:t>of </a:t>
            </a:r>
            <a:r>
              <a:rPr lang="en-US" sz="2000" dirty="0" smtClean="0"/>
              <a:t>process monitoring </a:t>
            </a:r>
            <a:r>
              <a:rPr lang="en-US" sz="2000" dirty="0"/>
              <a:t>and </a:t>
            </a:r>
            <a:r>
              <a:rPr lang="en-US" sz="2000" dirty="0" smtClean="0"/>
              <a:t>optimization programs</a:t>
            </a:r>
            <a:endParaRPr lang="en-US" sz="2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761712"/>
              </p:ext>
            </p:extLst>
          </p:nvPr>
        </p:nvGraphicFramePr>
        <p:xfrm>
          <a:off x="4495800" y="1578636"/>
          <a:ext cx="4648200" cy="412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28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97879" y="3899142"/>
            <a:ext cx="4485736" cy="2225614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Opportunities to address long term water challenges</a:t>
            </a:r>
          </a:p>
          <a:p>
            <a:pPr lvl="1"/>
            <a:r>
              <a:rPr lang="en-US" sz="1600" dirty="0" smtClean="0"/>
              <a:t>Reduce fresh water demand (clean up/ recycle technologies)</a:t>
            </a:r>
          </a:p>
          <a:p>
            <a:pPr lvl="1"/>
            <a:r>
              <a:rPr lang="en-US" sz="1600" dirty="0" smtClean="0"/>
              <a:t>Higher efficiency cooling tower</a:t>
            </a:r>
          </a:p>
          <a:p>
            <a:pPr lvl="1"/>
            <a:r>
              <a:rPr lang="en-US" sz="1600" dirty="0" smtClean="0"/>
              <a:t>Hybrid fan/cooling tower</a:t>
            </a:r>
          </a:p>
          <a:p>
            <a:pPr lvl="1"/>
            <a:r>
              <a:rPr lang="en-US" sz="1600" dirty="0" smtClean="0"/>
              <a:t>Salt water cooling</a:t>
            </a:r>
          </a:p>
          <a:p>
            <a:pPr lvl="1"/>
            <a:r>
              <a:rPr lang="en-US" sz="1600" dirty="0" smtClean="0"/>
              <a:t>Desalination</a:t>
            </a:r>
            <a:endParaRPr lang="en-US" sz="1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3487153"/>
              </p:ext>
            </p:extLst>
          </p:nvPr>
        </p:nvGraphicFramePr>
        <p:xfrm>
          <a:off x="4777596" y="927341"/>
          <a:ext cx="403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336153"/>
              </p:ext>
            </p:extLst>
          </p:nvPr>
        </p:nvGraphicFramePr>
        <p:xfrm>
          <a:off x="185560" y="3111992"/>
          <a:ext cx="3911987" cy="258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ontent Placeholder 5"/>
          <p:cNvSpPr txBox="1">
            <a:spLocks/>
          </p:cNvSpPr>
          <p:nvPr/>
        </p:nvSpPr>
        <p:spPr>
          <a:xfrm>
            <a:off x="457199" y="927341"/>
            <a:ext cx="3959525" cy="22256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7F7F7F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7F7F7F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F7F7F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7F7F7F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7F7F7F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Emissions reductions</a:t>
            </a:r>
          </a:p>
          <a:p>
            <a:pPr lvl="1"/>
            <a:r>
              <a:rPr lang="en-US" sz="1600" dirty="0" smtClean="0"/>
              <a:t>Ethane cracking utilizes tail gas (high methane / hydrogen) – very low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emissions</a:t>
            </a:r>
          </a:p>
          <a:p>
            <a:pPr lvl="1"/>
            <a:r>
              <a:rPr lang="en-US" sz="1600" dirty="0"/>
              <a:t>Advanced separations technologies to reduce emissions and fully utilize resources </a:t>
            </a:r>
            <a:r>
              <a:rPr lang="en-US" sz="1600" dirty="0" smtClean="0"/>
              <a:t>needed to meet decreasing NOx/VOC regulations</a:t>
            </a:r>
          </a:p>
        </p:txBody>
      </p:sp>
    </p:spTree>
    <p:extLst>
      <p:ext uri="{BB962C8B-B14F-4D97-AF65-F5344CB8AC3E}">
        <p14:creationId xmlns:p14="http://schemas.microsoft.com/office/powerpoint/2010/main" val="58171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A5A3DD6182542A7BFB1FFE5EF2282" ma:contentTypeVersion="0" ma:contentTypeDescription="Create a new document." ma:contentTypeScope="" ma:versionID="8d9558cacf445c59122a114884a9647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7F474E-FD11-43B0-9BD7-5B8D25665F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4C3E2E6-F86A-4538-8D07-8AD8A9B93AD5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C8871CD-7E3D-492F-8864-97FCC3AD5E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9918</TotalTime>
  <Words>693</Words>
  <Application>Microsoft Office PowerPoint</Application>
  <PresentationFormat>On-screen Show (4:3)</PresentationFormat>
  <Paragraphs>138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Sustainability – A Key Competitive Advantage in Petrochemicals</vt:lpstr>
      <vt:lpstr>Who We Are</vt:lpstr>
      <vt:lpstr>Who We Serve</vt:lpstr>
      <vt:lpstr>Sustainability</vt:lpstr>
      <vt:lpstr>Our Products</vt:lpstr>
      <vt:lpstr>Ethylene Alternatives</vt:lpstr>
      <vt:lpstr>Ethylene Alternatives</vt:lpstr>
      <vt:lpstr>Energy Optimization  Sustainable Source Reduction</vt:lpstr>
      <vt:lpstr>Environmental</vt:lpstr>
      <vt:lpstr>Building Plants of the Future</vt:lpstr>
      <vt:lpstr>Products of the future</vt:lpstr>
    </vt:vector>
  </TitlesOfParts>
  <Company>Kodiack Studios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 carr</dc:creator>
  <cp:lastModifiedBy>Demmelmaier, Cori A</cp:lastModifiedBy>
  <cp:revision>81</cp:revision>
  <dcterms:created xsi:type="dcterms:W3CDTF">2013-05-07T13:40:34Z</dcterms:created>
  <dcterms:modified xsi:type="dcterms:W3CDTF">2015-02-02T06:00:34Z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0x010100F1DA5A3DD6182542A7BFB1FFE5EF2282</vt:lpwstr>
  </property>
</Properties>
</file>