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94" r:id="rId2"/>
    <p:sldMasterId id="2147483732" r:id="rId3"/>
    <p:sldMasterId id="2147483734" r:id="rId4"/>
    <p:sldMasterId id="2147483739" r:id="rId5"/>
    <p:sldMasterId id="2147483747" r:id="rId6"/>
    <p:sldMasterId id="2147483873" r:id="rId7"/>
    <p:sldMasterId id="2147484048" r:id="rId8"/>
    <p:sldMasterId id="2147484053" r:id="rId9"/>
  </p:sldMasterIdLst>
  <p:notesMasterIdLst>
    <p:notesMasterId r:id="rId30"/>
  </p:notesMasterIdLst>
  <p:handoutMasterIdLst>
    <p:handoutMasterId r:id="rId31"/>
  </p:handoutMasterIdLst>
  <p:sldIdLst>
    <p:sldId id="1008" r:id="rId10"/>
    <p:sldId id="1254" r:id="rId11"/>
    <p:sldId id="1175" r:id="rId12"/>
    <p:sldId id="855" r:id="rId13"/>
    <p:sldId id="746" r:id="rId14"/>
    <p:sldId id="1255" r:id="rId15"/>
    <p:sldId id="1234" r:id="rId16"/>
    <p:sldId id="1237" r:id="rId17"/>
    <p:sldId id="1233" r:id="rId18"/>
    <p:sldId id="1259" r:id="rId19"/>
    <p:sldId id="1240" r:id="rId20"/>
    <p:sldId id="1260" r:id="rId21"/>
    <p:sldId id="1268" r:id="rId22"/>
    <p:sldId id="1269" r:id="rId23"/>
    <p:sldId id="1264" r:id="rId24"/>
    <p:sldId id="1265" r:id="rId25"/>
    <p:sldId id="1145" r:id="rId26"/>
    <p:sldId id="1250" r:id="rId27"/>
    <p:sldId id="1266" r:id="rId28"/>
    <p:sldId id="1267" r:id="rId29"/>
  </p:sldIdLst>
  <p:sldSz cx="9144000" cy="6858000" type="screen4x3"/>
  <p:notesSz cx="9369425" cy="71024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C07B9"/>
    <a:srgbClr val="006666"/>
    <a:srgbClr val="008080"/>
    <a:srgbClr val="FF0000"/>
    <a:srgbClr val="008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3" autoAdjust="0"/>
    <p:restoredTop sz="94645" autoAdjust="0"/>
  </p:normalViewPr>
  <p:slideViewPr>
    <p:cSldViewPr>
      <p:cViewPr varScale="1">
        <p:scale>
          <a:sx n="84" d="100"/>
          <a:sy n="84" d="100"/>
        </p:scale>
        <p:origin x="-1258" y="-13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0643" cy="3562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06689" y="0"/>
            <a:ext cx="4060643" cy="356207"/>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6746268"/>
            <a:ext cx="4060643" cy="35620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06689" y="6746268"/>
            <a:ext cx="4060643" cy="356207"/>
          </a:xfrm>
          <a:prstGeom prst="rect">
            <a:avLst/>
          </a:prstGeom>
        </p:spPr>
        <p:txBody>
          <a:bodyPr vert="horz" lIns="91440" tIns="45720" rIns="91440" bIns="45720" rtlCol="0" anchor="b"/>
          <a:lstStyle>
            <a:lvl1pPr algn="r">
              <a:defRPr sz="1200"/>
            </a:lvl1pPr>
          </a:lstStyle>
          <a:p>
            <a:fld id="{2CAECEDB-6E8D-4ABA-B745-94F0E51D2B0A}" type="slidenum">
              <a:rPr lang="en-US" smtClean="0"/>
              <a:t>‹#›</a:t>
            </a:fld>
            <a:endParaRPr lang="en-US"/>
          </a:p>
        </p:txBody>
      </p:sp>
    </p:spTree>
    <p:extLst>
      <p:ext uri="{BB962C8B-B14F-4D97-AF65-F5344CB8AC3E}">
        <p14:creationId xmlns:p14="http://schemas.microsoft.com/office/powerpoint/2010/main" val="12594147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4060492" cy="354654"/>
          </a:xfrm>
          <a:prstGeom prst="rect">
            <a:avLst/>
          </a:prstGeom>
          <a:noFill/>
          <a:ln w="9525">
            <a:noFill/>
            <a:miter lim="800000"/>
            <a:headEnd/>
            <a:tailEnd/>
          </a:ln>
          <a:effectLst/>
        </p:spPr>
        <p:txBody>
          <a:bodyPr vert="horz" wrap="square" lIns="94119" tIns="47060" rIns="94119" bIns="47060" numCol="1" anchor="t" anchorCtr="0" compatLnSpc="1">
            <a:prstTxWarp prst="textNoShape">
              <a:avLst/>
            </a:prstTxWarp>
          </a:bodyPr>
          <a:lstStyle>
            <a:lvl1pPr defTabSz="941361" eaLnBrk="1" hangingPunct="1">
              <a:defRPr sz="1300"/>
            </a:lvl1pPr>
          </a:lstStyle>
          <a:p>
            <a:endParaRPr lang="en-US"/>
          </a:p>
        </p:txBody>
      </p:sp>
      <p:sp>
        <p:nvSpPr>
          <p:cNvPr id="8195" name="Rectangle 3"/>
          <p:cNvSpPr>
            <a:spLocks noGrp="1" noChangeArrowheads="1"/>
          </p:cNvSpPr>
          <p:nvPr>
            <p:ph type="dt" idx="1"/>
          </p:nvPr>
        </p:nvSpPr>
        <p:spPr bwMode="auto">
          <a:xfrm>
            <a:off x="5306900" y="0"/>
            <a:ext cx="4060492" cy="354654"/>
          </a:xfrm>
          <a:prstGeom prst="rect">
            <a:avLst/>
          </a:prstGeom>
          <a:noFill/>
          <a:ln w="9525">
            <a:noFill/>
            <a:miter lim="800000"/>
            <a:headEnd/>
            <a:tailEnd/>
          </a:ln>
          <a:effectLst/>
        </p:spPr>
        <p:txBody>
          <a:bodyPr vert="horz" wrap="square" lIns="94119" tIns="47060" rIns="94119" bIns="47060" numCol="1" anchor="t" anchorCtr="0" compatLnSpc="1">
            <a:prstTxWarp prst="textNoShape">
              <a:avLst/>
            </a:prstTxWarp>
          </a:bodyPr>
          <a:lstStyle>
            <a:lvl1pPr algn="r" defTabSz="941361" eaLnBrk="1" hangingPunct="1">
              <a:defRPr sz="1300"/>
            </a:lvl1pPr>
          </a:lstStyle>
          <a:p>
            <a:endParaRPr lang="en-US"/>
          </a:p>
        </p:txBody>
      </p:sp>
      <p:sp>
        <p:nvSpPr>
          <p:cNvPr id="8196" name="Rectangle 4"/>
          <p:cNvSpPr>
            <a:spLocks noGrp="1" noRot="1" noChangeAspect="1" noChangeArrowheads="1" noTextEdit="1"/>
          </p:cNvSpPr>
          <p:nvPr>
            <p:ph type="sldImg" idx="2"/>
          </p:nvPr>
        </p:nvSpPr>
        <p:spPr bwMode="auto">
          <a:xfrm>
            <a:off x="2909888" y="533400"/>
            <a:ext cx="3549650" cy="266223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7351" y="3373912"/>
            <a:ext cx="7494726" cy="3195409"/>
          </a:xfrm>
          <a:prstGeom prst="rect">
            <a:avLst/>
          </a:prstGeom>
          <a:noFill/>
          <a:ln w="9525">
            <a:noFill/>
            <a:miter lim="800000"/>
            <a:headEnd/>
            <a:tailEnd/>
          </a:ln>
          <a:effectLst/>
        </p:spPr>
        <p:txBody>
          <a:bodyPr vert="horz" wrap="square" lIns="94119" tIns="47060" rIns="94119" bIns="470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6746647"/>
            <a:ext cx="4060492" cy="354654"/>
          </a:xfrm>
          <a:prstGeom prst="rect">
            <a:avLst/>
          </a:prstGeom>
          <a:noFill/>
          <a:ln w="9525">
            <a:noFill/>
            <a:miter lim="800000"/>
            <a:headEnd/>
            <a:tailEnd/>
          </a:ln>
          <a:effectLst/>
        </p:spPr>
        <p:txBody>
          <a:bodyPr vert="horz" wrap="square" lIns="94119" tIns="47060" rIns="94119" bIns="47060" numCol="1" anchor="b" anchorCtr="0" compatLnSpc="1">
            <a:prstTxWarp prst="textNoShape">
              <a:avLst/>
            </a:prstTxWarp>
          </a:bodyPr>
          <a:lstStyle>
            <a:lvl1pPr defTabSz="941361" eaLnBrk="1" hangingPunct="1">
              <a:defRPr sz="1300"/>
            </a:lvl1pPr>
          </a:lstStyle>
          <a:p>
            <a:endParaRPr lang="en-US"/>
          </a:p>
        </p:txBody>
      </p:sp>
      <p:sp>
        <p:nvSpPr>
          <p:cNvPr id="8199" name="Rectangle 7"/>
          <p:cNvSpPr>
            <a:spLocks noGrp="1" noChangeArrowheads="1"/>
          </p:cNvSpPr>
          <p:nvPr>
            <p:ph type="sldNum" sz="quarter" idx="5"/>
          </p:nvPr>
        </p:nvSpPr>
        <p:spPr bwMode="auto">
          <a:xfrm>
            <a:off x="5306900" y="6746647"/>
            <a:ext cx="4060492" cy="354654"/>
          </a:xfrm>
          <a:prstGeom prst="rect">
            <a:avLst/>
          </a:prstGeom>
          <a:noFill/>
          <a:ln w="9525">
            <a:noFill/>
            <a:miter lim="800000"/>
            <a:headEnd/>
            <a:tailEnd/>
          </a:ln>
          <a:effectLst/>
        </p:spPr>
        <p:txBody>
          <a:bodyPr vert="horz" wrap="square" lIns="94119" tIns="47060" rIns="94119" bIns="47060" numCol="1" anchor="b" anchorCtr="0" compatLnSpc="1">
            <a:prstTxWarp prst="textNoShape">
              <a:avLst/>
            </a:prstTxWarp>
          </a:bodyPr>
          <a:lstStyle>
            <a:lvl1pPr algn="r" defTabSz="941361" eaLnBrk="1" hangingPunct="1">
              <a:defRPr sz="1300"/>
            </a:lvl1pPr>
          </a:lstStyle>
          <a:p>
            <a:fld id="{AB827141-A1DF-487F-BDE9-8B58308502E8}" type="slidenum">
              <a:rPr lang="en-US"/>
              <a:pPr/>
              <a:t>‹#›</a:t>
            </a:fld>
            <a:endParaRPr lang="en-US"/>
          </a:p>
        </p:txBody>
      </p:sp>
    </p:spTree>
    <p:extLst>
      <p:ext uri="{BB962C8B-B14F-4D97-AF65-F5344CB8AC3E}">
        <p14:creationId xmlns:p14="http://schemas.microsoft.com/office/powerpoint/2010/main" val="116164870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5" name="Rectangle 3"/>
          <p:cNvSpPr>
            <a:spLocks noGrp="1" noChangeArrowheads="1"/>
          </p:cNvSpPr>
          <p:nvPr>
            <p:ph type="body" idx="1"/>
          </p:nvPr>
        </p:nvSpPr>
        <p:spPr>
          <a:noFill/>
          <a:ln/>
        </p:spPr>
        <p:txBody>
          <a:bodyPr lIns="97932" tIns="48966" rIns="97932" bIns="48966"/>
          <a:lstStyle/>
          <a:p>
            <a:pPr eaLnBrk="1" hangingPunct="1">
              <a:spcBef>
                <a:spcPct val="0"/>
              </a:spcBef>
            </a:pPr>
            <a:endParaRPr lang="en-US" dirty="0" smtClean="0">
              <a:ea typeface="ＭＳ Ｐゴシック"/>
              <a:cs typeface="ＭＳ Ｐゴシック"/>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41235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AB827141-A1DF-487F-BDE9-8B58308502E8}" type="slidenum">
              <a:rPr lang="en-US" smtClean="0"/>
              <a:pPr/>
              <a:t>3</a:t>
            </a:fld>
            <a:endParaRPr lang="en-US"/>
          </a:p>
        </p:txBody>
      </p:sp>
    </p:spTree>
    <p:extLst>
      <p:ext uri="{BB962C8B-B14F-4D97-AF65-F5344CB8AC3E}">
        <p14:creationId xmlns:p14="http://schemas.microsoft.com/office/powerpoint/2010/main" val="341952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AB827141-A1DF-487F-BDE9-8B58308502E8}" type="slidenum">
              <a:rPr lang="en-US" smtClean="0"/>
              <a:pPr/>
              <a:t>14</a:t>
            </a:fld>
            <a:endParaRPr lang="en-US"/>
          </a:p>
        </p:txBody>
      </p:sp>
    </p:spTree>
    <p:extLst>
      <p:ext uri="{BB962C8B-B14F-4D97-AF65-F5344CB8AC3E}">
        <p14:creationId xmlns:p14="http://schemas.microsoft.com/office/powerpoint/2010/main" val="411802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AB827141-A1DF-487F-BDE9-8B58308502E8}" type="slidenum">
              <a:rPr lang="en-US" smtClean="0"/>
              <a:pPr/>
              <a:t>17</a:t>
            </a:fld>
            <a:endParaRPr lang="en-US"/>
          </a:p>
        </p:txBody>
      </p:sp>
    </p:spTree>
    <p:extLst>
      <p:ext uri="{BB962C8B-B14F-4D97-AF65-F5344CB8AC3E}">
        <p14:creationId xmlns:p14="http://schemas.microsoft.com/office/powerpoint/2010/main" val="19675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AB827141-A1DF-487F-BDE9-8B58308502E8}" type="slidenum">
              <a:rPr lang="en-US" smtClean="0"/>
              <a:pPr/>
              <a:t>18</a:t>
            </a:fld>
            <a:endParaRPr lang="en-US"/>
          </a:p>
        </p:txBody>
      </p:sp>
    </p:spTree>
    <p:extLst>
      <p:ext uri="{BB962C8B-B14F-4D97-AF65-F5344CB8AC3E}">
        <p14:creationId xmlns:p14="http://schemas.microsoft.com/office/powerpoint/2010/main" val="359279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D418B1-849C-4F41-930F-56478C1E4F0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EA73E-138F-4502-9646-90066A74F30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627EEE-196C-4898-8E83-C95FA3DE321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C442202-4B90-459B-ABE5-0C6B44A6EC9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E0A4354-AFBB-4AE7-8844-241104293F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FC9CD0C-8552-42BA-B96E-FE6FC437B5E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CD31064-6A5F-4130-89DB-BF6747CBC70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D418B1-849C-4F41-930F-56478C1E4F0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26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2903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6010" y="0"/>
            <a:ext cx="6589395" cy="650449"/>
          </a:xfrm>
        </p:spPr>
        <p:txBody>
          <a:bodyPr>
            <a:normAutofit/>
          </a:bodyPr>
          <a:lstStyle>
            <a:lvl1pPr>
              <a:defRPr sz="4000">
                <a:solidFill>
                  <a:schemeClr val="bg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0539" y="807733"/>
            <a:ext cx="8754866" cy="58845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429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B34AC1-B81C-4C85-AA80-CEE1FE0D664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362852-B9E3-4CEA-B29D-2CCD8DF5303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357C6B-F07B-4259-8B01-A8F4B1BEF0B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114654E-32A9-4233-BF1E-5E1B8FE783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55584AD-344C-479F-9FF7-3CDFCF5C5DC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817524-7022-4F80-B001-1BB5925A345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35DCAC-22B6-48A6-8766-9DA012F318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D0B758-0D15-44EC-B7CE-69B035CF01C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5C1DDE3-4D50-4863-86C2-379A4995E9E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solidFill>
                <a:srgbClr val="000000"/>
              </a:solidFill>
            </a:endParaRPr>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solidFill>
                <a:srgbClr val="000000"/>
              </a:solidFill>
            </a:endParaRPr>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5C1DDE3-4D50-4863-86C2-379A4995E9E3}"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04825" y="566738"/>
            <a:ext cx="71342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43" name="Rectangle 3"/>
          <p:cNvSpPr>
            <a:spLocks noGrp="1" noChangeArrowheads="1"/>
          </p:cNvSpPr>
          <p:nvPr>
            <p:ph type="body" idx="1"/>
          </p:nvPr>
        </p:nvSpPr>
        <p:spPr bwMode="auto">
          <a:xfrm>
            <a:off x="2625725" y="1628775"/>
            <a:ext cx="51641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3188" name="Rectangle 4"/>
          <p:cNvSpPr>
            <a:spLocks noGrp="1" noChangeArrowheads="1"/>
          </p:cNvSpPr>
          <p:nvPr>
            <p:ph type="sldNum" sz="quarter" idx="4"/>
          </p:nvPr>
        </p:nvSpPr>
        <p:spPr bwMode="auto">
          <a:xfrm>
            <a:off x="560388" y="6442075"/>
            <a:ext cx="250825" cy="287338"/>
          </a:xfrm>
          <a:prstGeom prst="rect">
            <a:avLst/>
          </a:prstGeom>
          <a:noFill/>
          <a:ln>
            <a:noFill/>
          </a:ln>
          <a:effectLst/>
          <a:extLst/>
        </p:spPr>
        <p:txBody>
          <a:bodyPr vert="horz" wrap="square" lIns="0" tIns="0" rIns="0" bIns="0" numCol="1" anchor="t" anchorCtr="0" compatLnSpc="1">
            <a:prstTxWarp prst="textNoShape">
              <a:avLst/>
            </a:prstTxWarp>
          </a:bodyPr>
          <a:lstStyle>
            <a:lvl1pPr>
              <a:defRPr sz="1000" i="0">
                <a:solidFill>
                  <a:srgbClr val="009900"/>
                </a:solidFill>
                <a:latin typeface="+mn-lt"/>
              </a:defRPr>
            </a:lvl1pPr>
          </a:lstStyle>
          <a:p>
            <a:pPr eaLnBrk="1" hangingPunct="1">
              <a:defRPr/>
            </a:pPr>
            <a:fld id="{EDB07775-F4D5-433C-957A-564E805EF940}" type="slidenum">
              <a:rPr lang="en-GB"/>
              <a:pPr eaLnBrk="1" hangingPunct="1">
                <a:defRPr/>
              </a:pPr>
              <a:t>‹#›</a:t>
            </a:fld>
            <a:endParaRPr lang="en-GB"/>
          </a:p>
        </p:txBody>
      </p:sp>
      <p:pic>
        <p:nvPicPr>
          <p:cNvPr id="10245" name="Picture 5" descr="BP_RGB"/>
          <p:cNvPicPr>
            <a:picLocks noChangeAspect="1" noChangeArrowheads="1"/>
          </p:cNvPicPr>
          <p:nvPr/>
        </p:nvPicPr>
        <p:blipFill>
          <a:blip r:embed="rId2">
            <a:extLst>
              <a:ext uri="{28A0092B-C50C-407E-A947-70E740481C1C}">
                <a14:useLocalDpi xmlns:a14="http://schemas.microsoft.com/office/drawing/2010/main" val="0"/>
              </a:ext>
            </a:extLst>
          </a:blip>
          <a:srcRect l="15614" t="9842" r="16016" b="13576"/>
          <a:stretch>
            <a:fillRect/>
          </a:stretch>
        </p:blipFill>
        <p:spPr bwMode="auto">
          <a:xfrm>
            <a:off x="8148638" y="284163"/>
            <a:ext cx="6953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Line 6"/>
          <p:cNvSpPr>
            <a:spLocks noChangeShapeType="1"/>
          </p:cNvSpPr>
          <p:nvPr/>
        </p:nvSpPr>
        <p:spPr bwMode="auto">
          <a:xfrm>
            <a:off x="504825" y="1341438"/>
            <a:ext cx="8348663" cy="0"/>
          </a:xfrm>
          <a:prstGeom prst="line">
            <a:avLst/>
          </a:prstGeom>
          <a:noFill/>
          <a:ln w="19050">
            <a:solidFill>
              <a:schemeClr val="tx2"/>
            </a:solidFill>
            <a:round/>
            <a:headEnd/>
            <a:tailEnd/>
          </a:ln>
          <a:effectLst/>
          <a:extLst/>
        </p:spPr>
        <p:txBody>
          <a:bodyPr wrap="none" lIns="0" tIns="0" rIns="0" bIns="0"/>
          <a:lstStyle/>
          <a:p>
            <a:pPr eaLnBrk="1" hangingPunct="1">
              <a:defRPr/>
            </a:pPr>
            <a:endParaRPr lang="en-GB" i="1">
              <a:solidFill>
                <a:srgbClr val="000000"/>
              </a:solidFill>
              <a:latin typeface="Univers 45 Light"/>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rtl="0" eaLnBrk="0" fontAlgn="base" hangingPunct="0">
        <a:lnSpc>
          <a:spcPts val="2600"/>
        </a:lnSpc>
        <a:spcBef>
          <a:spcPct val="0"/>
        </a:spcBef>
        <a:spcAft>
          <a:spcPct val="0"/>
        </a:spcAft>
        <a:defRPr sz="2400">
          <a:solidFill>
            <a:schemeClr val="tx2"/>
          </a:solidFill>
          <a:latin typeface="+mj-lt"/>
          <a:ea typeface="+mj-ea"/>
          <a:cs typeface="+mj-cs"/>
        </a:defRPr>
      </a:lvl1pPr>
      <a:lvl2pPr algn="l" rtl="0" eaLnBrk="0" fontAlgn="base" hangingPunct="0">
        <a:lnSpc>
          <a:spcPts val="2600"/>
        </a:lnSpc>
        <a:spcBef>
          <a:spcPct val="0"/>
        </a:spcBef>
        <a:spcAft>
          <a:spcPct val="0"/>
        </a:spcAft>
        <a:defRPr sz="2400">
          <a:solidFill>
            <a:schemeClr val="tx2"/>
          </a:solidFill>
          <a:latin typeface="Univers 45 Light" pitchFamily="2" charset="0"/>
        </a:defRPr>
      </a:lvl2pPr>
      <a:lvl3pPr algn="l" rtl="0" eaLnBrk="0" fontAlgn="base" hangingPunct="0">
        <a:lnSpc>
          <a:spcPts val="2600"/>
        </a:lnSpc>
        <a:spcBef>
          <a:spcPct val="0"/>
        </a:spcBef>
        <a:spcAft>
          <a:spcPct val="0"/>
        </a:spcAft>
        <a:defRPr sz="2400">
          <a:solidFill>
            <a:schemeClr val="tx2"/>
          </a:solidFill>
          <a:latin typeface="Univers 45 Light" pitchFamily="2" charset="0"/>
        </a:defRPr>
      </a:lvl3pPr>
      <a:lvl4pPr algn="l" rtl="0" eaLnBrk="0" fontAlgn="base" hangingPunct="0">
        <a:lnSpc>
          <a:spcPts val="2600"/>
        </a:lnSpc>
        <a:spcBef>
          <a:spcPct val="0"/>
        </a:spcBef>
        <a:spcAft>
          <a:spcPct val="0"/>
        </a:spcAft>
        <a:defRPr sz="2400">
          <a:solidFill>
            <a:schemeClr val="tx2"/>
          </a:solidFill>
          <a:latin typeface="Univers 45 Light" pitchFamily="2" charset="0"/>
        </a:defRPr>
      </a:lvl4pPr>
      <a:lvl5pPr algn="l" rtl="0" eaLnBrk="0" fontAlgn="base" hangingPunct="0">
        <a:lnSpc>
          <a:spcPts val="2600"/>
        </a:lnSpc>
        <a:spcBef>
          <a:spcPct val="0"/>
        </a:spcBef>
        <a:spcAft>
          <a:spcPct val="0"/>
        </a:spcAft>
        <a:defRPr sz="2400">
          <a:solidFill>
            <a:schemeClr val="tx2"/>
          </a:solidFill>
          <a:latin typeface="Univers 45 Light" pitchFamily="2" charset="0"/>
        </a:defRPr>
      </a:lvl5pPr>
      <a:lvl6pPr marL="457200" algn="l" rtl="0" fontAlgn="base">
        <a:lnSpc>
          <a:spcPts val="2600"/>
        </a:lnSpc>
        <a:spcBef>
          <a:spcPct val="0"/>
        </a:spcBef>
        <a:spcAft>
          <a:spcPct val="0"/>
        </a:spcAft>
        <a:defRPr sz="2400">
          <a:solidFill>
            <a:schemeClr val="tx2"/>
          </a:solidFill>
          <a:latin typeface="Univers 45 Light" pitchFamily="2" charset="0"/>
        </a:defRPr>
      </a:lvl6pPr>
      <a:lvl7pPr marL="914400" algn="l" rtl="0" fontAlgn="base">
        <a:lnSpc>
          <a:spcPts val="2600"/>
        </a:lnSpc>
        <a:spcBef>
          <a:spcPct val="0"/>
        </a:spcBef>
        <a:spcAft>
          <a:spcPct val="0"/>
        </a:spcAft>
        <a:defRPr sz="2400">
          <a:solidFill>
            <a:schemeClr val="tx2"/>
          </a:solidFill>
          <a:latin typeface="Univers 45 Light" pitchFamily="2" charset="0"/>
        </a:defRPr>
      </a:lvl7pPr>
      <a:lvl8pPr marL="1371600" algn="l" rtl="0" fontAlgn="base">
        <a:lnSpc>
          <a:spcPts val="2600"/>
        </a:lnSpc>
        <a:spcBef>
          <a:spcPct val="0"/>
        </a:spcBef>
        <a:spcAft>
          <a:spcPct val="0"/>
        </a:spcAft>
        <a:defRPr sz="2400">
          <a:solidFill>
            <a:schemeClr val="tx2"/>
          </a:solidFill>
          <a:latin typeface="Univers 45 Light" pitchFamily="2" charset="0"/>
        </a:defRPr>
      </a:lvl8pPr>
      <a:lvl9pPr marL="1828800" algn="l" rtl="0" fontAlgn="base">
        <a:lnSpc>
          <a:spcPts val="2600"/>
        </a:lnSpc>
        <a:spcBef>
          <a:spcPct val="0"/>
        </a:spcBef>
        <a:spcAft>
          <a:spcPct val="0"/>
        </a:spcAft>
        <a:defRPr sz="2400">
          <a:solidFill>
            <a:schemeClr val="tx2"/>
          </a:solidFill>
          <a:latin typeface="Univers 45 Light" pitchFamily="2" charset="0"/>
        </a:defRPr>
      </a:lvl9pPr>
    </p:titleStyle>
    <p:bodyStyle>
      <a:lvl1pPr algn="l" rtl="0" eaLnBrk="0" fontAlgn="base" hangingPunct="0">
        <a:lnSpc>
          <a:spcPct val="95000"/>
        </a:lnSpc>
        <a:spcBef>
          <a:spcPct val="0"/>
        </a:spcBef>
        <a:spcAft>
          <a:spcPct val="0"/>
        </a:spcAft>
        <a:defRPr sz="1600">
          <a:solidFill>
            <a:schemeClr val="tx1"/>
          </a:solidFill>
          <a:latin typeface="+mn-lt"/>
          <a:ea typeface="+mn-ea"/>
          <a:cs typeface="+mn-cs"/>
        </a:defRPr>
      </a:lvl1pPr>
      <a:lvl2pPr marL="1588" algn="l" rtl="0" eaLnBrk="0" fontAlgn="base" hangingPunct="0">
        <a:lnSpc>
          <a:spcPct val="97000"/>
        </a:lnSpc>
        <a:spcBef>
          <a:spcPct val="0"/>
        </a:spcBef>
        <a:spcAft>
          <a:spcPct val="0"/>
        </a:spcAft>
        <a:defRPr sz="1400">
          <a:solidFill>
            <a:schemeClr val="tx1"/>
          </a:solidFill>
          <a:latin typeface="+mn-lt"/>
        </a:defRPr>
      </a:lvl2pPr>
      <a:lvl3pPr marL="142875" indent="-139700" algn="l" rtl="0" eaLnBrk="0" fontAlgn="base" hangingPunct="0">
        <a:lnSpc>
          <a:spcPct val="97000"/>
        </a:lnSpc>
        <a:spcBef>
          <a:spcPct val="0"/>
        </a:spcBef>
        <a:spcAft>
          <a:spcPct val="0"/>
        </a:spcAft>
        <a:buSzPct val="80000"/>
        <a:buChar char="•"/>
        <a:defRPr sz="1400">
          <a:solidFill>
            <a:schemeClr val="tx1"/>
          </a:solidFill>
          <a:latin typeface="+mn-lt"/>
        </a:defRPr>
      </a:lvl3pPr>
      <a:lvl4pPr marL="144463" algn="l" rtl="0" eaLnBrk="0" fontAlgn="base" hangingPunct="0">
        <a:lnSpc>
          <a:spcPct val="97000"/>
        </a:lnSpc>
        <a:spcBef>
          <a:spcPct val="0"/>
        </a:spcBef>
        <a:spcAft>
          <a:spcPct val="0"/>
        </a:spcAft>
        <a:defRPr sz="1400">
          <a:solidFill>
            <a:schemeClr val="tx1"/>
          </a:solidFill>
          <a:latin typeface="+mn-lt"/>
        </a:defRPr>
      </a:lvl4pPr>
      <a:lvl5pPr marL="285750" indent="-139700" algn="l" rtl="0" eaLnBrk="0" fontAlgn="base" hangingPunct="0">
        <a:lnSpc>
          <a:spcPct val="97000"/>
        </a:lnSpc>
        <a:spcBef>
          <a:spcPct val="0"/>
        </a:spcBef>
        <a:spcAft>
          <a:spcPct val="0"/>
        </a:spcAft>
        <a:buSzPct val="80000"/>
        <a:buChar char="•"/>
        <a:defRPr sz="1400">
          <a:solidFill>
            <a:schemeClr val="tx1"/>
          </a:solidFill>
          <a:latin typeface="+mn-lt"/>
        </a:defRPr>
      </a:lvl5pPr>
      <a:lvl6pPr marL="742950" indent="-139700" algn="l" rtl="0" fontAlgn="base">
        <a:lnSpc>
          <a:spcPct val="97000"/>
        </a:lnSpc>
        <a:spcBef>
          <a:spcPct val="0"/>
        </a:spcBef>
        <a:spcAft>
          <a:spcPct val="0"/>
        </a:spcAft>
        <a:buSzPct val="80000"/>
        <a:buChar char="•"/>
        <a:defRPr sz="1400">
          <a:solidFill>
            <a:schemeClr val="tx1"/>
          </a:solidFill>
          <a:latin typeface="+mn-lt"/>
        </a:defRPr>
      </a:lvl6pPr>
      <a:lvl7pPr marL="1200150" indent="-139700" algn="l" rtl="0" fontAlgn="base">
        <a:lnSpc>
          <a:spcPct val="97000"/>
        </a:lnSpc>
        <a:spcBef>
          <a:spcPct val="0"/>
        </a:spcBef>
        <a:spcAft>
          <a:spcPct val="0"/>
        </a:spcAft>
        <a:buSzPct val="80000"/>
        <a:buChar char="•"/>
        <a:defRPr sz="1400">
          <a:solidFill>
            <a:schemeClr val="tx1"/>
          </a:solidFill>
          <a:latin typeface="+mn-lt"/>
        </a:defRPr>
      </a:lvl7pPr>
      <a:lvl8pPr marL="1657350" indent="-139700" algn="l" rtl="0" fontAlgn="base">
        <a:lnSpc>
          <a:spcPct val="97000"/>
        </a:lnSpc>
        <a:spcBef>
          <a:spcPct val="0"/>
        </a:spcBef>
        <a:spcAft>
          <a:spcPct val="0"/>
        </a:spcAft>
        <a:buSzPct val="80000"/>
        <a:buChar char="•"/>
        <a:defRPr sz="1400">
          <a:solidFill>
            <a:schemeClr val="tx1"/>
          </a:solidFill>
          <a:latin typeface="+mn-lt"/>
        </a:defRPr>
      </a:lvl8pPr>
      <a:lvl9pPr marL="2114550" indent="-139700" algn="l" rtl="0" fontAlgn="base">
        <a:lnSpc>
          <a:spcPct val="97000"/>
        </a:lnSpc>
        <a:spcBef>
          <a:spcPct val="0"/>
        </a:spcBef>
        <a:spcAft>
          <a:spcPct val="0"/>
        </a:spcAft>
        <a:buSzPct val="8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4825" y="566738"/>
            <a:ext cx="71342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4339" name="Rectangle 3"/>
          <p:cNvSpPr>
            <a:spLocks noGrp="1" noChangeArrowheads="1"/>
          </p:cNvSpPr>
          <p:nvPr>
            <p:ph type="body" idx="1"/>
          </p:nvPr>
        </p:nvSpPr>
        <p:spPr bwMode="auto">
          <a:xfrm>
            <a:off x="2625725" y="1628775"/>
            <a:ext cx="51641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3188" name="Rectangle 4"/>
          <p:cNvSpPr>
            <a:spLocks noGrp="1" noChangeArrowheads="1"/>
          </p:cNvSpPr>
          <p:nvPr>
            <p:ph type="sldNum" sz="quarter" idx="4"/>
          </p:nvPr>
        </p:nvSpPr>
        <p:spPr bwMode="auto">
          <a:xfrm>
            <a:off x="560388" y="6442075"/>
            <a:ext cx="250825" cy="287338"/>
          </a:xfrm>
          <a:prstGeom prst="rect">
            <a:avLst/>
          </a:prstGeom>
          <a:noFill/>
          <a:ln>
            <a:noFill/>
          </a:ln>
          <a:effectLst/>
          <a:extLst/>
        </p:spPr>
        <p:txBody>
          <a:bodyPr vert="horz" wrap="square" lIns="0" tIns="0" rIns="0" bIns="0" numCol="1" anchor="t" anchorCtr="0" compatLnSpc="1">
            <a:prstTxWarp prst="textNoShape">
              <a:avLst/>
            </a:prstTxWarp>
          </a:bodyPr>
          <a:lstStyle>
            <a:lvl1pPr>
              <a:defRPr sz="1000" i="0">
                <a:solidFill>
                  <a:srgbClr val="009900"/>
                </a:solidFill>
                <a:latin typeface="+mn-lt"/>
              </a:defRPr>
            </a:lvl1pPr>
          </a:lstStyle>
          <a:p>
            <a:pPr eaLnBrk="1" hangingPunct="1">
              <a:defRPr/>
            </a:pPr>
            <a:fld id="{AC512E7F-E111-4450-A98A-077689C59654}" type="slidenum">
              <a:rPr lang="en-GB"/>
              <a:pPr eaLnBrk="1" hangingPunct="1">
                <a:defRPr/>
              </a:pPr>
              <a:t>‹#›</a:t>
            </a:fld>
            <a:endParaRPr lang="en-GB"/>
          </a:p>
        </p:txBody>
      </p:sp>
      <p:pic>
        <p:nvPicPr>
          <p:cNvPr id="14341" name="Picture 5" descr="BP_RGB"/>
          <p:cNvPicPr>
            <a:picLocks noChangeAspect="1" noChangeArrowheads="1"/>
          </p:cNvPicPr>
          <p:nvPr/>
        </p:nvPicPr>
        <p:blipFill>
          <a:blip r:embed="rId2">
            <a:extLst>
              <a:ext uri="{28A0092B-C50C-407E-A947-70E740481C1C}">
                <a14:useLocalDpi xmlns:a14="http://schemas.microsoft.com/office/drawing/2010/main" val="0"/>
              </a:ext>
            </a:extLst>
          </a:blip>
          <a:srcRect l="15614" t="9842" r="16016" b="13576"/>
          <a:stretch>
            <a:fillRect/>
          </a:stretch>
        </p:blipFill>
        <p:spPr bwMode="auto">
          <a:xfrm>
            <a:off x="8148638" y="284163"/>
            <a:ext cx="6953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Line 6"/>
          <p:cNvSpPr>
            <a:spLocks noChangeShapeType="1"/>
          </p:cNvSpPr>
          <p:nvPr/>
        </p:nvSpPr>
        <p:spPr bwMode="auto">
          <a:xfrm>
            <a:off x="504825" y="1341438"/>
            <a:ext cx="8348663" cy="0"/>
          </a:xfrm>
          <a:prstGeom prst="line">
            <a:avLst/>
          </a:prstGeom>
          <a:noFill/>
          <a:ln w="19050">
            <a:solidFill>
              <a:schemeClr val="tx2"/>
            </a:solidFill>
            <a:round/>
            <a:headEnd/>
            <a:tailEnd/>
          </a:ln>
          <a:effectLst/>
          <a:extLst/>
        </p:spPr>
        <p:txBody>
          <a:bodyPr wrap="none" lIns="0" tIns="0" rIns="0" bIns="0"/>
          <a:lstStyle/>
          <a:p>
            <a:pPr eaLnBrk="1" hangingPunct="1">
              <a:defRPr/>
            </a:pPr>
            <a:endParaRPr lang="en-GB" i="1">
              <a:solidFill>
                <a:srgbClr val="000000"/>
              </a:solidFill>
              <a:latin typeface="Univers 45 Light"/>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rtl="0" eaLnBrk="0" fontAlgn="base" hangingPunct="0">
        <a:lnSpc>
          <a:spcPts val="2600"/>
        </a:lnSpc>
        <a:spcBef>
          <a:spcPct val="0"/>
        </a:spcBef>
        <a:spcAft>
          <a:spcPct val="0"/>
        </a:spcAft>
        <a:defRPr sz="2400">
          <a:solidFill>
            <a:schemeClr val="tx2"/>
          </a:solidFill>
          <a:latin typeface="+mj-lt"/>
          <a:ea typeface="+mj-ea"/>
          <a:cs typeface="+mj-cs"/>
        </a:defRPr>
      </a:lvl1pPr>
      <a:lvl2pPr algn="l" rtl="0" eaLnBrk="0" fontAlgn="base" hangingPunct="0">
        <a:lnSpc>
          <a:spcPts val="2600"/>
        </a:lnSpc>
        <a:spcBef>
          <a:spcPct val="0"/>
        </a:spcBef>
        <a:spcAft>
          <a:spcPct val="0"/>
        </a:spcAft>
        <a:defRPr sz="2400">
          <a:solidFill>
            <a:schemeClr val="tx2"/>
          </a:solidFill>
          <a:latin typeface="Univers 45 Light" pitchFamily="2" charset="0"/>
        </a:defRPr>
      </a:lvl2pPr>
      <a:lvl3pPr algn="l" rtl="0" eaLnBrk="0" fontAlgn="base" hangingPunct="0">
        <a:lnSpc>
          <a:spcPts val="2600"/>
        </a:lnSpc>
        <a:spcBef>
          <a:spcPct val="0"/>
        </a:spcBef>
        <a:spcAft>
          <a:spcPct val="0"/>
        </a:spcAft>
        <a:defRPr sz="2400">
          <a:solidFill>
            <a:schemeClr val="tx2"/>
          </a:solidFill>
          <a:latin typeface="Univers 45 Light" pitchFamily="2" charset="0"/>
        </a:defRPr>
      </a:lvl3pPr>
      <a:lvl4pPr algn="l" rtl="0" eaLnBrk="0" fontAlgn="base" hangingPunct="0">
        <a:lnSpc>
          <a:spcPts val="2600"/>
        </a:lnSpc>
        <a:spcBef>
          <a:spcPct val="0"/>
        </a:spcBef>
        <a:spcAft>
          <a:spcPct val="0"/>
        </a:spcAft>
        <a:defRPr sz="2400">
          <a:solidFill>
            <a:schemeClr val="tx2"/>
          </a:solidFill>
          <a:latin typeface="Univers 45 Light" pitchFamily="2" charset="0"/>
        </a:defRPr>
      </a:lvl4pPr>
      <a:lvl5pPr algn="l" rtl="0" eaLnBrk="0" fontAlgn="base" hangingPunct="0">
        <a:lnSpc>
          <a:spcPts val="2600"/>
        </a:lnSpc>
        <a:spcBef>
          <a:spcPct val="0"/>
        </a:spcBef>
        <a:spcAft>
          <a:spcPct val="0"/>
        </a:spcAft>
        <a:defRPr sz="2400">
          <a:solidFill>
            <a:schemeClr val="tx2"/>
          </a:solidFill>
          <a:latin typeface="Univers 45 Light" pitchFamily="2" charset="0"/>
        </a:defRPr>
      </a:lvl5pPr>
      <a:lvl6pPr marL="457200" algn="l" rtl="0" fontAlgn="base">
        <a:lnSpc>
          <a:spcPts val="2600"/>
        </a:lnSpc>
        <a:spcBef>
          <a:spcPct val="0"/>
        </a:spcBef>
        <a:spcAft>
          <a:spcPct val="0"/>
        </a:spcAft>
        <a:defRPr sz="2400">
          <a:solidFill>
            <a:schemeClr val="tx2"/>
          </a:solidFill>
          <a:latin typeface="Univers 45 Light" pitchFamily="2" charset="0"/>
        </a:defRPr>
      </a:lvl6pPr>
      <a:lvl7pPr marL="914400" algn="l" rtl="0" fontAlgn="base">
        <a:lnSpc>
          <a:spcPts val="2600"/>
        </a:lnSpc>
        <a:spcBef>
          <a:spcPct val="0"/>
        </a:spcBef>
        <a:spcAft>
          <a:spcPct val="0"/>
        </a:spcAft>
        <a:defRPr sz="2400">
          <a:solidFill>
            <a:schemeClr val="tx2"/>
          </a:solidFill>
          <a:latin typeface="Univers 45 Light" pitchFamily="2" charset="0"/>
        </a:defRPr>
      </a:lvl7pPr>
      <a:lvl8pPr marL="1371600" algn="l" rtl="0" fontAlgn="base">
        <a:lnSpc>
          <a:spcPts val="2600"/>
        </a:lnSpc>
        <a:spcBef>
          <a:spcPct val="0"/>
        </a:spcBef>
        <a:spcAft>
          <a:spcPct val="0"/>
        </a:spcAft>
        <a:defRPr sz="2400">
          <a:solidFill>
            <a:schemeClr val="tx2"/>
          </a:solidFill>
          <a:latin typeface="Univers 45 Light" pitchFamily="2" charset="0"/>
        </a:defRPr>
      </a:lvl8pPr>
      <a:lvl9pPr marL="1828800" algn="l" rtl="0" fontAlgn="base">
        <a:lnSpc>
          <a:spcPts val="2600"/>
        </a:lnSpc>
        <a:spcBef>
          <a:spcPct val="0"/>
        </a:spcBef>
        <a:spcAft>
          <a:spcPct val="0"/>
        </a:spcAft>
        <a:defRPr sz="2400">
          <a:solidFill>
            <a:schemeClr val="tx2"/>
          </a:solidFill>
          <a:latin typeface="Univers 45 Light" pitchFamily="2" charset="0"/>
        </a:defRPr>
      </a:lvl9pPr>
    </p:titleStyle>
    <p:bodyStyle>
      <a:lvl1pPr algn="l" rtl="0" eaLnBrk="0" fontAlgn="base" hangingPunct="0">
        <a:lnSpc>
          <a:spcPct val="95000"/>
        </a:lnSpc>
        <a:spcBef>
          <a:spcPct val="0"/>
        </a:spcBef>
        <a:spcAft>
          <a:spcPct val="0"/>
        </a:spcAft>
        <a:defRPr sz="1600">
          <a:solidFill>
            <a:schemeClr val="tx1"/>
          </a:solidFill>
          <a:latin typeface="+mn-lt"/>
          <a:ea typeface="+mn-ea"/>
          <a:cs typeface="+mn-cs"/>
        </a:defRPr>
      </a:lvl1pPr>
      <a:lvl2pPr marL="1588" algn="l" rtl="0" eaLnBrk="0" fontAlgn="base" hangingPunct="0">
        <a:lnSpc>
          <a:spcPct val="97000"/>
        </a:lnSpc>
        <a:spcBef>
          <a:spcPct val="0"/>
        </a:spcBef>
        <a:spcAft>
          <a:spcPct val="0"/>
        </a:spcAft>
        <a:defRPr sz="1400">
          <a:solidFill>
            <a:schemeClr val="tx1"/>
          </a:solidFill>
          <a:latin typeface="+mn-lt"/>
        </a:defRPr>
      </a:lvl2pPr>
      <a:lvl3pPr marL="142875" indent="-139700" algn="l" rtl="0" eaLnBrk="0" fontAlgn="base" hangingPunct="0">
        <a:lnSpc>
          <a:spcPct val="97000"/>
        </a:lnSpc>
        <a:spcBef>
          <a:spcPct val="0"/>
        </a:spcBef>
        <a:spcAft>
          <a:spcPct val="0"/>
        </a:spcAft>
        <a:buSzPct val="80000"/>
        <a:buChar char="•"/>
        <a:defRPr sz="1400">
          <a:solidFill>
            <a:schemeClr val="tx1"/>
          </a:solidFill>
          <a:latin typeface="+mn-lt"/>
        </a:defRPr>
      </a:lvl3pPr>
      <a:lvl4pPr marL="144463" algn="l" rtl="0" eaLnBrk="0" fontAlgn="base" hangingPunct="0">
        <a:lnSpc>
          <a:spcPct val="97000"/>
        </a:lnSpc>
        <a:spcBef>
          <a:spcPct val="0"/>
        </a:spcBef>
        <a:spcAft>
          <a:spcPct val="0"/>
        </a:spcAft>
        <a:defRPr sz="1400">
          <a:solidFill>
            <a:schemeClr val="tx1"/>
          </a:solidFill>
          <a:latin typeface="+mn-lt"/>
        </a:defRPr>
      </a:lvl4pPr>
      <a:lvl5pPr marL="285750" indent="-139700" algn="l" rtl="0" eaLnBrk="0" fontAlgn="base" hangingPunct="0">
        <a:lnSpc>
          <a:spcPct val="97000"/>
        </a:lnSpc>
        <a:spcBef>
          <a:spcPct val="0"/>
        </a:spcBef>
        <a:spcAft>
          <a:spcPct val="0"/>
        </a:spcAft>
        <a:buSzPct val="80000"/>
        <a:buChar char="•"/>
        <a:defRPr sz="1400">
          <a:solidFill>
            <a:schemeClr val="tx1"/>
          </a:solidFill>
          <a:latin typeface="+mn-lt"/>
        </a:defRPr>
      </a:lvl5pPr>
      <a:lvl6pPr marL="742950" indent="-139700" algn="l" rtl="0" fontAlgn="base">
        <a:lnSpc>
          <a:spcPct val="97000"/>
        </a:lnSpc>
        <a:spcBef>
          <a:spcPct val="0"/>
        </a:spcBef>
        <a:spcAft>
          <a:spcPct val="0"/>
        </a:spcAft>
        <a:buSzPct val="80000"/>
        <a:buChar char="•"/>
        <a:defRPr sz="1400">
          <a:solidFill>
            <a:schemeClr val="tx1"/>
          </a:solidFill>
          <a:latin typeface="+mn-lt"/>
        </a:defRPr>
      </a:lvl6pPr>
      <a:lvl7pPr marL="1200150" indent="-139700" algn="l" rtl="0" fontAlgn="base">
        <a:lnSpc>
          <a:spcPct val="97000"/>
        </a:lnSpc>
        <a:spcBef>
          <a:spcPct val="0"/>
        </a:spcBef>
        <a:spcAft>
          <a:spcPct val="0"/>
        </a:spcAft>
        <a:buSzPct val="80000"/>
        <a:buChar char="•"/>
        <a:defRPr sz="1400">
          <a:solidFill>
            <a:schemeClr val="tx1"/>
          </a:solidFill>
          <a:latin typeface="+mn-lt"/>
        </a:defRPr>
      </a:lvl7pPr>
      <a:lvl8pPr marL="1657350" indent="-139700" algn="l" rtl="0" fontAlgn="base">
        <a:lnSpc>
          <a:spcPct val="97000"/>
        </a:lnSpc>
        <a:spcBef>
          <a:spcPct val="0"/>
        </a:spcBef>
        <a:spcAft>
          <a:spcPct val="0"/>
        </a:spcAft>
        <a:buSzPct val="80000"/>
        <a:buChar char="•"/>
        <a:defRPr sz="1400">
          <a:solidFill>
            <a:schemeClr val="tx1"/>
          </a:solidFill>
          <a:latin typeface="+mn-lt"/>
        </a:defRPr>
      </a:lvl8pPr>
      <a:lvl9pPr marL="2114550" indent="-139700" algn="l" rtl="0" fontAlgn="base">
        <a:lnSpc>
          <a:spcPct val="97000"/>
        </a:lnSpc>
        <a:spcBef>
          <a:spcPct val="0"/>
        </a:spcBef>
        <a:spcAft>
          <a:spcPct val="0"/>
        </a:spcAft>
        <a:buSzPct val="8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ChangeArrowheads="1"/>
          </p:cNvSpPr>
          <p:nvPr/>
        </p:nvSpPr>
        <p:spPr bwMode="auto">
          <a:xfrm>
            <a:off x="0" y="231775"/>
            <a:ext cx="7834313" cy="928688"/>
          </a:xfrm>
          <a:prstGeom prst="rect">
            <a:avLst/>
          </a:prstGeom>
          <a:solidFill>
            <a:srgbClr val="7FAC00"/>
          </a:solidFill>
          <a:ln>
            <a:noFill/>
          </a:ln>
          <a:effectLst/>
          <a:extLst/>
        </p:spPr>
        <p:txBody>
          <a:bodyPr wrap="none" lIns="90000" tIns="46800" rIns="90000" bIns="46800" anchor="ctr"/>
          <a:lstStyle/>
          <a:p>
            <a:pPr eaLnBrk="1" hangingPunct="1">
              <a:defRPr/>
            </a:pPr>
            <a:endParaRPr lang="en-US">
              <a:solidFill>
                <a:srgbClr val="000000"/>
              </a:solidFill>
            </a:endParaRPr>
          </a:p>
        </p:txBody>
      </p:sp>
      <p:sp>
        <p:nvSpPr>
          <p:cNvPr id="7171" name="Rectangle 4"/>
          <p:cNvSpPr>
            <a:spLocks noGrp="1" noChangeArrowheads="1"/>
          </p:cNvSpPr>
          <p:nvPr>
            <p:ph type="title"/>
          </p:nvPr>
        </p:nvSpPr>
        <p:spPr bwMode="auto">
          <a:xfrm>
            <a:off x="0" y="230188"/>
            <a:ext cx="78295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000" tIns="45720" rIns="91440" bIns="45720" numCol="1" anchor="ctr" anchorCtr="0" compatLnSpc="1">
            <a:prstTxWarp prst="textNoShape">
              <a:avLst/>
            </a:prstTxWarp>
          </a:bodyPr>
          <a:lstStyle/>
          <a:p>
            <a:pPr lvl="0"/>
            <a:r>
              <a:rPr lang="en-US" smtClean="0"/>
              <a:t>Click to edit Master title style</a:t>
            </a:r>
          </a:p>
        </p:txBody>
      </p:sp>
      <p:sp>
        <p:nvSpPr>
          <p:cNvPr id="7172" name="Rectangle 5"/>
          <p:cNvSpPr>
            <a:spLocks noGrp="1" noChangeArrowheads="1"/>
          </p:cNvSpPr>
          <p:nvPr>
            <p:ph type="body" idx="1"/>
          </p:nvPr>
        </p:nvSpPr>
        <p:spPr bwMode="auto">
          <a:xfrm>
            <a:off x="544513" y="1736725"/>
            <a:ext cx="72834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8" name="Rectangle 6"/>
          <p:cNvSpPr>
            <a:spLocks noGrp="1" noChangeArrowheads="1"/>
          </p:cNvSpPr>
          <p:nvPr>
            <p:ph type="dt" sz="half" idx="2"/>
          </p:nvPr>
        </p:nvSpPr>
        <p:spPr bwMode="auto">
          <a:xfrm>
            <a:off x="7807325" y="6626225"/>
            <a:ext cx="1019175" cy="47625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a:defRPr sz="1000">
                <a:solidFill>
                  <a:srgbClr val="969696"/>
                </a:solidFill>
                <a:latin typeface="+mn-lt"/>
              </a:defRPr>
            </a:lvl1pPr>
          </a:lstStyle>
          <a:p>
            <a:pPr eaLnBrk="1" hangingPunct="1">
              <a:defRPr/>
            </a:pPr>
            <a:endParaRPr lang="en-GB"/>
          </a:p>
        </p:txBody>
      </p:sp>
      <p:sp>
        <p:nvSpPr>
          <p:cNvPr id="54279" name="Rectangle 7"/>
          <p:cNvSpPr>
            <a:spLocks noGrp="1" noChangeArrowheads="1"/>
          </p:cNvSpPr>
          <p:nvPr>
            <p:ph type="sldNum" sz="quarter" idx="4"/>
          </p:nvPr>
        </p:nvSpPr>
        <p:spPr bwMode="auto">
          <a:xfrm>
            <a:off x="8815388" y="6626225"/>
            <a:ext cx="347662" cy="47625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a:defRPr sz="1000">
                <a:solidFill>
                  <a:srgbClr val="006600"/>
                </a:solidFill>
                <a:latin typeface="+mn-lt"/>
              </a:defRPr>
            </a:lvl1pPr>
          </a:lstStyle>
          <a:p>
            <a:pPr eaLnBrk="1" hangingPunct="1">
              <a:defRPr/>
            </a:pPr>
            <a:fld id="{EA41C473-9C3D-4C0B-8422-CD4FB2F33290}" type="slidenum">
              <a:rPr lang="en-GB"/>
              <a:pPr eaLnBrk="1" hangingPunct="1">
                <a:defRPr/>
              </a:pPr>
              <a:t>‹#›</a:t>
            </a:fld>
            <a:endParaRPr lang="en-GB"/>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bg1"/>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bg1"/>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bg1"/>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chemeClr val="accent2"/>
        </a:buClr>
        <a:buFont typeface="Univers 45 Light"/>
        <a:buChar char="•"/>
        <a:defRPr>
          <a:solidFill>
            <a:schemeClr val="tx1"/>
          </a:solidFill>
          <a:latin typeface="+mn-lt"/>
          <a:ea typeface="+mn-ea"/>
          <a:cs typeface="+mn-cs"/>
        </a:defRPr>
      </a:lvl1pPr>
      <a:lvl2pPr marL="549275" indent="-273050" algn="l" rtl="0" eaLnBrk="0" fontAlgn="base" hangingPunct="0">
        <a:spcBef>
          <a:spcPct val="50000"/>
        </a:spcBef>
        <a:spcAft>
          <a:spcPct val="0"/>
        </a:spcAft>
        <a:buClr>
          <a:schemeClr val="accent2"/>
        </a:buClr>
        <a:buFont typeface="Arial" pitchFamily="34" charset="0"/>
        <a:buChar char="−"/>
        <a:defRPr>
          <a:solidFill>
            <a:schemeClr val="tx1"/>
          </a:solidFill>
          <a:latin typeface="+mn-lt"/>
          <a:cs typeface="+mn-cs"/>
        </a:defRPr>
      </a:lvl2pPr>
      <a:lvl3pPr marL="808038" indent="-257175" algn="l" rtl="0" eaLnBrk="0" fontAlgn="base" hangingPunct="0">
        <a:spcBef>
          <a:spcPct val="50000"/>
        </a:spcBef>
        <a:spcAft>
          <a:spcPct val="0"/>
        </a:spcAft>
        <a:buClr>
          <a:schemeClr val="accent2"/>
        </a:buClr>
        <a:buFont typeface="Arial" pitchFamily="34" charset="0"/>
        <a:buChar char="−"/>
        <a:defRPr>
          <a:solidFill>
            <a:schemeClr val="tx1"/>
          </a:solidFill>
          <a:latin typeface="+mn-lt"/>
          <a:cs typeface="+mn-cs"/>
        </a:defRPr>
      </a:lvl3pPr>
      <a:lvl4pPr marL="1082675" indent="-273050" algn="l" rtl="0" eaLnBrk="0" fontAlgn="base" hangingPunct="0">
        <a:spcBef>
          <a:spcPct val="50000"/>
        </a:spcBef>
        <a:spcAft>
          <a:spcPct val="0"/>
        </a:spcAft>
        <a:buClr>
          <a:schemeClr val="accent2"/>
        </a:buClr>
        <a:buFont typeface="Arial" pitchFamily="34" charset="0"/>
        <a:buChar char="−"/>
        <a:defRPr>
          <a:solidFill>
            <a:schemeClr val="tx1"/>
          </a:solidFill>
          <a:latin typeface="+mn-lt"/>
          <a:cs typeface="+mn-cs"/>
        </a:defRPr>
      </a:lvl4pPr>
      <a:lvl5pPr marL="1355725" indent="-271463" algn="l" rtl="0" eaLnBrk="0" fontAlgn="base" hangingPunct="0">
        <a:spcBef>
          <a:spcPct val="50000"/>
        </a:spcBef>
        <a:spcAft>
          <a:spcPct val="0"/>
        </a:spcAft>
        <a:buClr>
          <a:schemeClr val="accent2"/>
        </a:buClr>
        <a:buFont typeface="Arial" pitchFamily="34" charset="0"/>
        <a:buChar char="−"/>
        <a:defRPr>
          <a:solidFill>
            <a:schemeClr val="tx1"/>
          </a:solidFill>
          <a:latin typeface="+mn-lt"/>
          <a:cs typeface="+mn-cs"/>
        </a:defRPr>
      </a:lvl5pPr>
      <a:lvl6pPr marL="1812925" indent="-271463" algn="l" rtl="0" fontAlgn="base">
        <a:spcBef>
          <a:spcPct val="50000"/>
        </a:spcBef>
        <a:spcAft>
          <a:spcPct val="0"/>
        </a:spcAft>
        <a:buClr>
          <a:schemeClr val="accent2"/>
        </a:buClr>
        <a:buFont typeface="Arial" charset="0"/>
        <a:buChar char="−"/>
        <a:defRPr>
          <a:solidFill>
            <a:schemeClr val="tx1"/>
          </a:solidFill>
          <a:latin typeface="+mn-lt"/>
          <a:cs typeface="+mn-cs"/>
        </a:defRPr>
      </a:lvl6pPr>
      <a:lvl7pPr marL="2270125" indent="-271463" algn="l" rtl="0" fontAlgn="base">
        <a:spcBef>
          <a:spcPct val="50000"/>
        </a:spcBef>
        <a:spcAft>
          <a:spcPct val="0"/>
        </a:spcAft>
        <a:buClr>
          <a:schemeClr val="accent2"/>
        </a:buClr>
        <a:buFont typeface="Arial" charset="0"/>
        <a:buChar char="−"/>
        <a:defRPr>
          <a:solidFill>
            <a:schemeClr val="tx1"/>
          </a:solidFill>
          <a:latin typeface="+mn-lt"/>
          <a:cs typeface="+mn-cs"/>
        </a:defRPr>
      </a:lvl7pPr>
      <a:lvl8pPr marL="2727325" indent="-271463" algn="l" rtl="0" fontAlgn="base">
        <a:spcBef>
          <a:spcPct val="50000"/>
        </a:spcBef>
        <a:spcAft>
          <a:spcPct val="0"/>
        </a:spcAft>
        <a:buClr>
          <a:schemeClr val="accent2"/>
        </a:buClr>
        <a:buFont typeface="Arial" charset="0"/>
        <a:buChar char="−"/>
        <a:defRPr>
          <a:solidFill>
            <a:schemeClr val="tx1"/>
          </a:solidFill>
          <a:latin typeface="+mn-lt"/>
          <a:cs typeface="+mn-cs"/>
        </a:defRPr>
      </a:lvl8pPr>
      <a:lvl9pPr marL="3184525" indent="-271463" algn="l" rtl="0" fontAlgn="base">
        <a:spcBef>
          <a:spcPct val="50000"/>
        </a:spcBef>
        <a:spcAft>
          <a:spcPct val="0"/>
        </a:spcAft>
        <a:buClr>
          <a:schemeClr val="accent2"/>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3" descr="-525624399963652508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21638" y="157163"/>
            <a:ext cx="9429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6"/>
          <p:cNvSpPr>
            <a:spLocks noChangeArrowheads="1"/>
          </p:cNvSpPr>
          <p:nvPr userDrawn="1"/>
        </p:nvSpPr>
        <p:spPr bwMode="auto">
          <a:xfrm>
            <a:off x="4643438" y="6534150"/>
            <a:ext cx="4500562" cy="333375"/>
          </a:xfrm>
          <a:prstGeom prst="rect">
            <a:avLst/>
          </a:prstGeom>
          <a:solidFill>
            <a:srgbClr val="0082CD"/>
          </a:solidFill>
          <a:ln w="9525">
            <a:solidFill>
              <a:srgbClr val="0082CD"/>
            </a:solidFill>
            <a:miter lim="800000"/>
            <a:headEnd/>
            <a:tailEnd/>
          </a:ln>
        </p:spPr>
        <p:txBody>
          <a:bodyPr/>
          <a:lstStyle/>
          <a:p>
            <a:pPr algn="ctr" eaLnBrk="1" hangingPunct="1">
              <a:buClr>
                <a:srgbClr val="000000"/>
              </a:buClr>
              <a:buSzPct val="100000"/>
            </a:pPr>
            <a:endParaRPr lang="en-US" altLang="zh-CN" sz="1600" b="1" smtClean="0">
              <a:solidFill>
                <a:srgbClr val="000000"/>
              </a:solidFill>
              <a:latin typeface="黑体" pitchFamily="49" charset="-122"/>
              <a:ea typeface="黑体" pitchFamily="49" charset="-122"/>
            </a:endParaRPr>
          </a:p>
        </p:txBody>
      </p:sp>
      <p:sp>
        <p:nvSpPr>
          <p:cNvPr id="2052" name="Text Box 17"/>
          <p:cNvSpPr txBox="1">
            <a:spLocks noChangeArrowheads="1"/>
          </p:cNvSpPr>
          <p:nvPr userDrawn="1"/>
        </p:nvSpPr>
        <p:spPr bwMode="auto">
          <a:xfrm>
            <a:off x="0" y="6534150"/>
            <a:ext cx="4643438" cy="333375"/>
          </a:xfrm>
          <a:prstGeom prst="rect">
            <a:avLst/>
          </a:prstGeom>
          <a:solidFill>
            <a:schemeClr val="tx1"/>
          </a:solidFill>
          <a:ln>
            <a:noFill/>
          </a:ln>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Clr>
                <a:srgbClr val="000000"/>
              </a:buClr>
              <a:buSzPct val="100000"/>
            </a:pPr>
            <a:endParaRPr lang="zh-CN" altLang="en-US" sz="1600" b="1" smtClean="0">
              <a:solidFill>
                <a:srgbClr val="FFFFFF"/>
              </a:solidFill>
              <a:latin typeface="黑体" pitchFamily="49" charset="-122"/>
              <a:ea typeface="黑体" pitchFamily="49" charset="-122"/>
            </a:endParaRPr>
          </a:p>
        </p:txBody>
      </p:sp>
      <p:sp>
        <p:nvSpPr>
          <p:cNvPr id="2053" name="Rectangle 4"/>
          <p:cNvSpPr>
            <a:spLocks noChangeArrowheads="1"/>
          </p:cNvSpPr>
          <p:nvPr userDrawn="1"/>
        </p:nvSpPr>
        <p:spPr bwMode="auto">
          <a:xfrm flipV="1">
            <a:off x="0" y="908050"/>
            <a:ext cx="7843838" cy="69850"/>
          </a:xfrm>
          <a:prstGeom prst="rect">
            <a:avLst/>
          </a:prstGeom>
          <a:solidFill>
            <a:srgbClr val="000066"/>
          </a:solidFill>
          <a:ln w="9525">
            <a:solidFill>
              <a:srgbClr val="000066"/>
            </a:solidFill>
            <a:miter lim="800000"/>
            <a:headEnd/>
            <a:tailEnd/>
          </a:ln>
        </p:spPr>
        <p:txBody>
          <a:bodyPr rot="10800000" wrap="none" anchor="ctr"/>
          <a:lstStyle/>
          <a:p>
            <a:pPr eaLnBrk="1" hangingPunct="1">
              <a:lnSpc>
                <a:spcPct val="120000"/>
              </a:lnSpc>
            </a:pPr>
            <a:endParaRPr kumimoji="1" lang="en-US" altLang="zh-CN" sz="2400" b="1" smtClean="0">
              <a:solidFill>
                <a:srgbClr val="FFFFFF"/>
              </a:solidFill>
              <a:latin typeface="宋体" pitchFamily="2" charset="-122"/>
            </a:endParaRPr>
          </a:p>
        </p:txBody>
      </p:sp>
    </p:spTree>
  </p:cSld>
  <p:clrMap bg1="lt1" tx1="dk1" bg2="lt2" tx2="dk2" accent1="accent1" accent2="accent2" accent3="accent3" accent4="accent4" accent5="accent5" accent6="accent6" hlink="hlink" folHlink="folHlink"/>
  <p:sldLayoutIdLst>
    <p:sldLayoutId id="2147483748" r:id="rId1"/>
  </p:sldLayoutIdLst>
  <p:transition/>
  <p:txStyles>
    <p:titleStyle>
      <a:lvl1pPr algn="ctr" rtl="0" eaLnBrk="0" fontAlgn="base" hangingPunct="0">
        <a:spcBef>
          <a:spcPct val="0"/>
        </a:spcBef>
        <a:spcAft>
          <a:spcPct val="0"/>
        </a:spcAft>
        <a:buSzPct val="100000"/>
        <a:defRPr kumimoji="1" sz="4400">
          <a:solidFill>
            <a:schemeClr val="tx1"/>
          </a:solidFill>
          <a:latin typeface="+mj-lt"/>
          <a:ea typeface="+mj-ea"/>
          <a:cs typeface="宋体" charset="0"/>
        </a:defRPr>
      </a:lvl1pPr>
      <a:lvl2pPr algn="ctr" rtl="0" eaLnBrk="0" fontAlgn="base" hangingPunct="0">
        <a:spcBef>
          <a:spcPct val="0"/>
        </a:spcBef>
        <a:spcAft>
          <a:spcPct val="0"/>
        </a:spcAft>
        <a:buSzPct val="100000"/>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buSzPct val="100000"/>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buSzPct val="100000"/>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buSzPct val="100000"/>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buSzPct val="100000"/>
        <a:defRPr sz="4400">
          <a:solidFill>
            <a:schemeClr val="tx1"/>
          </a:solidFill>
          <a:latin typeface="Calibri" pitchFamily="34" charset="0"/>
          <a:ea typeface="宋体" pitchFamily="2" charset="-122"/>
        </a:defRPr>
      </a:lvl6pPr>
      <a:lvl7pPr marL="914400" algn="ctr" rtl="0" fontAlgn="base">
        <a:spcBef>
          <a:spcPct val="0"/>
        </a:spcBef>
        <a:spcAft>
          <a:spcPct val="0"/>
        </a:spcAft>
        <a:buSzPct val="100000"/>
        <a:defRPr sz="4400">
          <a:solidFill>
            <a:schemeClr val="tx1"/>
          </a:solidFill>
          <a:latin typeface="Calibri" pitchFamily="34" charset="0"/>
          <a:ea typeface="宋体" pitchFamily="2" charset="-122"/>
        </a:defRPr>
      </a:lvl7pPr>
      <a:lvl8pPr marL="1371600" algn="ctr" rtl="0" fontAlgn="base">
        <a:spcBef>
          <a:spcPct val="0"/>
        </a:spcBef>
        <a:spcAft>
          <a:spcPct val="0"/>
        </a:spcAft>
        <a:buSzPct val="100000"/>
        <a:defRPr sz="4400">
          <a:solidFill>
            <a:schemeClr val="tx1"/>
          </a:solidFill>
          <a:latin typeface="Calibri" pitchFamily="34" charset="0"/>
          <a:ea typeface="宋体" pitchFamily="2" charset="-122"/>
        </a:defRPr>
      </a:lvl8pPr>
      <a:lvl9pPr marL="1828800" algn="ctr" rtl="0" fontAlgn="base">
        <a:spcBef>
          <a:spcPct val="0"/>
        </a:spcBef>
        <a:spcAft>
          <a:spcPct val="0"/>
        </a:spcAft>
        <a:buSzPct val="100000"/>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SzPct val="100000"/>
        <a:buFont typeface="Arial" charset="0"/>
        <a:buChar char="•"/>
        <a:defRPr kumimoji="1" sz="3200">
          <a:solidFill>
            <a:schemeClr val="tx1"/>
          </a:solidFill>
          <a:latin typeface="+mn-lt"/>
          <a:ea typeface="+mn-ea"/>
          <a:cs typeface="宋体" charset="0"/>
        </a:defRPr>
      </a:lvl1pPr>
      <a:lvl2pPr marL="742950" indent="-285750" algn="l" rtl="0" eaLnBrk="0" fontAlgn="base" hangingPunct="0">
        <a:spcBef>
          <a:spcPct val="20000"/>
        </a:spcBef>
        <a:spcAft>
          <a:spcPct val="0"/>
        </a:spcAft>
        <a:buSzPct val="100000"/>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SzPct val="100000"/>
        <a:buFont typeface="Arial"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SzPct val="100000"/>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SzPct val="100000"/>
        <a:buFont typeface="Arial" charset="0"/>
        <a:buChar char="»"/>
        <a:defRPr sz="2000">
          <a:solidFill>
            <a:schemeClr val="tx1"/>
          </a:solidFill>
          <a:latin typeface="+mn-lt"/>
          <a:ea typeface="+mn-ea"/>
        </a:defRPr>
      </a:lvl6pPr>
      <a:lvl7pPr marL="2971800" indent="-228600" algn="l" rtl="0" fontAlgn="base">
        <a:spcBef>
          <a:spcPct val="20000"/>
        </a:spcBef>
        <a:spcAft>
          <a:spcPct val="0"/>
        </a:spcAft>
        <a:buSzPct val="100000"/>
        <a:buFont typeface="Arial" charset="0"/>
        <a:buChar char="»"/>
        <a:defRPr sz="2000">
          <a:solidFill>
            <a:schemeClr val="tx1"/>
          </a:solidFill>
          <a:latin typeface="+mn-lt"/>
          <a:ea typeface="+mn-ea"/>
        </a:defRPr>
      </a:lvl7pPr>
      <a:lvl8pPr marL="3429000" indent="-228600" algn="l" rtl="0" fontAlgn="base">
        <a:spcBef>
          <a:spcPct val="20000"/>
        </a:spcBef>
        <a:spcAft>
          <a:spcPct val="0"/>
        </a:spcAft>
        <a:buSzPct val="100000"/>
        <a:buFont typeface="Arial" charset="0"/>
        <a:buChar char="»"/>
        <a:defRPr sz="2000">
          <a:solidFill>
            <a:schemeClr val="tx1"/>
          </a:solidFill>
          <a:latin typeface="+mn-lt"/>
          <a:ea typeface="+mn-ea"/>
        </a:defRPr>
      </a:lvl8pPr>
      <a:lvl9pPr marL="3886200" indent="-228600" algn="l" rtl="0" fontAlgn="base">
        <a:spcBef>
          <a:spcPct val="20000"/>
        </a:spcBef>
        <a:spcAft>
          <a:spcPct val="0"/>
        </a:spcAft>
        <a:buSzPct val="100000"/>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538" y="807733"/>
            <a:ext cx="8728891" cy="5895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p:nvPr userDrawn="1"/>
        </p:nvGrpSpPr>
        <p:grpSpPr>
          <a:xfrm>
            <a:off x="0" y="0"/>
            <a:ext cx="9144000" cy="650449"/>
            <a:chOff x="0" y="0"/>
            <a:chExt cx="9144000" cy="650449"/>
          </a:xfrm>
        </p:grpSpPr>
        <p:sp>
          <p:nvSpPr>
            <p:cNvPr id="8" name="Rectangle 7"/>
            <p:cNvSpPr/>
            <p:nvPr userDrawn="1"/>
          </p:nvSpPr>
          <p:spPr>
            <a:xfrm>
              <a:off x="0" y="0"/>
              <a:ext cx="9144000" cy="6504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descr="signature-stationery-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539" y="157285"/>
              <a:ext cx="2027734" cy="336604"/>
            </a:xfrm>
            <a:prstGeom prst="rect">
              <a:avLst/>
            </a:prstGeom>
          </p:spPr>
        </p:pic>
      </p:grpSp>
      <p:sp>
        <p:nvSpPr>
          <p:cNvPr id="2" name="Title Placeholder 1"/>
          <p:cNvSpPr>
            <a:spLocks noGrp="1"/>
          </p:cNvSpPr>
          <p:nvPr>
            <p:ph type="title"/>
          </p:nvPr>
        </p:nvSpPr>
        <p:spPr>
          <a:xfrm>
            <a:off x="2442842" y="-1"/>
            <a:ext cx="6486588" cy="650449"/>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584124741"/>
      </p:ext>
    </p:extLst>
  </p:cSld>
  <p:clrMap bg1="lt1" tx1="dk1" bg2="lt2" tx2="dk2" accent1="accent1" accent2="accent2" accent3="accent3" accent4="accent4" accent5="accent5" accent6="accent6" hlink="hlink" folHlink="folHlink"/>
  <p:sldLayoutIdLst>
    <p:sldLayoutId id="2147483874" r:id="rId1"/>
    <p:sldLayoutId id="2147484054" r:id="rId2"/>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538" y="807733"/>
            <a:ext cx="8728891" cy="5895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p:nvPr userDrawn="1"/>
        </p:nvGrpSpPr>
        <p:grpSpPr>
          <a:xfrm>
            <a:off x="0" y="0"/>
            <a:ext cx="9144000" cy="650449"/>
            <a:chOff x="0" y="0"/>
            <a:chExt cx="9144000" cy="650449"/>
          </a:xfrm>
        </p:grpSpPr>
        <p:sp>
          <p:nvSpPr>
            <p:cNvPr id="8" name="Rectangle 7"/>
            <p:cNvSpPr/>
            <p:nvPr userDrawn="1"/>
          </p:nvSpPr>
          <p:spPr>
            <a:xfrm>
              <a:off x="0" y="0"/>
              <a:ext cx="9144000" cy="6504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descr="signature-stationery-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539" y="157285"/>
              <a:ext cx="2027734" cy="336604"/>
            </a:xfrm>
            <a:prstGeom prst="rect">
              <a:avLst/>
            </a:prstGeom>
          </p:spPr>
        </p:pic>
      </p:grpSp>
      <p:sp>
        <p:nvSpPr>
          <p:cNvPr id="2" name="Title Placeholder 1"/>
          <p:cNvSpPr>
            <a:spLocks noGrp="1"/>
          </p:cNvSpPr>
          <p:nvPr>
            <p:ph type="title"/>
          </p:nvPr>
        </p:nvSpPr>
        <p:spPr>
          <a:xfrm>
            <a:off x="2442842" y="-1"/>
            <a:ext cx="6486588" cy="650449"/>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58412474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538" y="807733"/>
            <a:ext cx="8728891" cy="5895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p:nvPr userDrawn="1"/>
        </p:nvGrpSpPr>
        <p:grpSpPr>
          <a:xfrm>
            <a:off x="0" y="0"/>
            <a:ext cx="9144000" cy="650449"/>
            <a:chOff x="0" y="0"/>
            <a:chExt cx="9144000" cy="650449"/>
          </a:xfrm>
        </p:grpSpPr>
        <p:sp>
          <p:nvSpPr>
            <p:cNvPr id="8" name="Rectangle 7"/>
            <p:cNvSpPr/>
            <p:nvPr userDrawn="1"/>
          </p:nvSpPr>
          <p:spPr>
            <a:xfrm>
              <a:off x="0" y="0"/>
              <a:ext cx="9144000" cy="6504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9" name="Picture 8" descr="signature-stationery-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539" y="157285"/>
              <a:ext cx="2027734" cy="336604"/>
            </a:xfrm>
            <a:prstGeom prst="rect">
              <a:avLst/>
            </a:prstGeom>
          </p:spPr>
        </p:pic>
      </p:grpSp>
      <p:sp>
        <p:nvSpPr>
          <p:cNvPr id="2" name="Title Placeholder 1"/>
          <p:cNvSpPr>
            <a:spLocks noGrp="1"/>
          </p:cNvSpPr>
          <p:nvPr>
            <p:ph type="title"/>
          </p:nvPr>
        </p:nvSpPr>
        <p:spPr>
          <a:xfrm>
            <a:off x="2442842" y="-1"/>
            <a:ext cx="6486588" cy="650449"/>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58412474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rteau@umich.edu"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7100888" y="6330950"/>
            <a:ext cx="184150" cy="396875"/>
          </a:xfrm>
          <a:prstGeom prst="rect">
            <a:avLst/>
          </a:prstGeom>
          <a:noFill/>
          <a:ln w="9525">
            <a:noFill/>
            <a:miter lim="800000"/>
            <a:headEnd/>
            <a:tailEnd/>
          </a:ln>
        </p:spPr>
        <p:txBody>
          <a:bodyPr wrap="none">
            <a:spAutoFit/>
          </a:bodyPr>
          <a:lstStyle/>
          <a:p>
            <a:endParaRPr lang="en-US" sz="2000" dirty="0">
              <a:solidFill>
                <a:prstClr val="black"/>
              </a:solidFill>
              <a:cs typeface="Arial" charset="0"/>
            </a:endParaRPr>
          </a:p>
        </p:txBody>
      </p:sp>
      <p:sp>
        <p:nvSpPr>
          <p:cNvPr id="7" name="Rectangle 6"/>
          <p:cNvSpPr/>
          <p:nvPr/>
        </p:nvSpPr>
        <p:spPr>
          <a:xfrm>
            <a:off x="2514600" y="1188720"/>
            <a:ext cx="37338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a:solidFill>
                <a:prstClr val="white"/>
              </a:solidFill>
            </a:endParaRPr>
          </a:p>
        </p:txBody>
      </p:sp>
      <p:sp>
        <p:nvSpPr>
          <p:cNvPr id="2" name="Rectangle 1"/>
          <p:cNvSpPr/>
          <p:nvPr/>
        </p:nvSpPr>
        <p:spPr>
          <a:xfrm>
            <a:off x="0" y="1066800"/>
            <a:ext cx="8991600" cy="1274195"/>
          </a:xfrm>
          <a:prstGeom prst="rect">
            <a:avLst/>
          </a:prstGeom>
        </p:spPr>
        <p:txBody>
          <a:bodyPr wrap="square">
            <a:spAutoFit/>
          </a:bodyPr>
          <a:lstStyle/>
          <a:p>
            <a:pPr algn="ctr" eaLnBrk="1" fontAlgn="auto" hangingPunct="1">
              <a:lnSpc>
                <a:spcPct val="120000"/>
              </a:lnSpc>
              <a:spcBef>
                <a:spcPts val="0"/>
              </a:spcBef>
              <a:spcAft>
                <a:spcPts val="0"/>
              </a:spcAft>
              <a:defRPr/>
            </a:pPr>
            <a:r>
              <a:rPr lang="en-US" sz="3200" b="1" kern="0" dirty="0" smtClean="0">
                <a:solidFill>
                  <a:srgbClr val="1C07B9"/>
                </a:solidFill>
                <a:cs typeface="Arial" charset="0"/>
              </a:rPr>
              <a:t>Beyond Carbon Neutral:</a:t>
            </a:r>
          </a:p>
          <a:p>
            <a:pPr algn="ctr" eaLnBrk="1" fontAlgn="auto" hangingPunct="1">
              <a:lnSpc>
                <a:spcPct val="120000"/>
              </a:lnSpc>
              <a:spcBef>
                <a:spcPts val="0"/>
              </a:spcBef>
              <a:spcAft>
                <a:spcPts val="0"/>
              </a:spcAft>
              <a:defRPr/>
            </a:pPr>
            <a:r>
              <a:rPr lang="en-US" sz="3200" b="1" kern="0" dirty="0">
                <a:solidFill>
                  <a:srgbClr val="1C07B9"/>
                </a:solidFill>
                <a:cs typeface="Arial" charset="0"/>
              </a:rPr>
              <a:t> </a:t>
            </a:r>
            <a:r>
              <a:rPr lang="en-US" sz="2400" i="1" kern="0" dirty="0">
                <a:solidFill>
                  <a:srgbClr val="1C07B9"/>
                </a:solidFill>
                <a:cs typeface="Arial" charset="0"/>
              </a:rPr>
              <a:t>Integrative Ideas about CO</a:t>
            </a:r>
            <a:r>
              <a:rPr lang="en-US" sz="2400" i="1" kern="0" baseline="-25000" dirty="0">
                <a:solidFill>
                  <a:srgbClr val="1C07B9"/>
                </a:solidFill>
                <a:cs typeface="Arial" charset="0"/>
              </a:rPr>
              <a:t>2</a:t>
            </a:r>
            <a:r>
              <a:rPr lang="en-US" sz="2400" i="1" kern="0" dirty="0">
                <a:solidFill>
                  <a:srgbClr val="1C07B9"/>
                </a:solidFill>
                <a:cs typeface="Arial" charset="0"/>
              </a:rPr>
              <a:t> Uptake and the Fate of Carbon</a:t>
            </a:r>
          </a:p>
        </p:txBody>
      </p:sp>
      <p:sp>
        <p:nvSpPr>
          <p:cNvPr id="3" name="Rectangle 2"/>
          <p:cNvSpPr/>
          <p:nvPr/>
        </p:nvSpPr>
        <p:spPr>
          <a:xfrm>
            <a:off x="528637" y="2601243"/>
            <a:ext cx="7934325" cy="3677930"/>
          </a:xfrm>
          <a:prstGeom prst="rect">
            <a:avLst/>
          </a:prstGeom>
        </p:spPr>
        <p:txBody>
          <a:bodyPr wrap="square">
            <a:spAutoFit/>
          </a:bodyPr>
          <a:lstStyle/>
          <a:p>
            <a:pPr algn="ctr" eaLnBrk="1" hangingPunct="1"/>
            <a:r>
              <a:rPr lang="en-US" sz="2400" b="1" dirty="0">
                <a:solidFill>
                  <a:srgbClr val="000000"/>
                </a:solidFill>
                <a:ea typeface="MS PGothic" pitchFamily="34" charset="-128"/>
                <a:cs typeface="Arial" charset="0"/>
              </a:rPr>
              <a:t>Mark A. </a:t>
            </a:r>
            <a:r>
              <a:rPr lang="en-US" sz="2400" b="1" dirty="0" smtClean="0">
                <a:solidFill>
                  <a:srgbClr val="000000"/>
                </a:solidFill>
                <a:ea typeface="MS PGothic" pitchFamily="34" charset="-128"/>
                <a:cs typeface="Arial" charset="0"/>
              </a:rPr>
              <a:t>Barteau</a:t>
            </a:r>
          </a:p>
          <a:p>
            <a:pPr algn="ctr" eaLnBrk="1" hangingPunct="1"/>
            <a:endParaRPr lang="en-US" sz="1600" b="1" dirty="0">
              <a:solidFill>
                <a:srgbClr val="000000"/>
              </a:solidFill>
              <a:ea typeface="MS PGothic" pitchFamily="34" charset="-128"/>
              <a:cs typeface="Arial" charset="0"/>
            </a:endParaRPr>
          </a:p>
          <a:p>
            <a:pPr algn="ctr" eaLnBrk="1" hangingPunct="1">
              <a:spcAft>
                <a:spcPts val="600"/>
              </a:spcAft>
            </a:pPr>
            <a:r>
              <a:rPr lang="en-US" dirty="0">
                <a:solidFill>
                  <a:srgbClr val="000000"/>
                </a:solidFill>
                <a:ea typeface="MS PGothic" pitchFamily="34" charset="-128"/>
                <a:cs typeface="Arial" charset="0"/>
              </a:rPr>
              <a:t>Director, University of Michigan Energy </a:t>
            </a:r>
            <a:r>
              <a:rPr lang="en-US" dirty="0" smtClean="0">
                <a:solidFill>
                  <a:srgbClr val="000000"/>
                </a:solidFill>
                <a:ea typeface="MS PGothic" pitchFamily="34" charset="-128"/>
                <a:cs typeface="Arial" charset="0"/>
              </a:rPr>
              <a:t>Institute (UMEI)</a:t>
            </a:r>
            <a:endParaRPr lang="en-US" b="1" dirty="0">
              <a:solidFill>
                <a:srgbClr val="000000"/>
              </a:solidFill>
              <a:ea typeface="MS PGothic" pitchFamily="34" charset="-128"/>
              <a:cs typeface="Arial" charset="0"/>
            </a:endParaRPr>
          </a:p>
          <a:p>
            <a:pPr algn="ctr" eaLnBrk="1" hangingPunct="1">
              <a:spcAft>
                <a:spcPts val="600"/>
              </a:spcAft>
            </a:pPr>
            <a:r>
              <a:rPr lang="en-US" dirty="0">
                <a:solidFill>
                  <a:prstClr val="black"/>
                </a:solidFill>
                <a:ea typeface="MS PGothic" pitchFamily="34" charset="-128"/>
                <a:cs typeface="Arial" charset="0"/>
              </a:rPr>
              <a:t>DTE Energy Professor of Advanced Energy </a:t>
            </a:r>
            <a:r>
              <a:rPr lang="en-US" dirty="0" smtClean="0">
                <a:solidFill>
                  <a:prstClr val="black"/>
                </a:solidFill>
                <a:ea typeface="MS PGothic" pitchFamily="34" charset="-128"/>
                <a:cs typeface="Arial" charset="0"/>
              </a:rPr>
              <a:t>Research</a:t>
            </a:r>
          </a:p>
          <a:p>
            <a:pPr algn="ctr" eaLnBrk="1" hangingPunct="1">
              <a:spcAft>
                <a:spcPts val="600"/>
              </a:spcAft>
            </a:pPr>
            <a:r>
              <a:rPr lang="en-US" dirty="0" smtClean="0">
                <a:solidFill>
                  <a:srgbClr val="000000"/>
                </a:solidFill>
                <a:ea typeface="MS PGothic" pitchFamily="34" charset="-128"/>
                <a:cs typeface="Arial" charset="0"/>
              </a:rPr>
              <a:t>Department </a:t>
            </a:r>
            <a:r>
              <a:rPr lang="en-US" dirty="0">
                <a:solidFill>
                  <a:srgbClr val="000000"/>
                </a:solidFill>
                <a:ea typeface="MS PGothic" pitchFamily="34" charset="-128"/>
                <a:cs typeface="Arial" charset="0"/>
              </a:rPr>
              <a:t>of Chemical </a:t>
            </a:r>
            <a:r>
              <a:rPr lang="en-US" dirty="0" smtClean="0">
                <a:solidFill>
                  <a:srgbClr val="000000"/>
                </a:solidFill>
                <a:ea typeface="MS PGothic" pitchFamily="34" charset="-128"/>
                <a:cs typeface="Arial" charset="0"/>
              </a:rPr>
              <a:t>Engineering</a:t>
            </a:r>
          </a:p>
          <a:p>
            <a:pPr algn="ctr" eaLnBrk="1" hangingPunct="1">
              <a:spcAft>
                <a:spcPts val="600"/>
              </a:spcAft>
            </a:pPr>
            <a:r>
              <a:rPr lang="en-US" dirty="0" smtClean="0">
                <a:solidFill>
                  <a:srgbClr val="000000"/>
                </a:solidFill>
                <a:ea typeface="MS PGothic" pitchFamily="34" charset="-128"/>
                <a:cs typeface="Arial" charset="0"/>
              </a:rPr>
              <a:t>Department of Chemistry</a:t>
            </a:r>
          </a:p>
          <a:p>
            <a:pPr algn="ctr" eaLnBrk="1" hangingPunct="1">
              <a:spcAft>
                <a:spcPts val="600"/>
              </a:spcAft>
            </a:pPr>
            <a:r>
              <a:rPr lang="en-US" dirty="0" smtClean="0">
                <a:solidFill>
                  <a:srgbClr val="1C07B9"/>
                </a:solidFill>
                <a:ea typeface="MS PGothic" pitchFamily="34" charset="-128"/>
                <a:cs typeface="Arial" charset="0"/>
                <a:hlinkClick r:id="rId3"/>
              </a:rPr>
              <a:t>barteau@umich.edu</a:t>
            </a:r>
            <a:endParaRPr lang="en-US" dirty="0" smtClean="0">
              <a:solidFill>
                <a:srgbClr val="1C07B9"/>
              </a:solidFill>
              <a:ea typeface="MS PGothic" pitchFamily="34" charset="-128"/>
              <a:cs typeface="Arial" charset="0"/>
            </a:endParaRPr>
          </a:p>
          <a:p>
            <a:pPr algn="ctr" eaLnBrk="1" hangingPunct="1">
              <a:spcAft>
                <a:spcPts val="600"/>
              </a:spcAft>
            </a:pPr>
            <a:endParaRPr lang="en-US" sz="2000" dirty="0" smtClean="0">
              <a:solidFill>
                <a:srgbClr val="1C07B9"/>
              </a:solidFill>
              <a:ea typeface="MS PGothic" pitchFamily="34" charset="-128"/>
              <a:cs typeface="Arial" charset="0"/>
            </a:endParaRPr>
          </a:p>
          <a:p>
            <a:pPr algn="ctr" eaLnBrk="1" hangingPunct="1">
              <a:spcAft>
                <a:spcPts val="600"/>
              </a:spcAft>
            </a:pPr>
            <a:endParaRPr lang="en-US" sz="2000" dirty="0">
              <a:solidFill>
                <a:srgbClr val="1C07B9"/>
              </a:solidFill>
              <a:ea typeface="MS PGothic" pitchFamily="34" charset="-128"/>
              <a:cs typeface="Arial" charset="0"/>
            </a:endParaRPr>
          </a:p>
          <a:p>
            <a:pPr eaLnBrk="1" hangingPunct="1">
              <a:spcAft>
                <a:spcPts val="600"/>
              </a:spcAft>
            </a:pPr>
            <a:r>
              <a:rPr lang="en-US" sz="2000" i="1" dirty="0" smtClean="0">
                <a:ea typeface="MS PGothic" pitchFamily="34" charset="-128"/>
                <a:cs typeface="Arial" charset="0"/>
              </a:rPr>
              <a:t>With thanks to John </a:t>
            </a:r>
            <a:r>
              <a:rPr lang="en-US" sz="2000" i="1" dirty="0" err="1" smtClean="0">
                <a:ea typeface="MS PGothic" pitchFamily="34" charset="-128"/>
                <a:cs typeface="Arial" charset="0"/>
              </a:rPr>
              <a:t>DeCicco</a:t>
            </a:r>
            <a:r>
              <a:rPr lang="en-US" sz="2000" i="1" dirty="0" smtClean="0">
                <a:ea typeface="MS PGothic" pitchFamily="34" charset="-128"/>
                <a:cs typeface="Arial" charset="0"/>
              </a:rPr>
              <a:t>, Research Professor, UMEI</a:t>
            </a:r>
          </a:p>
          <a:p>
            <a:pPr algn="ctr" eaLnBrk="1" hangingPunct="1">
              <a:spcAft>
                <a:spcPts val="600"/>
              </a:spcAft>
            </a:pPr>
            <a:endParaRPr lang="en-US" sz="300" dirty="0">
              <a:solidFill>
                <a:srgbClr val="1C07B9"/>
              </a:solidFill>
              <a:ea typeface="MS PGothic" pitchFamily="34" charset="-128"/>
              <a:cs typeface="Arial" charset="0"/>
            </a:endParaRPr>
          </a:p>
        </p:txBody>
      </p:sp>
      <p:sp>
        <p:nvSpPr>
          <p:cNvPr id="4" name="TextBox 3"/>
          <p:cNvSpPr txBox="1"/>
          <p:nvPr/>
        </p:nvSpPr>
        <p:spPr>
          <a:xfrm>
            <a:off x="6400800" y="152400"/>
            <a:ext cx="2203039" cy="400110"/>
          </a:xfrm>
          <a:prstGeom prst="rect">
            <a:avLst/>
          </a:prstGeom>
          <a:noFill/>
        </p:spPr>
        <p:txBody>
          <a:bodyPr wrap="none" rtlCol="0">
            <a:spAutoFit/>
          </a:bodyPr>
          <a:lstStyle/>
          <a:p>
            <a:r>
              <a:rPr lang="en-US" sz="2000" dirty="0" smtClean="0">
                <a:solidFill>
                  <a:schemeClr val="bg1"/>
                </a:solidFill>
                <a:ea typeface="MS PGothic" pitchFamily="34" charset="-128"/>
                <a:cs typeface="Arial" charset="0"/>
              </a:rPr>
              <a:t>energy.umich.edu</a:t>
            </a:r>
            <a:endParaRPr lang="en-US" sz="2000" dirty="0">
              <a:solidFill>
                <a:schemeClr val="bg1"/>
              </a:solidFill>
              <a:ea typeface="MS PGothic" pitchFamily="34" charset="-128"/>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The Carbon Emissions Challenge</a:t>
            </a:r>
            <a:endParaRPr lang="en-US" dirty="0"/>
          </a:p>
        </p:txBody>
      </p:sp>
      <p:sp>
        <p:nvSpPr>
          <p:cNvPr id="3" name="Content Placeholder 2"/>
          <p:cNvSpPr>
            <a:spLocks noGrp="1"/>
          </p:cNvSpPr>
          <p:nvPr>
            <p:ph idx="1"/>
          </p:nvPr>
        </p:nvSpPr>
        <p:spPr/>
        <p:txBody>
          <a:bodyPr/>
          <a:lstStyle/>
          <a:p>
            <a:pPr marL="342900" lvl="0" indent="-342900" eaLnBrk="0" fontAlgn="base" hangingPunct="0">
              <a:lnSpc>
                <a:spcPct val="107000"/>
              </a:lnSpc>
              <a:spcBef>
                <a:spcPts val="0"/>
              </a:spcBef>
              <a:buFont typeface="Symbol" panose="05050102010706020507" pitchFamily="18" charset="2"/>
              <a:buChar char=""/>
            </a:pPr>
            <a:r>
              <a:rPr lang="en-US" sz="2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carbon emissions challenge is fundamentally different in nature and scale from virtually every other emissions challenge that the world has ever faced.</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1" eaLnBrk="0" fontAlgn="base" hangingPunct="0">
              <a:lnSpc>
                <a:spcPct val="107000"/>
              </a:lnSpc>
              <a:spcBef>
                <a:spcPts val="0"/>
              </a:spcBef>
              <a:buFont typeface="Wingdings" panose="05000000000000000000" pitchFamily="2" charset="2"/>
              <a:buChar char="Ø"/>
            </a:pP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Consequences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greenhouse gas emissions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are </a:t>
            </a:r>
            <a:r>
              <a:rPr lang="en-US" sz="18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global</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and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are unconnected to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sources, unlike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other forms of pollution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lvl="1" eaLnBrk="0" fontAlgn="base" hangingPunct="0">
              <a:lnSpc>
                <a:spcPct val="107000"/>
              </a:lnSpc>
              <a:spcBef>
                <a:spcPts val="0"/>
              </a:spcBef>
              <a:buFont typeface="Wingdings" panose="05000000000000000000" pitchFamily="2" charset="2"/>
              <a:buChar char="Ø"/>
            </a:pP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Local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regional climate impacts are related to global cumulative inventories of GHGs, not to local or regional emissions</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eaLnBrk="0" fontAlgn="base" hangingPunct="0">
              <a:lnSpc>
                <a:spcPct val="107000"/>
              </a:lnSpc>
              <a:spcBef>
                <a:spcPts val="0"/>
              </a:spcBef>
              <a:buNone/>
            </a:pP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eaLnBrk="0" fontAlgn="base" hangingPunct="0">
              <a:lnSpc>
                <a:spcPct val="107000"/>
              </a:lnSpc>
              <a:spcBef>
                <a:spcPts val="0"/>
              </a:spcBef>
              <a:buFont typeface="Symbol" panose="05050102010706020507" pitchFamily="18" charset="2"/>
              <a:buChar char=""/>
            </a:pPr>
            <a:r>
              <a:rPr lang="en-US" sz="2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carbon emissions challenge is </a:t>
            </a:r>
            <a:r>
              <a:rPr lang="en-US" sz="24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distinct </a:t>
            </a:r>
            <a:r>
              <a:rPr lang="en-US" sz="2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that it is due to an imbalance in the global stocks and flows of an essential substance rather than environmental pollution by a non-essential waste product. </a:t>
            </a:r>
            <a:endParaRPr lang="en-US" sz="240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1" eaLnBrk="0" fontAlgn="base" hangingPunct="0">
              <a:lnSpc>
                <a:spcPct val="107000"/>
              </a:lnSpc>
              <a:spcBef>
                <a:spcPts val="0"/>
              </a:spcBef>
              <a:buFont typeface="Wingdings" panose="05000000000000000000" pitchFamily="2" charset="2"/>
              <a:buChar char="Ø"/>
            </a:pP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It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is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scientifically incomplete, economically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inefficient and unnecessarily polarizing to emphasize solutions premised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on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treating carbon as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pollutant to be eliminated </a:t>
            </a:r>
            <a:r>
              <a:rPr lang="en-US"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rather than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molecular foundation of highly efficient energy carriers on which both life and world economies depend. </a:t>
            </a:r>
          </a:p>
        </p:txBody>
      </p:sp>
    </p:spTree>
    <p:extLst>
      <p:ext uri="{BB962C8B-B14F-4D97-AF65-F5344CB8AC3E}">
        <p14:creationId xmlns:p14="http://schemas.microsoft.com/office/powerpoint/2010/main" val="1538022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1000"/>
            <a:ext cx="6581806" cy="5679158"/>
          </a:xfrm>
          <a:prstGeom prst="rect">
            <a:avLst/>
          </a:prstGeom>
        </p:spPr>
      </p:pic>
      <p:sp>
        <p:nvSpPr>
          <p:cNvPr id="3" name="TextBox 2"/>
          <p:cNvSpPr txBox="1"/>
          <p:nvPr/>
        </p:nvSpPr>
        <p:spPr>
          <a:xfrm>
            <a:off x="304800" y="6172200"/>
            <a:ext cx="8686800" cy="523220"/>
          </a:xfrm>
          <a:prstGeom prst="rect">
            <a:avLst/>
          </a:prstGeom>
          <a:noFill/>
        </p:spPr>
        <p:txBody>
          <a:bodyPr wrap="square" rtlCol="0">
            <a:spAutoFit/>
          </a:bodyPr>
          <a:lstStyle/>
          <a:p>
            <a:r>
              <a:rPr lang="en-US" sz="1400" dirty="0" smtClean="0"/>
              <a:t>G. </a:t>
            </a:r>
            <a:r>
              <a:rPr lang="en-US" sz="1400" dirty="0" err="1" smtClean="0"/>
              <a:t>Churkina</a:t>
            </a:r>
            <a:r>
              <a:rPr lang="en-US" sz="1400" dirty="0" smtClean="0"/>
              <a:t> </a:t>
            </a:r>
            <a:r>
              <a:rPr lang="en-US" sz="1400" dirty="0"/>
              <a:t>in </a:t>
            </a:r>
            <a:r>
              <a:rPr lang="en-US" sz="1400" i="1" dirty="0"/>
              <a:t>Land Use and the Carbon Cycle - Advances in Integrated Science, Management, and </a:t>
            </a:r>
            <a:r>
              <a:rPr lang="en-US" sz="1400" i="1" dirty="0" smtClean="0"/>
              <a:t>Policy</a:t>
            </a:r>
            <a:r>
              <a:rPr lang="en-US" sz="1400" dirty="0" smtClean="0"/>
              <a:t>, D. </a:t>
            </a:r>
            <a:r>
              <a:rPr lang="en-US" sz="1400" dirty="0"/>
              <a:t>G. Brown, </a:t>
            </a:r>
            <a:r>
              <a:rPr lang="en-US" sz="1400" dirty="0" smtClean="0"/>
              <a:t>D. </a:t>
            </a:r>
            <a:r>
              <a:rPr lang="en-US" sz="1400" dirty="0"/>
              <a:t>T. Robinson, </a:t>
            </a:r>
            <a:r>
              <a:rPr lang="en-US" sz="1400" dirty="0" smtClean="0"/>
              <a:t>N. </a:t>
            </a:r>
            <a:r>
              <a:rPr lang="en-US" sz="1400" dirty="0"/>
              <a:t>H. F. </a:t>
            </a:r>
            <a:r>
              <a:rPr lang="en-US" sz="1400" dirty="0" smtClean="0"/>
              <a:t>French, B. </a:t>
            </a:r>
            <a:r>
              <a:rPr lang="en-US" sz="1400" dirty="0"/>
              <a:t>C. </a:t>
            </a:r>
            <a:r>
              <a:rPr lang="en-US" sz="1400" dirty="0" smtClean="0"/>
              <a:t>Reed (</a:t>
            </a:r>
            <a:r>
              <a:rPr lang="en-US" sz="1400" dirty="0" err="1" smtClean="0"/>
              <a:t>eds</a:t>
            </a:r>
            <a:r>
              <a:rPr lang="en-US" sz="1400" smtClean="0"/>
              <a:t>), </a:t>
            </a:r>
            <a:r>
              <a:rPr lang="en-US" sz="1400" dirty="0" smtClean="0"/>
              <a:t>Cambridge Univ. Press (2013)</a:t>
            </a:r>
            <a:endParaRPr lang="en-US" sz="1400" dirty="0"/>
          </a:p>
        </p:txBody>
      </p:sp>
    </p:spTree>
    <p:extLst>
      <p:ext uri="{BB962C8B-B14F-4D97-AF65-F5344CB8AC3E}">
        <p14:creationId xmlns:p14="http://schemas.microsoft.com/office/powerpoint/2010/main" val="2090043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What is the Objective Function?</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None/>
            </a:pPr>
            <a:endParaRPr lang="en-US" sz="1800" dirty="0">
              <a:solidFill>
                <a:srgbClr val="000000"/>
              </a:solidFill>
              <a:latin typeface="Arial" charset="0"/>
            </a:endParaRPr>
          </a:p>
          <a:p>
            <a:pPr marL="0" lvl="0" indent="0" eaLnBrk="0" fontAlgn="base" hangingPunct="0">
              <a:lnSpc>
                <a:spcPct val="100000"/>
              </a:lnSpc>
              <a:spcBef>
                <a:spcPct val="0"/>
              </a:spcBef>
              <a:spcAft>
                <a:spcPts val="600"/>
              </a:spcAft>
              <a:buNone/>
            </a:pPr>
            <a:r>
              <a:rPr lang="en-US" b="1" dirty="0">
                <a:solidFill>
                  <a:srgbClr val="000000"/>
                </a:solidFill>
                <a:latin typeface="Arial" charset="0"/>
              </a:rPr>
              <a:t>Reducing atmospheric carbon levels</a:t>
            </a:r>
          </a:p>
          <a:p>
            <a:pPr marL="0" lvl="0" indent="0" eaLnBrk="0" fontAlgn="base" hangingPunct="0">
              <a:lnSpc>
                <a:spcPct val="100000"/>
              </a:lnSpc>
              <a:spcBef>
                <a:spcPct val="0"/>
              </a:spcBef>
              <a:spcAft>
                <a:spcPct val="0"/>
              </a:spcAft>
              <a:buNone/>
            </a:pPr>
            <a:r>
              <a:rPr lang="en-US" sz="2400" dirty="0">
                <a:solidFill>
                  <a:srgbClr val="000000"/>
                </a:solidFill>
                <a:latin typeface="Arial" charset="0"/>
              </a:rPr>
              <a:t>(Reducing our debt, not just eliminating or reducing the growth rate of our deficit)</a:t>
            </a:r>
          </a:p>
          <a:p>
            <a:pPr marL="0" lvl="0" indent="0" eaLnBrk="0" fontAlgn="base" hangingPunct="0">
              <a:lnSpc>
                <a:spcPct val="100000"/>
              </a:lnSpc>
              <a:spcBef>
                <a:spcPct val="0"/>
              </a:spcBef>
              <a:spcAft>
                <a:spcPct val="0"/>
              </a:spcAft>
              <a:buNone/>
            </a:pPr>
            <a:endParaRPr lang="en-US" sz="2400" dirty="0">
              <a:solidFill>
                <a:srgbClr val="000000"/>
              </a:solidFill>
              <a:latin typeface="Arial" charset="0"/>
            </a:endParaRPr>
          </a:p>
          <a:p>
            <a:pPr eaLnBrk="0" fontAlgn="base" hangingPunct="0">
              <a:lnSpc>
                <a:spcPct val="100000"/>
              </a:lnSpc>
              <a:spcBef>
                <a:spcPct val="0"/>
              </a:spcBef>
              <a:spcAft>
                <a:spcPct val="0"/>
              </a:spcAft>
            </a:pPr>
            <a:r>
              <a:rPr lang="en-US" sz="2400" dirty="0">
                <a:solidFill>
                  <a:srgbClr val="000000"/>
                </a:solidFill>
                <a:latin typeface="Arial" charset="0"/>
              </a:rPr>
              <a:t>Need to operate processes that are </a:t>
            </a:r>
            <a:r>
              <a:rPr lang="en-US" sz="2400" dirty="0" smtClean="0">
                <a:solidFill>
                  <a:srgbClr val="000000"/>
                </a:solidFill>
                <a:latin typeface="Arial" charset="0"/>
              </a:rPr>
              <a:t>carbon-negative</a:t>
            </a:r>
            <a:endParaRPr lang="en-US" sz="2400" dirty="0">
              <a:solidFill>
                <a:srgbClr val="000000"/>
              </a:solidFill>
              <a:latin typeface="Arial" charset="0"/>
            </a:endParaRPr>
          </a:p>
          <a:p>
            <a:pPr eaLnBrk="0" fontAlgn="base" hangingPunct="0">
              <a:lnSpc>
                <a:spcPct val="100000"/>
              </a:lnSpc>
              <a:spcBef>
                <a:spcPct val="0"/>
              </a:spcBef>
              <a:spcAft>
                <a:spcPct val="0"/>
              </a:spcAft>
            </a:pPr>
            <a:endParaRPr lang="en-US" sz="2400" dirty="0">
              <a:solidFill>
                <a:srgbClr val="000000"/>
              </a:solidFill>
              <a:latin typeface="Arial" charset="0"/>
            </a:endParaRPr>
          </a:p>
          <a:p>
            <a:pPr eaLnBrk="0" fontAlgn="base" hangingPunct="0">
              <a:lnSpc>
                <a:spcPct val="100000"/>
              </a:lnSpc>
              <a:spcBef>
                <a:spcPct val="0"/>
              </a:spcBef>
              <a:spcAft>
                <a:spcPct val="0"/>
              </a:spcAft>
            </a:pPr>
            <a:r>
              <a:rPr lang="en-US" sz="2400" dirty="0">
                <a:solidFill>
                  <a:srgbClr val="000000"/>
                </a:solidFill>
                <a:latin typeface="Arial" charset="0"/>
              </a:rPr>
              <a:t>Supply energy needed for these from </a:t>
            </a:r>
            <a:r>
              <a:rPr lang="en-US" sz="2400" dirty="0" smtClean="0">
                <a:solidFill>
                  <a:srgbClr val="000000"/>
                </a:solidFill>
                <a:latin typeface="Arial" charset="0"/>
              </a:rPr>
              <a:t>carbon-free </a:t>
            </a:r>
            <a:r>
              <a:rPr lang="en-US" sz="2400" dirty="0">
                <a:solidFill>
                  <a:srgbClr val="000000"/>
                </a:solidFill>
                <a:latin typeface="Arial" charset="0"/>
              </a:rPr>
              <a:t>sources</a:t>
            </a:r>
          </a:p>
          <a:p>
            <a:pPr eaLnBrk="0" fontAlgn="base" hangingPunct="0">
              <a:lnSpc>
                <a:spcPct val="100000"/>
              </a:lnSpc>
              <a:spcBef>
                <a:spcPct val="0"/>
              </a:spcBef>
              <a:spcAft>
                <a:spcPct val="0"/>
              </a:spcAft>
            </a:pPr>
            <a:endParaRPr lang="en-US" sz="2400" dirty="0">
              <a:solidFill>
                <a:srgbClr val="000000"/>
              </a:solidFill>
              <a:latin typeface="Arial" charset="0"/>
            </a:endParaRPr>
          </a:p>
          <a:p>
            <a:pPr eaLnBrk="0" fontAlgn="base" hangingPunct="0">
              <a:lnSpc>
                <a:spcPct val="100000"/>
              </a:lnSpc>
              <a:spcBef>
                <a:spcPct val="0"/>
              </a:spcBef>
              <a:spcAft>
                <a:spcPct val="0"/>
              </a:spcAft>
            </a:pPr>
            <a:r>
              <a:rPr lang="en-US" sz="2400" dirty="0">
                <a:solidFill>
                  <a:srgbClr val="000000"/>
                </a:solidFill>
                <a:latin typeface="Arial" charset="0"/>
              </a:rPr>
              <a:t>Is </a:t>
            </a:r>
            <a:r>
              <a:rPr lang="en-US" sz="2400" dirty="0" smtClean="0">
                <a:solidFill>
                  <a:srgbClr val="000000"/>
                </a:solidFill>
                <a:latin typeface="Arial" charset="0"/>
              </a:rPr>
              <a:t>“</a:t>
            </a:r>
            <a:r>
              <a:rPr lang="en-US" sz="2400" dirty="0" err="1" smtClean="0">
                <a:solidFill>
                  <a:srgbClr val="000000"/>
                </a:solidFill>
                <a:latin typeface="Arial" charset="0"/>
              </a:rPr>
              <a:t>hoovering</a:t>
            </a:r>
            <a:r>
              <a:rPr lang="en-US" sz="2400" dirty="0" smtClean="0">
                <a:solidFill>
                  <a:srgbClr val="000000"/>
                </a:solidFill>
                <a:latin typeface="Arial" charset="0"/>
              </a:rPr>
              <a:t> up” </a:t>
            </a:r>
            <a:r>
              <a:rPr lang="en-US" sz="2400" dirty="0">
                <a:solidFill>
                  <a:srgbClr val="000000"/>
                </a:solidFill>
                <a:latin typeface="Arial" charset="0"/>
              </a:rPr>
              <a:t>carbon a </a:t>
            </a:r>
            <a:r>
              <a:rPr lang="en-US" sz="2400" dirty="0" smtClean="0">
                <a:solidFill>
                  <a:srgbClr val="000000"/>
                </a:solidFill>
                <a:latin typeface="Arial" charset="0"/>
              </a:rPr>
              <a:t>viable strategy/business</a:t>
            </a:r>
            <a:r>
              <a:rPr lang="en-US" sz="2400" dirty="0">
                <a:solidFill>
                  <a:srgbClr val="000000"/>
                </a:solidFill>
                <a:latin typeface="Arial" charset="0"/>
              </a:rPr>
              <a:t>?</a:t>
            </a:r>
          </a:p>
          <a:p>
            <a:pPr marL="0" indent="0">
              <a:buNone/>
            </a:pPr>
            <a:endParaRPr lang="en-US" dirty="0"/>
          </a:p>
        </p:txBody>
      </p:sp>
    </p:spTree>
    <p:extLst>
      <p:ext uri="{BB962C8B-B14F-4D97-AF65-F5344CB8AC3E}">
        <p14:creationId xmlns:p14="http://schemas.microsoft.com/office/powerpoint/2010/main" val="3377915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Interrupting the Bioenergy Triangle?</a:t>
            </a:r>
            <a:endParaRPr lang="en-US" sz="3200" dirty="0"/>
          </a:p>
        </p:txBody>
      </p:sp>
      <p:sp>
        <p:nvSpPr>
          <p:cNvPr id="4" name="Right Arrow 3"/>
          <p:cNvSpPr/>
          <p:nvPr/>
        </p:nvSpPr>
        <p:spPr bwMode="auto">
          <a:xfrm rot="18834408">
            <a:off x="3156203" y="137074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ight Arrow 4"/>
          <p:cNvSpPr/>
          <p:nvPr/>
        </p:nvSpPr>
        <p:spPr bwMode="auto">
          <a:xfrm rot="2895543">
            <a:off x="4665002" y="14433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rot="10800000">
            <a:off x="3810000" y="2211967"/>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3962400" y="704092"/>
            <a:ext cx="952505" cy="584775"/>
          </a:xfrm>
          <a:prstGeom prst="rect">
            <a:avLst/>
          </a:prstGeom>
          <a:noFill/>
        </p:spPr>
        <p:txBody>
          <a:bodyPr wrap="none" rtlCol="0">
            <a:spAutoFit/>
          </a:bodyPr>
          <a:lstStyle/>
          <a:p>
            <a:r>
              <a:rPr lang="en-US" sz="3200" b="1" dirty="0" smtClean="0"/>
              <a:t>CO</a:t>
            </a:r>
            <a:r>
              <a:rPr lang="en-US" sz="3200" b="1" baseline="-25000" dirty="0" smtClean="0"/>
              <a:t>2</a:t>
            </a:r>
            <a:endParaRPr lang="en-US" sz="3200" b="1" baseline="-25000" dirty="0"/>
          </a:p>
        </p:txBody>
      </p:sp>
      <p:sp>
        <p:nvSpPr>
          <p:cNvPr id="8" name="TextBox 7"/>
          <p:cNvSpPr txBox="1"/>
          <p:nvPr/>
        </p:nvSpPr>
        <p:spPr>
          <a:xfrm>
            <a:off x="4914905" y="2161895"/>
            <a:ext cx="1893467" cy="584775"/>
          </a:xfrm>
          <a:prstGeom prst="rect">
            <a:avLst/>
          </a:prstGeom>
          <a:noFill/>
        </p:spPr>
        <p:txBody>
          <a:bodyPr wrap="none" rtlCol="0">
            <a:spAutoFit/>
          </a:bodyPr>
          <a:lstStyle/>
          <a:p>
            <a:r>
              <a:rPr lang="en-US" sz="3200" b="1" dirty="0" smtClean="0"/>
              <a:t>Biomass</a:t>
            </a:r>
            <a:endParaRPr lang="en-US" sz="3200" b="1" dirty="0"/>
          </a:p>
        </p:txBody>
      </p:sp>
      <p:sp>
        <p:nvSpPr>
          <p:cNvPr id="9" name="TextBox 8"/>
          <p:cNvSpPr txBox="1"/>
          <p:nvPr/>
        </p:nvSpPr>
        <p:spPr>
          <a:xfrm>
            <a:off x="2650730" y="2133560"/>
            <a:ext cx="1026243" cy="584775"/>
          </a:xfrm>
          <a:prstGeom prst="rect">
            <a:avLst/>
          </a:prstGeom>
          <a:noFill/>
        </p:spPr>
        <p:txBody>
          <a:bodyPr wrap="none" rtlCol="0">
            <a:spAutoFit/>
          </a:bodyPr>
          <a:lstStyle/>
          <a:p>
            <a:r>
              <a:rPr lang="en-US" sz="3200" b="1" dirty="0" smtClean="0"/>
              <a:t>Fuel</a:t>
            </a:r>
            <a:endParaRPr lang="en-US" sz="3200" b="1" dirty="0"/>
          </a:p>
        </p:txBody>
      </p:sp>
    </p:spTree>
    <p:extLst>
      <p:ext uri="{BB962C8B-B14F-4D97-AF65-F5344CB8AC3E}">
        <p14:creationId xmlns:p14="http://schemas.microsoft.com/office/powerpoint/2010/main" val="4121317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Interrupting the Bioenergy Triangle?</a:t>
            </a:r>
            <a:endParaRPr lang="en-US" sz="3200" dirty="0"/>
          </a:p>
        </p:txBody>
      </p:sp>
      <p:sp>
        <p:nvSpPr>
          <p:cNvPr id="4" name="Right Arrow 3"/>
          <p:cNvSpPr/>
          <p:nvPr/>
        </p:nvSpPr>
        <p:spPr bwMode="auto">
          <a:xfrm rot="18834408">
            <a:off x="3156203" y="137074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ight Arrow 4"/>
          <p:cNvSpPr/>
          <p:nvPr/>
        </p:nvSpPr>
        <p:spPr bwMode="auto">
          <a:xfrm rot="2895543">
            <a:off x="4665002" y="14433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rot="19850663">
            <a:off x="1732259" y="2633577"/>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3962400" y="704092"/>
            <a:ext cx="952505" cy="584775"/>
          </a:xfrm>
          <a:prstGeom prst="rect">
            <a:avLst/>
          </a:prstGeom>
          <a:noFill/>
        </p:spPr>
        <p:txBody>
          <a:bodyPr wrap="none" rtlCol="0">
            <a:spAutoFit/>
          </a:bodyPr>
          <a:lstStyle/>
          <a:p>
            <a:r>
              <a:rPr lang="en-US" sz="3200" b="1" dirty="0" smtClean="0"/>
              <a:t>CO</a:t>
            </a:r>
            <a:r>
              <a:rPr lang="en-US" sz="3200" b="1" baseline="-25000" dirty="0" smtClean="0"/>
              <a:t>2</a:t>
            </a:r>
            <a:endParaRPr lang="en-US" sz="3200" b="1" baseline="-25000" dirty="0"/>
          </a:p>
        </p:txBody>
      </p:sp>
      <p:sp>
        <p:nvSpPr>
          <p:cNvPr id="8" name="TextBox 7"/>
          <p:cNvSpPr txBox="1"/>
          <p:nvPr/>
        </p:nvSpPr>
        <p:spPr>
          <a:xfrm>
            <a:off x="4914905" y="2161895"/>
            <a:ext cx="1893467" cy="584775"/>
          </a:xfrm>
          <a:prstGeom prst="rect">
            <a:avLst/>
          </a:prstGeom>
          <a:noFill/>
        </p:spPr>
        <p:txBody>
          <a:bodyPr wrap="none" rtlCol="0">
            <a:spAutoFit/>
          </a:bodyPr>
          <a:lstStyle/>
          <a:p>
            <a:r>
              <a:rPr lang="en-US" sz="3200" b="1" dirty="0" smtClean="0"/>
              <a:t>Biomass</a:t>
            </a:r>
            <a:endParaRPr lang="en-US" sz="3200" b="1" dirty="0"/>
          </a:p>
        </p:txBody>
      </p:sp>
      <p:sp>
        <p:nvSpPr>
          <p:cNvPr id="9" name="TextBox 8"/>
          <p:cNvSpPr txBox="1"/>
          <p:nvPr/>
        </p:nvSpPr>
        <p:spPr>
          <a:xfrm>
            <a:off x="2650730" y="2133560"/>
            <a:ext cx="1026243" cy="584775"/>
          </a:xfrm>
          <a:prstGeom prst="rect">
            <a:avLst/>
          </a:prstGeom>
          <a:noFill/>
        </p:spPr>
        <p:txBody>
          <a:bodyPr wrap="none" rtlCol="0">
            <a:spAutoFit/>
          </a:bodyPr>
          <a:lstStyle/>
          <a:p>
            <a:r>
              <a:rPr lang="en-US" sz="3200" b="1" dirty="0" smtClean="0"/>
              <a:t>Fuel</a:t>
            </a:r>
            <a:endParaRPr lang="en-US" sz="3200" b="1" dirty="0"/>
          </a:p>
        </p:txBody>
      </p:sp>
      <p:sp>
        <p:nvSpPr>
          <p:cNvPr id="3" name="TextBox 2"/>
          <p:cNvSpPr txBox="1"/>
          <p:nvPr/>
        </p:nvSpPr>
        <p:spPr>
          <a:xfrm>
            <a:off x="4914905" y="3121602"/>
            <a:ext cx="4214615" cy="400110"/>
          </a:xfrm>
          <a:prstGeom prst="rect">
            <a:avLst/>
          </a:prstGeom>
          <a:noFill/>
        </p:spPr>
        <p:txBody>
          <a:bodyPr wrap="none" rtlCol="0">
            <a:spAutoFit/>
          </a:bodyPr>
          <a:lstStyle/>
          <a:p>
            <a:pPr lvl="0"/>
            <a:r>
              <a:rPr lang="en-US" sz="2000" b="1" dirty="0">
                <a:solidFill>
                  <a:prstClr val="black"/>
                </a:solidFill>
              </a:rPr>
              <a:t>Removal</a:t>
            </a:r>
            <a:r>
              <a:rPr lang="en-US" sz="2000" dirty="0">
                <a:solidFill>
                  <a:prstClr val="black"/>
                </a:solidFill>
              </a:rPr>
              <a:t> of C from the global </a:t>
            </a:r>
            <a:r>
              <a:rPr lang="en-US" sz="2000" dirty="0" smtClean="0">
                <a:solidFill>
                  <a:prstClr val="black"/>
                </a:solidFill>
              </a:rPr>
              <a:t>cycle</a:t>
            </a:r>
            <a:endParaRPr lang="en-US" sz="2000" dirty="0">
              <a:solidFill>
                <a:prstClr val="black"/>
              </a:solidFill>
            </a:endParaRPr>
          </a:p>
        </p:txBody>
      </p:sp>
      <p:sp>
        <p:nvSpPr>
          <p:cNvPr id="10" name="Right Arrow 9"/>
          <p:cNvSpPr/>
          <p:nvPr/>
        </p:nvSpPr>
        <p:spPr bwMode="auto">
          <a:xfrm rot="1035382">
            <a:off x="5955843" y="2671565"/>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a:xfrm>
            <a:off x="495227" y="3130494"/>
            <a:ext cx="3618298" cy="400110"/>
          </a:xfrm>
          <a:prstGeom prst="rect">
            <a:avLst/>
          </a:prstGeom>
        </p:spPr>
        <p:txBody>
          <a:bodyPr wrap="none">
            <a:spAutoFit/>
          </a:bodyPr>
          <a:lstStyle/>
          <a:p>
            <a:pPr lvl="0"/>
            <a:r>
              <a:rPr lang="en-US" sz="2000" dirty="0">
                <a:solidFill>
                  <a:prstClr val="black"/>
                </a:solidFill>
              </a:rPr>
              <a:t>Sources uncoupled from sinks</a:t>
            </a:r>
          </a:p>
        </p:txBody>
      </p:sp>
      <p:sp>
        <p:nvSpPr>
          <p:cNvPr id="14" name="TextBox 13"/>
          <p:cNvSpPr txBox="1"/>
          <p:nvPr/>
        </p:nvSpPr>
        <p:spPr>
          <a:xfrm>
            <a:off x="533327" y="3737999"/>
            <a:ext cx="8458273" cy="2954655"/>
          </a:xfrm>
          <a:prstGeom prst="rect">
            <a:avLst/>
          </a:prstGeom>
          <a:noFill/>
          <a:ln>
            <a:solidFill>
              <a:srgbClr val="0000FF"/>
            </a:solidFill>
          </a:ln>
        </p:spPr>
        <p:txBody>
          <a:bodyPr wrap="square" rtlCol="0">
            <a:spAutoFit/>
          </a:bodyPr>
          <a:lstStyle/>
          <a:p>
            <a:pPr lvl="0"/>
            <a:r>
              <a:rPr lang="en-US" sz="2000" b="1" dirty="0">
                <a:solidFill>
                  <a:srgbClr val="0000FF"/>
                </a:solidFill>
              </a:rPr>
              <a:t>Uncoupling of C removal strategies from energy source/use/location</a:t>
            </a:r>
          </a:p>
          <a:p>
            <a:pPr lvl="0"/>
            <a:endParaRPr lang="en-US" sz="1200" dirty="0">
              <a:solidFill>
                <a:srgbClr val="000000"/>
              </a:solidFill>
            </a:endParaRPr>
          </a:p>
          <a:p>
            <a:pPr marL="285750" lvl="0" indent="-285750">
              <a:buFont typeface="Arial" panose="020B0604020202020204" pitchFamily="34" charset="0"/>
              <a:buChar char="•"/>
            </a:pPr>
            <a:r>
              <a:rPr lang="en-US" sz="2000" i="1" dirty="0">
                <a:solidFill>
                  <a:srgbClr val="000000"/>
                </a:solidFill>
              </a:rPr>
              <a:t>A CO</a:t>
            </a:r>
            <a:r>
              <a:rPr lang="en-US" sz="2000" i="1" baseline="-25000" dirty="0">
                <a:solidFill>
                  <a:srgbClr val="000000"/>
                </a:solidFill>
              </a:rPr>
              <a:t>2</a:t>
            </a:r>
            <a:r>
              <a:rPr lang="en-US" sz="2000" i="1" dirty="0">
                <a:solidFill>
                  <a:srgbClr val="000000"/>
                </a:solidFill>
              </a:rPr>
              <a:t> molecule in the atmosphere doesn’t know whether it came from burning a fossil fuel or biomass, or whether it was emitted from the US, China or anyplace else</a:t>
            </a:r>
          </a:p>
          <a:p>
            <a:pPr lvl="0"/>
            <a:endParaRPr lang="en-US" sz="1200" dirty="0">
              <a:solidFill>
                <a:srgbClr val="000000"/>
              </a:solidFill>
            </a:endParaRPr>
          </a:p>
          <a:p>
            <a:pPr marL="285750" lvl="0" indent="-285750">
              <a:buFont typeface="Arial" panose="020B0604020202020204" pitchFamily="34" charset="0"/>
              <a:buChar char="•"/>
            </a:pPr>
            <a:r>
              <a:rPr lang="en-US" sz="2000" i="1" dirty="0">
                <a:solidFill>
                  <a:srgbClr val="000000"/>
                </a:solidFill>
              </a:rPr>
              <a:t>If you have successfully removed CO</a:t>
            </a:r>
            <a:r>
              <a:rPr lang="en-US" sz="2000" i="1" baseline="-25000" dirty="0">
                <a:solidFill>
                  <a:srgbClr val="000000"/>
                </a:solidFill>
              </a:rPr>
              <a:t>2</a:t>
            </a:r>
            <a:r>
              <a:rPr lang="en-US" sz="2000" i="1" dirty="0">
                <a:solidFill>
                  <a:srgbClr val="000000"/>
                </a:solidFill>
              </a:rPr>
              <a:t> from the atmosphere in the form of plants via photosynthesis, why reconvert these to CO</a:t>
            </a:r>
            <a:r>
              <a:rPr lang="en-US" sz="2000" i="1" baseline="-25000" dirty="0">
                <a:solidFill>
                  <a:srgbClr val="000000"/>
                </a:solidFill>
              </a:rPr>
              <a:t>2</a:t>
            </a:r>
            <a:r>
              <a:rPr lang="en-US" sz="2000" i="1" dirty="0">
                <a:solidFill>
                  <a:srgbClr val="000000"/>
                </a:solidFill>
              </a:rPr>
              <a:t> and emit, just because this appears to close a “carbon neutral” cycle by some accounting?</a:t>
            </a:r>
          </a:p>
        </p:txBody>
      </p:sp>
    </p:spTree>
    <p:extLst>
      <p:ext uri="{BB962C8B-B14F-4D97-AF65-F5344CB8AC3E}">
        <p14:creationId xmlns:p14="http://schemas.microsoft.com/office/powerpoint/2010/main" val="266055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Carboneum</a:t>
            </a:r>
            <a:r>
              <a:rPr lang="en-US" dirty="0" smtClean="0"/>
              <a:t> </a:t>
            </a:r>
            <a:r>
              <a:rPr lang="en-US" dirty="0" err="1"/>
              <a:t>Interruptum</a:t>
            </a:r>
            <a:endParaRPr lang="en-US" dirty="0"/>
          </a:p>
        </p:txBody>
      </p:sp>
      <p:sp>
        <p:nvSpPr>
          <p:cNvPr id="3" name="Content Placeholder 2"/>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Strategies for carbon </a:t>
            </a:r>
            <a:r>
              <a:rPr lang="en-US" b="1" dirty="0" smtClean="0">
                <a:latin typeface="Arial" panose="020B0604020202020204" pitchFamily="34" charset="0"/>
                <a:cs typeface="Arial" panose="020B0604020202020204" pitchFamily="34" charset="0"/>
              </a:rPr>
              <a:t>removal</a:t>
            </a:r>
          </a:p>
          <a:p>
            <a:pPr marL="0" indent="0">
              <a:buNone/>
            </a:pPr>
            <a:endParaRPr lang="en-US" sz="1400" b="1" dirty="0" smtClean="0"/>
          </a:p>
          <a:p>
            <a:pPr marL="0" lvl="0" indent="0" eaLnBrk="0" fontAlgn="base" hangingPunct="0">
              <a:lnSpc>
                <a:spcPct val="100000"/>
              </a:lnSpc>
              <a:spcBef>
                <a:spcPct val="0"/>
              </a:spcBef>
              <a:spcAft>
                <a:spcPct val="0"/>
              </a:spcAft>
              <a:buNone/>
            </a:pPr>
            <a:r>
              <a:rPr lang="en-US" sz="2000" b="1" dirty="0">
                <a:solidFill>
                  <a:srgbClr val="0000FF"/>
                </a:solidFill>
                <a:latin typeface="Arial" charset="0"/>
              </a:rPr>
              <a:t>Carbon Dioxide Removal (CDR</a:t>
            </a:r>
            <a:r>
              <a:rPr lang="en-US" sz="2000" b="1" dirty="0" smtClean="0">
                <a:solidFill>
                  <a:srgbClr val="0000FF"/>
                </a:solidFill>
                <a:latin typeface="Arial" charset="0"/>
              </a:rPr>
              <a:t>):</a:t>
            </a:r>
            <a:endParaRPr lang="en-US" sz="1800" dirty="0">
              <a:solidFill>
                <a:srgbClr val="0000FF"/>
              </a:solidFill>
              <a:latin typeface="Arial" charset="0"/>
            </a:endParaRPr>
          </a:p>
          <a:p>
            <a:pPr marL="0" lvl="0" indent="0" eaLnBrk="0" fontAlgn="base" hangingPunct="0">
              <a:lnSpc>
                <a:spcPct val="100000"/>
              </a:lnSpc>
              <a:spcBef>
                <a:spcPct val="0"/>
              </a:spcBef>
              <a:spcAft>
                <a:spcPct val="0"/>
              </a:spcAft>
              <a:buNone/>
            </a:pPr>
            <a:endParaRPr lang="en-US" sz="1800" dirty="0">
              <a:solidFill>
                <a:srgbClr val="000000"/>
              </a:solidFill>
              <a:latin typeface="Arial" charset="0"/>
            </a:endParaRPr>
          </a:p>
          <a:p>
            <a:pPr marL="342900" lvl="0" indent="-342900" eaLnBrk="0" fontAlgn="base" hangingPunct="0">
              <a:lnSpc>
                <a:spcPct val="100000"/>
              </a:lnSpc>
              <a:spcBef>
                <a:spcPct val="0"/>
              </a:spcBef>
              <a:spcAft>
                <a:spcPts val="1000"/>
              </a:spcAft>
              <a:buFontTx/>
              <a:buAutoNum type="arabicPeriod"/>
            </a:pPr>
            <a:r>
              <a:rPr lang="en-US" sz="2000" dirty="0">
                <a:solidFill>
                  <a:srgbClr val="000000"/>
                </a:solidFill>
                <a:latin typeface="Arial" charset="0"/>
              </a:rPr>
              <a:t>Biological capture and biological storage (afforestation, soil-carbon build-up)</a:t>
            </a:r>
          </a:p>
          <a:p>
            <a:pPr marL="342900" lvl="0" indent="-342900" eaLnBrk="0" fontAlgn="base" hangingPunct="0">
              <a:lnSpc>
                <a:spcPct val="100000"/>
              </a:lnSpc>
              <a:spcBef>
                <a:spcPct val="0"/>
              </a:spcBef>
              <a:spcAft>
                <a:spcPts val="1000"/>
              </a:spcAft>
              <a:buFontTx/>
              <a:buAutoNum type="arabicPeriod"/>
            </a:pPr>
            <a:r>
              <a:rPr lang="en-US" sz="2000" dirty="0">
                <a:solidFill>
                  <a:srgbClr val="000000"/>
                </a:solidFill>
                <a:latin typeface="Arial" charset="0"/>
              </a:rPr>
              <a:t>Biological capture plus geological storage (CCS of biofuel emissions)</a:t>
            </a:r>
          </a:p>
          <a:p>
            <a:pPr marL="342900" lvl="0" indent="-342900" eaLnBrk="0" fontAlgn="base" hangingPunct="0">
              <a:lnSpc>
                <a:spcPct val="100000"/>
              </a:lnSpc>
              <a:spcBef>
                <a:spcPct val="0"/>
              </a:spcBef>
              <a:spcAft>
                <a:spcPts val="1000"/>
              </a:spcAft>
              <a:buFontTx/>
              <a:buAutoNum type="arabicPeriod"/>
            </a:pPr>
            <a:r>
              <a:rPr lang="en-US" sz="2000" dirty="0">
                <a:solidFill>
                  <a:srgbClr val="000000"/>
                </a:solidFill>
                <a:latin typeface="Arial" charset="0"/>
              </a:rPr>
              <a:t>Non-biological capture and geological storage (Direct air capture (DAC) with chemicals + geological storage)</a:t>
            </a:r>
          </a:p>
          <a:p>
            <a:pPr marL="342900" lvl="0" indent="-342900" eaLnBrk="0" fontAlgn="base" hangingPunct="0">
              <a:lnSpc>
                <a:spcPct val="100000"/>
              </a:lnSpc>
              <a:spcBef>
                <a:spcPct val="0"/>
              </a:spcBef>
              <a:spcAft>
                <a:spcPts val="1000"/>
              </a:spcAft>
              <a:buFontTx/>
              <a:buAutoNum type="arabicPeriod"/>
            </a:pPr>
            <a:r>
              <a:rPr lang="en-US" sz="2000" dirty="0">
                <a:solidFill>
                  <a:srgbClr val="000000"/>
                </a:solidFill>
                <a:latin typeface="Arial" charset="0"/>
              </a:rPr>
              <a:t>Non-biological capture and biological storage (use concentrated CO</a:t>
            </a:r>
            <a:r>
              <a:rPr lang="en-US" sz="2000" baseline="-25000" dirty="0">
                <a:solidFill>
                  <a:srgbClr val="000000"/>
                </a:solidFill>
                <a:latin typeface="Arial" charset="0"/>
              </a:rPr>
              <a:t>2</a:t>
            </a:r>
            <a:r>
              <a:rPr lang="en-US" sz="2000" dirty="0">
                <a:solidFill>
                  <a:srgbClr val="000000"/>
                </a:solidFill>
                <a:latin typeface="Arial" charset="0"/>
              </a:rPr>
              <a:t> from DAC to stimulate growth of long-lived plants</a:t>
            </a:r>
            <a:r>
              <a:rPr lang="en-US" sz="2000" dirty="0" smtClean="0">
                <a:solidFill>
                  <a:srgbClr val="000000"/>
                </a:solidFill>
                <a:latin typeface="Arial" charset="0"/>
              </a:rPr>
              <a:t>)</a:t>
            </a:r>
          </a:p>
          <a:p>
            <a:pPr marL="0" lvl="0" indent="0" eaLnBrk="0" fontAlgn="base" hangingPunct="0">
              <a:lnSpc>
                <a:spcPct val="100000"/>
              </a:lnSpc>
              <a:spcBef>
                <a:spcPct val="0"/>
              </a:spcBef>
              <a:spcAft>
                <a:spcPct val="0"/>
              </a:spcAft>
              <a:buNone/>
            </a:pPr>
            <a:endParaRPr lang="en-US" sz="1800" dirty="0">
              <a:solidFill>
                <a:srgbClr val="000000"/>
              </a:solidFill>
              <a:latin typeface="Arial" charset="0"/>
            </a:endParaRPr>
          </a:p>
          <a:p>
            <a:pPr marL="0" indent="0">
              <a:buNone/>
            </a:pPr>
            <a:r>
              <a:rPr lang="en-US" sz="1800" dirty="0">
                <a:solidFill>
                  <a:srgbClr val="000000"/>
                </a:solidFill>
                <a:latin typeface="Arial" charset="0"/>
              </a:rPr>
              <a:t>from M. </a:t>
            </a:r>
            <a:r>
              <a:rPr lang="en-US" sz="1800" dirty="0" err="1">
                <a:solidFill>
                  <a:srgbClr val="000000"/>
                </a:solidFill>
                <a:latin typeface="Arial" charset="0"/>
              </a:rPr>
              <a:t>Tavoni</a:t>
            </a:r>
            <a:r>
              <a:rPr lang="en-US" sz="1800" dirty="0">
                <a:solidFill>
                  <a:srgbClr val="000000"/>
                </a:solidFill>
                <a:latin typeface="Arial" charset="0"/>
              </a:rPr>
              <a:t> and R. </a:t>
            </a:r>
            <a:r>
              <a:rPr lang="en-US" sz="1800" dirty="0" err="1">
                <a:solidFill>
                  <a:srgbClr val="000000"/>
                </a:solidFill>
                <a:latin typeface="Arial" charset="0"/>
              </a:rPr>
              <a:t>Socolow</a:t>
            </a:r>
            <a:r>
              <a:rPr lang="en-US" sz="1800" dirty="0">
                <a:solidFill>
                  <a:srgbClr val="000000"/>
                </a:solidFill>
                <a:latin typeface="Arial" charset="0"/>
              </a:rPr>
              <a:t>, </a:t>
            </a:r>
            <a:r>
              <a:rPr lang="en-US" sz="1800" i="1" dirty="0">
                <a:solidFill>
                  <a:srgbClr val="000000"/>
                </a:solidFill>
                <a:latin typeface="Arial" charset="0"/>
              </a:rPr>
              <a:t>Climatic Change</a:t>
            </a:r>
            <a:r>
              <a:rPr lang="en-US" sz="1800" dirty="0">
                <a:solidFill>
                  <a:srgbClr val="000000"/>
                </a:solidFill>
                <a:latin typeface="Arial" charset="0"/>
              </a:rPr>
              <a:t> </a:t>
            </a:r>
            <a:r>
              <a:rPr lang="en-US" sz="1800" b="1" dirty="0">
                <a:solidFill>
                  <a:srgbClr val="000000"/>
                </a:solidFill>
                <a:latin typeface="Arial" charset="0"/>
              </a:rPr>
              <a:t>118</a:t>
            </a:r>
            <a:r>
              <a:rPr lang="en-US" sz="1800" dirty="0">
                <a:solidFill>
                  <a:srgbClr val="000000"/>
                </a:solidFill>
                <a:latin typeface="Arial" charset="0"/>
              </a:rPr>
              <a:t> (2013) 1.</a:t>
            </a:r>
            <a:endParaRPr lang="en-US" b="1" dirty="0"/>
          </a:p>
        </p:txBody>
      </p:sp>
    </p:spTree>
    <p:extLst>
      <p:ext uri="{BB962C8B-B14F-4D97-AF65-F5344CB8AC3E}">
        <p14:creationId xmlns:p14="http://schemas.microsoft.com/office/powerpoint/2010/main" val="2321173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Carboneum</a:t>
            </a:r>
            <a:r>
              <a:rPr lang="en-US" dirty="0" smtClean="0"/>
              <a:t> </a:t>
            </a:r>
            <a:r>
              <a:rPr lang="en-US" dirty="0" err="1"/>
              <a:t>Interruptum</a:t>
            </a:r>
            <a:endParaRPr lang="en-US" dirty="0"/>
          </a:p>
        </p:txBody>
      </p:sp>
      <p:sp>
        <p:nvSpPr>
          <p:cNvPr id="3" name="Content Placeholder 2"/>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Strategies for carbon </a:t>
            </a:r>
            <a:r>
              <a:rPr lang="en-US" b="1" dirty="0" smtClean="0">
                <a:latin typeface="Arial" panose="020B0604020202020204" pitchFamily="34" charset="0"/>
                <a:cs typeface="Arial" panose="020B0604020202020204" pitchFamily="34" charset="0"/>
              </a:rPr>
              <a:t>removal</a:t>
            </a:r>
          </a:p>
          <a:p>
            <a:pPr marL="0" indent="0">
              <a:buNone/>
            </a:pPr>
            <a:endParaRPr lang="en-US" sz="1400" b="1" dirty="0" smtClean="0"/>
          </a:p>
          <a:p>
            <a:pPr marL="0" lvl="0" indent="0" eaLnBrk="0" fontAlgn="base" hangingPunct="0">
              <a:lnSpc>
                <a:spcPct val="100000"/>
              </a:lnSpc>
              <a:spcBef>
                <a:spcPct val="0"/>
              </a:spcBef>
              <a:spcAft>
                <a:spcPct val="0"/>
              </a:spcAft>
              <a:buNone/>
            </a:pPr>
            <a:r>
              <a:rPr lang="en-US" sz="2000" b="1" dirty="0">
                <a:solidFill>
                  <a:srgbClr val="0000FF"/>
                </a:solidFill>
                <a:latin typeface="Arial" charset="0"/>
              </a:rPr>
              <a:t>Conversion of CO</a:t>
            </a:r>
            <a:r>
              <a:rPr lang="en-US" sz="2000" b="1" baseline="-25000" dirty="0">
                <a:solidFill>
                  <a:srgbClr val="0000FF"/>
                </a:solidFill>
                <a:latin typeface="Arial" charset="0"/>
              </a:rPr>
              <a:t>2</a:t>
            </a:r>
            <a:r>
              <a:rPr lang="en-US" sz="2000" b="1" dirty="0">
                <a:solidFill>
                  <a:srgbClr val="0000FF"/>
                </a:solidFill>
                <a:latin typeface="Arial" charset="0"/>
              </a:rPr>
              <a:t> to useful products</a:t>
            </a:r>
          </a:p>
          <a:p>
            <a:pPr marL="0" lvl="0" indent="0" eaLnBrk="0" fontAlgn="base" hangingPunct="0">
              <a:lnSpc>
                <a:spcPct val="100000"/>
              </a:lnSpc>
              <a:spcBef>
                <a:spcPct val="0"/>
              </a:spcBef>
              <a:spcAft>
                <a:spcPct val="0"/>
              </a:spcAft>
              <a:buNone/>
            </a:pPr>
            <a:endParaRPr lang="en-US" sz="1800" dirty="0">
              <a:solidFill>
                <a:srgbClr val="000000"/>
              </a:solidFill>
              <a:latin typeface="Arial" charset="0"/>
            </a:endParaRPr>
          </a:p>
          <a:p>
            <a:pPr eaLnBrk="0" fontAlgn="base" hangingPunct="0">
              <a:lnSpc>
                <a:spcPct val="100000"/>
              </a:lnSpc>
              <a:spcBef>
                <a:spcPct val="0"/>
              </a:spcBef>
              <a:spcAft>
                <a:spcPts val="600"/>
              </a:spcAft>
            </a:pPr>
            <a:r>
              <a:rPr lang="en-US" sz="2000" dirty="0">
                <a:solidFill>
                  <a:srgbClr val="000000"/>
                </a:solidFill>
                <a:latin typeface="Arial" charset="0"/>
              </a:rPr>
              <a:t>CO</a:t>
            </a:r>
            <a:r>
              <a:rPr lang="en-US" sz="2000" baseline="-25000" dirty="0">
                <a:solidFill>
                  <a:srgbClr val="000000"/>
                </a:solidFill>
                <a:latin typeface="Arial" charset="0"/>
              </a:rPr>
              <a:t>2</a:t>
            </a:r>
            <a:r>
              <a:rPr lang="en-US" sz="2000" dirty="0">
                <a:solidFill>
                  <a:srgbClr val="000000"/>
                </a:solidFill>
                <a:latin typeface="Arial" charset="0"/>
              </a:rPr>
              <a:t> </a:t>
            </a:r>
            <a:r>
              <a:rPr lang="en-US" sz="2000" dirty="0">
                <a:solidFill>
                  <a:srgbClr val="000000"/>
                </a:solidFill>
                <a:latin typeface="Arial" charset="0"/>
                <a:sym typeface="Wingdings" panose="05000000000000000000" pitchFamily="2" charset="2"/>
              </a:rPr>
              <a:t> </a:t>
            </a:r>
            <a:r>
              <a:rPr lang="en-US" sz="2000" dirty="0" smtClean="0">
                <a:solidFill>
                  <a:srgbClr val="000000"/>
                </a:solidFill>
                <a:latin typeface="Arial" charset="0"/>
                <a:sym typeface="Wingdings" panose="05000000000000000000" pitchFamily="2" charset="2"/>
              </a:rPr>
              <a:t>fuels (e.g. “solar fuels”)</a:t>
            </a:r>
            <a:endParaRPr lang="en-US" sz="2000" dirty="0">
              <a:solidFill>
                <a:srgbClr val="000000"/>
              </a:solidFill>
              <a:latin typeface="Arial" charset="0"/>
              <a:sym typeface="Wingdings" panose="05000000000000000000" pitchFamily="2" charset="2"/>
            </a:endParaRPr>
          </a:p>
          <a:p>
            <a:pPr lvl="1" eaLnBrk="0" fontAlgn="base" hangingPunct="0">
              <a:lnSpc>
                <a:spcPct val="100000"/>
              </a:lnSpc>
              <a:spcBef>
                <a:spcPct val="0"/>
              </a:spcBef>
              <a:spcAft>
                <a:spcPts val="600"/>
              </a:spcAft>
              <a:buFont typeface="Wingdings" panose="05000000000000000000" pitchFamily="2" charset="2"/>
              <a:buChar char="Ø"/>
            </a:pPr>
            <a:r>
              <a:rPr lang="en-US" sz="2000" dirty="0">
                <a:solidFill>
                  <a:srgbClr val="000000"/>
                </a:solidFill>
                <a:latin typeface="Arial" charset="0"/>
                <a:sym typeface="Wingdings" panose="05000000000000000000" pitchFamily="2" charset="2"/>
              </a:rPr>
              <a:t>Chemical cycle analogous to “carbon neutral” biofuels processes if energy source is </a:t>
            </a:r>
            <a:r>
              <a:rPr lang="en-US" sz="2000" dirty="0" smtClean="0">
                <a:solidFill>
                  <a:srgbClr val="000000"/>
                </a:solidFill>
                <a:latin typeface="Arial" charset="0"/>
                <a:sym typeface="Wingdings" panose="05000000000000000000" pitchFamily="2" charset="2"/>
              </a:rPr>
              <a:t>carbon-free</a:t>
            </a:r>
          </a:p>
          <a:p>
            <a:pPr lvl="1" eaLnBrk="0" fontAlgn="base" hangingPunct="0">
              <a:lnSpc>
                <a:spcPct val="100000"/>
              </a:lnSpc>
              <a:spcBef>
                <a:spcPct val="0"/>
              </a:spcBef>
              <a:spcAft>
                <a:spcPts val="600"/>
              </a:spcAft>
              <a:buFont typeface="Wingdings" panose="05000000000000000000" pitchFamily="2" charset="2"/>
              <a:buChar char="Ø"/>
            </a:pPr>
            <a:r>
              <a:rPr lang="en-US" sz="2000" dirty="0" smtClean="0">
                <a:solidFill>
                  <a:srgbClr val="000000"/>
                </a:solidFill>
                <a:latin typeface="Arial" charset="0"/>
                <a:sym typeface="Wingdings" panose="05000000000000000000" pitchFamily="2" charset="2"/>
              </a:rPr>
              <a:t>Allows </a:t>
            </a:r>
            <a:r>
              <a:rPr lang="en-US" sz="2000" dirty="0">
                <a:solidFill>
                  <a:srgbClr val="000000"/>
                </a:solidFill>
                <a:latin typeface="Arial" charset="0"/>
                <a:sym typeface="Wingdings" panose="05000000000000000000" pitchFamily="2" charset="2"/>
              </a:rPr>
              <a:t>us to continue to enjoy advantages of liquid fuels, especially for transportation, but doesn’t remove carbon from the global cycle</a:t>
            </a:r>
          </a:p>
          <a:p>
            <a:pPr marL="285750" lvl="0" indent="-285750" eaLnBrk="0" fontAlgn="base" hangingPunct="0">
              <a:lnSpc>
                <a:spcPct val="100000"/>
              </a:lnSpc>
              <a:spcBef>
                <a:spcPct val="0"/>
              </a:spcBef>
              <a:spcAft>
                <a:spcPct val="0"/>
              </a:spcAft>
            </a:pPr>
            <a:endParaRPr lang="en-US" sz="2000" dirty="0">
              <a:solidFill>
                <a:srgbClr val="000000"/>
              </a:solidFill>
              <a:latin typeface="Arial" charset="0"/>
              <a:sym typeface="Wingdings" panose="05000000000000000000" pitchFamily="2" charset="2"/>
            </a:endParaRPr>
          </a:p>
          <a:p>
            <a:pPr eaLnBrk="0" fontAlgn="base" hangingPunct="0">
              <a:lnSpc>
                <a:spcPct val="100000"/>
              </a:lnSpc>
              <a:spcBef>
                <a:spcPct val="0"/>
              </a:spcBef>
              <a:spcAft>
                <a:spcPts val="600"/>
              </a:spcAft>
            </a:pPr>
            <a:r>
              <a:rPr lang="en-US" sz="2000" dirty="0">
                <a:solidFill>
                  <a:srgbClr val="000000"/>
                </a:solidFill>
                <a:latin typeface="Arial" charset="0"/>
                <a:sym typeface="Wingdings" panose="05000000000000000000" pitchFamily="2" charset="2"/>
              </a:rPr>
              <a:t>CO</a:t>
            </a:r>
            <a:r>
              <a:rPr lang="en-US" sz="2000" baseline="-25000" dirty="0">
                <a:solidFill>
                  <a:srgbClr val="000000"/>
                </a:solidFill>
                <a:latin typeface="Arial" charset="0"/>
                <a:sym typeface="Wingdings" panose="05000000000000000000" pitchFamily="2" charset="2"/>
              </a:rPr>
              <a:t>2</a:t>
            </a:r>
            <a:r>
              <a:rPr lang="en-US" sz="2000" dirty="0">
                <a:solidFill>
                  <a:srgbClr val="000000"/>
                </a:solidFill>
                <a:latin typeface="Arial" charset="0"/>
                <a:sym typeface="Wingdings" panose="05000000000000000000" pitchFamily="2" charset="2"/>
              </a:rPr>
              <a:t>  durable materials/durable products</a:t>
            </a:r>
          </a:p>
          <a:p>
            <a:pPr lvl="1" eaLnBrk="0" fontAlgn="base" hangingPunct="0">
              <a:lnSpc>
                <a:spcPct val="100000"/>
              </a:lnSpc>
              <a:spcBef>
                <a:spcPct val="0"/>
              </a:spcBef>
              <a:spcAft>
                <a:spcPts val="600"/>
              </a:spcAft>
              <a:buFont typeface="Wingdings" panose="05000000000000000000" pitchFamily="2" charset="2"/>
              <a:buChar char="Ø"/>
            </a:pPr>
            <a:r>
              <a:rPr lang="en-US" sz="2000" dirty="0">
                <a:solidFill>
                  <a:srgbClr val="000000"/>
                </a:solidFill>
                <a:latin typeface="Arial" charset="0"/>
                <a:sym typeface="Wingdings" panose="05000000000000000000" pitchFamily="2" charset="2"/>
              </a:rPr>
              <a:t>Not conceptually different from sustainable forestry where wood harvested is used for “permanent” material</a:t>
            </a:r>
          </a:p>
          <a:p>
            <a:pPr lvl="1" eaLnBrk="0" fontAlgn="base" hangingPunct="0">
              <a:lnSpc>
                <a:spcPct val="100000"/>
              </a:lnSpc>
              <a:spcBef>
                <a:spcPct val="0"/>
              </a:spcBef>
              <a:spcAft>
                <a:spcPts val="600"/>
              </a:spcAft>
              <a:buFont typeface="Wingdings" panose="05000000000000000000" pitchFamily="2" charset="2"/>
              <a:buChar char="Ø"/>
            </a:pPr>
            <a:r>
              <a:rPr lang="en-US" sz="2000" dirty="0">
                <a:solidFill>
                  <a:srgbClr val="000000"/>
                </a:solidFill>
                <a:latin typeface="Arial" charset="0"/>
                <a:sym typeface="Wingdings" panose="05000000000000000000" pitchFamily="2" charset="2"/>
              </a:rPr>
              <a:t>Market capacity?</a:t>
            </a:r>
          </a:p>
        </p:txBody>
      </p:sp>
    </p:spTree>
    <p:extLst>
      <p:ext uri="{BB962C8B-B14F-4D97-AF65-F5344CB8AC3E}">
        <p14:creationId xmlns:p14="http://schemas.microsoft.com/office/powerpoint/2010/main" val="628112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0407511"/>
              </p:ext>
            </p:extLst>
          </p:nvPr>
        </p:nvGraphicFramePr>
        <p:xfrm>
          <a:off x="762000" y="1219200"/>
          <a:ext cx="7427216" cy="4677897"/>
        </p:xfrm>
        <a:graphic>
          <a:graphicData uri="http://schemas.openxmlformats.org/drawingml/2006/table">
            <a:tbl>
              <a:tblPr firstRow="1" firstCol="1" bandRow="1"/>
              <a:tblGrid>
                <a:gridCol w="1856804"/>
                <a:gridCol w="1856804"/>
                <a:gridCol w="1856804"/>
                <a:gridCol w="1856804"/>
              </a:tblGrid>
              <a:tr h="179090">
                <a:tc>
                  <a:txBody>
                    <a:bodyPr/>
                    <a:lstStyle/>
                    <a:p>
                      <a:pPr marL="0" marR="0">
                        <a:lnSpc>
                          <a:spcPct val="107000"/>
                        </a:lnSpc>
                        <a:spcBef>
                          <a:spcPts val="0"/>
                        </a:spcBef>
                        <a:spcAft>
                          <a:spcPts val="8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CDR approach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Potential difficulties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Potential co-benefits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Other relevant characteristics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885">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Afforestation, reforestation</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Quantifying removals; ensuring security of storage; land use impacts and conflicts</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Livelihoods, water management, air quality, biodiversity</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Low cost; already proven; low risk; ongoing REDD negotiations; immediately practical</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679">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BECCS (geological sequestration</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Dependent on bio-energy economy; dependent on safe and socially acceptable geological storage; land use impacts and conflicts</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Linked to bio-energy pathways</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High cost; far from market; link to conventional CCS development</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885">
                <a:tc>
                  <a:txBody>
                    <a:bodyPr/>
                    <a:lstStyle/>
                    <a:p>
                      <a:pPr marL="0" marR="0">
                        <a:lnSpc>
                          <a:spcPct val="107000"/>
                        </a:lnSpc>
                        <a:spcBef>
                          <a:spcPts val="0"/>
                        </a:spcBef>
                        <a:spcAft>
                          <a:spcPts val="800"/>
                        </a:spcAft>
                      </a:pPr>
                      <a:r>
                        <a:rPr lang="en-US" sz="1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Biochar</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Quantifying removals; verifying permanence; land use impacts and conflicts</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Agricultural productivity; bio-energy production</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Very little research to date on this approach; many unknowns</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87">
                <a:tc>
                  <a:txBody>
                    <a:bodyPr/>
                    <a:lstStyle/>
                    <a:p>
                      <a:pPr marL="0" marR="0">
                        <a:lnSpc>
                          <a:spcPct val="107000"/>
                        </a:lnSpc>
                        <a:spcBef>
                          <a:spcPts val="0"/>
                        </a:spcBef>
                        <a:spcAft>
                          <a:spcPts val="800"/>
                        </a:spcAft>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Biomass burial (terrestrial)</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Quantifying removals; verifying permanence</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None identified</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Very little research to date on this approach; many unknowns</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885">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Air capture (geological sequestration)</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Dependent on safe and socially acceptable geological storage</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None identified</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High cost; far from market Smaller land use foot-print that terrestrial biological approaches</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885">
                <a:tc>
                  <a:txBody>
                    <a:bodyPr/>
                    <a:lstStyle/>
                    <a:p>
                      <a:pPr marL="0" marR="0">
                        <a:lnSpc>
                          <a:spcPct val="107000"/>
                        </a:lnSpc>
                        <a:spcBef>
                          <a:spcPts val="0"/>
                        </a:spcBef>
                        <a:spcAft>
                          <a:spcPts val="800"/>
                        </a:spcAft>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Enhanced weathering Land deposition</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Quantifying removals; mining and processing large volumes of material;</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None identified</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782">
                <a:tc>
                  <a:txBody>
                    <a:bodyPr/>
                    <a:lstStyle/>
                    <a:p>
                      <a:pPr marL="0" marR="0">
                        <a:lnSpc>
                          <a:spcPct val="107000"/>
                        </a:lnSpc>
                        <a:spcBef>
                          <a:spcPts val="0"/>
                        </a:spcBef>
                        <a:spcAft>
                          <a:spcPts val="800"/>
                        </a:spcAft>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Enhanced weathering Ocean deposition</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Quantifying removals; mining and processing large volumes of material; interference with open ecosystems</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Reducing ocean acidification</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Risk of unanticipated impacts</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885">
                <a:tc>
                  <a:txBody>
                    <a:bodyPr/>
                    <a:lstStyle/>
                    <a:p>
                      <a:pPr marL="0" marR="0">
                        <a:lnSpc>
                          <a:spcPct val="107000"/>
                        </a:lnSpc>
                        <a:spcBef>
                          <a:spcPts val="0"/>
                        </a:spcBef>
                        <a:spcAft>
                          <a:spcPts val="800"/>
                        </a:spcAft>
                      </a:pP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Ocean fertilization</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Quantifying removals; ensuring security of storage; interference with open ecosystems</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None clearly established</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Risk of unanticipated impacts</a:t>
                      </a:r>
                    </a:p>
                  </a:txBody>
                  <a:tcPr marL="8596" marR="8596" marT="8596" marB="85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304800" y="228600"/>
            <a:ext cx="8305800" cy="923330"/>
          </a:xfrm>
          <a:prstGeom prst="rect">
            <a:avLst/>
          </a:prstGeom>
          <a:noFill/>
        </p:spPr>
        <p:txBody>
          <a:bodyPr wrap="square" rtlCol="0">
            <a:spAutoFit/>
          </a:bodyPr>
          <a:lstStyle/>
          <a:p>
            <a:r>
              <a:rPr lang="en-US" b="1" dirty="0"/>
              <a:t>Can we remove carbon from the global carbon cycle other than by sequestration of CO</a:t>
            </a:r>
            <a:r>
              <a:rPr lang="en-US" b="1" baseline="-25000" dirty="0"/>
              <a:t>2</a:t>
            </a:r>
            <a:r>
              <a:rPr lang="en-US" b="1" dirty="0"/>
              <a:t> ?</a:t>
            </a:r>
          </a:p>
          <a:p>
            <a:pPr algn="ctr"/>
            <a:r>
              <a:rPr lang="en-US" sz="1600" dirty="0" smtClean="0"/>
              <a:t>CDR approaches table – from J. </a:t>
            </a:r>
            <a:r>
              <a:rPr lang="en-US" sz="1600" dirty="0" err="1" smtClean="0"/>
              <a:t>Meadowcroft</a:t>
            </a:r>
            <a:r>
              <a:rPr lang="en-US" sz="1600" dirty="0" smtClean="0"/>
              <a:t>, </a:t>
            </a:r>
            <a:r>
              <a:rPr lang="en-US" sz="1600" i="1" dirty="0"/>
              <a:t>Climatic Change</a:t>
            </a:r>
            <a:r>
              <a:rPr lang="en-US" sz="1600" dirty="0"/>
              <a:t> </a:t>
            </a:r>
            <a:r>
              <a:rPr lang="en-US" sz="1600" b="1" dirty="0"/>
              <a:t>118</a:t>
            </a:r>
            <a:r>
              <a:rPr lang="en-US" sz="1600" dirty="0"/>
              <a:t> (2013) </a:t>
            </a:r>
            <a:r>
              <a:rPr lang="en-US" sz="1600" dirty="0" smtClean="0"/>
              <a:t>137.</a:t>
            </a:r>
            <a:endParaRPr lang="en-US" sz="1600" dirty="0"/>
          </a:p>
        </p:txBody>
      </p:sp>
      <p:sp>
        <p:nvSpPr>
          <p:cNvPr id="5" name="TextBox 4"/>
          <p:cNvSpPr txBox="1"/>
          <p:nvPr/>
        </p:nvSpPr>
        <p:spPr>
          <a:xfrm>
            <a:off x="190500" y="5867400"/>
            <a:ext cx="8534400" cy="9079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smtClean="0">
                <a:solidFill>
                  <a:srgbClr val="FF0000"/>
                </a:solidFill>
              </a:rPr>
              <a:t>Convert </a:t>
            </a:r>
            <a:r>
              <a:rPr lang="en-US" sz="1600" dirty="0">
                <a:solidFill>
                  <a:srgbClr val="FF0000"/>
                </a:solidFill>
              </a:rPr>
              <a:t>CO</a:t>
            </a:r>
            <a:r>
              <a:rPr lang="en-US" sz="1600" baseline="-25000" dirty="0">
                <a:solidFill>
                  <a:srgbClr val="FF0000"/>
                </a:solidFill>
              </a:rPr>
              <a:t>2</a:t>
            </a:r>
            <a:r>
              <a:rPr lang="en-US" sz="1600" dirty="0">
                <a:solidFill>
                  <a:srgbClr val="FF0000"/>
                </a:solidFill>
              </a:rPr>
              <a:t> to concentrated, stable forms (biomass, char, carbonate minerals) and store </a:t>
            </a:r>
            <a:endParaRPr lang="en-US" sz="1600" dirty="0" smtClean="0">
              <a:solidFill>
                <a:srgbClr val="FF0000"/>
              </a:solidFill>
            </a:endParaRPr>
          </a:p>
          <a:p>
            <a:pPr marL="285750" indent="-285750">
              <a:buFont typeface="Arial" panose="020B0604020202020204" pitchFamily="34" charset="0"/>
              <a:buChar char="•"/>
            </a:pPr>
            <a:r>
              <a:rPr lang="en-US" sz="1600" dirty="0" smtClean="0"/>
              <a:t>COROLLARY</a:t>
            </a:r>
            <a:r>
              <a:rPr lang="en-US" sz="1600" dirty="0"/>
              <a:t>: </a:t>
            </a:r>
            <a:r>
              <a:rPr lang="en-US" sz="1600" i="1" dirty="0"/>
              <a:t>Don’t use low value forms of fossil resources or byproducts as fuel – leave coal in the ground; put </a:t>
            </a:r>
            <a:r>
              <a:rPr lang="en-US" sz="1600" i="1" dirty="0" err="1"/>
              <a:t>petcoke</a:t>
            </a:r>
            <a:r>
              <a:rPr lang="en-US" sz="1600" i="1" dirty="0"/>
              <a:t> in the ground</a:t>
            </a:r>
            <a:r>
              <a:rPr lang="en-US" sz="1600" i="1" dirty="0" smtClean="0"/>
              <a:t>.</a:t>
            </a:r>
            <a:endParaRPr lang="en-US" sz="1600" i="1" dirty="0"/>
          </a:p>
        </p:txBody>
      </p:sp>
    </p:spTree>
    <p:extLst>
      <p:ext uri="{BB962C8B-B14F-4D97-AF65-F5344CB8AC3E}">
        <p14:creationId xmlns:p14="http://schemas.microsoft.com/office/powerpoint/2010/main" val="656856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153400" cy="1415772"/>
          </a:xfrm>
          <a:prstGeom prst="rect">
            <a:avLst/>
          </a:prstGeom>
          <a:noFill/>
        </p:spPr>
        <p:txBody>
          <a:bodyPr wrap="square" rtlCol="0">
            <a:spAutoFit/>
          </a:bodyPr>
          <a:lstStyle/>
          <a:p>
            <a:r>
              <a:rPr lang="en-US" dirty="0" smtClean="0"/>
              <a:t>“</a:t>
            </a:r>
            <a:r>
              <a:rPr lang="en-US" sz="2000" b="1" dirty="0" smtClean="0"/>
              <a:t>Nuclear carbonization and gasification of biomass for effective removal of atmospheric CO</a:t>
            </a:r>
            <a:r>
              <a:rPr lang="en-US" sz="2000" b="1" baseline="-25000" dirty="0" smtClean="0"/>
              <a:t>2</a:t>
            </a:r>
            <a:r>
              <a:rPr lang="en-US" sz="2000" b="1" dirty="0" smtClean="0"/>
              <a:t>” </a:t>
            </a:r>
          </a:p>
          <a:p>
            <a:endParaRPr lang="en-US" sz="1050" dirty="0" smtClean="0"/>
          </a:p>
          <a:p>
            <a:r>
              <a:rPr lang="en-US" sz="1600" dirty="0" smtClean="0"/>
              <a:t>M. Hori, </a:t>
            </a:r>
            <a:r>
              <a:rPr lang="en-US" sz="1600" i="1" dirty="0" smtClean="0"/>
              <a:t>Progress in Nuclear Energy </a:t>
            </a:r>
            <a:r>
              <a:rPr lang="en-US" sz="1600" b="1" dirty="0" smtClean="0"/>
              <a:t>53</a:t>
            </a:r>
            <a:r>
              <a:rPr lang="en-US" sz="1600" dirty="0" smtClean="0"/>
              <a:t> (2011) 1022.</a:t>
            </a:r>
          </a:p>
          <a:p>
            <a:r>
              <a:rPr lang="en-US" sz="1600" dirty="0" smtClean="0"/>
              <a:t>M. Hori, Oxford Conference on Negative Emissions Technologies (2013)</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05000"/>
            <a:ext cx="6484011" cy="4800600"/>
          </a:xfrm>
          <a:prstGeom prst="rect">
            <a:avLst/>
          </a:prstGeom>
        </p:spPr>
      </p:pic>
      <p:sp>
        <p:nvSpPr>
          <p:cNvPr id="4" name="Rectangle 3"/>
          <p:cNvSpPr/>
          <p:nvPr/>
        </p:nvSpPr>
        <p:spPr bwMode="auto">
          <a:xfrm>
            <a:off x="1828800" y="1905000"/>
            <a:ext cx="6096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7010400" y="2667000"/>
            <a:ext cx="1685077" cy="369332"/>
          </a:xfrm>
          <a:prstGeom prst="rect">
            <a:avLst/>
          </a:prstGeom>
          <a:noFill/>
        </p:spPr>
        <p:txBody>
          <a:bodyPr wrap="none" rtlCol="0">
            <a:spAutoFit/>
          </a:bodyPr>
          <a:lstStyle/>
          <a:p>
            <a:r>
              <a:rPr lang="en-US" dirty="0" smtClean="0">
                <a:solidFill>
                  <a:srgbClr val="FF0000"/>
                </a:solidFill>
              </a:rPr>
              <a:t>2.70 </a:t>
            </a:r>
            <a:r>
              <a:rPr lang="en-US" dirty="0" err="1" smtClean="0">
                <a:solidFill>
                  <a:srgbClr val="FF0000"/>
                </a:solidFill>
              </a:rPr>
              <a:t>Gton</a:t>
            </a:r>
            <a:r>
              <a:rPr lang="en-US" dirty="0" smtClean="0">
                <a:solidFill>
                  <a:srgbClr val="FF0000"/>
                </a:solidFill>
              </a:rPr>
              <a:t> C/</a:t>
            </a:r>
            <a:r>
              <a:rPr lang="en-US" dirty="0" err="1" smtClean="0">
                <a:solidFill>
                  <a:srgbClr val="FF0000"/>
                </a:solidFill>
              </a:rPr>
              <a:t>yr</a:t>
            </a:r>
            <a:endParaRPr lang="en-US" dirty="0">
              <a:solidFill>
                <a:srgbClr val="FF0000"/>
              </a:solidFill>
            </a:endParaRPr>
          </a:p>
        </p:txBody>
      </p:sp>
      <p:sp>
        <p:nvSpPr>
          <p:cNvPr id="6" name="TextBox 5"/>
          <p:cNvSpPr txBox="1"/>
          <p:nvPr/>
        </p:nvSpPr>
        <p:spPr>
          <a:xfrm>
            <a:off x="7031594" y="4038600"/>
            <a:ext cx="1685077" cy="369332"/>
          </a:xfrm>
          <a:prstGeom prst="rect">
            <a:avLst/>
          </a:prstGeom>
          <a:noFill/>
        </p:spPr>
        <p:txBody>
          <a:bodyPr wrap="none" rtlCol="0">
            <a:spAutoFit/>
          </a:bodyPr>
          <a:lstStyle/>
          <a:p>
            <a:r>
              <a:rPr lang="en-US" dirty="0" smtClean="0">
                <a:solidFill>
                  <a:srgbClr val="FF0000"/>
                </a:solidFill>
              </a:rPr>
              <a:t>2.16 </a:t>
            </a:r>
            <a:r>
              <a:rPr lang="en-US" dirty="0" err="1">
                <a:solidFill>
                  <a:srgbClr val="FF0000"/>
                </a:solidFill>
              </a:rPr>
              <a:t>Gton</a:t>
            </a:r>
            <a:r>
              <a:rPr lang="en-US" dirty="0">
                <a:solidFill>
                  <a:srgbClr val="FF0000"/>
                </a:solidFill>
              </a:rPr>
              <a:t> </a:t>
            </a:r>
            <a:r>
              <a:rPr lang="en-US" dirty="0" smtClean="0">
                <a:solidFill>
                  <a:srgbClr val="FF0000"/>
                </a:solidFill>
              </a:rPr>
              <a:t>C/</a:t>
            </a:r>
            <a:r>
              <a:rPr lang="en-US" dirty="0" err="1" smtClean="0">
                <a:solidFill>
                  <a:srgbClr val="FF0000"/>
                </a:solidFill>
              </a:rPr>
              <a:t>yr</a:t>
            </a:r>
            <a:endParaRPr lang="en-US" dirty="0">
              <a:solidFill>
                <a:srgbClr val="FF0000"/>
              </a:solidFill>
            </a:endParaRPr>
          </a:p>
        </p:txBody>
      </p:sp>
      <p:sp>
        <p:nvSpPr>
          <p:cNvPr id="7" name="TextBox 6"/>
          <p:cNvSpPr txBox="1"/>
          <p:nvPr/>
        </p:nvSpPr>
        <p:spPr>
          <a:xfrm>
            <a:off x="159524" y="2905230"/>
            <a:ext cx="1364476" cy="369332"/>
          </a:xfrm>
          <a:prstGeom prst="rect">
            <a:avLst/>
          </a:prstGeom>
          <a:noFill/>
        </p:spPr>
        <p:txBody>
          <a:bodyPr wrap="none" rtlCol="0">
            <a:spAutoFit/>
          </a:bodyPr>
          <a:lstStyle/>
          <a:p>
            <a:r>
              <a:rPr lang="en-US" dirty="0" smtClean="0">
                <a:solidFill>
                  <a:srgbClr val="FF0000"/>
                </a:solidFill>
              </a:rPr>
              <a:t>6 </a:t>
            </a:r>
            <a:r>
              <a:rPr lang="en-US" dirty="0" err="1">
                <a:solidFill>
                  <a:srgbClr val="FF0000"/>
                </a:solidFill>
              </a:rPr>
              <a:t>Gton</a:t>
            </a:r>
            <a:r>
              <a:rPr lang="en-US" dirty="0">
                <a:solidFill>
                  <a:srgbClr val="FF0000"/>
                </a:solidFill>
              </a:rPr>
              <a:t> </a:t>
            </a:r>
            <a:r>
              <a:rPr lang="en-US" dirty="0" smtClean="0">
                <a:solidFill>
                  <a:srgbClr val="FF0000"/>
                </a:solidFill>
              </a:rPr>
              <a:t>C/</a:t>
            </a:r>
            <a:r>
              <a:rPr lang="en-US" dirty="0" err="1" smtClean="0">
                <a:solidFill>
                  <a:srgbClr val="FF0000"/>
                </a:solidFill>
              </a:rPr>
              <a:t>yr</a:t>
            </a:r>
            <a:endParaRPr lang="en-US" dirty="0">
              <a:solidFill>
                <a:srgbClr val="FF0000"/>
              </a:solidFill>
            </a:endParaRPr>
          </a:p>
        </p:txBody>
      </p:sp>
      <p:sp>
        <p:nvSpPr>
          <p:cNvPr id="8" name="TextBox 7"/>
          <p:cNvSpPr txBox="1"/>
          <p:nvPr/>
        </p:nvSpPr>
        <p:spPr>
          <a:xfrm>
            <a:off x="129540" y="4001422"/>
            <a:ext cx="1492716" cy="646331"/>
          </a:xfrm>
          <a:prstGeom prst="rect">
            <a:avLst/>
          </a:prstGeom>
          <a:noFill/>
        </p:spPr>
        <p:txBody>
          <a:bodyPr wrap="none" rtlCol="0">
            <a:spAutoFit/>
          </a:bodyPr>
          <a:lstStyle/>
          <a:p>
            <a:r>
              <a:rPr lang="en-US" dirty="0" smtClean="0">
                <a:solidFill>
                  <a:srgbClr val="FF0000"/>
                </a:solidFill>
              </a:rPr>
              <a:t>1.74 </a:t>
            </a:r>
            <a:r>
              <a:rPr lang="en-US" dirty="0" err="1" smtClean="0">
                <a:solidFill>
                  <a:srgbClr val="FF0000"/>
                </a:solidFill>
              </a:rPr>
              <a:t>Gton</a:t>
            </a:r>
            <a:r>
              <a:rPr lang="en-US" dirty="0" smtClean="0">
                <a:solidFill>
                  <a:srgbClr val="FF0000"/>
                </a:solidFill>
              </a:rPr>
              <a:t> oil</a:t>
            </a:r>
          </a:p>
          <a:p>
            <a:r>
              <a:rPr lang="en-US" dirty="0" smtClean="0">
                <a:solidFill>
                  <a:srgbClr val="FF0000"/>
                </a:solidFill>
              </a:rPr>
              <a:t>equivalent/</a:t>
            </a:r>
            <a:r>
              <a:rPr lang="en-US" dirty="0" err="1" smtClean="0">
                <a:solidFill>
                  <a:srgbClr val="FF0000"/>
                </a:solidFill>
              </a:rPr>
              <a:t>yr</a:t>
            </a:r>
            <a:endParaRPr lang="en-US" dirty="0">
              <a:solidFill>
                <a:srgbClr val="FF0000"/>
              </a:solidFill>
            </a:endParaRPr>
          </a:p>
        </p:txBody>
      </p:sp>
      <p:sp>
        <p:nvSpPr>
          <p:cNvPr id="9" name="Oval 8"/>
          <p:cNvSpPr/>
          <p:nvPr/>
        </p:nvSpPr>
        <p:spPr bwMode="auto">
          <a:xfrm>
            <a:off x="1524000" y="3981659"/>
            <a:ext cx="3657600" cy="61093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228600" y="6358594"/>
            <a:ext cx="4563109" cy="369332"/>
          </a:xfrm>
          <a:prstGeom prst="rect">
            <a:avLst/>
          </a:prstGeom>
          <a:noFill/>
          <a:ln>
            <a:solidFill>
              <a:srgbClr val="FF0000"/>
            </a:solidFill>
          </a:ln>
        </p:spPr>
        <p:txBody>
          <a:bodyPr wrap="none" rtlCol="0">
            <a:spAutoFit/>
          </a:bodyPr>
          <a:lstStyle/>
          <a:p>
            <a:r>
              <a:rPr lang="en-US" dirty="0" smtClean="0">
                <a:solidFill>
                  <a:srgbClr val="FF0000"/>
                </a:solidFill>
              </a:rPr>
              <a:t>Output of ~900 power plants @ 1000 </a:t>
            </a:r>
            <a:r>
              <a:rPr lang="en-US" dirty="0" err="1" smtClean="0">
                <a:solidFill>
                  <a:srgbClr val="FF0000"/>
                </a:solidFill>
              </a:rPr>
              <a:t>MWe</a:t>
            </a:r>
            <a:endParaRPr lang="en-US" dirty="0">
              <a:solidFill>
                <a:srgbClr val="FF0000"/>
              </a:solidFill>
            </a:endParaRPr>
          </a:p>
        </p:txBody>
      </p:sp>
      <p:cxnSp>
        <p:nvCxnSpPr>
          <p:cNvPr id="13" name="Straight Arrow Connector 12"/>
          <p:cNvCxnSpPr/>
          <p:nvPr/>
        </p:nvCxnSpPr>
        <p:spPr bwMode="auto">
          <a:xfrm flipV="1">
            <a:off x="685800" y="4647753"/>
            <a:ext cx="0" cy="167684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1" name="TextBox 10"/>
          <p:cNvSpPr txBox="1"/>
          <p:nvPr/>
        </p:nvSpPr>
        <p:spPr>
          <a:xfrm>
            <a:off x="6705600" y="5029200"/>
            <a:ext cx="2209800" cy="1754326"/>
          </a:xfrm>
          <a:prstGeom prst="rect">
            <a:avLst/>
          </a:prstGeom>
          <a:noFill/>
          <a:ln>
            <a:solidFill>
              <a:srgbClr val="0000FF"/>
            </a:solidFill>
          </a:ln>
        </p:spPr>
        <p:txBody>
          <a:bodyPr wrap="square" rtlCol="0">
            <a:spAutoFit/>
          </a:bodyPr>
          <a:lstStyle/>
          <a:p>
            <a:r>
              <a:rPr lang="en-US" dirty="0" smtClean="0">
                <a:solidFill>
                  <a:srgbClr val="0000FF"/>
                </a:solidFill>
              </a:rPr>
              <a:t>~40% of carbon removal efficiency of decarbonizing electricity by replacing coal with nuclear power</a:t>
            </a:r>
            <a:endParaRPr lang="en-US" dirty="0">
              <a:solidFill>
                <a:srgbClr val="0000FF"/>
              </a:solidFill>
            </a:endParaRPr>
          </a:p>
        </p:txBody>
      </p:sp>
      <p:cxnSp>
        <p:nvCxnSpPr>
          <p:cNvPr id="14" name="Straight Arrow Connector 13"/>
          <p:cNvCxnSpPr/>
          <p:nvPr/>
        </p:nvCxnSpPr>
        <p:spPr bwMode="auto">
          <a:xfrm flipH="1">
            <a:off x="4876800" y="6172200"/>
            <a:ext cx="1828800" cy="38100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16" name="Oval 15"/>
          <p:cNvSpPr/>
          <p:nvPr/>
        </p:nvSpPr>
        <p:spPr bwMode="auto">
          <a:xfrm>
            <a:off x="7010400" y="2472452"/>
            <a:ext cx="1714500" cy="727948"/>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903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Carboneum</a:t>
            </a:r>
            <a:r>
              <a:rPr lang="en-US" dirty="0" smtClean="0"/>
              <a:t> </a:t>
            </a:r>
            <a:r>
              <a:rPr lang="en-US" dirty="0" err="1"/>
              <a:t>Interruptum</a:t>
            </a:r>
            <a:endParaRPr lang="en-US" dirty="0"/>
          </a:p>
        </p:txBody>
      </p:sp>
      <p:sp>
        <p:nvSpPr>
          <p:cNvPr id="3" name="Content Placeholder 2"/>
          <p:cNvSpPr>
            <a:spLocks noGrp="1"/>
          </p:cNvSpPr>
          <p:nvPr>
            <p:ph idx="1"/>
          </p:nvPr>
        </p:nvSpPr>
        <p:spPr>
          <a:xfrm>
            <a:off x="200539" y="1219201"/>
            <a:ext cx="8754866" cy="4953000"/>
          </a:xfrm>
        </p:spPr>
        <p:txBody>
          <a:bodyPr>
            <a:normAutofit/>
          </a:bodyPr>
          <a:lstStyle/>
          <a:p>
            <a:pPr marL="285750" lvl="0" indent="-285750" eaLnBrk="0" fontAlgn="base" hangingPunct="0">
              <a:lnSpc>
                <a:spcPct val="100000"/>
              </a:lnSpc>
              <a:spcBef>
                <a:spcPct val="0"/>
              </a:spcBef>
              <a:spcAft>
                <a:spcPct val="0"/>
              </a:spcAft>
            </a:pPr>
            <a:r>
              <a:rPr lang="en-US" sz="2400" dirty="0">
                <a:solidFill>
                  <a:srgbClr val="000000"/>
                </a:solidFill>
                <a:latin typeface="Arial" charset="0"/>
              </a:rPr>
              <a:t>Biomass becomes a vehicle for carbon capture/removal, rather than a source of fuel. This may change optimal biomass </a:t>
            </a:r>
            <a:r>
              <a:rPr lang="en-US" sz="2400" dirty="0" smtClean="0">
                <a:solidFill>
                  <a:srgbClr val="000000"/>
                </a:solidFill>
                <a:latin typeface="Arial" charset="0"/>
              </a:rPr>
              <a:t>forms/sources/locations.</a:t>
            </a:r>
            <a:endParaRPr lang="en-US" sz="2400" dirty="0">
              <a:solidFill>
                <a:srgbClr val="000000"/>
              </a:solidFill>
              <a:latin typeface="Arial" charset="0"/>
            </a:endParaRPr>
          </a:p>
          <a:p>
            <a:pPr marL="285750" lvl="0" indent="-285750" eaLnBrk="0" fontAlgn="base" hangingPunct="0">
              <a:lnSpc>
                <a:spcPct val="100000"/>
              </a:lnSpc>
              <a:spcBef>
                <a:spcPct val="0"/>
              </a:spcBef>
              <a:spcAft>
                <a:spcPct val="0"/>
              </a:spcAft>
            </a:pPr>
            <a:endParaRPr lang="en-US" sz="2400" dirty="0">
              <a:solidFill>
                <a:srgbClr val="000000"/>
              </a:solidFill>
              <a:latin typeface="Arial" charset="0"/>
            </a:endParaRPr>
          </a:p>
          <a:p>
            <a:pPr marL="285750" lvl="0" indent="-285750" eaLnBrk="0" fontAlgn="base" hangingPunct="0">
              <a:lnSpc>
                <a:spcPct val="100000"/>
              </a:lnSpc>
              <a:spcBef>
                <a:spcPct val="0"/>
              </a:spcBef>
              <a:spcAft>
                <a:spcPct val="0"/>
              </a:spcAft>
            </a:pPr>
            <a:r>
              <a:rPr lang="en-US" sz="2400" dirty="0">
                <a:solidFill>
                  <a:srgbClr val="000000"/>
                </a:solidFill>
                <a:latin typeface="Arial" charset="0"/>
              </a:rPr>
              <a:t>Carbon-free energy production for carbon-negative processes would be sited based on biomass distribution, rather than population/energy demand distribution</a:t>
            </a:r>
            <a:r>
              <a:rPr lang="en-US" sz="2400" dirty="0" smtClean="0">
                <a:solidFill>
                  <a:srgbClr val="000000"/>
                </a:solidFill>
                <a:latin typeface="Arial" charset="0"/>
              </a:rPr>
              <a:t>.</a:t>
            </a:r>
          </a:p>
          <a:p>
            <a:pPr marL="285750" lvl="0" indent="-285750" eaLnBrk="0" fontAlgn="base" hangingPunct="0">
              <a:lnSpc>
                <a:spcPct val="100000"/>
              </a:lnSpc>
              <a:spcBef>
                <a:spcPct val="0"/>
              </a:spcBef>
              <a:spcAft>
                <a:spcPct val="0"/>
              </a:spcAft>
            </a:pPr>
            <a:endParaRPr lang="en-US" sz="2400" dirty="0">
              <a:solidFill>
                <a:srgbClr val="000000"/>
              </a:solidFill>
              <a:latin typeface="Arial" charset="0"/>
            </a:endParaRPr>
          </a:p>
          <a:p>
            <a:pPr marL="285750" lvl="0" indent="-285750" eaLnBrk="0" fontAlgn="base" hangingPunct="0">
              <a:lnSpc>
                <a:spcPct val="100000"/>
              </a:lnSpc>
              <a:spcBef>
                <a:spcPct val="0"/>
              </a:spcBef>
              <a:spcAft>
                <a:spcPct val="0"/>
              </a:spcAft>
            </a:pPr>
            <a:r>
              <a:rPr lang="en-US" sz="2400" dirty="0" smtClean="0">
                <a:solidFill>
                  <a:srgbClr val="000000"/>
                </a:solidFill>
                <a:latin typeface="Arial" charset="0"/>
              </a:rPr>
              <a:t>This represents creation of carbon offsets on a grand scale</a:t>
            </a:r>
          </a:p>
          <a:p>
            <a:pPr marL="285750" lvl="0" indent="-285750" eaLnBrk="0" fontAlgn="base" hangingPunct="0">
              <a:lnSpc>
                <a:spcPct val="100000"/>
              </a:lnSpc>
              <a:spcBef>
                <a:spcPct val="0"/>
              </a:spcBef>
              <a:spcAft>
                <a:spcPct val="0"/>
              </a:spcAft>
            </a:pPr>
            <a:endParaRPr lang="en-US" sz="2400" dirty="0">
              <a:solidFill>
                <a:srgbClr val="000000"/>
              </a:solidFill>
              <a:latin typeface="Arial" charset="0"/>
            </a:endParaRPr>
          </a:p>
          <a:p>
            <a:pPr marL="285750" lvl="0" indent="-285750" eaLnBrk="0" fontAlgn="base" hangingPunct="0">
              <a:lnSpc>
                <a:spcPct val="100000"/>
              </a:lnSpc>
              <a:spcBef>
                <a:spcPct val="0"/>
              </a:spcBef>
              <a:spcAft>
                <a:spcPct val="0"/>
              </a:spcAft>
            </a:pPr>
            <a:r>
              <a:rPr lang="en-US" sz="2400" dirty="0" smtClean="0">
                <a:solidFill>
                  <a:srgbClr val="000000"/>
                </a:solidFill>
                <a:latin typeface="Arial" charset="0"/>
              </a:rPr>
              <a:t>Analogous opportunities for </a:t>
            </a:r>
            <a:r>
              <a:rPr lang="en-US" sz="2400" dirty="0" err="1" smtClean="0">
                <a:solidFill>
                  <a:srgbClr val="000000"/>
                </a:solidFill>
                <a:latin typeface="Arial" charset="0"/>
              </a:rPr>
              <a:t>decarbonization</a:t>
            </a:r>
            <a:r>
              <a:rPr lang="en-US" sz="2400" dirty="0" smtClean="0">
                <a:solidFill>
                  <a:srgbClr val="000000"/>
                </a:solidFill>
                <a:latin typeface="Arial" charset="0"/>
              </a:rPr>
              <a:t> of other fuels?    - </a:t>
            </a:r>
            <a:r>
              <a:rPr lang="en-US" sz="2000" dirty="0">
                <a:solidFill>
                  <a:srgbClr val="000000"/>
                </a:solidFill>
                <a:latin typeface="Arial" charset="0"/>
              </a:rPr>
              <a:t>e</a:t>
            </a:r>
            <a:r>
              <a:rPr lang="en-US" sz="2000" dirty="0" smtClean="0">
                <a:solidFill>
                  <a:srgbClr val="000000"/>
                </a:solidFill>
                <a:latin typeface="Arial" charset="0"/>
              </a:rPr>
              <a:t>.g. methane to carbon plus hydrogen, instead of gasification</a:t>
            </a:r>
            <a:endParaRPr lang="en-US" sz="2400" dirty="0">
              <a:solidFill>
                <a:srgbClr val="000000"/>
              </a:solidFill>
              <a:latin typeface="Arial" charset="0"/>
            </a:endParaRPr>
          </a:p>
          <a:p>
            <a:pPr marL="0" indent="0">
              <a:buNone/>
            </a:pPr>
            <a:endParaRPr lang="en-US" sz="3600" dirty="0"/>
          </a:p>
        </p:txBody>
      </p:sp>
    </p:spTree>
    <p:extLst>
      <p:ext uri="{BB962C8B-B14F-4D97-AF65-F5344CB8AC3E}">
        <p14:creationId xmlns:p14="http://schemas.microsoft.com/office/powerpoint/2010/main" val="112554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590800"/>
            <a:ext cx="8610600" cy="1655762"/>
          </a:xfrm>
        </p:spPr>
        <p:txBody>
          <a:bodyPr>
            <a:noAutofit/>
          </a:bodyPr>
          <a:lstStyle/>
          <a:p>
            <a:pPr algn="l">
              <a:lnSpc>
                <a:spcPct val="130000"/>
              </a:lnSpc>
            </a:pPr>
            <a:r>
              <a:rPr lang="en-US" sz="3600" i="1" dirty="0" smtClean="0"/>
              <a:t>Is cognitive dissonance rising along with GHG emissions?</a:t>
            </a:r>
            <a:endParaRPr lang="en-US" sz="3600" i="1" dirty="0"/>
          </a:p>
        </p:txBody>
      </p:sp>
    </p:spTree>
    <p:extLst>
      <p:ext uri="{BB962C8B-B14F-4D97-AF65-F5344CB8AC3E}">
        <p14:creationId xmlns:p14="http://schemas.microsoft.com/office/powerpoint/2010/main" val="3300933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
            <a:ext cx="2586990" cy="650449"/>
          </a:xfrm>
        </p:spPr>
        <p:txBody>
          <a:bodyPr/>
          <a:lstStyle/>
          <a:p>
            <a:pPr algn="ctr"/>
            <a:r>
              <a:rPr lang="en-US" dirty="0" smtClean="0"/>
              <a:t>  Summary</a:t>
            </a:r>
            <a:endParaRPr lang="en-US" dirty="0"/>
          </a:p>
        </p:txBody>
      </p:sp>
      <p:sp>
        <p:nvSpPr>
          <p:cNvPr id="3" name="Content Placeholder 2"/>
          <p:cNvSpPr>
            <a:spLocks noGrp="1"/>
          </p:cNvSpPr>
          <p:nvPr>
            <p:ph idx="1"/>
          </p:nvPr>
        </p:nvSpPr>
        <p:spPr>
          <a:xfrm>
            <a:off x="228600" y="1066800"/>
            <a:ext cx="8754866" cy="5364467"/>
          </a:xfrm>
        </p:spPr>
        <p:txBody>
          <a:bodyPr>
            <a:normAutofit/>
          </a:bodyPr>
          <a:lstStyle/>
          <a:p>
            <a:pPr marL="342900" lvl="0" indent="-342900" eaLnBrk="0" fontAlgn="base" hangingPunct="0">
              <a:lnSpc>
                <a:spcPct val="100000"/>
              </a:lnSpc>
              <a:spcBef>
                <a:spcPts val="0"/>
              </a:spcBef>
              <a:spcAft>
                <a:spcPts val="600"/>
              </a:spcAft>
              <a:buFont typeface="Symbol" panose="05050102010706020507" pitchFamily="18" charset="2"/>
              <a:buChar char=""/>
            </a:pPr>
            <a:r>
              <a:rPr lang="en-US" sz="2000" dirty="0">
                <a:solidFill>
                  <a:srgbClr val="000000"/>
                </a:solidFill>
                <a:ea typeface="Calibri" panose="020F0502020204030204" pitchFamily="34" charset="0"/>
                <a:cs typeface="Arial" panose="020B0604020202020204" pitchFamily="34" charset="0"/>
              </a:rPr>
              <a:t>Because the consequences of carbon emission are completely separate from the source or location of emissions, there is an opportunity to develop mitigation strategies that are not coupled to the source (in addition to those that are connected to sources of particular types.)</a:t>
            </a:r>
          </a:p>
          <a:p>
            <a:pPr marL="342900" lvl="0" indent="-342900" eaLnBrk="0" fontAlgn="base" hangingPunct="0">
              <a:lnSpc>
                <a:spcPct val="100000"/>
              </a:lnSpc>
              <a:spcBef>
                <a:spcPts val="0"/>
              </a:spcBef>
              <a:spcAft>
                <a:spcPts val="600"/>
              </a:spcAft>
              <a:buFont typeface="Symbol" panose="05050102010706020507" pitchFamily="18" charset="2"/>
              <a:buChar char=""/>
            </a:pPr>
            <a:r>
              <a:rPr lang="en-US" sz="2000" dirty="0">
                <a:solidFill>
                  <a:srgbClr val="000000"/>
                </a:solidFill>
                <a:ea typeface="Calibri" panose="020F0502020204030204" pitchFamily="34" charset="0"/>
                <a:cs typeface="Arial" panose="020B0604020202020204" pitchFamily="34" charset="0"/>
              </a:rPr>
              <a:t>Exploration of near- and long-term strategies and development of technologies for removing carbon at significant scales from the global carbon cycle is urgently </a:t>
            </a:r>
            <a:r>
              <a:rPr lang="en-US" sz="2000" dirty="0" smtClean="0">
                <a:solidFill>
                  <a:srgbClr val="000000"/>
                </a:solidFill>
                <a:ea typeface="Calibri" panose="020F0502020204030204" pitchFamily="34" charset="0"/>
                <a:cs typeface="Arial" panose="020B0604020202020204" pitchFamily="34" charset="0"/>
              </a:rPr>
              <a:t>needed.</a:t>
            </a:r>
          </a:p>
          <a:p>
            <a:pPr marL="342900" lvl="0" indent="-342900" eaLnBrk="0" fontAlgn="base" hangingPunct="0">
              <a:lnSpc>
                <a:spcPct val="100000"/>
              </a:lnSpc>
              <a:spcBef>
                <a:spcPts val="0"/>
              </a:spcBef>
              <a:spcAft>
                <a:spcPts val="600"/>
              </a:spcAft>
              <a:buFont typeface="Symbol" panose="05050102010706020507" pitchFamily="18" charset="2"/>
              <a:buChar char=""/>
            </a:pPr>
            <a:r>
              <a:rPr lang="en-US" sz="2000" dirty="0" smtClean="0">
                <a:solidFill>
                  <a:srgbClr val="000000"/>
                </a:solidFill>
                <a:ea typeface="Calibri" panose="020F0502020204030204" pitchFamily="34" charset="0"/>
                <a:cs typeface="Arial" panose="020B0604020202020204" pitchFamily="34" charset="0"/>
              </a:rPr>
              <a:t>Meeting </a:t>
            </a:r>
            <a:r>
              <a:rPr lang="en-US" sz="2000" dirty="0">
                <a:solidFill>
                  <a:srgbClr val="000000"/>
                </a:solidFill>
                <a:ea typeface="Calibri" panose="020F0502020204030204" pitchFamily="34" charset="0"/>
                <a:cs typeface="Arial" panose="020B0604020202020204" pitchFamily="34" charset="0"/>
              </a:rPr>
              <a:t>the challenge of reducing the global footprint of past and future GHG emissions requires much more than </a:t>
            </a:r>
            <a:r>
              <a:rPr lang="en-US" sz="2000" dirty="0" smtClean="0">
                <a:solidFill>
                  <a:srgbClr val="000000"/>
                </a:solidFill>
                <a:ea typeface="Calibri" panose="020F0502020204030204" pitchFamily="34" charset="0"/>
                <a:cs typeface="Arial" panose="020B0604020202020204" pitchFamily="34" charset="0"/>
              </a:rPr>
              <a:t>new </a:t>
            </a:r>
            <a:r>
              <a:rPr lang="en-US" sz="2000" dirty="0">
                <a:solidFill>
                  <a:srgbClr val="000000"/>
                </a:solidFill>
                <a:ea typeface="Calibri" panose="020F0502020204030204" pitchFamily="34" charset="0"/>
                <a:cs typeface="Arial" panose="020B0604020202020204" pitchFamily="34" charset="0"/>
              </a:rPr>
              <a:t>technologies for removing carbon from the global </a:t>
            </a:r>
            <a:r>
              <a:rPr lang="en-US" sz="2000" dirty="0" smtClean="0">
                <a:solidFill>
                  <a:srgbClr val="000000"/>
                </a:solidFill>
                <a:ea typeface="Calibri" panose="020F0502020204030204" pitchFamily="34" charset="0"/>
                <a:cs typeface="Arial" panose="020B0604020202020204" pitchFamily="34" charset="0"/>
              </a:rPr>
              <a:t>cycle. </a:t>
            </a:r>
            <a:r>
              <a:rPr lang="en-US" sz="2000" dirty="0">
                <a:solidFill>
                  <a:srgbClr val="000000"/>
                </a:solidFill>
                <a:ea typeface="Calibri" panose="020F0502020204030204" pitchFamily="34" charset="0"/>
                <a:cs typeface="Arial" panose="020B0604020202020204" pitchFamily="34" charset="0"/>
              </a:rPr>
              <a:t>Strongly intertwined are issues and instruments of policy and economics (e.g., carbon pricing or regulation) as well as international diplomacy (developed vs. developing nations’ responsibilities for reducing GHG levels and impacts.) </a:t>
            </a:r>
            <a:endParaRPr lang="en-US" sz="2000" dirty="0" smtClean="0">
              <a:solidFill>
                <a:srgbClr val="000000"/>
              </a:solidFill>
              <a:ea typeface="Calibri" panose="020F0502020204030204" pitchFamily="34" charset="0"/>
              <a:cs typeface="Arial" panose="020B0604020202020204" pitchFamily="34" charset="0"/>
            </a:endParaRPr>
          </a:p>
          <a:p>
            <a:pPr marL="342900" lvl="0" indent="-342900" eaLnBrk="0" fontAlgn="base" hangingPunct="0">
              <a:lnSpc>
                <a:spcPct val="100000"/>
              </a:lnSpc>
              <a:spcBef>
                <a:spcPts val="0"/>
              </a:spcBef>
              <a:spcAft>
                <a:spcPts val="600"/>
              </a:spcAft>
              <a:buFont typeface="Symbol" panose="05050102010706020507" pitchFamily="18" charset="2"/>
              <a:buChar char=""/>
            </a:pPr>
            <a:r>
              <a:rPr lang="en-US" sz="2000" i="1" dirty="0" smtClean="0">
                <a:solidFill>
                  <a:srgbClr val="000000"/>
                </a:solidFill>
                <a:ea typeface="Calibri" panose="020F0502020204030204" pitchFamily="34" charset="0"/>
                <a:cs typeface="Arial" panose="020B0604020202020204" pitchFamily="34" charset="0"/>
              </a:rPr>
              <a:t>Decoupling </a:t>
            </a:r>
            <a:r>
              <a:rPr lang="en-US" sz="2000" i="1" dirty="0">
                <a:solidFill>
                  <a:srgbClr val="000000"/>
                </a:solidFill>
                <a:ea typeface="Calibri" panose="020F0502020204030204" pitchFamily="34" charset="0"/>
                <a:cs typeface="Arial" panose="020B0604020202020204" pitchFamily="34" charset="0"/>
              </a:rPr>
              <a:t>carbon emissions from carbon capture, both spatially and temporally, can introduce a degree of freedom into policy considerations that has largely not been explored. </a:t>
            </a:r>
            <a:endParaRPr lang="en-US" sz="2000" dirty="0">
              <a:solidFill>
                <a:srgbClr val="0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5240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4"/>
          <p:cNvSpPr>
            <a:spLocks noGrp="1"/>
          </p:cNvSpPr>
          <p:nvPr>
            <p:ph type="title"/>
          </p:nvPr>
        </p:nvSpPr>
        <p:spPr>
          <a:xfrm>
            <a:off x="185737" y="274638"/>
            <a:ext cx="8816975" cy="792162"/>
          </a:xfrm>
        </p:spPr>
        <p:txBody>
          <a:bodyPr/>
          <a:lstStyle/>
          <a:p>
            <a:pPr algn="l"/>
            <a:r>
              <a:rPr lang="en-US" sz="2800" b="1" dirty="0" smtClean="0">
                <a:solidFill>
                  <a:srgbClr val="1C07B9"/>
                </a:solidFill>
                <a:latin typeface="Arial" pitchFamily="34" charset="0"/>
                <a:cs typeface="Arial" pitchFamily="34" charset="0"/>
              </a:rPr>
              <a:t>Historical and Projected World Energy Use by Fuel</a:t>
            </a:r>
          </a:p>
        </p:txBody>
      </p:sp>
      <p:pic>
        <p:nvPicPr>
          <p:cNvPr id="2037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1066800"/>
            <a:ext cx="89916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1" name="TextBox 5"/>
          <p:cNvSpPr txBox="1">
            <a:spLocks noChangeArrowheads="1"/>
          </p:cNvSpPr>
          <p:nvPr/>
        </p:nvSpPr>
        <p:spPr bwMode="auto">
          <a:xfrm>
            <a:off x="228600" y="6248400"/>
            <a:ext cx="3127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dirty="0" smtClean="0">
                <a:solidFill>
                  <a:srgbClr val="000000"/>
                </a:solidFill>
                <a:latin typeface="Arial" pitchFamily="34" charset="0"/>
                <a:cs typeface="Arial" pitchFamily="34" charset="0"/>
              </a:rPr>
              <a:t>Source: Exxon-Mobil Energy Outlook, 2013</a:t>
            </a:r>
          </a:p>
          <a:p>
            <a:pPr eaLnBrk="1" hangingPunct="1"/>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79388" y="1196975"/>
            <a:ext cx="8820150" cy="1295400"/>
          </a:xfrm>
          <a:prstGeom prst="rect">
            <a:avLst/>
          </a:prstGeom>
          <a:solidFill>
            <a:srgbClr val="000066"/>
          </a:solidFill>
          <a:ln w="9525">
            <a:solidFill>
              <a:schemeClr val="tx1"/>
            </a:solidFill>
            <a:miter lim="800000"/>
            <a:headEnd/>
            <a:tailEnd/>
          </a:ln>
        </p:spPr>
        <p:txBody>
          <a:bodyPr wrap="none" anchor="ctr"/>
          <a:lstStyle/>
          <a:p>
            <a:pPr eaLnBrk="1" hangingPunct="1">
              <a:buClr>
                <a:srgbClr val="000000"/>
              </a:buClr>
              <a:buSzPct val="100000"/>
            </a:pPr>
            <a:endParaRPr lang="zh-CN" altLang="en-US" smtClean="0">
              <a:solidFill>
                <a:srgbClr val="000000"/>
              </a:solidFill>
              <a:latin typeface="Calibri" pitchFamily="34" charset="0"/>
            </a:endParaRPr>
          </a:p>
        </p:txBody>
      </p:sp>
      <p:sp>
        <p:nvSpPr>
          <p:cNvPr id="9219" name="Text Box 3"/>
          <p:cNvSpPr txBox="1">
            <a:spLocks noChangeArrowheads="1"/>
          </p:cNvSpPr>
          <p:nvPr/>
        </p:nvSpPr>
        <p:spPr bwMode="auto">
          <a:xfrm>
            <a:off x="179388" y="1235075"/>
            <a:ext cx="8748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lnSpc>
                <a:spcPct val="120000"/>
              </a:lnSpc>
              <a:spcBef>
                <a:spcPct val="50000"/>
              </a:spcBef>
              <a:buClr>
                <a:srgbClr val="FFFF00"/>
              </a:buClr>
              <a:buFont typeface="Wingdings" pitchFamily="2" charset="2"/>
              <a:buChar char="v"/>
            </a:pPr>
            <a:r>
              <a:rPr lang="en-US" altLang="zh-CN" sz="2000" b="1" smtClean="0">
                <a:solidFill>
                  <a:srgbClr val="FFFFFF"/>
                </a:solidFill>
                <a:latin typeface="Times New Roman" pitchFamily="18" charset="0"/>
                <a:ea typeface="微软雅黑" pitchFamily="34" charset="-122"/>
              </a:rPr>
              <a:t>In the next </a:t>
            </a:r>
            <a:r>
              <a:rPr lang="en-US" altLang="zh-CN" sz="2000" b="1" smtClean="0">
                <a:solidFill>
                  <a:srgbClr val="FF0000"/>
                </a:solidFill>
                <a:latin typeface="Times New Roman" pitchFamily="18" charset="0"/>
                <a:ea typeface="微软雅黑" pitchFamily="34" charset="-122"/>
              </a:rPr>
              <a:t>40</a:t>
            </a:r>
            <a:r>
              <a:rPr lang="en-US" altLang="zh-CN" sz="2000" b="1" smtClean="0">
                <a:solidFill>
                  <a:srgbClr val="FFFFFF"/>
                </a:solidFill>
                <a:latin typeface="Times New Roman" pitchFamily="18" charset="0"/>
                <a:ea typeface="微软雅黑" pitchFamily="34" charset="-122"/>
              </a:rPr>
              <a:t> years, coal consumption aggregate will reach </a:t>
            </a:r>
            <a:r>
              <a:rPr lang="en-US" altLang="zh-CN" sz="2000" b="1" smtClean="0">
                <a:solidFill>
                  <a:srgbClr val="FF0000"/>
                </a:solidFill>
                <a:latin typeface="Times New Roman" pitchFamily="18" charset="0"/>
                <a:ea typeface="微软雅黑" pitchFamily="34" charset="-122"/>
              </a:rPr>
              <a:t>160-200</a:t>
            </a:r>
            <a:r>
              <a:rPr lang="en-US" altLang="zh-CN" sz="2000" b="1" smtClean="0">
                <a:solidFill>
                  <a:srgbClr val="FFFFFF"/>
                </a:solidFill>
                <a:latin typeface="Times New Roman" pitchFamily="18" charset="0"/>
                <a:ea typeface="微软雅黑" pitchFamily="34" charset="-122"/>
              </a:rPr>
              <a:t> billion tons, </a:t>
            </a:r>
            <a:r>
              <a:rPr lang="en-US" altLang="zh-CN" sz="2000" b="1" smtClean="0">
                <a:solidFill>
                  <a:srgbClr val="FF0000"/>
                </a:solidFill>
                <a:latin typeface="Times New Roman" pitchFamily="18" charset="0"/>
                <a:ea typeface="微软雅黑" pitchFamily="34" charset="-122"/>
              </a:rPr>
              <a:t>3-4</a:t>
            </a:r>
            <a:r>
              <a:rPr lang="en-US" altLang="zh-CN" sz="2000" b="1" smtClean="0">
                <a:solidFill>
                  <a:srgbClr val="FFFFFF"/>
                </a:solidFill>
                <a:latin typeface="Times New Roman" pitchFamily="18" charset="0"/>
                <a:ea typeface="微软雅黑" pitchFamily="34" charset="-122"/>
              </a:rPr>
              <a:t> times of the past </a:t>
            </a:r>
            <a:r>
              <a:rPr lang="en-US" altLang="zh-CN" sz="2000" b="1" smtClean="0">
                <a:solidFill>
                  <a:srgbClr val="FF0000"/>
                </a:solidFill>
                <a:latin typeface="Times New Roman" pitchFamily="18" charset="0"/>
                <a:ea typeface="微软雅黑" pitchFamily="34" charset="-122"/>
              </a:rPr>
              <a:t>60</a:t>
            </a:r>
            <a:r>
              <a:rPr lang="en-US" altLang="zh-CN" sz="2000" b="1" smtClean="0">
                <a:solidFill>
                  <a:srgbClr val="FFFFFF"/>
                </a:solidFill>
                <a:latin typeface="Times New Roman" pitchFamily="18" charset="0"/>
                <a:ea typeface="微软雅黑" pitchFamily="34" charset="-122"/>
              </a:rPr>
              <a:t> years, </a:t>
            </a:r>
            <a:r>
              <a:rPr lang="en-US" altLang="zh-CN" sz="2000" b="1" smtClean="0">
                <a:solidFill>
                  <a:srgbClr val="FF0000"/>
                </a:solidFill>
                <a:latin typeface="Times New Roman" pitchFamily="18" charset="0"/>
                <a:ea typeface="微软雅黑" pitchFamily="34" charset="-122"/>
              </a:rPr>
              <a:t>5-6</a:t>
            </a:r>
            <a:r>
              <a:rPr lang="en-US" altLang="zh-CN" sz="2000" b="1" smtClean="0">
                <a:solidFill>
                  <a:srgbClr val="FFFFFF"/>
                </a:solidFill>
                <a:latin typeface="Times New Roman" pitchFamily="18" charset="0"/>
                <a:ea typeface="微软雅黑" pitchFamily="34" charset="-122"/>
              </a:rPr>
              <a:t> times of the annual consumption volume of the past </a:t>
            </a:r>
            <a:r>
              <a:rPr lang="en-US" altLang="zh-CN" sz="2000" b="1" smtClean="0">
                <a:solidFill>
                  <a:srgbClr val="FF0000"/>
                </a:solidFill>
                <a:latin typeface="Times New Roman" pitchFamily="18" charset="0"/>
                <a:ea typeface="微软雅黑" pitchFamily="34" charset="-122"/>
              </a:rPr>
              <a:t>60</a:t>
            </a:r>
            <a:r>
              <a:rPr lang="en-US" altLang="zh-CN" sz="2000" b="1" smtClean="0">
                <a:solidFill>
                  <a:srgbClr val="FFFFFF"/>
                </a:solidFill>
                <a:latin typeface="Times New Roman" pitchFamily="18" charset="0"/>
                <a:ea typeface="微软雅黑" pitchFamily="34" charset="-122"/>
              </a:rPr>
              <a:t> years</a:t>
            </a:r>
            <a:endParaRPr lang="zh-CN" altLang="en-US" sz="2000" b="1" smtClean="0">
              <a:solidFill>
                <a:srgbClr val="FFFFFF"/>
              </a:solidFill>
              <a:latin typeface="Times New Roman" pitchFamily="18" charset="0"/>
              <a:ea typeface="微软雅黑" pitchFamily="34" charset="-122"/>
            </a:endParaRPr>
          </a:p>
        </p:txBody>
      </p:sp>
      <p:sp>
        <p:nvSpPr>
          <p:cNvPr id="9220" name="Rectangle 4"/>
          <p:cNvSpPr>
            <a:spLocks noChangeArrowheads="1"/>
          </p:cNvSpPr>
          <p:nvPr/>
        </p:nvSpPr>
        <p:spPr bwMode="auto">
          <a:xfrm>
            <a:off x="1116013" y="6188075"/>
            <a:ext cx="705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zh-CN" b="1" smtClean="0">
                <a:solidFill>
                  <a:srgbClr val="000000"/>
                </a:solidFill>
                <a:latin typeface="Times New Roman" pitchFamily="18" charset="0"/>
              </a:rPr>
              <a:t>China’s coal consumption status and trend</a:t>
            </a:r>
            <a:r>
              <a:rPr lang="zh-CN" altLang="en-US" b="1" smtClean="0">
                <a:solidFill>
                  <a:srgbClr val="000000"/>
                </a:solidFill>
                <a:latin typeface="Times New Roman" pitchFamily="18" charset="0"/>
              </a:rPr>
              <a:t>（</a:t>
            </a:r>
            <a:r>
              <a:rPr lang="en-US" altLang="zh-CN" b="1" smtClean="0">
                <a:solidFill>
                  <a:srgbClr val="000000"/>
                </a:solidFill>
                <a:latin typeface="Times New Roman" pitchFamily="18" charset="0"/>
              </a:rPr>
              <a:t>1950-2050</a:t>
            </a:r>
            <a:r>
              <a:rPr lang="zh-CN" altLang="en-US" b="1" smtClean="0">
                <a:solidFill>
                  <a:srgbClr val="000000"/>
                </a:solidFill>
                <a:latin typeface="Times New Roman" pitchFamily="18" charset="0"/>
              </a:rPr>
              <a:t>）</a:t>
            </a:r>
          </a:p>
        </p:txBody>
      </p:sp>
      <p:sp>
        <p:nvSpPr>
          <p:cNvPr id="9221" name="Text Box 5"/>
          <p:cNvSpPr txBox="1">
            <a:spLocks noChangeArrowheads="1"/>
          </p:cNvSpPr>
          <p:nvPr/>
        </p:nvSpPr>
        <p:spPr bwMode="auto">
          <a:xfrm>
            <a:off x="720725" y="2630488"/>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lang="en-US" altLang="zh-CN" b="1" smtClean="0">
                <a:solidFill>
                  <a:srgbClr val="000000"/>
                </a:solidFill>
                <a:latin typeface="Times New Roman" pitchFamily="18" charset="0"/>
                <a:ea typeface="黑体" pitchFamily="49" charset="-122"/>
              </a:rPr>
              <a:t>hundred million tons</a:t>
            </a:r>
            <a:endParaRPr lang="zh-CN" altLang="en-US" b="1" smtClean="0">
              <a:solidFill>
                <a:srgbClr val="000000"/>
              </a:solidFill>
              <a:latin typeface="Times New Roman" pitchFamily="18" charset="0"/>
              <a:ea typeface="黑体" pitchFamily="49" charset="-122"/>
            </a:endParaRPr>
          </a:p>
        </p:txBody>
      </p:sp>
      <p:pic>
        <p:nvPicPr>
          <p:cNvPr id="922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r="40097"/>
          <a:stretch>
            <a:fillRect/>
          </a:stretch>
        </p:blipFill>
        <p:spPr bwMode="auto">
          <a:xfrm>
            <a:off x="666750" y="3192463"/>
            <a:ext cx="473392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8"/>
          <p:cNvSpPr txBox="1">
            <a:spLocks noChangeArrowheads="1"/>
          </p:cNvSpPr>
          <p:nvPr/>
        </p:nvSpPr>
        <p:spPr bwMode="auto">
          <a:xfrm>
            <a:off x="3348038" y="5264150"/>
            <a:ext cx="208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en-US" altLang="zh-CN" b="1" smtClean="0">
                <a:solidFill>
                  <a:srgbClr val="FFFF00"/>
                </a:solidFill>
              </a:rPr>
              <a:t>~50</a:t>
            </a:r>
            <a:r>
              <a:rPr lang="en-US" altLang="zh-CN" sz="2000" b="1" smtClean="0">
                <a:solidFill>
                  <a:srgbClr val="FFFFFF"/>
                </a:solidFill>
                <a:latin typeface="STZhongsong" pitchFamily="2" charset="-122"/>
                <a:ea typeface="STZhongsong" pitchFamily="2" charset="-122"/>
              </a:rPr>
              <a:t> </a:t>
            </a:r>
            <a:r>
              <a:rPr lang="en-US" altLang="zh-CN" b="1" smtClean="0">
                <a:solidFill>
                  <a:srgbClr val="FFFF00"/>
                </a:solidFill>
              </a:rPr>
              <a:t>billion tons</a:t>
            </a:r>
          </a:p>
        </p:txBody>
      </p:sp>
      <p:sp>
        <p:nvSpPr>
          <p:cNvPr id="9224" name="Text Box 9"/>
          <p:cNvSpPr txBox="1">
            <a:spLocks noChangeArrowheads="1"/>
          </p:cNvSpPr>
          <p:nvPr/>
        </p:nvSpPr>
        <p:spPr bwMode="auto">
          <a:xfrm>
            <a:off x="5942013" y="4149725"/>
            <a:ext cx="20081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en-US" altLang="zh-CN" sz="2400" b="1" smtClean="0">
                <a:solidFill>
                  <a:srgbClr val="FFFF00"/>
                </a:solidFill>
                <a:latin typeface="STZhongsong" pitchFamily="2" charset="-122"/>
                <a:ea typeface="STZhongsong" pitchFamily="2" charset="-122"/>
              </a:rPr>
              <a:t>160-200 billion tons</a:t>
            </a:r>
            <a:endParaRPr lang="zh-CN" altLang="en-US" sz="2400" b="1" smtClean="0">
              <a:solidFill>
                <a:srgbClr val="FFFF00"/>
              </a:solidFill>
              <a:latin typeface="STZhongsong" pitchFamily="2" charset="-122"/>
              <a:ea typeface="STZhongsong" pitchFamily="2" charset="-122"/>
            </a:endParaRPr>
          </a:p>
        </p:txBody>
      </p:sp>
      <p:grpSp>
        <p:nvGrpSpPr>
          <p:cNvPr id="9225" name="Group 13"/>
          <p:cNvGrpSpPr>
            <a:grpSpLocks noChangeAspect="1"/>
          </p:cNvGrpSpPr>
          <p:nvPr/>
        </p:nvGrpSpPr>
        <p:grpSpPr bwMode="auto">
          <a:xfrm>
            <a:off x="346075" y="2809875"/>
            <a:ext cx="8501063" cy="3419475"/>
            <a:chOff x="218" y="1770"/>
            <a:chExt cx="5355" cy="2154"/>
          </a:xfrm>
        </p:grpSpPr>
        <p:sp>
          <p:nvSpPr>
            <p:cNvPr id="9230" name="Freeform 14"/>
            <p:cNvSpPr>
              <a:spLocks/>
            </p:cNvSpPr>
            <p:nvPr/>
          </p:nvSpPr>
          <p:spPr bwMode="auto">
            <a:xfrm>
              <a:off x="415" y="2017"/>
              <a:ext cx="4969" cy="1660"/>
            </a:xfrm>
            <a:custGeom>
              <a:avLst/>
              <a:gdLst>
                <a:gd name="T0" fmla="*/ 99 w 4969"/>
                <a:gd name="T1" fmla="*/ 1644 h 1660"/>
                <a:gd name="T2" fmla="*/ 296 w 4969"/>
                <a:gd name="T3" fmla="*/ 1627 h 1660"/>
                <a:gd name="T4" fmla="*/ 494 w 4969"/>
                <a:gd name="T5" fmla="*/ 1537 h 1660"/>
                <a:gd name="T6" fmla="*/ 699 w 4969"/>
                <a:gd name="T7" fmla="*/ 1594 h 1660"/>
                <a:gd name="T8" fmla="*/ 897 w 4969"/>
                <a:gd name="T9" fmla="*/ 1594 h 1660"/>
                <a:gd name="T10" fmla="*/ 1094 w 4969"/>
                <a:gd name="T11" fmla="*/ 1537 h 1660"/>
                <a:gd name="T12" fmla="*/ 1292 w 4969"/>
                <a:gd name="T13" fmla="*/ 1512 h 1660"/>
                <a:gd name="T14" fmla="*/ 1489 w 4969"/>
                <a:gd name="T15" fmla="*/ 1471 h 1660"/>
                <a:gd name="T16" fmla="*/ 1687 w 4969"/>
                <a:gd name="T17" fmla="*/ 1422 h 1660"/>
                <a:gd name="T18" fmla="*/ 1892 w 4969"/>
                <a:gd name="T19" fmla="*/ 1356 h 1660"/>
                <a:gd name="T20" fmla="*/ 2090 w 4969"/>
                <a:gd name="T21" fmla="*/ 1315 h 1660"/>
                <a:gd name="T22" fmla="*/ 2287 w 4969"/>
                <a:gd name="T23" fmla="*/ 1233 h 1660"/>
                <a:gd name="T24" fmla="*/ 2485 w 4969"/>
                <a:gd name="T25" fmla="*/ 1257 h 1660"/>
                <a:gd name="T26" fmla="*/ 2682 w 4969"/>
                <a:gd name="T27" fmla="*/ 1052 h 1660"/>
                <a:gd name="T28" fmla="*/ 2880 w 4969"/>
                <a:gd name="T29" fmla="*/ 797 h 1660"/>
                <a:gd name="T30" fmla="*/ 3077 w 4969"/>
                <a:gd name="T31" fmla="*/ 542 h 1660"/>
                <a:gd name="T32" fmla="*/ 3283 w 4969"/>
                <a:gd name="T33" fmla="*/ 369 h 1660"/>
                <a:gd name="T34" fmla="*/ 3480 w 4969"/>
                <a:gd name="T35" fmla="*/ 230 h 1660"/>
                <a:gd name="T36" fmla="*/ 3678 w 4969"/>
                <a:gd name="T37" fmla="*/ 106 h 1660"/>
                <a:gd name="T38" fmla="*/ 3875 w 4969"/>
                <a:gd name="T39" fmla="*/ 32 h 1660"/>
                <a:gd name="T40" fmla="*/ 4072 w 4969"/>
                <a:gd name="T41" fmla="*/ 0 h 1660"/>
                <a:gd name="T42" fmla="*/ 4270 w 4969"/>
                <a:gd name="T43" fmla="*/ 0 h 1660"/>
                <a:gd name="T44" fmla="*/ 4476 w 4969"/>
                <a:gd name="T45" fmla="*/ 0 h 1660"/>
                <a:gd name="T46" fmla="*/ 4673 w 4969"/>
                <a:gd name="T47" fmla="*/ 0 h 1660"/>
                <a:gd name="T48" fmla="*/ 4871 w 4969"/>
                <a:gd name="T49" fmla="*/ 0 h 1660"/>
                <a:gd name="T50" fmla="*/ 4920 w 4969"/>
                <a:gd name="T51" fmla="*/ 1660 h 1660"/>
                <a:gd name="T52" fmla="*/ 4722 w 4969"/>
                <a:gd name="T53" fmla="*/ 1660 h 1660"/>
                <a:gd name="T54" fmla="*/ 4525 w 4969"/>
                <a:gd name="T55" fmla="*/ 1660 h 1660"/>
                <a:gd name="T56" fmla="*/ 4319 w 4969"/>
                <a:gd name="T57" fmla="*/ 1660 h 1660"/>
                <a:gd name="T58" fmla="*/ 4122 w 4969"/>
                <a:gd name="T59" fmla="*/ 1660 h 1660"/>
                <a:gd name="T60" fmla="*/ 3924 w 4969"/>
                <a:gd name="T61" fmla="*/ 1660 h 1660"/>
                <a:gd name="T62" fmla="*/ 3727 w 4969"/>
                <a:gd name="T63" fmla="*/ 1660 h 1660"/>
                <a:gd name="T64" fmla="*/ 3529 w 4969"/>
                <a:gd name="T65" fmla="*/ 1660 h 1660"/>
                <a:gd name="T66" fmla="*/ 3332 w 4969"/>
                <a:gd name="T67" fmla="*/ 1660 h 1660"/>
                <a:gd name="T68" fmla="*/ 3135 w 4969"/>
                <a:gd name="T69" fmla="*/ 1660 h 1660"/>
                <a:gd name="T70" fmla="*/ 2929 w 4969"/>
                <a:gd name="T71" fmla="*/ 1660 h 1660"/>
                <a:gd name="T72" fmla="*/ 2731 w 4969"/>
                <a:gd name="T73" fmla="*/ 1660 h 1660"/>
                <a:gd name="T74" fmla="*/ 2534 w 4969"/>
                <a:gd name="T75" fmla="*/ 1660 h 1660"/>
                <a:gd name="T76" fmla="*/ 2337 w 4969"/>
                <a:gd name="T77" fmla="*/ 1660 h 1660"/>
                <a:gd name="T78" fmla="*/ 2139 w 4969"/>
                <a:gd name="T79" fmla="*/ 1660 h 1660"/>
                <a:gd name="T80" fmla="*/ 1942 w 4969"/>
                <a:gd name="T81" fmla="*/ 1660 h 1660"/>
                <a:gd name="T82" fmla="*/ 1736 w 4969"/>
                <a:gd name="T83" fmla="*/ 1660 h 1660"/>
                <a:gd name="T84" fmla="*/ 1539 w 4969"/>
                <a:gd name="T85" fmla="*/ 1660 h 1660"/>
                <a:gd name="T86" fmla="*/ 1341 w 4969"/>
                <a:gd name="T87" fmla="*/ 1660 h 1660"/>
                <a:gd name="T88" fmla="*/ 1144 w 4969"/>
                <a:gd name="T89" fmla="*/ 1660 h 1660"/>
                <a:gd name="T90" fmla="*/ 946 w 4969"/>
                <a:gd name="T91" fmla="*/ 1660 h 1660"/>
                <a:gd name="T92" fmla="*/ 749 w 4969"/>
                <a:gd name="T93" fmla="*/ 1660 h 1660"/>
                <a:gd name="T94" fmla="*/ 543 w 4969"/>
                <a:gd name="T95" fmla="*/ 1660 h 1660"/>
                <a:gd name="T96" fmla="*/ 346 w 4969"/>
                <a:gd name="T97" fmla="*/ 1660 h 1660"/>
                <a:gd name="T98" fmla="*/ 148 w 4969"/>
                <a:gd name="T99" fmla="*/ 1660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9"/>
                <a:gd name="T151" fmla="*/ 0 h 1660"/>
                <a:gd name="T152" fmla="*/ 4969 w 4969"/>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9" h="1660">
                  <a:moveTo>
                    <a:pt x="0" y="1660"/>
                  </a:moveTo>
                  <a:lnTo>
                    <a:pt x="0" y="1644"/>
                  </a:lnTo>
                  <a:lnTo>
                    <a:pt x="49" y="1644"/>
                  </a:lnTo>
                  <a:lnTo>
                    <a:pt x="99" y="1644"/>
                  </a:lnTo>
                  <a:lnTo>
                    <a:pt x="148" y="1636"/>
                  </a:lnTo>
                  <a:lnTo>
                    <a:pt x="198" y="1636"/>
                  </a:lnTo>
                  <a:lnTo>
                    <a:pt x="247" y="1636"/>
                  </a:lnTo>
                  <a:lnTo>
                    <a:pt x="296" y="1627"/>
                  </a:lnTo>
                  <a:lnTo>
                    <a:pt x="346" y="1619"/>
                  </a:lnTo>
                  <a:lnTo>
                    <a:pt x="395" y="1578"/>
                  </a:lnTo>
                  <a:lnTo>
                    <a:pt x="444" y="1545"/>
                  </a:lnTo>
                  <a:lnTo>
                    <a:pt x="494" y="1537"/>
                  </a:lnTo>
                  <a:lnTo>
                    <a:pt x="543" y="1578"/>
                  </a:lnTo>
                  <a:lnTo>
                    <a:pt x="592" y="1594"/>
                  </a:lnTo>
                  <a:lnTo>
                    <a:pt x="650" y="1594"/>
                  </a:lnTo>
                  <a:lnTo>
                    <a:pt x="699" y="1594"/>
                  </a:lnTo>
                  <a:lnTo>
                    <a:pt x="749" y="1586"/>
                  </a:lnTo>
                  <a:lnTo>
                    <a:pt x="798" y="1586"/>
                  </a:lnTo>
                  <a:lnTo>
                    <a:pt x="847" y="1594"/>
                  </a:lnTo>
                  <a:lnTo>
                    <a:pt x="897" y="1594"/>
                  </a:lnTo>
                  <a:lnTo>
                    <a:pt x="946" y="1578"/>
                  </a:lnTo>
                  <a:lnTo>
                    <a:pt x="996" y="1553"/>
                  </a:lnTo>
                  <a:lnTo>
                    <a:pt x="1045" y="1537"/>
                  </a:lnTo>
                  <a:lnTo>
                    <a:pt x="1094" y="1537"/>
                  </a:lnTo>
                  <a:lnTo>
                    <a:pt x="1144" y="1529"/>
                  </a:lnTo>
                  <a:lnTo>
                    <a:pt x="1193" y="1537"/>
                  </a:lnTo>
                  <a:lnTo>
                    <a:pt x="1242" y="1512"/>
                  </a:lnTo>
                  <a:lnTo>
                    <a:pt x="1292" y="1512"/>
                  </a:lnTo>
                  <a:lnTo>
                    <a:pt x="1341" y="1488"/>
                  </a:lnTo>
                  <a:lnTo>
                    <a:pt x="1390" y="1471"/>
                  </a:lnTo>
                  <a:lnTo>
                    <a:pt x="1440" y="1463"/>
                  </a:lnTo>
                  <a:lnTo>
                    <a:pt x="1489" y="1471"/>
                  </a:lnTo>
                  <a:lnTo>
                    <a:pt x="1539" y="1471"/>
                  </a:lnTo>
                  <a:lnTo>
                    <a:pt x="1588" y="1455"/>
                  </a:lnTo>
                  <a:lnTo>
                    <a:pt x="1637" y="1438"/>
                  </a:lnTo>
                  <a:lnTo>
                    <a:pt x="1687" y="1422"/>
                  </a:lnTo>
                  <a:lnTo>
                    <a:pt x="1736" y="1389"/>
                  </a:lnTo>
                  <a:lnTo>
                    <a:pt x="1785" y="1389"/>
                  </a:lnTo>
                  <a:lnTo>
                    <a:pt x="1835" y="1372"/>
                  </a:lnTo>
                  <a:lnTo>
                    <a:pt x="1892" y="1356"/>
                  </a:lnTo>
                  <a:lnTo>
                    <a:pt x="1942" y="1340"/>
                  </a:lnTo>
                  <a:lnTo>
                    <a:pt x="1991" y="1331"/>
                  </a:lnTo>
                  <a:lnTo>
                    <a:pt x="2040" y="1323"/>
                  </a:lnTo>
                  <a:lnTo>
                    <a:pt x="2090" y="1315"/>
                  </a:lnTo>
                  <a:lnTo>
                    <a:pt x="2139" y="1307"/>
                  </a:lnTo>
                  <a:lnTo>
                    <a:pt x="2188" y="1282"/>
                  </a:lnTo>
                  <a:lnTo>
                    <a:pt x="2238" y="1241"/>
                  </a:lnTo>
                  <a:lnTo>
                    <a:pt x="2287" y="1233"/>
                  </a:lnTo>
                  <a:lnTo>
                    <a:pt x="2337" y="1241"/>
                  </a:lnTo>
                  <a:lnTo>
                    <a:pt x="2386" y="1274"/>
                  </a:lnTo>
                  <a:lnTo>
                    <a:pt x="2435" y="1266"/>
                  </a:lnTo>
                  <a:lnTo>
                    <a:pt x="2485" y="1257"/>
                  </a:lnTo>
                  <a:lnTo>
                    <a:pt x="2534" y="1233"/>
                  </a:lnTo>
                  <a:lnTo>
                    <a:pt x="2583" y="1216"/>
                  </a:lnTo>
                  <a:lnTo>
                    <a:pt x="2633" y="1134"/>
                  </a:lnTo>
                  <a:lnTo>
                    <a:pt x="2682" y="1052"/>
                  </a:lnTo>
                  <a:lnTo>
                    <a:pt x="2731" y="937"/>
                  </a:lnTo>
                  <a:lnTo>
                    <a:pt x="2781" y="887"/>
                  </a:lnTo>
                  <a:lnTo>
                    <a:pt x="2830" y="838"/>
                  </a:lnTo>
                  <a:lnTo>
                    <a:pt x="2880" y="797"/>
                  </a:lnTo>
                  <a:lnTo>
                    <a:pt x="2929" y="748"/>
                  </a:lnTo>
                  <a:lnTo>
                    <a:pt x="2978" y="665"/>
                  </a:lnTo>
                  <a:lnTo>
                    <a:pt x="3028" y="583"/>
                  </a:lnTo>
                  <a:lnTo>
                    <a:pt x="3077" y="542"/>
                  </a:lnTo>
                  <a:lnTo>
                    <a:pt x="3135" y="493"/>
                  </a:lnTo>
                  <a:lnTo>
                    <a:pt x="3184" y="452"/>
                  </a:lnTo>
                  <a:lnTo>
                    <a:pt x="3233" y="419"/>
                  </a:lnTo>
                  <a:lnTo>
                    <a:pt x="3283" y="369"/>
                  </a:lnTo>
                  <a:lnTo>
                    <a:pt x="3332" y="328"/>
                  </a:lnTo>
                  <a:lnTo>
                    <a:pt x="3381" y="295"/>
                  </a:lnTo>
                  <a:lnTo>
                    <a:pt x="3431" y="263"/>
                  </a:lnTo>
                  <a:lnTo>
                    <a:pt x="3480" y="230"/>
                  </a:lnTo>
                  <a:lnTo>
                    <a:pt x="3529" y="205"/>
                  </a:lnTo>
                  <a:lnTo>
                    <a:pt x="3579" y="172"/>
                  </a:lnTo>
                  <a:lnTo>
                    <a:pt x="3628" y="139"/>
                  </a:lnTo>
                  <a:lnTo>
                    <a:pt x="3678" y="106"/>
                  </a:lnTo>
                  <a:lnTo>
                    <a:pt x="3727" y="82"/>
                  </a:lnTo>
                  <a:lnTo>
                    <a:pt x="3776" y="65"/>
                  </a:lnTo>
                  <a:lnTo>
                    <a:pt x="3826" y="49"/>
                  </a:lnTo>
                  <a:lnTo>
                    <a:pt x="3875" y="32"/>
                  </a:lnTo>
                  <a:lnTo>
                    <a:pt x="3924" y="16"/>
                  </a:lnTo>
                  <a:lnTo>
                    <a:pt x="3974" y="0"/>
                  </a:lnTo>
                  <a:lnTo>
                    <a:pt x="4023" y="0"/>
                  </a:lnTo>
                  <a:lnTo>
                    <a:pt x="4072" y="0"/>
                  </a:lnTo>
                  <a:lnTo>
                    <a:pt x="4122" y="0"/>
                  </a:lnTo>
                  <a:lnTo>
                    <a:pt x="4171" y="0"/>
                  </a:lnTo>
                  <a:lnTo>
                    <a:pt x="4221" y="0"/>
                  </a:lnTo>
                  <a:lnTo>
                    <a:pt x="4270" y="0"/>
                  </a:lnTo>
                  <a:lnTo>
                    <a:pt x="4319" y="0"/>
                  </a:lnTo>
                  <a:lnTo>
                    <a:pt x="4377" y="0"/>
                  </a:lnTo>
                  <a:lnTo>
                    <a:pt x="4426" y="0"/>
                  </a:lnTo>
                  <a:lnTo>
                    <a:pt x="4476" y="0"/>
                  </a:lnTo>
                  <a:lnTo>
                    <a:pt x="4525" y="0"/>
                  </a:lnTo>
                  <a:lnTo>
                    <a:pt x="4574" y="0"/>
                  </a:lnTo>
                  <a:lnTo>
                    <a:pt x="4624" y="0"/>
                  </a:lnTo>
                  <a:lnTo>
                    <a:pt x="4673" y="0"/>
                  </a:lnTo>
                  <a:lnTo>
                    <a:pt x="4722" y="0"/>
                  </a:lnTo>
                  <a:lnTo>
                    <a:pt x="4772" y="0"/>
                  </a:lnTo>
                  <a:lnTo>
                    <a:pt x="4821" y="0"/>
                  </a:lnTo>
                  <a:lnTo>
                    <a:pt x="4871" y="0"/>
                  </a:lnTo>
                  <a:lnTo>
                    <a:pt x="4920" y="0"/>
                  </a:lnTo>
                  <a:lnTo>
                    <a:pt x="4969" y="0"/>
                  </a:lnTo>
                  <a:lnTo>
                    <a:pt x="4969" y="1660"/>
                  </a:lnTo>
                  <a:lnTo>
                    <a:pt x="4920" y="1660"/>
                  </a:lnTo>
                  <a:lnTo>
                    <a:pt x="4871" y="1660"/>
                  </a:lnTo>
                  <a:lnTo>
                    <a:pt x="4821" y="1660"/>
                  </a:lnTo>
                  <a:lnTo>
                    <a:pt x="4772" y="1660"/>
                  </a:lnTo>
                  <a:lnTo>
                    <a:pt x="4722" y="1660"/>
                  </a:lnTo>
                  <a:lnTo>
                    <a:pt x="4673" y="1660"/>
                  </a:lnTo>
                  <a:lnTo>
                    <a:pt x="4624" y="1660"/>
                  </a:lnTo>
                  <a:lnTo>
                    <a:pt x="4574" y="1660"/>
                  </a:lnTo>
                  <a:lnTo>
                    <a:pt x="4525" y="1660"/>
                  </a:lnTo>
                  <a:lnTo>
                    <a:pt x="4476" y="1660"/>
                  </a:lnTo>
                  <a:lnTo>
                    <a:pt x="4426" y="1660"/>
                  </a:lnTo>
                  <a:lnTo>
                    <a:pt x="4377" y="1660"/>
                  </a:lnTo>
                  <a:lnTo>
                    <a:pt x="4319" y="1660"/>
                  </a:lnTo>
                  <a:lnTo>
                    <a:pt x="4270" y="1660"/>
                  </a:lnTo>
                  <a:lnTo>
                    <a:pt x="4221" y="1660"/>
                  </a:lnTo>
                  <a:lnTo>
                    <a:pt x="4171" y="1660"/>
                  </a:lnTo>
                  <a:lnTo>
                    <a:pt x="4122" y="1660"/>
                  </a:lnTo>
                  <a:lnTo>
                    <a:pt x="4072" y="1660"/>
                  </a:lnTo>
                  <a:lnTo>
                    <a:pt x="4023" y="1660"/>
                  </a:lnTo>
                  <a:lnTo>
                    <a:pt x="3974" y="1660"/>
                  </a:lnTo>
                  <a:lnTo>
                    <a:pt x="3924" y="1660"/>
                  </a:lnTo>
                  <a:lnTo>
                    <a:pt x="3875" y="1660"/>
                  </a:lnTo>
                  <a:lnTo>
                    <a:pt x="3826" y="1660"/>
                  </a:lnTo>
                  <a:lnTo>
                    <a:pt x="3776" y="1660"/>
                  </a:lnTo>
                  <a:lnTo>
                    <a:pt x="3727" y="1660"/>
                  </a:lnTo>
                  <a:lnTo>
                    <a:pt x="3678" y="1660"/>
                  </a:lnTo>
                  <a:lnTo>
                    <a:pt x="3628" y="1660"/>
                  </a:lnTo>
                  <a:lnTo>
                    <a:pt x="3579" y="1660"/>
                  </a:lnTo>
                  <a:lnTo>
                    <a:pt x="3529" y="1660"/>
                  </a:lnTo>
                  <a:lnTo>
                    <a:pt x="3480" y="1660"/>
                  </a:lnTo>
                  <a:lnTo>
                    <a:pt x="3431" y="1660"/>
                  </a:lnTo>
                  <a:lnTo>
                    <a:pt x="3381" y="1660"/>
                  </a:lnTo>
                  <a:lnTo>
                    <a:pt x="3332" y="1660"/>
                  </a:lnTo>
                  <a:lnTo>
                    <a:pt x="3283" y="1660"/>
                  </a:lnTo>
                  <a:lnTo>
                    <a:pt x="3233" y="1660"/>
                  </a:lnTo>
                  <a:lnTo>
                    <a:pt x="3184" y="1660"/>
                  </a:lnTo>
                  <a:lnTo>
                    <a:pt x="3135" y="1660"/>
                  </a:lnTo>
                  <a:lnTo>
                    <a:pt x="3077" y="1660"/>
                  </a:lnTo>
                  <a:lnTo>
                    <a:pt x="3028" y="1660"/>
                  </a:lnTo>
                  <a:lnTo>
                    <a:pt x="2978" y="1660"/>
                  </a:lnTo>
                  <a:lnTo>
                    <a:pt x="2929" y="1660"/>
                  </a:lnTo>
                  <a:lnTo>
                    <a:pt x="2880" y="1660"/>
                  </a:lnTo>
                  <a:lnTo>
                    <a:pt x="2830" y="1660"/>
                  </a:lnTo>
                  <a:lnTo>
                    <a:pt x="2781" y="1660"/>
                  </a:lnTo>
                  <a:lnTo>
                    <a:pt x="2731" y="1660"/>
                  </a:lnTo>
                  <a:lnTo>
                    <a:pt x="2682" y="1660"/>
                  </a:lnTo>
                  <a:lnTo>
                    <a:pt x="2633" y="1660"/>
                  </a:lnTo>
                  <a:lnTo>
                    <a:pt x="2583" y="1660"/>
                  </a:lnTo>
                  <a:lnTo>
                    <a:pt x="2534" y="1660"/>
                  </a:lnTo>
                  <a:lnTo>
                    <a:pt x="2485" y="1660"/>
                  </a:lnTo>
                  <a:lnTo>
                    <a:pt x="2435" y="1660"/>
                  </a:lnTo>
                  <a:lnTo>
                    <a:pt x="2386" y="1660"/>
                  </a:lnTo>
                  <a:lnTo>
                    <a:pt x="2337" y="1660"/>
                  </a:lnTo>
                  <a:lnTo>
                    <a:pt x="2287" y="1660"/>
                  </a:lnTo>
                  <a:lnTo>
                    <a:pt x="2238" y="1660"/>
                  </a:lnTo>
                  <a:lnTo>
                    <a:pt x="2188" y="1660"/>
                  </a:lnTo>
                  <a:lnTo>
                    <a:pt x="2139" y="1660"/>
                  </a:lnTo>
                  <a:lnTo>
                    <a:pt x="2090" y="1660"/>
                  </a:lnTo>
                  <a:lnTo>
                    <a:pt x="2040" y="1660"/>
                  </a:lnTo>
                  <a:lnTo>
                    <a:pt x="1991" y="1660"/>
                  </a:lnTo>
                  <a:lnTo>
                    <a:pt x="1942" y="1660"/>
                  </a:lnTo>
                  <a:lnTo>
                    <a:pt x="1892" y="1660"/>
                  </a:lnTo>
                  <a:lnTo>
                    <a:pt x="1835" y="1660"/>
                  </a:lnTo>
                  <a:lnTo>
                    <a:pt x="1785" y="1660"/>
                  </a:lnTo>
                  <a:lnTo>
                    <a:pt x="1736" y="1660"/>
                  </a:lnTo>
                  <a:lnTo>
                    <a:pt x="1687" y="1660"/>
                  </a:lnTo>
                  <a:lnTo>
                    <a:pt x="1637" y="1660"/>
                  </a:lnTo>
                  <a:lnTo>
                    <a:pt x="1588" y="1660"/>
                  </a:lnTo>
                  <a:lnTo>
                    <a:pt x="1539" y="1660"/>
                  </a:lnTo>
                  <a:lnTo>
                    <a:pt x="1489" y="1660"/>
                  </a:lnTo>
                  <a:lnTo>
                    <a:pt x="1440" y="1660"/>
                  </a:lnTo>
                  <a:lnTo>
                    <a:pt x="1390" y="1660"/>
                  </a:lnTo>
                  <a:lnTo>
                    <a:pt x="1341" y="1660"/>
                  </a:lnTo>
                  <a:lnTo>
                    <a:pt x="1292" y="1660"/>
                  </a:lnTo>
                  <a:lnTo>
                    <a:pt x="1242" y="1660"/>
                  </a:lnTo>
                  <a:lnTo>
                    <a:pt x="1193" y="1660"/>
                  </a:lnTo>
                  <a:lnTo>
                    <a:pt x="1144" y="1660"/>
                  </a:lnTo>
                  <a:lnTo>
                    <a:pt x="1094" y="1660"/>
                  </a:lnTo>
                  <a:lnTo>
                    <a:pt x="1045" y="1660"/>
                  </a:lnTo>
                  <a:lnTo>
                    <a:pt x="996" y="1660"/>
                  </a:lnTo>
                  <a:lnTo>
                    <a:pt x="946" y="1660"/>
                  </a:lnTo>
                  <a:lnTo>
                    <a:pt x="897" y="1660"/>
                  </a:lnTo>
                  <a:lnTo>
                    <a:pt x="847" y="1660"/>
                  </a:lnTo>
                  <a:lnTo>
                    <a:pt x="798" y="1660"/>
                  </a:lnTo>
                  <a:lnTo>
                    <a:pt x="749" y="1660"/>
                  </a:lnTo>
                  <a:lnTo>
                    <a:pt x="699" y="1660"/>
                  </a:lnTo>
                  <a:lnTo>
                    <a:pt x="650" y="1660"/>
                  </a:lnTo>
                  <a:lnTo>
                    <a:pt x="592" y="1660"/>
                  </a:lnTo>
                  <a:lnTo>
                    <a:pt x="543" y="1660"/>
                  </a:lnTo>
                  <a:lnTo>
                    <a:pt x="494" y="1660"/>
                  </a:lnTo>
                  <a:lnTo>
                    <a:pt x="444" y="1660"/>
                  </a:lnTo>
                  <a:lnTo>
                    <a:pt x="395" y="1660"/>
                  </a:lnTo>
                  <a:lnTo>
                    <a:pt x="346" y="1660"/>
                  </a:lnTo>
                  <a:lnTo>
                    <a:pt x="296" y="1660"/>
                  </a:lnTo>
                  <a:lnTo>
                    <a:pt x="247" y="1660"/>
                  </a:lnTo>
                  <a:lnTo>
                    <a:pt x="198" y="1660"/>
                  </a:lnTo>
                  <a:lnTo>
                    <a:pt x="148" y="1660"/>
                  </a:lnTo>
                  <a:lnTo>
                    <a:pt x="99" y="1660"/>
                  </a:lnTo>
                  <a:lnTo>
                    <a:pt x="49" y="1660"/>
                  </a:lnTo>
                  <a:lnTo>
                    <a:pt x="0" y="166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mtClean="0">
                <a:solidFill>
                  <a:srgbClr val="000000"/>
                </a:solidFill>
                <a:latin typeface="Calibri" pitchFamily="34" charset="0"/>
              </a:endParaRPr>
            </a:p>
          </p:txBody>
        </p:sp>
        <p:sp>
          <p:nvSpPr>
            <p:cNvPr id="9231" name="Freeform 15"/>
            <p:cNvSpPr>
              <a:spLocks/>
            </p:cNvSpPr>
            <p:nvPr/>
          </p:nvSpPr>
          <p:spPr bwMode="auto">
            <a:xfrm>
              <a:off x="415" y="2017"/>
              <a:ext cx="4969" cy="1660"/>
            </a:xfrm>
            <a:custGeom>
              <a:avLst/>
              <a:gdLst>
                <a:gd name="T0" fmla="*/ 99 w 4969"/>
                <a:gd name="T1" fmla="*/ 1644 h 1660"/>
                <a:gd name="T2" fmla="*/ 296 w 4969"/>
                <a:gd name="T3" fmla="*/ 1627 h 1660"/>
                <a:gd name="T4" fmla="*/ 494 w 4969"/>
                <a:gd name="T5" fmla="*/ 1537 h 1660"/>
                <a:gd name="T6" fmla="*/ 699 w 4969"/>
                <a:gd name="T7" fmla="*/ 1594 h 1660"/>
                <a:gd name="T8" fmla="*/ 897 w 4969"/>
                <a:gd name="T9" fmla="*/ 1594 h 1660"/>
                <a:gd name="T10" fmla="*/ 1094 w 4969"/>
                <a:gd name="T11" fmla="*/ 1537 h 1660"/>
                <a:gd name="T12" fmla="*/ 1292 w 4969"/>
                <a:gd name="T13" fmla="*/ 1512 h 1660"/>
                <a:gd name="T14" fmla="*/ 1489 w 4969"/>
                <a:gd name="T15" fmla="*/ 1471 h 1660"/>
                <a:gd name="T16" fmla="*/ 1687 w 4969"/>
                <a:gd name="T17" fmla="*/ 1422 h 1660"/>
                <a:gd name="T18" fmla="*/ 1892 w 4969"/>
                <a:gd name="T19" fmla="*/ 1356 h 1660"/>
                <a:gd name="T20" fmla="*/ 2090 w 4969"/>
                <a:gd name="T21" fmla="*/ 1315 h 1660"/>
                <a:gd name="T22" fmla="*/ 2287 w 4969"/>
                <a:gd name="T23" fmla="*/ 1233 h 1660"/>
                <a:gd name="T24" fmla="*/ 2485 w 4969"/>
                <a:gd name="T25" fmla="*/ 1257 h 1660"/>
                <a:gd name="T26" fmla="*/ 2682 w 4969"/>
                <a:gd name="T27" fmla="*/ 1052 h 1660"/>
                <a:gd name="T28" fmla="*/ 2880 w 4969"/>
                <a:gd name="T29" fmla="*/ 797 h 1660"/>
                <a:gd name="T30" fmla="*/ 3077 w 4969"/>
                <a:gd name="T31" fmla="*/ 542 h 1660"/>
                <a:gd name="T32" fmla="*/ 3283 w 4969"/>
                <a:gd name="T33" fmla="*/ 369 h 1660"/>
                <a:gd name="T34" fmla="*/ 3480 w 4969"/>
                <a:gd name="T35" fmla="*/ 230 h 1660"/>
                <a:gd name="T36" fmla="*/ 3678 w 4969"/>
                <a:gd name="T37" fmla="*/ 106 h 1660"/>
                <a:gd name="T38" fmla="*/ 3875 w 4969"/>
                <a:gd name="T39" fmla="*/ 32 h 1660"/>
                <a:gd name="T40" fmla="*/ 4072 w 4969"/>
                <a:gd name="T41" fmla="*/ 0 h 1660"/>
                <a:gd name="T42" fmla="*/ 4270 w 4969"/>
                <a:gd name="T43" fmla="*/ 0 h 1660"/>
                <a:gd name="T44" fmla="*/ 4476 w 4969"/>
                <a:gd name="T45" fmla="*/ 0 h 1660"/>
                <a:gd name="T46" fmla="*/ 4673 w 4969"/>
                <a:gd name="T47" fmla="*/ 0 h 1660"/>
                <a:gd name="T48" fmla="*/ 4871 w 4969"/>
                <a:gd name="T49" fmla="*/ 0 h 1660"/>
                <a:gd name="T50" fmla="*/ 4920 w 4969"/>
                <a:gd name="T51" fmla="*/ 1660 h 1660"/>
                <a:gd name="T52" fmla="*/ 4722 w 4969"/>
                <a:gd name="T53" fmla="*/ 1660 h 1660"/>
                <a:gd name="T54" fmla="*/ 4525 w 4969"/>
                <a:gd name="T55" fmla="*/ 1660 h 1660"/>
                <a:gd name="T56" fmla="*/ 4319 w 4969"/>
                <a:gd name="T57" fmla="*/ 1660 h 1660"/>
                <a:gd name="T58" fmla="*/ 4122 w 4969"/>
                <a:gd name="T59" fmla="*/ 1660 h 1660"/>
                <a:gd name="T60" fmla="*/ 3924 w 4969"/>
                <a:gd name="T61" fmla="*/ 1660 h 1660"/>
                <a:gd name="T62" fmla="*/ 3727 w 4969"/>
                <a:gd name="T63" fmla="*/ 1660 h 1660"/>
                <a:gd name="T64" fmla="*/ 3529 w 4969"/>
                <a:gd name="T65" fmla="*/ 1660 h 1660"/>
                <a:gd name="T66" fmla="*/ 3332 w 4969"/>
                <a:gd name="T67" fmla="*/ 1660 h 1660"/>
                <a:gd name="T68" fmla="*/ 3135 w 4969"/>
                <a:gd name="T69" fmla="*/ 1660 h 1660"/>
                <a:gd name="T70" fmla="*/ 2929 w 4969"/>
                <a:gd name="T71" fmla="*/ 1660 h 1660"/>
                <a:gd name="T72" fmla="*/ 2731 w 4969"/>
                <a:gd name="T73" fmla="*/ 1660 h 1660"/>
                <a:gd name="T74" fmla="*/ 2534 w 4969"/>
                <a:gd name="T75" fmla="*/ 1660 h 1660"/>
                <a:gd name="T76" fmla="*/ 2337 w 4969"/>
                <a:gd name="T77" fmla="*/ 1660 h 1660"/>
                <a:gd name="T78" fmla="*/ 2139 w 4969"/>
                <a:gd name="T79" fmla="*/ 1660 h 1660"/>
                <a:gd name="T80" fmla="*/ 1942 w 4969"/>
                <a:gd name="T81" fmla="*/ 1660 h 1660"/>
                <a:gd name="T82" fmla="*/ 1736 w 4969"/>
                <a:gd name="T83" fmla="*/ 1660 h 1660"/>
                <a:gd name="T84" fmla="*/ 1539 w 4969"/>
                <a:gd name="T85" fmla="*/ 1660 h 1660"/>
                <a:gd name="T86" fmla="*/ 1341 w 4969"/>
                <a:gd name="T87" fmla="*/ 1660 h 1660"/>
                <a:gd name="T88" fmla="*/ 1144 w 4969"/>
                <a:gd name="T89" fmla="*/ 1660 h 1660"/>
                <a:gd name="T90" fmla="*/ 946 w 4969"/>
                <a:gd name="T91" fmla="*/ 1660 h 1660"/>
                <a:gd name="T92" fmla="*/ 749 w 4969"/>
                <a:gd name="T93" fmla="*/ 1660 h 1660"/>
                <a:gd name="T94" fmla="*/ 543 w 4969"/>
                <a:gd name="T95" fmla="*/ 1660 h 1660"/>
                <a:gd name="T96" fmla="*/ 346 w 4969"/>
                <a:gd name="T97" fmla="*/ 1660 h 1660"/>
                <a:gd name="T98" fmla="*/ 148 w 4969"/>
                <a:gd name="T99" fmla="*/ 1660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9"/>
                <a:gd name="T151" fmla="*/ 0 h 1660"/>
                <a:gd name="T152" fmla="*/ 4969 w 4969"/>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9" h="1660">
                  <a:moveTo>
                    <a:pt x="0" y="1660"/>
                  </a:moveTo>
                  <a:lnTo>
                    <a:pt x="0" y="1644"/>
                  </a:lnTo>
                  <a:lnTo>
                    <a:pt x="49" y="1644"/>
                  </a:lnTo>
                  <a:lnTo>
                    <a:pt x="99" y="1644"/>
                  </a:lnTo>
                  <a:lnTo>
                    <a:pt x="148" y="1636"/>
                  </a:lnTo>
                  <a:lnTo>
                    <a:pt x="198" y="1636"/>
                  </a:lnTo>
                  <a:lnTo>
                    <a:pt x="247" y="1636"/>
                  </a:lnTo>
                  <a:lnTo>
                    <a:pt x="296" y="1627"/>
                  </a:lnTo>
                  <a:lnTo>
                    <a:pt x="346" y="1619"/>
                  </a:lnTo>
                  <a:lnTo>
                    <a:pt x="395" y="1578"/>
                  </a:lnTo>
                  <a:lnTo>
                    <a:pt x="444" y="1545"/>
                  </a:lnTo>
                  <a:lnTo>
                    <a:pt x="494" y="1537"/>
                  </a:lnTo>
                  <a:lnTo>
                    <a:pt x="543" y="1578"/>
                  </a:lnTo>
                  <a:lnTo>
                    <a:pt x="592" y="1594"/>
                  </a:lnTo>
                  <a:lnTo>
                    <a:pt x="650" y="1594"/>
                  </a:lnTo>
                  <a:lnTo>
                    <a:pt x="699" y="1594"/>
                  </a:lnTo>
                  <a:lnTo>
                    <a:pt x="749" y="1586"/>
                  </a:lnTo>
                  <a:lnTo>
                    <a:pt x="798" y="1586"/>
                  </a:lnTo>
                  <a:lnTo>
                    <a:pt x="847" y="1594"/>
                  </a:lnTo>
                  <a:lnTo>
                    <a:pt x="897" y="1594"/>
                  </a:lnTo>
                  <a:lnTo>
                    <a:pt x="946" y="1578"/>
                  </a:lnTo>
                  <a:lnTo>
                    <a:pt x="996" y="1553"/>
                  </a:lnTo>
                  <a:lnTo>
                    <a:pt x="1045" y="1537"/>
                  </a:lnTo>
                  <a:lnTo>
                    <a:pt x="1094" y="1537"/>
                  </a:lnTo>
                  <a:lnTo>
                    <a:pt x="1144" y="1529"/>
                  </a:lnTo>
                  <a:lnTo>
                    <a:pt x="1193" y="1537"/>
                  </a:lnTo>
                  <a:lnTo>
                    <a:pt x="1242" y="1512"/>
                  </a:lnTo>
                  <a:lnTo>
                    <a:pt x="1292" y="1512"/>
                  </a:lnTo>
                  <a:lnTo>
                    <a:pt x="1341" y="1488"/>
                  </a:lnTo>
                  <a:lnTo>
                    <a:pt x="1390" y="1471"/>
                  </a:lnTo>
                  <a:lnTo>
                    <a:pt x="1440" y="1463"/>
                  </a:lnTo>
                  <a:lnTo>
                    <a:pt x="1489" y="1471"/>
                  </a:lnTo>
                  <a:lnTo>
                    <a:pt x="1539" y="1471"/>
                  </a:lnTo>
                  <a:lnTo>
                    <a:pt x="1588" y="1455"/>
                  </a:lnTo>
                  <a:lnTo>
                    <a:pt x="1637" y="1438"/>
                  </a:lnTo>
                  <a:lnTo>
                    <a:pt x="1687" y="1422"/>
                  </a:lnTo>
                  <a:lnTo>
                    <a:pt x="1736" y="1389"/>
                  </a:lnTo>
                  <a:lnTo>
                    <a:pt x="1785" y="1389"/>
                  </a:lnTo>
                  <a:lnTo>
                    <a:pt x="1835" y="1372"/>
                  </a:lnTo>
                  <a:lnTo>
                    <a:pt x="1892" y="1356"/>
                  </a:lnTo>
                  <a:lnTo>
                    <a:pt x="1942" y="1340"/>
                  </a:lnTo>
                  <a:lnTo>
                    <a:pt x="1991" y="1331"/>
                  </a:lnTo>
                  <a:lnTo>
                    <a:pt x="2040" y="1323"/>
                  </a:lnTo>
                  <a:lnTo>
                    <a:pt x="2090" y="1315"/>
                  </a:lnTo>
                  <a:lnTo>
                    <a:pt x="2139" y="1307"/>
                  </a:lnTo>
                  <a:lnTo>
                    <a:pt x="2188" y="1282"/>
                  </a:lnTo>
                  <a:lnTo>
                    <a:pt x="2238" y="1241"/>
                  </a:lnTo>
                  <a:lnTo>
                    <a:pt x="2287" y="1233"/>
                  </a:lnTo>
                  <a:lnTo>
                    <a:pt x="2337" y="1241"/>
                  </a:lnTo>
                  <a:lnTo>
                    <a:pt x="2386" y="1274"/>
                  </a:lnTo>
                  <a:lnTo>
                    <a:pt x="2435" y="1266"/>
                  </a:lnTo>
                  <a:lnTo>
                    <a:pt x="2485" y="1257"/>
                  </a:lnTo>
                  <a:lnTo>
                    <a:pt x="2534" y="1233"/>
                  </a:lnTo>
                  <a:lnTo>
                    <a:pt x="2583" y="1216"/>
                  </a:lnTo>
                  <a:lnTo>
                    <a:pt x="2633" y="1134"/>
                  </a:lnTo>
                  <a:lnTo>
                    <a:pt x="2682" y="1052"/>
                  </a:lnTo>
                  <a:lnTo>
                    <a:pt x="2731" y="937"/>
                  </a:lnTo>
                  <a:lnTo>
                    <a:pt x="2781" y="887"/>
                  </a:lnTo>
                  <a:lnTo>
                    <a:pt x="2830" y="838"/>
                  </a:lnTo>
                  <a:lnTo>
                    <a:pt x="2880" y="797"/>
                  </a:lnTo>
                  <a:lnTo>
                    <a:pt x="2929" y="748"/>
                  </a:lnTo>
                  <a:lnTo>
                    <a:pt x="2978" y="665"/>
                  </a:lnTo>
                  <a:lnTo>
                    <a:pt x="3028" y="583"/>
                  </a:lnTo>
                  <a:lnTo>
                    <a:pt x="3077" y="542"/>
                  </a:lnTo>
                  <a:lnTo>
                    <a:pt x="3135" y="493"/>
                  </a:lnTo>
                  <a:lnTo>
                    <a:pt x="3184" y="452"/>
                  </a:lnTo>
                  <a:lnTo>
                    <a:pt x="3233" y="419"/>
                  </a:lnTo>
                  <a:lnTo>
                    <a:pt x="3283" y="369"/>
                  </a:lnTo>
                  <a:lnTo>
                    <a:pt x="3332" y="328"/>
                  </a:lnTo>
                  <a:lnTo>
                    <a:pt x="3381" y="295"/>
                  </a:lnTo>
                  <a:lnTo>
                    <a:pt x="3431" y="263"/>
                  </a:lnTo>
                  <a:lnTo>
                    <a:pt x="3480" y="230"/>
                  </a:lnTo>
                  <a:lnTo>
                    <a:pt x="3529" y="205"/>
                  </a:lnTo>
                  <a:lnTo>
                    <a:pt x="3579" y="172"/>
                  </a:lnTo>
                  <a:lnTo>
                    <a:pt x="3628" y="139"/>
                  </a:lnTo>
                  <a:lnTo>
                    <a:pt x="3678" y="106"/>
                  </a:lnTo>
                  <a:lnTo>
                    <a:pt x="3727" y="82"/>
                  </a:lnTo>
                  <a:lnTo>
                    <a:pt x="3776" y="65"/>
                  </a:lnTo>
                  <a:lnTo>
                    <a:pt x="3826" y="49"/>
                  </a:lnTo>
                  <a:lnTo>
                    <a:pt x="3875" y="32"/>
                  </a:lnTo>
                  <a:lnTo>
                    <a:pt x="3924" y="16"/>
                  </a:lnTo>
                  <a:lnTo>
                    <a:pt x="3974" y="0"/>
                  </a:lnTo>
                  <a:lnTo>
                    <a:pt x="4023" y="0"/>
                  </a:lnTo>
                  <a:lnTo>
                    <a:pt x="4072" y="0"/>
                  </a:lnTo>
                  <a:lnTo>
                    <a:pt x="4122" y="0"/>
                  </a:lnTo>
                  <a:lnTo>
                    <a:pt x="4171" y="0"/>
                  </a:lnTo>
                  <a:lnTo>
                    <a:pt x="4221" y="0"/>
                  </a:lnTo>
                  <a:lnTo>
                    <a:pt x="4270" y="0"/>
                  </a:lnTo>
                  <a:lnTo>
                    <a:pt x="4319" y="0"/>
                  </a:lnTo>
                  <a:lnTo>
                    <a:pt x="4377" y="0"/>
                  </a:lnTo>
                  <a:lnTo>
                    <a:pt x="4426" y="0"/>
                  </a:lnTo>
                  <a:lnTo>
                    <a:pt x="4476" y="0"/>
                  </a:lnTo>
                  <a:lnTo>
                    <a:pt x="4525" y="0"/>
                  </a:lnTo>
                  <a:lnTo>
                    <a:pt x="4574" y="0"/>
                  </a:lnTo>
                  <a:lnTo>
                    <a:pt x="4624" y="0"/>
                  </a:lnTo>
                  <a:lnTo>
                    <a:pt x="4673" y="0"/>
                  </a:lnTo>
                  <a:lnTo>
                    <a:pt x="4722" y="0"/>
                  </a:lnTo>
                  <a:lnTo>
                    <a:pt x="4772" y="0"/>
                  </a:lnTo>
                  <a:lnTo>
                    <a:pt x="4821" y="0"/>
                  </a:lnTo>
                  <a:lnTo>
                    <a:pt x="4871" y="0"/>
                  </a:lnTo>
                  <a:lnTo>
                    <a:pt x="4920" y="0"/>
                  </a:lnTo>
                  <a:lnTo>
                    <a:pt x="4969" y="0"/>
                  </a:lnTo>
                  <a:lnTo>
                    <a:pt x="4969" y="1660"/>
                  </a:lnTo>
                  <a:lnTo>
                    <a:pt x="4920" y="1660"/>
                  </a:lnTo>
                  <a:lnTo>
                    <a:pt x="4871" y="1660"/>
                  </a:lnTo>
                  <a:lnTo>
                    <a:pt x="4821" y="1660"/>
                  </a:lnTo>
                  <a:lnTo>
                    <a:pt x="4772" y="1660"/>
                  </a:lnTo>
                  <a:lnTo>
                    <a:pt x="4722" y="1660"/>
                  </a:lnTo>
                  <a:lnTo>
                    <a:pt x="4673" y="1660"/>
                  </a:lnTo>
                  <a:lnTo>
                    <a:pt x="4624" y="1660"/>
                  </a:lnTo>
                  <a:lnTo>
                    <a:pt x="4574" y="1660"/>
                  </a:lnTo>
                  <a:lnTo>
                    <a:pt x="4525" y="1660"/>
                  </a:lnTo>
                  <a:lnTo>
                    <a:pt x="4476" y="1660"/>
                  </a:lnTo>
                  <a:lnTo>
                    <a:pt x="4426" y="1660"/>
                  </a:lnTo>
                  <a:lnTo>
                    <a:pt x="4377" y="1660"/>
                  </a:lnTo>
                  <a:lnTo>
                    <a:pt x="4319" y="1660"/>
                  </a:lnTo>
                  <a:lnTo>
                    <a:pt x="4270" y="1660"/>
                  </a:lnTo>
                  <a:lnTo>
                    <a:pt x="4221" y="1660"/>
                  </a:lnTo>
                  <a:lnTo>
                    <a:pt x="4171" y="1660"/>
                  </a:lnTo>
                  <a:lnTo>
                    <a:pt x="4122" y="1660"/>
                  </a:lnTo>
                  <a:lnTo>
                    <a:pt x="4072" y="1660"/>
                  </a:lnTo>
                  <a:lnTo>
                    <a:pt x="4023" y="1660"/>
                  </a:lnTo>
                  <a:lnTo>
                    <a:pt x="3974" y="1660"/>
                  </a:lnTo>
                  <a:lnTo>
                    <a:pt x="3924" y="1660"/>
                  </a:lnTo>
                  <a:lnTo>
                    <a:pt x="3875" y="1660"/>
                  </a:lnTo>
                  <a:lnTo>
                    <a:pt x="3826" y="1660"/>
                  </a:lnTo>
                  <a:lnTo>
                    <a:pt x="3776" y="1660"/>
                  </a:lnTo>
                  <a:lnTo>
                    <a:pt x="3727" y="1660"/>
                  </a:lnTo>
                  <a:lnTo>
                    <a:pt x="3678" y="1660"/>
                  </a:lnTo>
                  <a:lnTo>
                    <a:pt x="3628" y="1660"/>
                  </a:lnTo>
                  <a:lnTo>
                    <a:pt x="3579" y="1660"/>
                  </a:lnTo>
                  <a:lnTo>
                    <a:pt x="3529" y="1660"/>
                  </a:lnTo>
                  <a:lnTo>
                    <a:pt x="3480" y="1660"/>
                  </a:lnTo>
                  <a:lnTo>
                    <a:pt x="3431" y="1660"/>
                  </a:lnTo>
                  <a:lnTo>
                    <a:pt x="3381" y="1660"/>
                  </a:lnTo>
                  <a:lnTo>
                    <a:pt x="3332" y="1660"/>
                  </a:lnTo>
                  <a:lnTo>
                    <a:pt x="3283" y="1660"/>
                  </a:lnTo>
                  <a:lnTo>
                    <a:pt x="3233" y="1660"/>
                  </a:lnTo>
                  <a:lnTo>
                    <a:pt x="3184" y="1660"/>
                  </a:lnTo>
                  <a:lnTo>
                    <a:pt x="3135" y="1660"/>
                  </a:lnTo>
                  <a:lnTo>
                    <a:pt x="3077" y="1660"/>
                  </a:lnTo>
                  <a:lnTo>
                    <a:pt x="3028" y="1660"/>
                  </a:lnTo>
                  <a:lnTo>
                    <a:pt x="2978" y="1660"/>
                  </a:lnTo>
                  <a:lnTo>
                    <a:pt x="2929" y="1660"/>
                  </a:lnTo>
                  <a:lnTo>
                    <a:pt x="2880" y="1660"/>
                  </a:lnTo>
                  <a:lnTo>
                    <a:pt x="2830" y="1660"/>
                  </a:lnTo>
                  <a:lnTo>
                    <a:pt x="2781" y="1660"/>
                  </a:lnTo>
                  <a:lnTo>
                    <a:pt x="2731" y="1660"/>
                  </a:lnTo>
                  <a:lnTo>
                    <a:pt x="2682" y="1660"/>
                  </a:lnTo>
                  <a:lnTo>
                    <a:pt x="2633" y="1660"/>
                  </a:lnTo>
                  <a:lnTo>
                    <a:pt x="2583" y="1660"/>
                  </a:lnTo>
                  <a:lnTo>
                    <a:pt x="2534" y="1660"/>
                  </a:lnTo>
                  <a:lnTo>
                    <a:pt x="2485" y="1660"/>
                  </a:lnTo>
                  <a:lnTo>
                    <a:pt x="2435" y="1660"/>
                  </a:lnTo>
                  <a:lnTo>
                    <a:pt x="2386" y="1660"/>
                  </a:lnTo>
                  <a:lnTo>
                    <a:pt x="2337" y="1660"/>
                  </a:lnTo>
                  <a:lnTo>
                    <a:pt x="2287" y="1660"/>
                  </a:lnTo>
                  <a:lnTo>
                    <a:pt x="2238" y="1660"/>
                  </a:lnTo>
                  <a:lnTo>
                    <a:pt x="2188" y="1660"/>
                  </a:lnTo>
                  <a:lnTo>
                    <a:pt x="2139" y="1660"/>
                  </a:lnTo>
                  <a:lnTo>
                    <a:pt x="2090" y="1660"/>
                  </a:lnTo>
                  <a:lnTo>
                    <a:pt x="2040" y="1660"/>
                  </a:lnTo>
                  <a:lnTo>
                    <a:pt x="1991" y="1660"/>
                  </a:lnTo>
                  <a:lnTo>
                    <a:pt x="1942" y="1660"/>
                  </a:lnTo>
                  <a:lnTo>
                    <a:pt x="1892" y="1660"/>
                  </a:lnTo>
                  <a:lnTo>
                    <a:pt x="1835" y="1660"/>
                  </a:lnTo>
                  <a:lnTo>
                    <a:pt x="1785" y="1660"/>
                  </a:lnTo>
                  <a:lnTo>
                    <a:pt x="1736" y="1660"/>
                  </a:lnTo>
                  <a:lnTo>
                    <a:pt x="1687" y="1660"/>
                  </a:lnTo>
                  <a:lnTo>
                    <a:pt x="1637" y="1660"/>
                  </a:lnTo>
                  <a:lnTo>
                    <a:pt x="1588" y="1660"/>
                  </a:lnTo>
                  <a:lnTo>
                    <a:pt x="1539" y="1660"/>
                  </a:lnTo>
                  <a:lnTo>
                    <a:pt x="1489" y="1660"/>
                  </a:lnTo>
                  <a:lnTo>
                    <a:pt x="1440" y="1660"/>
                  </a:lnTo>
                  <a:lnTo>
                    <a:pt x="1390" y="1660"/>
                  </a:lnTo>
                  <a:lnTo>
                    <a:pt x="1341" y="1660"/>
                  </a:lnTo>
                  <a:lnTo>
                    <a:pt x="1292" y="1660"/>
                  </a:lnTo>
                  <a:lnTo>
                    <a:pt x="1242" y="1660"/>
                  </a:lnTo>
                  <a:lnTo>
                    <a:pt x="1193" y="1660"/>
                  </a:lnTo>
                  <a:lnTo>
                    <a:pt x="1144" y="1660"/>
                  </a:lnTo>
                  <a:lnTo>
                    <a:pt x="1094" y="1660"/>
                  </a:lnTo>
                  <a:lnTo>
                    <a:pt x="1045" y="1660"/>
                  </a:lnTo>
                  <a:lnTo>
                    <a:pt x="996" y="1660"/>
                  </a:lnTo>
                  <a:lnTo>
                    <a:pt x="946" y="1660"/>
                  </a:lnTo>
                  <a:lnTo>
                    <a:pt x="897" y="1660"/>
                  </a:lnTo>
                  <a:lnTo>
                    <a:pt x="847" y="1660"/>
                  </a:lnTo>
                  <a:lnTo>
                    <a:pt x="798" y="1660"/>
                  </a:lnTo>
                  <a:lnTo>
                    <a:pt x="749" y="1660"/>
                  </a:lnTo>
                  <a:lnTo>
                    <a:pt x="699" y="1660"/>
                  </a:lnTo>
                  <a:lnTo>
                    <a:pt x="650" y="1660"/>
                  </a:lnTo>
                  <a:lnTo>
                    <a:pt x="592" y="1660"/>
                  </a:lnTo>
                  <a:lnTo>
                    <a:pt x="543" y="1660"/>
                  </a:lnTo>
                  <a:lnTo>
                    <a:pt x="494" y="1660"/>
                  </a:lnTo>
                  <a:lnTo>
                    <a:pt x="444" y="1660"/>
                  </a:lnTo>
                  <a:lnTo>
                    <a:pt x="395" y="1660"/>
                  </a:lnTo>
                  <a:lnTo>
                    <a:pt x="346" y="1660"/>
                  </a:lnTo>
                  <a:lnTo>
                    <a:pt x="296" y="1660"/>
                  </a:lnTo>
                  <a:lnTo>
                    <a:pt x="247" y="1660"/>
                  </a:lnTo>
                  <a:lnTo>
                    <a:pt x="198" y="1660"/>
                  </a:lnTo>
                  <a:lnTo>
                    <a:pt x="148" y="1660"/>
                  </a:lnTo>
                  <a:lnTo>
                    <a:pt x="99" y="1660"/>
                  </a:lnTo>
                  <a:lnTo>
                    <a:pt x="49" y="1660"/>
                  </a:lnTo>
                  <a:lnTo>
                    <a:pt x="0" y="1660"/>
                  </a:lnTo>
                </a:path>
              </a:pathLst>
            </a:custGeom>
            <a:noFill/>
            <a:ln w="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mtClean="0">
                <a:solidFill>
                  <a:srgbClr val="000000"/>
                </a:solidFill>
                <a:latin typeface="Calibri" pitchFamily="34" charset="0"/>
              </a:endParaRPr>
            </a:p>
          </p:txBody>
        </p:sp>
        <p:sp>
          <p:nvSpPr>
            <p:cNvPr id="9232" name="Line 16"/>
            <p:cNvSpPr>
              <a:spLocks noChangeShapeType="1"/>
            </p:cNvSpPr>
            <p:nvPr/>
          </p:nvSpPr>
          <p:spPr bwMode="auto">
            <a:xfrm>
              <a:off x="415" y="1836"/>
              <a:ext cx="0" cy="18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33" name="Line 17"/>
            <p:cNvSpPr>
              <a:spLocks noChangeShapeType="1"/>
            </p:cNvSpPr>
            <p:nvPr/>
          </p:nvSpPr>
          <p:spPr bwMode="auto">
            <a:xfrm>
              <a:off x="382" y="3677"/>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34" name="Line 18"/>
            <p:cNvSpPr>
              <a:spLocks noChangeShapeType="1"/>
            </p:cNvSpPr>
            <p:nvPr/>
          </p:nvSpPr>
          <p:spPr bwMode="auto">
            <a:xfrm>
              <a:off x="382" y="3373"/>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35" name="Line 19"/>
            <p:cNvSpPr>
              <a:spLocks noChangeShapeType="1"/>
            </p:cNvSpPr>
            <p:nvPr/>
          </p:nvSpPr>
          <p:spPr bwMode="auto">
            <a:xfrm>
              <a:off x="382" y="3061"/>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36" name="Line 20"/>
            <p:cNvSpPr>
              <a:spLocks noChangeShapeType="1"/>
            </p:cNvSpPr>
            <p:nvPr/>
          </p:nvSpPr>
          <p:spPr bwMode="auto">
            <a:xfrm>
              <a:off x="382" y="2756"/>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37" name="Line 21"/>
            <p:cNvSpPr>
              <a:spLocks noChangeShapeType="1"/>
            </p:cNvSpPr>
            <p:nvPr/>
          </p:nvSpPr>
          <p:spPr bwMode="auto">
            <a:xfrm>
              <a:off x="382" y="2452"/>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38" name="Line 22"/>
            <p:cNvSpPr>
              <a:spLocks noChangeShapeType="1"/>
            </p:cNvSpPr>
            <p:nvPr/>
          </p:nvSpPr>
          <p:spPr bwMode="auto">
            <a:xfrm>
              <a:off x="382" y="2140"/>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39" name="Line 23"/>
            <p:cNvSpPr>
              <a:spLocks noChangeShapeType="1"/>
            </p:cNvSpPr>
            <p:nvPr/>
          </p:nvSpPr>
          <p:spPr bwMode="auto">
            <a:xfrm>
              <a:off x="382" y="1836"/>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40" name="Line 24"/>
            <p:cNvSpPr>
              <a:spLocks noChangeShapeType="1"/>
            </p:cNvSpPr>
            <p:nvPr/>
          </p:nvSpPr>
          <p:spPr bwMode="auto">
            <a:xfrm>
              <a:off x="415" y="3677"/>
              <a:ext cx="496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41" name="Line 25"/>
            <p:cNvSpPr>
              <a:spLocks noChangeShapeType="1"/>
            </p:cNvSpPr>
            <p:nvPr/>
          </p:nvSpPr>
          <p:spPr bwMode="auto">
            <a:xfrm flipV="1">
              <a:off x="415"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42" name="Line 26"/>
            <p:cNvSpPr>
              <a:spLocks noChangeShapeType="1"/>
            </p:cNvSpPr>
            <p:nvPr/>
          </p:nvSpPr>
          <p:spPr bwMode="auto">
            <a:xfrm flipV="1">
              <a:off x="46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43" name="Line 27"/>
            <p:cNvSpPr>
              <a:spLocks noChangeShapeType="1"/>
            </p:cNvSpPr>
            <p:nvPr/>
          </p:nvSpPr>
          <p:spPr bwMode="auto">
            <a:xfrm flipV="1">
              <a:off x="51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44" name="Line 28"/>
            <p:cNvSpPr>
              <a:spLocks noChangeShapeType="1"/>
            </p:cNvSpPr>
            <p:nvPr/>
          </p:nvSpPr>
          <p:spPr bwMode="auto">
            <a:xfrm flipV="1">
              <a:off x="563"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45" name="Line 29"/>
            <p:cNvSpPr>
              <a:spLocks noChangeShapeType="1"/>
            </p:cNvSpPr>
            <p:nvPr/>
          </p:nvSpPr>
          <p:spPr bwMode="auto">
            <a:xfrm flipV="1">
              <a:off x="613"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46" name="Line 30"/>
            <p:cNvSpPr>
              <a:spLocks noChangeShapeType="1"/>
            </p:cNvSpPr>
            <p:nvPr/>
          </p:nvSpPr>
          <p:spPr bwMode="auto">
            <a:xfrm flipV="1">
              <a:off x="662"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47" name="Line 31"/>
            <p:cNvSpPr>
              <a:spLocks noChangeShapeType="1"/>
            </p:cNvSpPr>
            <p:nvPr/>
          </p:nvSpPr>
          <p:spPr bwMode="auto">
            <a:xfrm flipV="1">
              <a:off x="711"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48" name="Line 32"/>
            <p:cNvSpPr>
              <a:spLocks noChangeShapeType="1"/>
            </p:cNvSpPr>
            <p:nvPr/>
          </p:nvSpPr>
          <p:spPr bwMode="auto">
            <a:xfrm flipV="1">
              <a:off x="761"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49" name="Line 33"/>
            <p:cNvSpPr>
              <a:spLocks noChangeShapeType="1"/>
            </p:cNvSpPr>
            <p:nvPr/>
          </p:nvSpPr>
          <p:spPr bwMode="auto">
            <a:xfrm flipV="1">
              <a:off x="810"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50" name="Line 34"/>
            <p:cNvSpPr>
              <a:spLocks noChangeShapeType="1"/>
            </p:cNvSpPr>
            <p:nvPr/>
          </p:nvSpPr>
          <p:spPr bwMode="auto">
            <a:xfrm flipV="1">
              <a:off x="859"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51" name="Line 35"/>
            <p:cNvSpPr>
              <a:spLocks noChangeShapeType="1"/>
            </p:cNvSpPr>
            <p:nvPr/>
          </p:nvSpPr>
          <p:spPr bwMode="auto">
            <a:xfrm flipV="1">
              <a:off x="909"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52" name="Line 36"/>
            <p:cNvSpPr>
              <a:spLocks noChangeShapeType="1"/>
            </p:cNvSpPr>
            <p:nvPr/>
          </p:nvSpPr>
          <p:spPr bwMode="auto">
            <a:xfrm flipV="1">
              <a:off x="958"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53" name="Line 37"/>
            <p:cNvSpPr>
              <a:spLocks noChangeShapeType="1"/>
            </p:cNvSpPr>
            <p:nvPr/>
          </p:nvSpPr>
          <p:spPr bwMode="auto">
            <a:xfrm flipV="1">
              <a:off x="1007"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54" name="Line 38"/>
            <p:cNvSpPr>
              <a:spLocks noChangeShapeType="1"/>
            </p:cNvSpPr>
            <p:nvPr/>
          </p:nvSpPr>
          <p:spPr bwMode="auto">
            <a:xfrm flipV="1">
              <a:off x="1065"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55" name="Line 39"/>
            <p:cNvSpPr>
              <a:spLocks noChangeShapeType="1"/>
            </p:cNvSpPr>
            <p:nvPr/>
          </p:nvSpPr>
          <p:spPr bwMode="auto">
            <a:xfrm flipV="1">
              <a:off x="111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56" name="Line 40"/>
            <p:cNvSpPr>
              <a:spLocks noChangeShapeType="1"/>
            </p:cNvSpPr>
            <p:nvPr/>
          </p:nvSpPr>
          <p:spPr bwMode="auto">
            <a:xfrm flipV="1">
              <a:off x="116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57" name="Line 41"/>
            <p:cNvSpPr>
              <a:spLocks noChangeShapeType="1"/>
            </p:cNvSpPr>
            <p:nvPr/>
          </p:nvSpPr>
          <p:spPr bwMode="auto">
            <a:xfrm flipV="1">
              <a:off x="1213"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58" name="Line 42"/>
            <p:cNvSpPr>
              <a:spLocks noChangeShapeType="1"/>
            </p:cNvSpPr>
            <p:nvPr/>
          </p:nvSpPr>
          <p:spPr bwMode="auto">
            <a:xfrm flipV="1">
              <a:off x="1262"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59" name="Line 43"/>
            <p:cNvSpPr>
              <a:spLocks noChangeShapeType="1"/>
            </p:cNvSpPr>
            <p:nvPr/>
          </p:nvSpPr>
          <p:spPr bwMode="auto">
            <a:xfrm flipV="1">
              <a:off x="1312"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60" name="Line 44"/>
            <p:cNvSpPr>
              <a:spLocks noChangeShapeType="1"/>
            </p:cNvSpPr>
            <p:nvPr/>
          </p:nvSpPr>
          <p:spPr bwMode="auto">
            <a:xfrm flipV="1">
              <a:off x="1361"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61" name="Line 45"/>
            <p:cNvSpPr>
              <a:spLocks noChangeShapeType="1"/>
            </p:cNvSpPr>
            <p:nvPr/>
          </p:nvSpPr>
          <p:spPr bwMode="auto">
            <a:xfrm flipV="1">
              <a:off x="1411"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62" name="Line 46"/>
            <p:cNvSpPr>
              <a:spLocks noChangeShapeType="1"/>
            </p:cNvSpPr>
            <p:nvPr/>
          </p:nvSpPr>
          <p:spPr bwMode="auto">
            <a:xfrm flipV="1">
              <a:off x="1460"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63" name="Line 47"/>
            <p:cNvSpPr>
              <a:spLocks noChangeShapeType="1"/>
            </p:cNvSpPr>
            <p:nvPr/>
          </p:nvSpPr>
          <p:spPr bwMode="auto">
            <a:xfrm flipV="1">
              <a:off x="1509"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64" name="Line 48"/>
            <p:cNvSpPr>
              <a:spLocks noChangeShapeType="1"/>
            </p:cNvSpPr>
            <p:nvPr/>
          </p:nvSpPr>
          <p:spPr bwMode="auto">
            <a:xfrm flipV="1">
              <a:off x="1559"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65" name="Line 49"/>
            <p:cNvSpPr>
              <a:spLocks noChangeShapeType="1"/>
            </p:cNvSpPr>
            <p:nvPr/>
          </p:nvSpPr>
          <p:spPr bwMode="auto">
            <a:xfrm flipV="1">
              <a:off x="1608"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66" name="Line 50"/>
            <p:cNvSpPr>
              <a:spLocks noChangeShapeType="1"/>
            </p:cNvSpPr>
            <p:nvPr/>
          </p:nvSpPr>
          <p:spPr bwMode="auto">
            <a:xfrm flipV="1">
              <a:off x="1657"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67" name="Line 51"/>
            <p:cNvSpPr>
              <a:spLocks noChangeShapeType="1"/>
            </p:cNvSpPr>
            <p:nvPr/>
          </p:nvSpPr>
          <p:spPr bwMode="auto">
            <a:xfrm flipV="1">
              <a:off x="1707"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68" name="Line 52"/>
            <p:cNvSpPr>
              <a:spLocks noChangeShapeType="1"/>
            </p:cNvSpPr>
            <p:nvPr/>
          </p:nvSpPr>
          <p:spPr bwMode="auto">
            <a:xfrm flipV="1">
              <a:off x="1756"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69" name="Line 53"/>
            <p:cNvSpPr>
              <a:spLocks noChangeShapeType="1"/>
            </p:cNvSpPr>
            <p:nvPr/>
          </p:nvSpPr>
          <p:spPr bwMode="auto">
            <a:xfrm flipV="1">
              <a:off x="1805"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70" name="Line 54"/>
            <p:cNvSpPr>
              <a:spLocks noChangeShapeType="1"/>
            </p:cNvSpPr>
            <p:nvPr/>
          </p:nvSpPr>
          <p:spPr bwMode="auto">
            <a:xfrm flipV="1">
              <a:off x="1855"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71" name="Line 55"/>
            <p:cNvSpPr>
              <a:spLocks noChangeShapeType="1"/>
            </p:cNvSpPr>
            <p:nvPr/>
          </p:nvSpPr>
          <p:spPr bwMode="auto">
            <a:xfrm flipV="1">
              <a:off x="190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72" name="Line 56"/>
            <p:cNvSpPr>
              <a:spLocks noChangeShapeType="1"/>
            </p:cNvSpPr>
            <p:nvPr/>
          </p:nvSpPr>
          <p:spPr bwMode="auto">
            <a:xfrm flipV="1">
              <a:off x="195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73" name="Line 57"/>
            <p:cNvSpPr>
              <a:spLocks noChangeShapeType="1"/>
            </p:cNvSpPr>
            <p:nvPr/>
          </p:nvSpPr>
          <p:spPr bwMode="auto">
            <a:xfrm flipV="1">
              <a:off x="2003"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74" name="Line 58"/>
            <p:cNvSpPr>
              <a:spLocks noChangeShapeType="1"/>
            </p:cNvSpPr>
            <p:nvPr/>
          </p:nvSpPr>
          <p:spPr bwMode="auto">
            <a:xfrm flipV="1">
              <a:off x="2052"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75" name="Line 59"/>
            <p:cNvSpPr>
              <a:spLocks noChangeShapeType="1"/>
            </p:cNvSpPr>
            <p:nvPr/>
          </p:nvSpPr>
          <p:spPr bwMode="auto">
            <a:xfrm flipV="1">
              <a:off x="2102"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76" name="Line 60"/>
            <p:cNvSpPr>
              <a:spLocks noChangeShapeType="1"/>
            </p:cNvSpPr>
            <p:nvPr/>
          </p:nvSpPr>
          <p:spPr bwMode="auto">
            <a:xfrm flipV="1">
              <a:off x="2151"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77" name="Line 61"/>
            <p:cNvSpPr>
              <a:spLocks noChangeShapeType="1"/>
            </p:cNvSpPr>
            <p:nvPr/>
          </p:nvSpPr>
          <p:spPr bwMode="auto">
            <a:xfrm flipV="1">
              <a:off x="2200"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78" name="Line 62"/>
            <p:cNvSpPr>
              <a:spLocks noChangeShapeType="1"/>
            </p:cNvSpPr>
            <p:nvPr/>
          </p:nvSpPr>
          <p:spPr bwMode="auto">
            <a:xfrm flipV="1">
              <a:off x="2250"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79" name="Line 63"/>
            <p:cNvSpPr>
              <a:spLocks noChangeShapeType="1"/>
            </p:cNvSpPr>
            <p:nvPr/>
          </p:nvSpPr>
          <p:spPr bwMode="auto">
            <a:xfrm flipV="1">
              <a:off x="2307"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80" name="Line 64"/>
            <p:cNvSpPr>
              <a:spLocks noChangeShapeType="1"/>
            </p:cNvSpPr>
            <p:nvPr/>
          </p:nvSpPr>
          <p:spPr bwMode="auto">
            <a:xfrm flipV="1">
              <a:off x="2357"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81" name="Line 65"/>
            <p:cNvSpPr>
              <a:spLocks noChangeShapeType="1"/>
            </p:cNvSpPr>
            <p:nvPr/>
          </p:nvSpPr>
          <p:spPr bwMode="auto">
            <a:xfrm flipV="1">
              <a:off x="2406"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82" name="Line 66"/>
            <p:cNvSpPr>
              <a:spLocks noChangeShapeType="1"/>
            </p:cNvSpPr>
            <p:nvPr/>
          </p:nvSpPr>
          <p:spPr bwMode="auto">
            <a:xfrm flipV="1">
              <a:off x="2455"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83" name="Line 67"/>
            <p:cNvSpPr>
              <a:spLocks noChangeShapeType="1"/>
            </p:cNvSpPr>
            <p:nvPr/>
          </p:nvSpPr>
          <p:spPr bwMode="auto">
            <a:xfrm flipV="1">
              <a:off x="2505"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84" name="Line 68"/>
            <p:cNvSpPr>
              <a:spLocks noChangeShapeType="1"/>
            </p:cNvSpPr>
            <p:nvPr/>
          </p:nvSpPr>
          <p:spPr bwMode="auto">
            <a:xfrm flipV="1">
              <a:off x="255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85" name="Line 69"/>
            <p:cNvSpPr>
              <a:spLocks noChangeShapeType="1"/>
            </p:cNvSpPr>
            <p:nvPr/>
          </p:nvSpPr>
          <p:spPr bwMode="auto">
            <a:xfrm flipV="1">
              <a:off x="2603"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86" name="Line 70"/>
            <p:cNvSpPr>
              <a:spLocks noChangeShapeType="1"/>
            </p:cNvSpPr>
            <p:nvPr/>
          </p:nvSpPr>
          <p:spPr bwMode="auto">
            <a:xfrm flipV="1">
              <a:off x="2653"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87" name="Line 71"/>
            <p:cNvSpPr>
              <a:spLocks noChangeShapeType="1"/>
            </p:cNvSpPr>
            <p:nvPr/>
          </p:nvSpPr>
          <p:spPr bwMode="auto">
            <a:xfrm flipV="1">
              <a:off x="2702"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88" name="Line 72"/>
            <p:cNvSpPr>
              <a:spLocks noChangeShapeType="1"/>
            </p:cNvSpPr>
            <p:nvPr/>
          </p:nvSpPr>
          <p:spPr bwMode="auto">
            <a:xfrm flipV="1">
              <a:off x="2752"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89" name="Line 73"/>
            <p:cNvSpPr>
              <a:spLocks noChangeShapeType="1"/>
            </p:cNvSpPr>
            <p:nvPr/>
          </p:nvSpPr>
          <p:spPr bwMode="auto">
            <a:xfrm flipV="1">
              <a:off x="2801"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90" name="Line 74"/>
            <p:cNvSpPr>
              <a:spLocks noChangeShapeType="1"/>
            </p:cNvSpPr>
            <p:nvPr/>
          </p:nvSpPr>
          <p:spPr bwMode="auto">
            <a:xfrm flipV="1">
              <a:off x="2850"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91" name="Line 75"/>
            <p:cNvSpPr>
              <a:spLocks noChangeShapeType="1"/>
            </p:cNvSpPr>
            <p:nvPr/>
          </p:nvSpPr>
          <p:spPr bwMode="auto">
            <a:xfrm flipV="1">
              <a:off x="2900"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92" name="Line 76"/>
            <p:cNvSpPr>
              <a:spLocks noChangeShapeType="1"/>
            </p:cNvSpPr>
            <p:nvPr/>
          </p:nvSpPr>
          <p:spPr bwMode="auto">
            <a:xfrm flipV="1">
              <a:off x="2949"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93" name="Line 77"/>
            <p:cNvSpPr>
              <a:spLocks noChangeShapeType="1"/>
            </p:cNvSpPr>
            <p:nvPr/>
          </p:nvSpPr>
          <p:spPr bwMode="auto">
            <a:xfrm flipV="1">
              <a:off x="2998"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94" name="Line 78"/>
            <p:cNvSpPr>
              <a:spLocks noChangeShapeType="1"/>
            </p:cNvSpPr>
            <p:nvPr/>
          </p:nvSpPr>
          <p:spPr bwMode="auto">
            <a:xfrm flipV="1">
              <a:off x="3048"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95" name="Line 79"/>
            <p:cNvSpPr>
              <a:spLocks noChangeShapeType="1"/>
            </p:cNvSpPr>
            <p:nvPr/>
          </p:nvSpPr>
          <p:spPr bwMode="auto">
            <a:xfrm flipV="1">
              <a:off x="3097"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96" name="Line 80"/>
            <p:cNvSpPr>
              <a:spLocks noChangeShapeType="1"/>
            </p:cNvSpPr>
            <p:nvPr/>
          </p:nvSpPr>
          <p:spPr bwMode="auto">
            <a:xfrm flipV="1">
              <a:off x="3146"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97" name="Line 81"/>
            <p:cNvSpPr>
              <a:spLocks noChangeShapeType="1"/>
            </p:cNvSpPr>
            <p:nvPr/>
          </p:nvSpPr>
          <p:spPr bwMode="auto">
            <a:xfrm flipV="1">
              <a:off x="3196"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98" name="Line 82"/>
            <p:cNvSpPr>
              <a:spLocks noChangeShapeType="1"/>
            </p:cNvSpPr>
            <p:nvPr/>
          </p:nvSpPr>
          <p:spPr bwMode="auto">
            <a:xfrm flipV="1">
              <a:off x="3245"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299" name="Line 83"/>
            <p:cNvSpPr>
              <a:spLocks noChangeShapeType="1"/>
            </p:cNvSpPr>
            <p:nvPr/>
          </p:nvSpPr>
          <p:spPr bwMode="auto">
            <a:xfrm flipV="1">
              <a:off x="3295"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00" name="Line 84"/>
            <p:cNvSpPr>
              <a:spLocks noChangeShapeType="1"/>
            </p:cNvSpPr>
            <p:nvPr/>
          </p:nvSpPr>
          <p:spPr bwMode="auto">
            <a:xfrm flipV="1">
              <a:off x="334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01" name="Line 85"/>
            <p:cNvSpPr>
              <a:spLocks noChangeShapeType="1"/>
            </p:cNvSpPr>
            <p:nvPr/>
          </p:nvSpPr>
          <p:spPr bwMode="auto">
            <a:xfrm flipV="1">
              <a:off x="3393"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02" name="Line 86"/>
            <p:cNvSpPr>
              <a:spLocks noChangeShapeType="1"/>
            </p:cNvSpPr>
            <p:nvPr/>
          </p:nvSpPr>
          <p:spPr bwMode="auto">
            <a:xfrm flipV="1">
              <a:off x="3443"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03" name="Line 87"/>
            <p:cNvSpPr>
              <a:spLocks noChangeShapeType="1"/>
            </p:cNvSpPr>
            <p:nvPr/>
          </p:nvSpPr>
          <p:spPr bwMode="auto">
            <a:xfrm flipV="1">
              <a:off x="3492"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04" name="Line 88"/>
            <p:cNvSpPr>
              <a:spLocks noChangeShapeType="1"/>
            </p:cNvSpPr>
            <p:nvPr/>
          </p:nvSpPr>
          <p:spPr bwMode="auto">
            <a:xfrm flipV="1">
              <a:off x="3550"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05" name="Line 89"/>
            <p:cNvSpPr>
              <a:spLocks noChangeShapeType="1"/>
            </p:cNvSpPr>
            <p:nvPr/>
          </p:nvSpPr>
          <p:spPr bwMode="auto">
            <a:xfrm flipV="1">
              <a:off x="3599"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06" name="Line 90"/>
            <p:cNvSpPr>
              <a:spLocks noChangeShapeType="1"/>
            </p:cNvSpPr>
            <p:nvPr/>
          </p:nvSpPr>
          <p:spPr bwMode="auto">
            <a:xfrm flipV="1">
              <a:off x="3648"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07" name="Line 91"/>
            <p:cNvSpPr>
              <a:spLocks noChangeShapeType="1"/>
            </p:cNvSpPr>
            <p:nvPr/>
          </p:nvSpPr>
          <p:spPr bwMode="auto">
            <a:xfrm flipV="1">
              <a:off x="3698"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08" name="Line 92"/>
            <p:cNvSpPr>
              <a:spLocks noChangeShapeType="1"/>
            </p:cNvSpPr>
            <p:nvPr/>
          </p:nvSpPr>
          <p:spPr bwMode="auto">
            <a:xfrm flipV="1">
              <a:off x="3747"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09" name="Line 93"/>
            <p:cNvSpPr>
              <a:spLocks noChangeShapeType="1"/>
            </p:cNvSpPr>
            <p:nvPr/>
          </p:nvSpPr>
          <p:spPr bwMode="auto">
            <a:xfrm flipV="1">
              <a:off x="3796"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10" name="Line 94"/>
            <p:cNvSpPr>
              <a:spLocks noChangeShapeType="1"/>
            </p:cNvSpPr>
            <p:nvPr/>
          </p:nvSpPr>
          <p:spPr bwMode="auto">
            <a:xfrm flipV="1">
              <a:off x="3846"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11" name="Line 95"/>
            <p:cNvSpPr>
              <a:spLocks noChangeShapeType="1"/>
            </p:cNvSpPr>
            <p:nvPr/>
          </p:nvSpPr>
          <p:spPr bwMode="auto">
            <a:xfrm flipV="1">
              <a:off x="3895"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12" name="Line 96"/>
            <p:cNvSpPr>
              <a:spLocks noChangeShapeType="1"/>
            </p:cNvSpPr>
            <p:nvPr/>
          </p:nvSpPr>
          <p:spPr bwMode="auto">
            <a:xfrm flipV="1">
              <a:off x="394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13" name="Line 97"/>
            <p:cNvSpPr>
              <a:spLocks noChangeShapeType="1"/>
            </p:cNvSpPr>
            <p:nvPr/>
          </p:nvSpPr>
          <p:spPr bwMode="auto">
            <a:xfrm flipV="1">
              <a:off x="399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14" name="Line 98"/>
            <p:cNvSpPr>
              <a:spLocks noChangeShapeType="1"/>
            </p:cNvSpPr>
            <p:nvPr/>
          </p:nvSpPr>
          <p:spPr bwMode="auto">
            <a:xfrm flipV="1">
              <a:off x="4043"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15" name="Line 99"/>
            <p:cNvSpPr>
              <a:spLocks noChangeShapeType="1"/>
            </p:cNvSpPr>
            <p:nvPr/>
          </p:nvSpPr>
          <p:spPr bwMode="auto">
            <a:xfrm flipV="1">
              <a:off x="4093"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16" name="Line 100"/>
            <p:cNvSpPr>
              <a:spLocks noChangeShapeType="1"/>
            </p:cNvSpPr>
            <p:nvPr/>
          </p:nvSpPr>
          <p:spPr bwMode="auto">
            <a:xfrm flipV="1">
              <a:off x="4142"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17" name="Line 101"/>
            <p:cNvSpPr>
              <a:spLocks noChangeShapeType="1"/>
            </p:cNvSpPr>
            <p:nvPr/>
          </p:nvSpPr>
          <p:spPr bwMode="auto">
            <a:xfrm flipV="1">
              <a:off x="4191"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18" name="Line 102"/>
            <p:cNvSpPr>
              <a:spLocks noChangeShapeType="1"/>
            </p:cNvSpPr>
            <p:nvPr/>
          </p:nvSpPr>
          <p:spPr bwMode="auto">
            <a:xfrm flipV="1">
              <a:off x="4241"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19" name="Line 103"/>
            <p:cNvSpPr>
              <a:spLocks noChangeShapeType="1"/>
            </p:cNvSpPr>
            <p:nvPr/>
          </p:nvSpPr>
          <p:spPr bwMode="auto">
            <a:xfrm flipV="1">
              <a:off x="4290"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20" name="Line 104"/>
            <p:cNvSpPr>
              <a:spLocks noChangeShapeType="1"/>
            </p:cNvSpPr>
            <p:nvPr/>
          </p:nvSpPr>
          <p:spPr bwMode="auto">
            <a:xfrm flipV="1">
              <a:off x="4339"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21" name="Line 105"/>
            <p:cNvSpPr>
              <a:spLocks noChangeShapeType="1"/>
            </p:cNvSpPr>
            <p:nvPr/>
          </p:nvSpPr>
          <p:spPr bwMode="auto">
            <a:xfrm flipV="1">
              <a:off x="4389"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22" name="Line 106"/>
            <p:cNvSpPr>
              <a:spLocks noChangeShapeType="1"/>
            </p:cNvSpPr>
            <p:nvPr/>
          </p:nvSpPr>
          <p:spPr bwMode="auto">
            <a:xfrm flipV="1">
              <a:off x="4438"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23" name="Line 107"/>
            <p:cNvSpPr>
              <a:spLocks noChangeShapeType="1"/>
            </p:cNvSpPr>
            <p:nvPr/>
          </p:nvSpPr>
          <p:spPr bwMode="auto">
            <a:xfrm flipV="1">
              <a:off x="4487"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24" name="Line 108"/>
            <p:cNvSpPr>
              <a:spLocks noChangeShapeType="1"/>
            </p:cNvSpPr>
            <p:nvPr/>
          </p:nvSpPr>
          <p:spPr bwMode="auto">
            <a:xfrm flipV="1">
              <a:off x="4537"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25" name="Line 109"/>
            <p:cNvSpPr>
              <a:spLocks noChangeShapeType="1"/>
            </p:cNvSpPr>
            <p:nvPr/>
          </p:nvSpPr>
          <p:spPr bwMode="auto">
            <a:xfrm flipV="1">
              <a:off x="4586"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26" name="Line 110"/>
            <p:cNvSpPr>
              <a:spLocks noChangeShapeType="1"/>
            </p:cNvSpPr>
            <p:nvPr/>
          </p:nvSpPr>
          <p:spPr bwMode="auto">
            <a:xfrm flipV="1">
              <a:off x="4636"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27" name="Line 111"/>
            <p:cNvSpPr>
              <a:spLocks noChangeShapeType="1"/>
            </p:cNvSpPr>
            <p:nvPr/>
          </p:nvSpPr>
          <p:spPr bwMode="auto">
            <a:xfrm flipV="1">
              <a:off x="4685"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28" name="Line 112"/>
            <p:cNvSpPr>
              <a:spLocks noChangeShapeType="1"/>
            </p:cNvSpPr>
            <p:nvPr/>
          </p:nvSpPr>
          <p:spPr bwMode="auto">
            <a:xfrm flipV="1">
              <a:off x="473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29" name="Line 113"/>
            <p:cNvSpPr>
              <a:spLocks noChangeShapeType="1"/>
            </p:cNvSpPr>
            <p:nvPr/>
          </p:nvSpPr>
          <p:spPr bwMode="auto">
            <a:xfrm flipV="1">
              <a:off x="4792"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30" name="Line 114"/>
            <p:cNvSpPr>
              <a:spLocks noChangeShapeType="1"/>
            </p:cNvSpPr>
            <p:nvPr/>
          </p:nvSpPr>
          <p:spPr bwMode="auto">
            <a:xfrm flipV="1">
              <a:off x="4841"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31" name="Line 115"/>
            <p:cNvSpPr>
              <a:spLocks noChangeShapeType="1"/>
            </p:cNvSpPr>
            <p:nvPr/>
          </p:nvSpPr>
          <p:spPr bwMode="auto">
            <a:xfrm flipV="1">
              <a:off x="4891"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32" name="Line 116"/>
            <p:cNvSpPr>
              <a:spLocks noChangeShapeType="1"/>
            </p:cNvSpPr>
            <p:nvPr/>
          </p:nvSpPr>
          <p:spPr bwMode="auto">
            <a:xfrm flipV="1">
              <a:off x="4940"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33" name="Line 117"/>
            <p:cNvSpPr>
              <a:spLocks noChangeShapeType="1"/>
            </p:cNvSpPr>
            <p:nvPr/>
          </p:nvSpPr>
          <p:spPr bwMode="auto">
            <a:xfrm flipV="1">
              <a:off x="4989"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34" name="Line 118"/>
            <p:cNvSpPr>
              <a:spLocks noChangeShapeType="1"/>
            </p:cNvSpPr>
            <p:nvPr/>
          </p:nvSpPr>
          <p:spPr bwMode="auto">
            <a:xfrm flipV="1">
              <a:off x="5039"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35" name="Line 119"/>
            <p:cNvSpPr>
              <a:spLocks noChangeShapeType="1"/>
            </p:cNvSpPr>
            <p:nvPr/>
          </p:nvSpPr>
          <p:spPr bwMode="auto">
            <a:xfrm flipV="1">
              <a:off x="5088"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36" name="Line 120"/>
            <p:cNvSpPr>
              <a:spLocks noChangeShapeType="1"/>
            </p:cNvSpPr>
            <p:nvPr/>
          </p:nvSpPr>
          <p:spPr bwMode="auto">
            <a:xfrm flipV="1">
              <a:off x="5137"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37" name="Line 121"/>
            <p:cNvSpPr>
              <a:spLocks noChangeShapeType="1"/>
            </p:cNvSpPr>
            <p:nvPr/>
          </p:nvSpPr>
          <p:spPr bwMode="auto">
            <a:xfrm flipV="1">
              <a:off x="5187"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38" name="Line 122"/>
            <p:cNvSpPr>
              <a:spLocks noChangeShapeType="1"/>
            </p:cNvSpPr>
            <p:nvPr/>
          </p:nvSpPr>
          <p:spPr bwMode="auto">
            <a:xfrm flipV="1">
              <a:off x="5236"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39" name="Line 123"/>
            <p:cNvSpPr>
              <a:spLocks noChangeShapeType="1"/>
            </p:cNvSpPr>
            <p:nvPr/>
          </p:nvSpPr>
          <p:spPr bwMode="auto">
            <a:xfrm flipV="1">
              <a:off x="5286"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40" name="Line 124"/>
            <p:cNvSpPr>
              <a:spLocks noChangeShapeType="1"/>
            </p:cNvSpPr>
            <p:nvPr/>
          </p:nvSpPr>
          <p:spPr bwMode="auto">
            <a:xfrm flipV="1">
              <a:off x="5335"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41" name="Line 125"/>
            <p:cNvSpPr>
              <a:spLocks noChangeShapeType="1"/>
            </p:cNvSpPr>
            <p:nvPr/>
          </p:nvSpPr>
          <p:spPr bwMode="auto">
            <a:xfrm flipV="1">
              <a:off x="5384" y="3677"/>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Calibri" pitchFamily="34" charset="0"/>
              </a:endParaRPr>
            </a:p>
          </p:txBody>
        </p:sp>
        <p:sp>
          <p:nvSpPr>
            <p:cNvPr id="9342" name="Rectangle 126"/>
            <p:cNvSpPr>
              <a:spLocks noChangeArrowheads="1"/>
            </p:cNvSpPr>
            <p:nvPr/>
          </p:nvSpPr>
          <p:spPr bwMode="auto">
            <a:xfrm>
              <a:off x="275" y="3611"/>
              <a:ext cx="11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0</a:t>
              </a:r>
              <a:endParaRPr lang="zh-CN" altLang="zh-CN" smtClean="0">
                <a:solidFill>
                  <a:srgbClr val="000000"/>
                </a:solidFill>
                <a:latin typeface="Calibri" pitchFamily="34" charset="0"/>
              </a:endParaRPr>
            </a:p>
          </p:txBody>
        </p:sp>
        <p:sp>
          <p:nvSpPr>
            <p:cNvPr id="9343" name="Rectangle 127"/>
            <p:cNvSpPr>
              <a:spLocks noChangeArrowheads="1"/>
            </p:cNvSpPr>
            <p:nvPr/>
          </p:nvSpPr>
          <p:spPr bwMode="auto">
            <a:xfrm>
              <a:off x="218" y="3307"/>
              <a:ext cx="18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10</a:t>
              </a:r>
              <a:endParaRPr lang="zh-CN" altLang="zh-CN" smtClean="0">
                <a:solidFill>
                  <a:srgbClr val="000000"/>
                </a:solidFill>
                <a:latin typeface="Calibri" pitchFamily="34" charset="0"/>
              </a:endParaRPr>
            </a:p>
          </p:txBody>
        </p:sp>
        <p:sp>
          <p:nvSpPr>
            <p:cNvPr id="9344" name="Rectangle 128"/>
            <p:cNvSpPr>
              <a:spLocks noChangeArrowheads="1"/>
            </p:cNvSpPr>
            <p:nvPr/>
          </p:nvSpPr>
          <p:spPr bwMode="auto">
            <a:xfrm>
              <a:off x="218" y="2995"/>
              <a:ext cx="18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20</a:t>
              </a:r>
              <a:endParaRPr lang="zh-CN" altLang="zh-CN" smtClean="0">
                <a:solidFill>
                  <a:srgbClr val="000000"/>
                </a:solidFill>
                <a:latin typeface="Calibri" pitchFamily="34" charset="0"/>
              </a:endParaRPr>
            </a:p>
          </p:txBody>
        </p:sp>
        <p:sp>
          <p:nvSpPr>
            <p:cNvPr id="9345" name="Rectangle 129"/>
            <p:cNvSpPr>
              <a:spLocks noChangeArrowheads="1"/>
            </p:cNvSpPr>
            <p:nvPr/>
          </p:nvSpPr>
          <p:spPr bwMode="auto">
            <a:xfrm>
              <a:off x="218" y="2691"/>
              <a:ext cx="18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30</a:t>
              </a:r>
              <a:endParaRPr lang="zh-CN" altLang="zh-CN" smtClean="0">
                <a:solidFill>
                  <a:srgbClr val="000000"/>
                </a:solidFill>
                <a:latin typeface="Calibri" pitchFamily="34" charset="0"/>
              </a:endParaRPr>
            </a:p>
          </p:txBody>
        </p:sp>
        <p:sp>
          <p:nvSpPr>
            <p:cNvPr id="9346" name="Rectangle 130"/>
            <p:cNvSpPr>
              <a:spLocks noChangeArrowheads="1"/>
            </p:cNvSpPr>
            <p:nvPr/>
          </p:nvSpPr>
          <p:spPr bwMode="auto">
            <a:xfrm>
              <a:off x="218" y="2386"/>
              <a:ext cx="18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40</a:t>
              </a:r>
              <a:endParaRPr lang="zh-CN" altLang="zh-CN" smtClean="0">
                <a:solidFill>
                  <a:srgbClr val="000000"/>
                </a:solidFill>
                <a:latin typeface="Calibri" pitchFamily="34" charset="0"/>
              </a:endParaRPr>
            </a:p>
          </p:txBody>
        </p:sp>
        <p:sp>
          <p:nvSpPr>
            <p:cNvPr id="9347" name="Rectangle 131"/>
            <p:cNvSpPr>
              <a:spLocks noChangeArrowheads="1"/>
            </p:cNvSpPr>
            <p:nvPr/>
          </p:nvSpPr>
          <p:spPr bwMode="auto">
            <a:xfrm>
              <a:off x="218" y="2074"/>
              <a:ext cx="18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50</a:t>
              </a:r>
              <a:endParaRPr lang="zh-CN" altLang="zh-CN" smtClean="0">
                <a:solidFill>
                  <a:srgbClr val="000000"/>
                </a:solidFill>
                <a:latin typeface="Calibri" pitchFamily="34" charset="0"/>
              </a:endParaRPr>
            </a:p>
          </p:txBody>
        </p:sp>
        <p:sp>
          <p:nvSpPr>
            <p:cNvPr id="9348" name="Rectangle 132"/>
            <p:cNvSpPr>
              <a:spLocks noChangeArrowheads="1"/>
            </p:cNvSpPr>
            <p:nvPr/>
          </p:nvSpPr>
          <p:spPr bwMode="auto">
            <a:xfrm>
              <a:off x="218" y="1770"/>
              <a:ext cx="18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60</a:t>
              </a:r>
              <a:endParaRPr lang="zh-CN" altLang="zh-CN" smtClean="0">
                <a:solidFill>
                  <a:srgbClr val="000000"/>
                </a:solidFill>
                <a:latin typeface="Calibri" pitchFamily="34" charset="0"/>
              </a:endParaRPr>
            </a:p>
          </p:txBody>
        </p:sp>
        <p:sp>
          <p:nvSpPr>
            <p:cNvPr id="9349" name="Rectangle 133"/>
            <p:cNvSpPr>
              <a:spLocks noChangeArrowheads="1"/>
            </p:cNvSpPr>
            <p:nvPr/>
          </p:nvSpPr>
          <p:spPr bwMode="auto">
            <a:xfrm>
              <a:off x="300" y="3768"/>
              <a:ext cx="3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1950</a:t>
              </a:r>
              <a:endParaRPr lang="zh-CN" altLang="zh-CN" smtClean="0">
                <a:solidFill>
                  <a:srgbClr val="000000"/>
                </a:solidFill>
                <a:latin typeface="Calibri" pitchFamily="34" charset="0"/>
              </a:endParaRPr>
            </a:p>
          </p:txBody>
        </p:sp>
        <p:sp>
          <p:nvSpPr>
            <p:cNvPr id="9350" name="Rectangle 134"/>
            <p:cNvSpPr>
              <a:spLocks noChangeArrowheads="1"/>
            </p:cNvSpPr>
            <p:nvPr/>
          </p:nvSpPr>
          <p:spPr bwMode="auto">
            <a:xfrm>
              <a:off x="794" y="3768"/>
              <a:ext cx="3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1960</a:t>
              </a:r>
              <a:endParaRPr lang="zh-CN" altLang="zh-CN" smtClean="0">
                <a:solidFill>
                  <a:srgbClr val="000000"/>
                </a:solidFill>
                <a:latin typeface="Calibri" pitchFamily="34" charset="0"/>
              </a:endParaRPr>
            </a:p>
          </p:txBody>
        </p:sp>
        <p:sp>
          <p:nvSpPr>
            <p:cNvPr id="9351" name="Rectangle 135"/>
            <p:cNvSpPr>
              <a:spLocks noChangeArrowheads="1"/>
            </p:cNvSpPr>
            <p:nvPr/>
          </p:nvSpPr>
          <p:spPr bwMode="auto">
            <a:xfrm>
              <a:off x="1295" y="3768"/>
              <a:ext cx="3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1970</a:t>
              </a:r>
              <a:endParaRPr lang="zh-CN" altLang="zh-CN" smtClean="0">
                <a:solidFill>
                  <a:srgbClr val="000000"/>
                </a:solidFill>
                <a:latin typeface="Calibri" pitchFamily="34" charset="0"/>
              </a:endParaRPr>
            </a:p>
          </p:txBody>
        </p:sp>
        <p:sp>
          <p:nvSpPr>
            <p:cNvPr id="9352" name="Rectangle 136"/>
            <p:cNvSpPr>
              <a:spLocks noChangeArrowheads="1"/>
            </p:cNvSpPr>
            <p:nvPr/>
          </p:nvSpPr>
          <p:spPr bwMode="auto">
            <a:xfrm>
              <a:off x="1789" y="3768"/>
              <a:ext cx="3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1980</a:t>
              </a:r>
              <a:endParaRPr lang="zh-CN" altLang="zh-CN" smtClean="0">
                <a:solidFill>
                  <a:srgbClr val="000000"/>
                </a:solidFill>
                <a:latin typeface="Calibri" pitchFamily="34" charset="0"/>
              </a:endParaRPr>
            </a:p>
          </p:txBody>
        </p:sp>
        <p:sp>
          <p:nvSpPr>
            <p:cNvPr id="9353" name="Rectangle 137"/>
            <p:cNvSpPr>
              <a:spLocks noChangeArrowheads="1"/>
            </p:cNvSpPr>
            <p:nvPr/>
          </p:nvSpPr>
          <p:spPr bwMode="auto">
            <a:xfrm>
              <a:off x="2291" y="3768"/>
              <a:ext cx="3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1990</a:t>
              </a:r>
              <a:endParaRPr lang="zh-CN" altLang="zh-CN" smtClean="0">
                <a:solidFill>
                  <a:srgbClr val="000000"/>
                </a:solidFill>
                <a:latin typeface="Calibri" pitchFamily="34" charset="0"/>
              </a:endParaRPr>
            </a:p>
          </p:txBody>
        </p:sp>
        <p:sp>
          <p:nvSpPr>
            <p:cNvPr id="9354" name="Rectangle 138"/>
            <p:cNvSpPr>
              <a:spLocks noChangeArrowheads="1"/>
            </p:cNvSpPr>
            <p:nvPr/>
          </p:nvSpPr>
          <p:spPr bwMode="auto">
            <a:xfrm>
              <a:off x="2784" y="3768"/>
              <a:ext cx="3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2000</a:t>
              </a:r>
              <a:endParaRPr lang="zh-CN" altLang="zh-CN" smtClean="0">
                <a:solidFill>
                  <a:srgbClr val="000000"/>
                </a:solidFill>
                <a:latin typeface="Calibri" pitchFamily="34" charset="0"/>
              </a:endParaRPr>
            </a:p>
          </p:txBody>
        </p:sp>
        <p:sp>
          <p:nvSpPr>
            <p:cNvPr id="9355" name="Rectangle 139"/>
            <p:cNvSpPr>
              <a:spLocks noChangeArrowheads="1"/>
            </p:cNvSpPr>
            <p:nvPr/>
          </p:nvSpPr>
          <p:spPr bwMode="auto">
            <a:xfrm>
              <a:off x="3278" y="3768"/>
              <a:ext cx="3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2010</a:t>
              </a:r>
              <a:endParaRPr lang="zh-CN" altLang="zh-CN" smtClean="0">
                <a:solidFill>
                  <a:srgbClr val="000000"/>
                </a:solidFill>
                <a:latin typeface="Calibri" pitchFamily="34" charset="0"/>
              </a:endParaRPr>
            </a:p>
          </p:txBody>
        </p:sp>
        <p:sp>
          <p:nvSpPr>
            <p:cNvPr id="9356" name="Rectangle 140"/>
            <p:cNvSpPr>
              <a:spLocks noChangeArrowheads="1"/>
            </p:cNvSpPr>
            <p:nvPr/>
          </p:nvSpPr>
          <p:spPr bwMode="auto">
            <a:xfrm>
              <a:off x="3780" y="3768"/>
              <a:ext cx="3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2020</a:t>
              </a:r>
              <a:endParaRPr lang="zh-CN" altLang="zh-CN" smtClean="0">
                <a:solidFill>
                  <a:srgbClr val="000000"/>
                </a:solidFill>
                <a:latin typeface="Calibri" pitchFamily="34" charset="0"/>
              </a:endParaRPr>
            </a:p>
          </p:txBody>
        </p:sp>
        <p:sp>
          <p:nvSpPr>
            <p:cNvPr id="9357" name="Rectangle 141"/>
            <p:cNvSpPr>
              <a:spLocks noChangeArrowheads="1"/>
            </p:cNvSpPr>
            <p:nvPr/>
          </p:nvSpPr>
          <p:spPr bwMode="auto">
            <a:xfrm>
              <a:off x="4274" y="3768"/>
              <a:ext cx="3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2030</a:t>
              </a:r>
              <a:endParaRPr lang="zh-CN" altLang="zh-CN" smtClean="0">
                <a:solidFill>
                  <a:srgbClr val="000000"/>
                </a:solidFill>
                <a:latin typeface="Calibri" pitchFamily="34" charset="0"/>
              </a:endParaRPr>
            </a:p>
          </p:txBody>
        </p:sp>
        <p:sp>
          <p:nvSpPr>
            <p:cNvPr id="9358" name="Rectangle 142"/>
            <p:cNvSpPr>
              <a:spLocks noChangeArrowheads="1"/>
            </p:cNvSpPr>
            <p:nvPr/>
          </p:nvSpPr>
          <p:spPr bwMode="auto">
            <a:xfrm>
              <a:off x="4775" y="3768"/>
              <a:ext cx="3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2040</a:t>
              </a:r>
              <a:endParaRPr lang="zh-CN" altLang="zh-CN" smtClean="0">
                <a:solidFill>
                  <a:srgbClr val="000000"/>
                </a:solidFill>
                <a:latin typeface="Calibri" pitchFamily="34" charset="0"/>
              </a:endParaRPr>
            </a:p>
          </p:txBody>
        </p:sp>
        <p:sp>
          <p:nvSpPr>
            <p:cNvPr id="9359" name="Rectangle 143"/>
            <p:cNvSpPr>
              <a:spLocks noChangeArrowheads="1"/>
            </p:cNvSpPr>
            <p:nvPr/>
          </p:nvSpPr>
          <p:spPr bwMode="auto">
            <a:xfrm>
              <a:off x="5269" y="3768"/>
              <a:ext cx="3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300" smtClean="0">
                  <a:solidFill>
                    <a:srgbClr val="000000"/>
                  </a:solidFill>
                </a:rPr>
                <a:t>2050</a:t>
              </a:r>
              <a:endParaRPr lang="zh-CN" altLang="zh-CN" smtClean="0">
                <a:solidFill>
                  <a:srgbClr val="000000"/>
                </a:solidFill>
                <a:latin typeface="Calibri" pitchFamily="34" charset="0"/>
              </a:endParaRPr>
            </a:p>
          </p:txBody>
        </p:sp>
      </p:grpSp>
      <p:sp>
        <p:nvSpPr>
          <p:cNvPr id="9226" name="Rectangle 4"/>
          <p:cNvSpPr>
            <a:spLocks noChangeArrowheads="1"/>
          </p:cNvSpPr>
          <p:nvPr/>
        </p:nvSpPr>
        <p:spPr bwMode="auto">
          <a:xfrm>
            <a:off x="-252413" y="44450"/>
            <a:ext cx="8516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pPr>
            <a:r>
              <a:rPr kumimoji="1" lang="zh-CN" altLang="en-US" sz="3600" b="1" smtClean="0">
                <a:solidFill>
                  <a:srgbClr val="000000"/>
                </a:solidFill>
                <a:latin typeface="微软雅黑" pitchFamily="34" charset="-122"/>
                <a:ea typeface="微软雅黑" pitchFamily="34" charset="-122"/>
              </a:rPr>
              <a:t> </a:t>
            </a:r>
            <a:r>
              <a:rPr kumimoji="1" lang="zh-CN" altLang="zh-CN" sz="2400" b="1" smtClean="0">
                <a:solidFill>
                  <a:srgbClr val="000000"/>
                </a:solidFill>
                <a:latin typeface="Times New Roman" pitchFamily="18" charset="0"/>
              </a:rPr>
              <a:t>Ⅰ</a:t>
            </a:r>
            <a:r>
              <a:rPr kumimoji="1" lang="zh-CN" altLang="en-US" sz="2400" smtClean="0">
                <a:solidFill>
                  <a:srgbClr val="000000"/>
                </a:solidFill>
                <a:latin typeface="Times New Roman" pitchFamily="18" charset="0"/>
              </a:rPr>
              <a:t> </a:t>
            </a:r>
            <a:r>
              <a:rPr kumimoji="1" lang="en-US" altLang="zh-CN" sz="2400" b="1" smtClean="0">
                <a:solidFill>
                  <a:srgbClr val="000000"/>
                </a:solidFill>
                <a:latin typeface="Times New Roman" pitchFamily="18" charset="0"/>
              </a:rPr>
              <a:t>Strategic Demand for Developing Coal-based Clean Energy</a:t>
            </a:r>
            <a:endParaRPr kumimoji="1" lang="en-US" altLang="en-US" sz="2400" b="1" smtClean="0">
              <a:solidFill>
                <a:srgbClr val="000000"/>
              </a:solidFill>
              <a:latin typeface="Times New Roman" pitchFamily="18" charset="0"/>
            </a:endParaRPr>
          </a:p>
        </p:txBody>
      </p:sp>
      <p:sp>
        <p:nvSpPr>
          <p:cNvPr id="9227" name="Text Box 9"/>
          <p:cNvSpPr txBox="1">
            <a:spLocks noChangeArrowheads="1"/>
          </p:cNvSpPr>
          <p:nvPr/>
        </p:nvSpPr>
        <p:spPr bwMode="auto">
          <a:xfrm>
            <a:off x="6094413" y="4302125"/>
            <a:ext cx="2008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en-US" altLang="zh-CN" sz="2400" b="1" smtClean="0">
                <a:solidFill>
                  <a:srgbClr val="FFFF00"/>
                </a:solidFill>
                <a:latin typeface="STZhongsong" pitchFamily="2" charset="-122"/>
                <a:ea typeface="STZhongsong" pitchFamily="2" charset="-122"/>
              </a:rPr>
              <a:t>160~200 billion tons</a:t>
            </a:r>
            <a:endParaRPr lang="zh-CN" altLang="en-US" sz="2400" b="1" smtClean="0">
              <a:solidFill>
                <a:srgbClr val="FFFF00"/>
              </a:solidFill>
              <a:latin typeface="STZhongsong" pitchFamily="2" charset="-122"/>
              <a:ea typeface="STZhongsong" pitchFamily="2" charset="-122"/>
            </a:endParaRPr>
          </a:p>
        </p:txBody>
      </p:sp>
      <p:pic>
        <p:nvPicPr>
          <p:cNvPr id="922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r="40097"/>
          <a:stretch>
            <a:fillRect/>
          </a:stretch>
        </p:blipFill>
        <p:spPr bwMode="auto">
          <a:xfrm>
            <a:off x="673100" y="3198813"/>
            <a:ext cx="473392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Text Box 8"/>
          <p:cNvSpPr txBox="1">
            <a:spLocks noChangeArrowheads="1"/>
          </p:cNvSpPr>
          <p:nvPr/>
        </p:nvSpPr>
        <p:spPr bwMode="auto">
          <a:xfrm>
            <a:off x="3114675" y="5405438"/>
            <a:ext cx="231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lang="en-US" altLang="zh-CN" sz="2000" b="1" smtClean="0">
                <a:solidFill>
                  <a:srgbClr val="FFFFFF"/>
                </a:solidFill>
                <a:latin typeface="STZhongsong" pitchFamily="2" charset="-122"/>
                <a:ea typeface="STZhongsong" pitchFamily="2" charset="-122"/>
              </a:rPr>
              <a:t>~50 billion tons</a:t>
            </a:r>
            <a:endParaRPr lang="zh-CN" altLang="en-US" sz="2000" b="1" smtClean="0">
              <a:solidFill>
                <a:srgbClr val="FFFFFF"/>
              </a:solidFill>
              <a:latin typeface="STZhongsong" pitchFamily="2" charset="-122"/>
              <a:ea typeface="STZhongsong" pitchFamily="2" charset="-122"/>
            </a:endParaRPr>
          </a:p>
        </p:txBody>
      </p:sp>
      <p:sp>
        <p:nvSpPr>
          <p:cNvPr id="2" name="Rectangle 1"/>
          <p:cNvSpPr/>
          <p:nvPr/>
        </p:nvSpPr>
        <p:spPr bwMode="auto">
          <a:xfrm>
            <a:off x="0" y="228600"/>
            <a:ext cx="228600" cy="4619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smtClean="0">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5275"/>
            <a:ext cx="8229600" cy="596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5749" y="6211669"/>
            <a:ext cx="8743951" cy="646331"/>
          </a:xfrm>
          <a:prstGeom prst="rect">
            <a:avLst/>
          </a:prstGeom>
          <a:noFill/>
        </p:spPr>
        <p:txBody>
          <a:bodyPr wrap="square" rtlCol="0">
            <a:spAutoFit/>
          </a:bodyPr>
          <a:lstStyle/>
          <a:p>
            <a:r>
              <a:rPr lang="en-US" dirty="0" smtClean="0">
                <a:solidFill>
                  <a:srgbClr val="000000"/>
                </a:solidFill>
              </a:rPr>
              <a:t>Center for Climate and Energy </a:t>
            </a:r>
            <a:r>
              <a:rPr lang="en-US" dirty="0">
                <a:solidFill>
                  <a:srgbClr val="000000"/>
                </a:solidFill>
              </a:rPr>
              <a:t>Solutions http://www.c2es.org/facts-figures/international-emissions/historical</a:t>
            </a:r>
          </a:p>
        </p:txBody>
      </p:sp>
      <p:sp>
        <p:nvSpPr>
          <p:cNvPr id="2" name="Oval 1"/>
          <p:cNvSpPr/>
          <p:nvPr/>
        </p:nvSpPr>
        <p:spPr bwMode="auto">
          <a:xfrm>
            <a:off x="8587138" y="1828800"/>
            <a:ext cx="77403" cy="533399"/>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6" name="Oval 5"/>
          <p:cNvSpPr/>
          <p:nvPr/>
        </p:nvSpPr>
        <p:spPr bwMode="auto">
          <a:xfrm>
            <a:off x="8039100" y="2438400"/>
            <a:ext cx="76200" cy="2286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8" name="Oval 7"/>
          <p:cNvSpPr/>
          <p:nvPr/>
        </p:nvSpPr>
        <p:spPr bwMode="auto">
          <a:xfrm>
            <a:off x="8217569" y="23622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6" name="Rectangle 15"/>
          <p:cNvSpPr/>
          <p:nvPr/>
        </p:nvSpPr>
        <p:spPr bwMode="auto">
          <a:xfrm>
            <a:off x="8530590" y="3429000"/>
            <a:ext cx="152400" cy="152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8" name="Rectangle 17"/>
          <p:cNvSpPr/>
          <p:nvPr/>
        </p:nvSpPr>
        <p:spPr bwMode="auto">
          <a:xfrm>
            <a:off x="8001000" y="2819400"/>
            <a:ext cx="152400" cy="152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7" name="TextBox 16"/>
          <p:cNvSpPr txBox="1"/>
          <p:nvPr/>
        </p:nvSpPr>
        <p:spPr>
          <a:xfrm>
            <a:off x="7235835" y="3657600"/>
            <a:ext cx="1483098" cy="276999"/>
          </a:xfrm>
          <a:prstGeom prst="rect">
            <a:avLst/>
          </a:prstGeom>
          <a:noFill/>
        </p:spPr>
        <p:txBody>
          <a:bodyPr wrap="none" rtlCol="0">
            <a:spAutoFit/>
          </a:bodyPr>
          <a:lstStyle/>
          <a:p>
            <a:r>
              <a:rPr lang="en-US" sz="1200" b="1" dirty="0" smtClean="0">
                <a:solidFill>
                  <a:srgbClr val="00B050"/>
                </a:solidFill>
              </a:rPr>
              <a:t>450 ppm scenario</a:t>
            </a:r>
            <a:endParaRPr lang="en-US" sz="1200" b="1" dirty="0">
              <a:solidFill>
                <a:srgbClr val="00B050"/>
              </a:solidFill>
            </a:endParaRPr>
          </a:p>
        </p:txBody>
      </p:sp>
      <p:sp>
        <p:nvSpPr>
          <p:cNvPr id="20" name="TextBox 19"/>
          <p:cNvSpPr txBox="1"/>
          <p:nvPr/>
        </p:nvSpPr>
        <p:spPr>
          <a:xfrm>
            <a:off x="7620213" y="1818500"/>
            <a:ext cx="921150" cy="276999"/>
          </a:xfrm>
          <a:prstGeom prst="rect">
            <a:avLst/>
          </a:prstGeom>
          <a:noFill/>
        </p:spPr>
        <p:txBody>
          <a:bodyPr wrap="none" rtlCol="0">
            <a:spAutoFit/>
          </a:bodyPr>
          <a:lstStyle/>
          <a:p>
            <a:r>
              <a:rPr lang="en-US" sz="1200" b="1" dirty="0" smtClean="0">
                <a:solidFill>
                  <a:srgbClr val="FFC000"/>
                </a:solidFill>
              </a:rPr>
              <a:t>IEA (2012)</a:t>
            </a:r>
            <a:endParaRPr lang="en-US" sz="1200" b="1" dirty="0">
              <a:solidFill>
                <a:srgbClr val="FFC000"/>
              </a:solidFill>
            </a:endParaRPr>
          </a:p>
        </p:txBody>
      </p:sp>
      <p:sp>
        <p:nvSpPr>
          <p:cNvPr id="3" name="Rectangle 2"/>
          <p:cNvSpPr/>
          <p:nvPr/>
        </p:nvSpPr>
        <p:spPr bwMode="auto">
          <a:xfrm>
            <a:off x="8682990" y="295275"/>
            <a:ext cx="346710" cy="61055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9" name="TextBox 18"/>
          <p:cNvSpPr txBox="1"/>
          <p:nvPr/>
        </p:nvSpPr>
        <p:spPr>
          <a:xfrm>
            <a:off x="8038403" y="2545882"/>
            <a:ext cx="1174873" cy="307777"/>
          </a:xfrm>
          <a:prstGeom prst="rect">
            <a:avLst/>
          </a:prstGeom>
          <a:noFill/>
        </p:spPr>
        <p:txBody>
          <a:bodyPr wrap="none" rtlCol="0">
            <a:spAutoFit/>
          </a:bodyPr>
          <a:lstStyle/>
          <a:p>
            <a:r>
              <a:rPr lang="en-US" sz="1200" b="1" dirty="0" smtClean="0">
                <a:solidFill>
                  <a:srgbClr val="000000"/>
                </a:solidFill>
              </a:rPr>
              <a:t>US EIA (2009</a:t>
            </a:r>
            <a:r>
              <a:rPr lang="en-US" sz="1400" b="1" dirty="0" smtClean="0">
                <a:solidFill>
                  <a:srgbClr val="000000"/>
                </a:solidFill>
              </a:rPr>
              <a:t>)</a:t>
            </a:r>
            <a:endParaRPr lang="en-US" sz="1400" b="1" dirty="0">
              <a:solidFill>
                <a:srgbClr val="000000"/>
              </a:solidFill>
            </a:endParaRPr>
          </a:p>
        </p:txBody>
      </p:sp>
      <p:sp>
        <p:nvSpPr>
          <p:cNvPr id="7" name="Oval 6"/>
          <p:cNvSpPr/>
          <p:nvPr/>
        </p:nvSpPr>
        <p:spPr bwMode="auto">
          <a:xfrm>
            <a:off x="8549640" y="2031733"/>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cxnSp>
        <p:nvCxnSpPr>
          <p:cNvPr id="9" name="Straight Connector 8"/>
          <p:cNvCxnSpPr/>
          <p:nvPr/>
        </p:nvCxnSpPr>
        <p:spPr bwMode="auto">
          <a:xfrm>
            <a:off x="8625840" y="1347822"/>
            <a:ext cx="0" cy="40439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458200" y="5391752"/>
            <a:ext cx="206341"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5081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057400"/>
            <a:ext cx="8610600" cy="2215991"/>
          </a:xfrm>
          <a:prstGeom prst="rect">
            <a:avLst/>
          </a:prstGeom>
          <a:noFill/>
        </p:spPr>
        <p:txBody>
          <a:bodyPr wrap="square" rtlCol="0">
            <a:spAutoFit/>
          </a:bodyPr>
          <a:lstStyle/>
          <a:p>
            <a:pPr>
              <a:lnSpc>
                <a:spcPct val="150000"/>
              </a:lnSpc>
            </a:pPr>
            <a:r>
              <a:rPr lang="en-US" sz="2400" i="1" dirty="0" smtClean="0"/>
              <a:t>“It’s pretty hard to see how in 2050 we can be burning much of anything in the state of California to meet our carbon goals.”</a:t>
            </a:r>
          </a:p>
          <a:p>
            <a:pPr>
              <a:lnSpc>
                <a:spcPct val="150000"/>
              </a:lnSpc>
            </a:pPr>
            <a:endParaRPr lang="en-US" sz="2400" dirty="0"/>
          </a:p>
          <a:p>
            <a:pPr algn="ctr">
              <a:lnSpc>
                <a:spcPct val="150000"/>
              </a:lnSpc>
            </a:pPr>
            <a:r>
              <a:rPr lang="en-US" sz="2000" dirty="0" smtClean="0"/>
              <a:t>Mary Nichols, Chairperson, California Air Resources Board</a:t>
            </a:r>
            <a:endParaRPr lang="en-US" sz="2000" dirty="0"/>
          </a:p>
        </p:txBody>
      </p:sp>
    </p:spTree>
    <p:extLst>
      <p:ext uri="{BB962C8B-B14F-4D97-AF65-F5344CB8AC3E}">
        <p14:creationId xmlns:p14="http://schemas.microsoft.com/office/powerpoint/2010/main" val="113660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 y="386768"/>
            <a:ext cx="7421880" cy="5618956"/>
          </a:xfrm>
          <a:prstGeom prst="rect">
            <a:avLst/>
          </a:prstGeom>
        </p:spPr>
      </p:pic>
      <p:sp>
        <p:nvSpPr>
          <p:cNvPr id="3" name="TextBox 2"/>
          <p:cNvSpPr txBox="1"/>
          <p:nvPr/>
        </p:nvSpPr>
        <p:spPr>
          <a:xfrm>
            <a:off x="762000" y="6096000"/>
            <a:ext cx="4688271" cy="338554"/>
          </a:xfrm>
          <a:prstGeom prst="rect">
            <a:avLst/>
          </a:prstGeom>
          <a:noFill/>
        </p:spPr>
        <p:txBody>
          <a:bodyPr wrap="none" rtlCol="0">
            <a:spAutoFit/>
          </a:bodyPr>
          <a:lstStyle/>
          <a:p>
            <a:r>
              <a:rPr lang="en-US" sz="1600" dirty="0" smtClean="0"/>
              <a:t>C. </a:t>
            </a:r>
            <a:r>
              <a:rPr lang="en-US" sz="1600" dirty="0" err="1" smtClean="0"/>
              <a:t>McGlade</a:t>
            </a:r>
            <a:r>
              <a:rPr lang="en-US" sz="1600" dirty="0" smtClean="0"/>
              <a:t> and P. </a:t>
            </a:r>
            <a:r>
              <a:rPr lang="en-US" sz="1600" dirty="0" err="1" smtClean="0"/>
              <a:t>Ekins</a:t>
            </a:r>
            <a:r>
              <a:rPr lang="en-US" sz="1600" dirty="0" smtClean="0"/>
              <a:t>, </a:t>
            </a:r>
            <a:r>
              <a:rPr lang="en-US" sz="1600" i="1" dirty="0" smtClean="0"/>
              <a:t>Nature</a:t>
            </a:r>
            <a:r>
              <a:rPr lang="en-US" sz="1600" dirty="0" smtClean="0"/>
              <a:t> </a:t>
            </a:r>
            <a:r>
              <a:rPr lang="en-US" sz="1600" b="1" dirty="0" smtClean="0"/>
              <a:t>517 </a:t>
            </a:r>
            <a:r>
              <a:rPr lang="en-US" sz="1600" dirty="0" smtClean="0"/>
              <a:t>(2015) 187</a:t>
            </a:r>
            <a:endParaRPr lang="en-US" sz="1600" dirty="0"/>
          </a:p>
        </p:txBody>
      </p:sp>
      <p:cxnSp>
        <p:nvCxnSpPr>
          <p:cNvPr id="5" name="Straight Connector 4"/>
          <p:cNvCxnSpPr/>
          <p:nvPr/>
        </p:nvCxnSpPr>
        <p:spPr bwMode="auto">
          <a:xfrm>
            <a:off x="2971800" y="609600"/>
            <a:ext cx="13716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809258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1447800"/>
            <a:ext cx="7505700" cy="2605842"/>
          </a:xfrm>
          <a:prstGeom prst="rect">
            <a:avLst/>
          </a:prstGeom>
        </p:spPr>
        <p:txBody>
          <a:bodyPr wrap="square">
            <a:spAutoFit/>
          </a:bodyPr>
          <a:lstStyle/>
          <a:p>
            <a:pPr>
              <a:lnSpc>
                <a:spcPts val="2800"/>
              </a:lnSpc>
            </a:pPr>
            <a:r>
              <a:rPr lang="en-US" sz="2000" i="1" dirty="0" smtClean="0"/>
              <a:t>“Three-quarters </a:t>
            </a:r>
            <a:r>
              <a:rPr lang="en-US" sz="2000" i="1" dirty="0"/>
              <a:t>of the global population uses just 10 percent of the world’s energy, 1 billion people lack access to electricity, and 3 billion cook their food over dung, wood, and charcoal, leading to millions of early deaths. </a:t>
            </a:r>
            <a:r>
              <a:rPr lang="en-US" sz="2000" i="1" dirty="0">
                <a:solidFill>
                  <a:srgbClr val="FF0000"/>
                </a:solidFill>
              </a:rPr>
              <a:t>These people are energy starved—and they need a feast, not a diet. </a:t>
            </a:r>
            <a:r>
              <a:rPr lang="en-US" sz="2000" i="1" dirty="0"/>
              <a:t>People in Angola, Bangladesh, and Cameroon, for example, </a:t>
            </a:r>
            <a:r>
              <a:rPr lang="en-US" sz="2000" i="1" dirty="0" smtClean="0"/>
              <a:t>use about 250 kilowatt-hours of electricity per year, while </a:t>
            </a:r>
            <a:r>
              <a:rPr lang="en-US" sz="2000" i="1" dirty="0"/>
              <a:t>people in the U.S. use 12,246</a:t>
            </a:r>
            <a:r>
              <a:rPr lang="en-US" sz="2000" i="1" dirty="0" smtClean="0"/>
              <a:t>.”</a:t>
            </a:r>
            <a:endParaRPr lang="en-US" sz="2000" i="1" dirty="0"/>
          </a:p>
        </p:txBody>
      </p:sp>
      <p:sp>
        <p:nvSpPr>
          <p:cNvPr id="3" name="TextBox 2"/>
          <p:cNvSpPr txBox="1"/>
          <p:nvPr/>
        </p:nvSpPr>
        <p:spPr>
          <a:xfrm>
            <a:off x="800100" y="5105400"/>
            <a:ext cx="7620000" cy="923330"/>
          </a:xfrm>
          <a:prstGeom prst="rect">
            <a:avLst/>
          </a:prstGeom>
          <a:noFill/>
        </p:spPr>
        <p:txBody>
          <a:bodyPr wrap="square" rtlCol="0">
            <a:spAutoFit/>
          </a:bodyPr>
          <a:lstStyle/>
          <a:p>
            <a:r>
              <a:rPr lang="en-US" dirty="0" smtClean="0"/>
              <a:t>Lisa </a:t>
            </a:r>
            <a:r>
              <a:rPr lang="en-US" dirty="0" err="1" smtClean="0"/>
              <a:t>Margonelli</a:t>
            </a:r>
            <a:r>
              <a:rPr lang="en-US" dirty="0" smtClean="0"/>
              <a:t>, </a:t>
            </a:r>
            <a:r>
              <a:rPr lang="en-US" i="1" dirty="0" smtClean="0"/>
              <a:t>The Carbon Diet Fallacy</a:t>
            </a:r>
            <a:endParaRPr lang="en-US" dirty="0" smtClean="0"/>
          </a:p>
          <a:p>
            <a:r>
              <a:rPr lang="en-US" dirty="0" smtClean="0"/>
              <a:t>http</a:t>
            </a:r>
            <a:r>
              <a:rPr lang="en-US" dirty="0"/>
              <a:t>://www.slate.com/articles/technology/future_tense/2015/01/what_the_carbon_diet_metaphor_gets_wrong_about_climate_change.2.html</a:t>
            </a:r>
          </a:p>
        </p:txBody>
      </p:sp>
    </p:spTree>
    <p:extLst>
      <p:ext uri="{BB962C8B-B14F-4D97-AF65-F5344CB8AC3E}">
        <p14:creationId xmlns:p14="http://schemas.microsoft.com/office/powerpoint/2010/main" val="4236561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143000"/>
            <a:ext cx="7772399" cy="5715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171" y="160020"/>
            <a:ext cx="7153656" cy="990600"/>
          </a:xfrm>
          <a:prstGeom prst="rect">
            <a:avLst/>
          </a:prstGeom>
        </p:spPr>
      </p:pic>
      <p:sp>
        <p:nvSpPr>
          <p:cNvPr id="4" name="Rectangle 3"/>
          <p:cNvSpPr/>
          <p:nvPr/>
        </p:nvSpPr>
        <p:spPr bwMode="auto">
          <a:xfrm>
            <a:off x="685799" y="3733800"/>
            <a:ext cx="7772399" cy="312420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spcBef>
                <a:spcPts val="0"/>
              </a:spcBef>
            </a:pPr>
            <a:r>
              <a:rPr lang="en-US" sz="2200" b="1" dirty="0" err="1">
                <a:solidFill>
                  <a:srgbClr val="000000"/>
                </a:solidFill>
                <a:latin typeface="Calibri" panose="020F0502020204030204" pitchFamily="34" charset="0"/>
              </a:rPr>
              <a:t>Decarbonization</a:t>
            </a:r>
            <a:r>
              <a:rPr lang="en-US" sz="2200" b="1" dirty="0">
                <a:solidFill>
                  <a:srgbClr val="000000"/>
                </a:solidFill>
                <a:latin typeface="Calibri" panose="020F0502020204030204" pitchFamily="34" charset="0"/>
              </a:rPr>
              <a:t> of energy </a:t>
            </a:r>
            <a:r>
              <a:rPr lang="en-US" sz="2200" b="1" dirty="0" smtClean="0">
                <a:solidFill>
                  <a:srgbClr val="000000"/>
                </a:solidFill>
                <a:latin typeface="Calibri" panose="020F0502020204030204" pitchFamily="34" charset="0"/>
              </a:rPr>
              <a:t>supply/use</a:t>
            </a:r>
            <a:endParaRPr lang="en-US" sz="2200" dirty="0">
              <a:solidFill>
                <a:srgbClr val="000000"/>
              </a:solidFill>
              <a:latin typeface="Calibri" panose="020F0502020204030204" pitchFamily="34" charset="0"/>
            </a:endParaRPr>
          </a:p>
          <a:p>
            <a:pPr marL="228600" lvl="0" indent="-228600">
              <a:spcAft>
                <a:spcPts val="600"/>
              </a:spcAft>
              <a:buFont typeface="Arial" panose="020B0604020202020204" pitchFamily="34" charset="0"/>
              <a:buChar char="•"/>
            </a:pPr>
            <a:r>
              <a:rPr lang="en-US" sz="2200" dirty="0">
                <a:solidFill>
                  <a:srgbClr val="000000"/>
                </a:solidFill>
                <a:latin typeface="Calibri" panose="020F0502020204030204" pitchFamily="34" charset="0"/>
              </a:rPr>
              <a:t>Stationary use</a:t>
            </a:r>
          </a:p>
          <a:p>
            <a:pPr marL="685800" lvl="1" indent="-228600">
              <a:spcAft>
                <a:spcPts val="600"/>
              </a:spcAft>
              <a:buFont typeface="Wingdings" panose="05000000000000000000" pitchFamily="2" charset="2"/>
              <a:buChar char="Ø"/>
            </a:pPr>
            <a:r>
              <a:rPr lang="en-US" sz="2000" dirty="0">
                <a:solidFill>
                  <a:srgbClr val="000000"/>
                </a:solidFill>
                <a:latin typeface="Calibri" panose="020F0502020204030204" pitchFamily="34" charset="0"/>
              </a:rPr>
              <a:t>Natural gas substitution for coal</a:t>
            </a:r>
          </a:p>
          <a:p>
            <a:pPr marL="685800" lvl="1" indent="-228600">
              <a:spcAft>
                <a:spcPts val="600"/>
              </a:spcAft>
              <a:buFont typeface="Wingdings" panose="05000000000000000000" pitchFamily="2" charset="2"/>
              <a:buChar char="Ø"/>
            </a:pPr>
            <a:r>
              <a:rPr lang="en-US" sz="2000" dirty="0">
                <a:solidFill>
                  <a:srgbClr val="000000"/>
                </a:solidFill>
                <a:latin typeface="Calibri" panose="020F0502020204030204" pitchFamily="34" charset="0"/>
              </a:rPr>
              <a:t>Increase carbon-free energy </a:t>
            </a:r>
            <a:r>
              <a:rPr lang="en-US" sz="2000" dirty="0" smtClean="0">
                <a:solidFill>
                  <a:srgbClr val="000000"/>
                </a:solidFill>
                <a:latin typeface="Calibri" panose="020F0502020204030204" pitchFamily="34" charset="0"/>
              </a:rPr>
              <a:t>supplies/utilization</a:t>
            </a:r>
            <a:endParaRPr lang="en-US" sz="2000" dirty="0">
              <a:solidFill>
                <a:srgbClr val="000000"/>
              </a:solidFill>
              <a:latin typeface="Calibri" panose="020F0502020204030204" pitchFamily="34" charset="0"/>
            </a:endParaRPr>
          </a:p>
          <a:p>
            <a:pPr marL="228600" lvl="0" indent="-228600">
              <a:spcAft>
                <a:spcPts val="600"/>
              </a:spcAft>
              <a:buFont typeface="Arial" panose="020B0604020202020204" pitchFamily="34" charset="0"/>
              <a:buChar char="•"/>
            </a:pPr>
            <a:r>
              <a:rPr lang="en-US" sz="2200" dirty="0">
                <a:solidFill>
                  <a:srgbClr val="000000"/>
                </a:solidFill>
                <a:latin typeface="Calibri" panose="020F0502020204030204" pitchFamily="34" charset="0"/>
              </a:rPr>
              <a:t>Transportation</a:t>
            </a:r>
          </a:p>
          <a:p>
            <a:pPr marL="685800" lvl="1" indent="-228600">
              <a:spcAft>
                <a:spcPts val="600"/>
              </a:spcAft>
              <a:buFont typeface="Wingdings" panose="05000000000000000000" pitchFamily="2" charset="2"/>
              <a:buChar char="Ø"/>
            </a:pPr>
            <a:r>
              <a:rPr lang="en-US" sz="2000" dirty="0">
                <a:solidFill>
                  <a:srgbClr val="000000"/>
                </a:solidFill>
                <a:latin typeface="Calibri" panose="020F0502020204030204" pitchFamily="34" charset="0"/>
              </a:rPr>
              <a:t>“cross-over” of low/zero carbon resources (e.g. vehicle electrification)</a:t>
            </a:r>
          </a:p>
          <a:p>
            <a:pPr marL="685800" lvl="1" indent="-228600">
              <a:spcAft>
                <a:spcPts val="600"/>
              </a:spcAft>
              <a:buFont typeface="Wingdings" panose="05000000000000000000" pitchFamily="2" charset="2"/>
              <a:buChar char="Ø"/>
            </a:pPr>
            <a:r>
              <a:rPr lang="en-US" sz="2000" dirty="0">
                <a:solidFill>
                  <a:srgbClr val="000000"/>
                </a:solidFill>
                <a:latin typeface="Calibri" panose="020F0502020204030204" pitchFamily="34" charset="0"/>
              </a:rPr>
              <a:t>“carbon neutral” biofuels </a:t>
            </a: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1241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 Title &amp; Text">
  <a:themeElements>
    <a:clrScheme name="9) Title &amp; Text 1">
      <a:dk1>
        <a:srgbClr val="000000"/>
      </a:dk1>
      <a:lt1>
        <a:srgbClr val="FFFFFF"/>
      </a:lt1>
      <a:dk2>
        <a:srgbClr val="009900"/>
      </a:dk2>
      <a:lt2>
        <a:srgbClr val="666666"/>
      </a:lt2>
      <a:accent1>
        <a:srgbClr val="FFFF00"/>
      </a:accent1>
      <a:accent2>
        <a:srgbClr val="99CC00"/>
      </a:accent2>
      <a:accent3>
        <a:srgbClr val="FFFFFF"/>
      </a:accent3>
      <a:accent4>
        <a:srgbClr val="000000"/>
      </a:accent4>
      <a:accent5>
        <a:srgbClr val="FFFFAA"/>
      </a:accent5>
      <a:accent6>
        <a:srgbClr val="8AB900"/>
      </a:accent6>
      <a:hlink>
        <a:srgbClr val="FF6600"/>
      </a:hlink>
      <a:folHlink>
        <a:srgbClr val="999999"/>
      </a:folHlink>
    </a:clrScheme>
    <a:fontScheme name="9) Title &amp; Text">
      <a:majorFont>
        <a:latin typeface="Univers 45 Light"/>
        <a:ea typeface=""/>
        <a:cs typeface=""/>
      </a:majorFont>
      <a:minorFont>
        <a:latin typeface="Univers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Univers 45 Light" pitchFamily="2" charset="0"/>
          </a:defRPr>
        </a:defPPr>
      </a:lstStyle>
    </a:spDef>
    <a:ln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Univers 45 Light" pitchFamily="2" charset="0"/>
          </a:defRPr>
        </a:defPPr>
      </a:lstStyle>
    </a:lnDef>
  </a:objectDefaults>
  <a:extraClrSchemeLst>
    <a:extraClrScheme>
      <a:clrScheme name="9) Title &amp; Text 1">
        <a:dk1>
          <a:srgbClr val="000000"/>
        </a:dk1>
        <a:lt1>
          <a:srgbClr val="FFFFFF"/>
        </a:lt1>
        <a:dk2>
          <a:srgbClr val="009900"/>
        </a:dk2>
        <a:lt2>
          <a:srgbClr val="666666"/>
        </a:lt2>
        <a:accent1>
          <a:srgbClr val="FFFF00"/>
        </a:accent1>
        <a:accent2>
          <a:srgbClr val="99CC00"/>
        </a:accent2>
        <a:accent3>
          <a:srgbClr val="FFFFFF"/>
        </a:accent3>
        <a:accent4>
          <a:srgbClr val="000000"/>
        </a:accent4>
        <a:accent5>
          <a:srgbClr val="FFFFAA"/>
        </a:accent5>
        <a:accent6>
          <a:srgbClr val="8AB900"/>
        </a:accent6>
        <a:hlink>
          <a:srgbClr val="FF6600"/>
        </a:hlink>
        <a:folHlink>
          <a:srgbClr val="999999"/>
        </a:folHlink>
      </a:clrScheme>
      <a:clrMap bg1="lt1" tx1="dk1" bg2="lt2" tx2="dk2" accent1="accent1" accent2="accent2" accent3="accent3" accent4="accent4" accent5="accent5" accent6="accent6" hlink="hlink" folHlink="folHlink"/>
    </a:extraClrScheme>
    <a:extraClrScheme>
      <a:clrScheme name="9) Title &amp; Text 2">
        <a:dk1>
          <a:srgbClr val="000000"/>
        </a:dk1>
        <a:lt1>
          <a:srgbClr val="FFFFFF"/>
        </a:lt1>
        <a:dk2>
          <a:srgbClr val="009900"/>
        </a:dk2>
        <a:lt2>
          <a:srgbClr val="009EE0"/>
        </a:lt2>
        <a:accent1>
          <a:srgbClr val="007833"/>
        </a:accent1>
        <a:accent2>
          <a:srgbClr val="CCFF00"/>
        </a:accent2>
        <a:accent3>
          <a:srgbClr val="FFFFFF"/>
        </a:accent3>
        <a:accent4>
          <a:srgbClr val="000000"/>
        </a:accent4>
        <a:accent5>
          <a:srgbClr val="AABEAD"/>
        </a:accent5>
        <a:accent6>
          <a:srgbClr val="B9E700"/>
        </a:accent6>
        <a:hlink>
          <a:srgbClr val="66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9) Title &amp; Text">
  <a:themeElements>
    <a:clrScheme name="9) Title &amp; Text 1">
      <a:dk1>
        <a:srgbClr val="000000"/>
      </a:dk1>
      <a:lt1>
        <a:srgbClr val="FFFFFF"/>
      </a:lt1>
      <a:dk2>
        <a:srgbClr val="009900"/>
      </a:dk2>
      <a:lt2>
        <a:srgbClr val="666666"/>
      </a:lt2>
      <a:accent1>
        <a:srgbClr val="FFFF00"/>
      </a:accent1>
      <a:accent2>
        <a:srgbClr val="99CC00"/>
      </a:accent2>
      <a:accent3>
        <a:srgbClr val="FFFFFF"/>
      </a:accent3>
      <a:accent4>
        <a:srgbClr val="000000"/>
      </a:accent4>
      <a:accent5>
        <a:srgbClr val="FFFFAA"/>
      </a:accent5>
      <a:accent6>
        <a:srgbClr val="8AB900"/>
      </a:accent6>
      <a:hlink>
        <a:srgbClr val="FF6600"/>
      </a:hlink>
      <a:folHlink>
        <a:srgbClr val="999999"/>
      </a:folHlink>
    </a:clrScheme>
    <a:fontScheme name="9) Title &amp; Text">
      <a:majorFont>
        <a:latin typeface="Univers 45 Light"/>
        <a:ea typeface=""/>
        <a:cs typeface=""/>
      </a:majorFont>
      <a:minorFont>
        <a:latin typeface="Univers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Univers 45 Light" pitchFamily="2" charset="0"/>
          </a:defRPr>
        </a:defPPr>
      </a:lstStyle>
    </a:spDef>
    <a:ln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Univers 45 Light" pitchFamily="2" charset="0"/>
          </a:defRPr>
        </a:defPPr>
      </a:lstStyle>
    </a:lnDef>
  </a:objectDefaults>
  <a:extraClrSchemeLst>
    <a:extraClrScheme>
      <a:clrScheme name="9) Title &amp; Text 1">
        <a:dk1>
          <a:srgbClr val="000000"/>
        </a:dk1>
        <a:lt1>
          <a:srgbClr val="FFFFFF"/>
        </a:lt1>
        <a:dk2>
          <a:srgbClr val="009900"/>
        </a:dk2>
        <a:lt2>
          <a:srgbClr val="666666"/>
        </a:lt2>
        <a:accent1>
          <a:srgbClr val="FFFF00"/>
        </a:accent1>
        <a:accent2>
          <a:srgbClr val="99CC00"/>
        </a:accent2>
        <a:accent3>
          <a:srgbClr val="FFFFFF"/>
        </a:accent3>
        <a:accent4>
          <a:srgbClr val="000000"/>
        </a:accent4>
        <a:accent5>
          <a:srgbClr val="FFFFAA"/>
        </a:accent5>
        <a:accent6>
          <a:srgbClr val="8AB900"/>
        </a:accent6>
        <a:hlink>
          <a:srgbClr val="FF6600"/>
        </a:hlink>
        <a:folHlink>
          <a:srgbClr val="999999"/>
        </a:folHlink>
      </a:clrScheme>
      <a:clrMap bg1="lt1" tx1="dk1" bg2="lt2" tx2="dk2" accent1="accent1" accent2="accent2" accent3="accent3" accent4="accent4" accent5="accent5" accent6="accent6" hlink="hlink" folHlink="folHlink"/>
    </a:extraClrScheme>
    <a:extraClrScheme>
      <a:clrScheme name="9) Title &amp; Text 2">
        <a:dk1>
          <a:srgbClr val="000000"/>
        </a:dk1>
        <a:lt1>
          <a:srgbClr val="FFFFFF"/>
        </a:lt1>
        <a:dk2>
          <a:srgbClr val="009900"/>
        </a:dk2>
        <a:lt2>
          <a:srgbClr val="009EE0"/>
        </a:lt2>
        <a:accent1>
          <a:srgbClr val="007833"/>
        </a:accent1>
        <a:accent2>
          <a:srgbClr val="CCFF00"/>
        </a:accent2>
        <a:accent3>
          <a:srgbClr val="FFFFFF"/>
        </a:accent3>
        <a:accent4>
          <a:srgbClr val="000000"/>
        </a:accent4>
        <a:accent5>
          <a:srgbClr val="AABEAD"/>
        </a:accent5>
        <a:accent6>
          <a:srgbClr val="B9E700"/>
        </a:accent6>
        <a:hlink>
          <a:srgbClr val="66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P standard template">
  <a:themeElements>
    <a:clrScheme name="1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1_BP standard template">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P standard templat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1_BP standard templat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1_BP standard templat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1_BP standard templat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1_BP standard templat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1_BP standard templat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1_BP standard template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1_BP standard template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1_BP standard template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1_BP standard template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1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altLang="en-US"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000000"/>
          </a:buClr>
          <a:buSzPct val="100000"/>
          <a:buFontTx/>
          <a:buNone/>
          <a:tabLst/>
          <a:defRPr kumimoji="0" lang="zh-CN" altLang="en-US"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4672</TotalTime>
  <Words>1541</Words>
  <Application>Microsoft Office PowerPoint</Application>
  <PresentationFormat>On-screen Show (4:3)</PresentationFormat>
  <Paragraphs>185</Paragraphs>
  <Slides>20</Slides>
  <Notes>5</Notes>
  <HiddenSlides>0</HiddenSlides>
  <MMClips>0</MMClips>
  <ScaleCrop>false</ScaleCrop>
  <HeadingPairs>
    <vt:vector size="4" baseType="variant">
      <vt:variant>
        <vt:lpstr>Theme</vt:lpstr>
      </vt:variant>
      <vt:variant>
        <vt:i4>9</vt:i4>
      </vt:variant>
      <vt:variant>
        <vt:lpstr>Slide Titles</vt:lpstr>
      </vt:variant>
      <vt:variant>
        <vt:i4>20</vt:i4>
      </vt:variant>
    </vt:vector>
  </HeadingPairs>
  <TitlesOfParts>
    <vt:vector size="29" baseType="lpstr">
      <vt:lpstr>Default Design</vt:lpstr>
      <vt:lpstr>2_Default Design</vt:lpstr>
      <vt:lpstr>9) Title &amp; Text</vt:lpstr>
      <vt:lpstr>1_9) Title &amp; Text</vt:lpstr>
      <vt:lpstr>1_BP standard template</vt:lpstr>
      <vt:lpstr>1_Office 主题</vt:lpstr>
      <vt:lpstr>Office Theme</vt:lpstr>
      <vt:lpstr>1_Office Theme</vt:lpstr>
      <vt:lpstr>4_Office Theme</vt:lpstr>
      <vt:lpstr>PowerPoint Presentation</vt:lpstr>
      <vt:lpstr>PowerPoint Presentation</vt:lpstr>
      <vt:lpstr>Historical and Projected World Energy Use by Fuel</vt:lpstr>
      <vt:lpstr>PowerPoint Presentation</vt:lpstr>
      <vt:lpstr>PowerPoint Presentation</vt:lpstr>
      <vt:lpstr>PowerPoint Presentation</vt:lpstr>
      <vt:lpstr>PowerPoint Presentation</vt:lpstr>
      <vt:lpstr>PowerPoint Presentation</vt:lpstr>
      <vt:lpstr>PowerPoint Presentation</vt:lpstr>
      <vt:lpstr>  The Carbon Emissions Challenge</vt:lpstr>
      <vt:lpstr>PowerPoint Presentation</vt:lpstr>
      <vt:lpstr> What is the Objective Function?</vt:lpstr>
      <vt:lpstr>Interrupting the Bioenergy Triangle?</vt:lpstr>
      <vt:lpstr>Interrupting the Bioenergy Triangle?</vt:lpstr>
      <vt:lpstr>  Carboneum Interruptum</vt:lpstr>
      <vt:lpstr>  Carboneum Interruptum</vt:lpstr>
      <vt:lpstr>PowerPoint Presentation</vt:lpstr>
      <vt:lpstr>PowerPoint Presentation</vt:lpstr>
      <vt:lpstr>  Carboneum Interruptum</vt:lpstr>
      <vt:lpstr>  Summary</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Humanity’s Top 10 Problems for Next 50 Years</dc:title>
  <dc:creator>barteau</dc:creator>
  <cp:lastModifiedBy>barteau</cp:lastModifiedBy>
  <cp:revision>442</cp:revision>
  <cp:lastPrinted>2014-09-01T16:38:25Z</cp:lastPrinted>
  <dcterms:created xsi:type="dcterms:W3CDTF">2007-10-03T21:00:34Z</dcterms:created>
  <dcterms:modified xsi:type="dcterms:W3CDTF">2015-02-02T04:02:12Z</dcterms:modified>
</cp:coreProperties>
</file>