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heme/themeOverride10.xml" ContentType="application/vnd.openxmlformats-officedocument.themeOverride+xml"/>
  <Override PartName="/ppt/tags/tag23.xml" ContentType="application/vnd.openxmlformats-officedocument.presentationml.tags+xml"/>
  <Override PartName="/ppt/theme/themeOverride1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74" r:id="rId2"/>
    <p:sldId id="272" r:id="rId3"/>
    <p:sldId id="273" r:id="rId4"/>
    <p:sldId id="263" r:id="rId5"/>
    <p:sldId id="264" r:id="rId6"/>
    <p:sldId id="265" r:id="rId7"/>
    <p:sldId id="262" r:id="rId8"/>
    <p:sldId id="267" r:id="rId9"/>
    <p:sldId id="270" r:id="rId10"/>
    <p:sldId id="271" r:id="rId11"/>
    <p:sldId id="268" r:id="rId12"/>
    <p:sldId id="258" r:id="rId13"/>
    <p:sldId id="260" r:id="rId14"/>
    <p:sldId id="261" r:id="rId15"/>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
      <p:font typeface="SimSun" panose="02010600030101010101" pitchFamily="2" charset="-122"/>
      <p:regular r:id="rId22"/>
    </p:embeddedFont>
    <p:embeddedFont>
      <p:font typeface="SwissReSans Light" panose="020B0604020202020204" charset="0"/>
      <p:regular r:id="rId23"/>
      <p:bold r:id="rId24"/>
      <p:italic r:id="rId25"/>
      <p:boldItalic r:id="rId26"/>
    </p:embeddedFont>
    <p:embeddedFont>
      <p:font typeface="SwissReSans" panose="020B0604020202020204" charset="0"/>
      <p:regular r:id="rId27"/>
      <p:bold r:id="rId28"/>
      <p:italic r:id="rId29"/>
      <p:boldItalic r:id="rId30"/>
    </p:embeddedFont>
  </p:embeddedFontLst>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orient="horz" pos="436">
          <p15:clr>
            <a:srgbClr val="A4A3A4"/>
          </p15:clr>
        </p15:guide>
        <p15:guide id="3" orient="horz" pos="1026">
          <p15:clr>
            <a:srgbClr val="A4A3A4"/>
          </p15:clr>
        </p15:guide>
        <p15:guide id="4" orient="horz" pos="3793">
          <p15:clr>
            <a:srgbClr val="A4A3A4"/>
          </p15:clr>
        </p15:guide>
        <p15:guide id="5" pos="431">
          <p15:clr>
            <a:srgbClr val="A4A3A4"/>
          </p15:clr>
        </p15:guide>
        <p15:guide id="6" pos="5465">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howGuides="1">
      <p:cViewPr>
        <p:scale>
          <a:sx n="97" d="100"/>
          <a:sy n="97" d="100"/>
        </p:scale>
        <p:origin x="-1062" y="-72"/>
      </p:cViewPr>
      <p:guideLst>
        <p:guide orient="horz" pos="164"/>
        <p:guide orient="horz" pos="436"/>
        <p:guide orient="horz" pos="1026"/>
        <p:guide orient="horz" pos="3793"/>
        <p:guide pos="431"/>
        <p:guide pos="5465"/>
      </p:guideLst>
    </p:cSldViewPr>
  </p:slideViewPr>
  <p:notesTextViewPr>
    <p:cViewPr>
      <p:scale>
        <a:sx n="100" d="100"/>
        <a:sy n="100" d="100"/>
      </p:scale>
      <p:origin x="0" y="0"/>
    </p:cViewPr>
  </p:notesTextViewPr>
  <p:notesViewPr>
    <p:cSldViewPr showGuides="1">
      <p:cViewPr varScale="1">
        <p:scale>
          <a:sx n="98" d="100"/>
          <a:sy n="98" d="100"/>
        </p:scale>
        <p:origin x="-277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orp.gwpnet.com\dfs\BGCC\CHR\RK\VO\VOKATA\Data\KataPiv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45281054857775E-2"/>
          <c:y val="4.2580921993386096E-2"/>
          <c:w val="0.90275920739161741"/>
          <c:h val="0.7909005202317243"/>
        </c:manualLayout>
      </c:layout>
      <c:barChart>
        <c:barDir val="col"/>
        <c:grouping val="stacked"/>
        <c:varyColors val="0"/>
        <c:ser>
          <c:idx val="2"/>
          <c:order val="0"/>
          <c:tx>
            <c:v>Insured losses</c:v>
          </c:tx>
          <c:spPr>
            <a:solidFill>
              <a:srgbClr val="0F4DBC"/>
            </a:solidFill>
            <a:ln w="12700">
              <a:noFill/>
              <a:prstDash val="solid"/>
            </a:ln>
          </c:spPr>
          <c:invertIfNegative val="0"/>
          <c:cat>
            <c:numRef>
              <c:f>TotLoss!$A$6:$A$50</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InsLoss!$E$6:$E$50</c:f>
              <c:numCache>
                <c:formatCode>#,##0.0</c:formatCode>
                <c:ptCount val="45"/>
                <c:pt idx="0">
                  <c:v>5608.9703814371387</c:v>
                </c:pt>
                <c:pt idx="1">
                  <c:v>2976.9095088785461</c:v>
                </c:pt>
                <c:pt idx="2">
                  <c:v>5924.5960693002917</c:v>
                </c:pt>
                <c:pt idx="3">
                  <c:v>6743.5834127414437</c:v>
                </c:pt>
                <c:pt idx="4">
                  <c:v>8185.7544185877705</c:v>
                </c:pt>
                <c:pt idx="5">
                  <c:v>5776.0367534857696</c:v>
                </c:pt>
                <c:pt idx="6">
                  <c:v>7340.2856325893918</c:v>
                </c:pt>
                <c:pt idx="7">
                  <c:v>5910.8602700869342</c:v>
                </c:pt>
                <c:pt idx="8">
                  <c:v>6750.6109486082933</c:v>
                </c:pt>
                <c:pt idx="9">
                  <c:v>13178.385230123951</c:v>
                </c:pt>
                <c:pt idx="10">
                  <c:v>7966.0267638065106</c:v>
                </c:pt>
                <c:pt idx="11">
                  <c:v>4944.4046495364328</c:v>
                </c:pt>
                <c:pt idx="12">
                  <c:v>10588.260775298568</c:v>
                </c:pt>
                <c:pt idx="13">
                  <c:v>12471.26842173815</c:v>
                </c:pt>
                <c:pt idx="14">
                  <c:v>7818.8495748732203</c:v>
                </c:pt>
                <c:pt idx="15">
                  <c:v>12061.418055090671</c:v>
                </c:pt>
                <c:pt idx="16">
                  <c:v>6336.7586044981872</c:v>
                </c:pt>
                <c:pt idx="17">
                  <c:v>17737.779199392302</c:v>
                </c:pt>
                <c:pt idx="18">
                  <c:v>14378.102216412924</c:v>
                </c:pt>
                <c:pt idx="19">
                  <c:v>28293.201065135279</c:v>
                </c:pt>
                <c:pt idx="20">
                  <c:v>32526.377973777035</c:v>
                </c:pt>
                <c:pt idx="21">
                  <c:v>28000.628975078849</c:v>
                </c:pt>
                <c:pt idx="22">
                  <c:v>48777.88552096182</c:v>
                </c:pt>
                <c:pt idx="23">
                  <c:v>21441.861889002779</c:v>
                </c:pt>
                <c:pt idx="24">
                  <c:v>40210.510466326392</c:v>
                </c:pt>
                <c:pt idx="25">
                  <c:v>28955.48182832601</c:v>
                </c:pt>
                <c:pt idx="26">
                  <c:v>20731.519742587327</c:v>
                </c:pt>
                <c:pt idx="27">
                  <c:v>15513.148868003147</c:v>
                </c:pt>
                <c:pt idx="28">
                  <c:v>28720.238423094688</c:v>
                </c:pt>
                <c:pt idx="29">
                  <c:v>49011.335520201596</c:v>
                </c:pt>
                <c:pt idx="30">
                  <c:v>17280.53418055232</c:v>
                </c:pt>
                <c:pt idx="31">
                  <c:v>48769.58798088802</c:v>
                </c:pt>
                <c:pt idx="32">
                  <c:v>22516.925881276286</c:v>
                </c:pt>
                <c:pt idx="33">
                  <c:v>27284.733471506115</c:v>
                </c:pt>
                <c:pt idx="34">
                  <c:v>60587.105435623969</c:v>
                </c:pt>
                <c:pt idx="35">
                  <c:v>129894.53496065625</c:v>
                </c:pt>
                <c:pt idx="36">
                  <c:v>20764.123017476821</c:v>
                </c:pt>
                <c:pt idx="37">
                  <c:v>34069.117318867749</c:v>
                </c:pt>
                <c:pt idx="38">
                  <c:v>56466.643702812129</c:v>
                </c:pt>
                <c:pt idx="39">
                  <c:v>29035.628120142923</c:v>
                </c:pt>
                <c:pt idx="40">
                  <c:v>52031.771176147347</c:v>
                </c:pt>
                <c:pt idx="41">
                  <c:v>131664.24793873797</c:v>
                </c:pt>
                <c:pt idx="42">
                  <c:v>80158.634557812897</c:v>
                </c:pt>
                <c:pt idx="43">
                  <c:v>44433.690298757472</c:v>
                </c:pt>
                <c:pt idx="44">
                  <c:v>34707.689871014642</c:v>
                </c:pt>
              </c:numCache>
            </c:numRef>
          </c:val>
        </c:ser>
        <c:ser>
          <c:idx val="0"/>
          <c:order val="1"/>
          <c:tx>
            <c:v>Uninsured losses</c:v>
          </c:tx>
          <c:spPr>
            <a:solidFill>
              <a:srgbClr val="9FB8E4"/>
            </a:solidFill>
            <a:ln>
              <a:noFill/>
            </a:ln>
          </c:spPr>
          <c:invertIfNegative val="0"/>
          <c:cat>
            <c:numRef>
              <c:f>TotLoss!$A$6:$A$50</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TotLoss!$H$6:$H$50</c:f>
              <c:numCache>
                <c:formatCode>#,##0</c:formatCode>
                <c:ptCount val="45"/>
                <c:pt idx="0">
                  <c:v>10380.417721611653</c:v>
                </c:pt>
                <c:pt idx="1">
                  <c:v>404.72756942840624</c:v>
                </c:pt>
                <c:pt idx="2">
                  <c:v>5548.5866511109061</c:v>
                </c:pt>
                <c:pt idx="3">
                  <c:v>4579.3564961637912</c:v>
                </c:pt>
                <c:pt idx="4">
                  <c:v>10965.380832424755</c:v>
                </c:pt>
                <c:pt idx="5">
                  <c:v>1271.6925830153996</c:v>
                </c:pt>
                <c:pt idx="6">
                  <c:v>53177.977545529851</c:v>
                </c:pt>
                <c:pt idx="7">
                  <c:v>11627.344621733562</c:v>
                </c:pt>
                <c:pt idx="8">
                  <c:v>2088.0855896868998</c:v>
                </c:pt>
                <c:pt idx="9">
                  <c:v>7263.6870745997785</c:v>
                </c:pt>
                <c:pt idx="10">
                  <c:v>46777.293339676769</c:v>
                </c:pt>
                <c:pt idx="11">
                  <c:v>7001.1973905362702</c:v>
                </c:pt>
                <c:pt idx="12">
                  <c:v>9574.1352058375523</c:v>
                </c:pt>
                <c:pt idx="13">
                  <c:v>23974.276130895854</c:v>
                </c:pt>
                <c:pt idx="14">
                  <c:v>7899.0072404411603</c:v>
                </c:pt>
                <c:pt idx="15">
                  <c:v>17410.720449148113</c:v>
                </c:pt>
                <c:pt idx="16">
                  <c:v>15710.937107033838</c:v>
                </c:pt>
                <c:pt idx="17">
                  <c:v>23850.230915726657</c:v>
                </c:pt>
                <c:pt idx="18">
                  <c:v>46112.837662556747</c:v>
                </c:pt>
                <c:pt idx="19">
                  <c:v>31718.073932098956</c:v>
                </c:pt>
                <c:pt idx="20">
                  <c:v>59311.787600154988</c:v>
                </c:pt>
                <c:pt idx="21">
                  <c:v>26623.795866291657</c:v>
                </c:pt>
                <c:pt idx="22">
                  <c:v>55971.794998974714</c:v>
                </c:pt>
                <c:pt idx="23">
                  <c:v>56702.67819758955</c:v>
                </c:pt>
                <c:pt idx="24">
                  <c:v>85076.189564460496</c:v>
                </c:pt>
                <c:pt idx="25">
                  <c:v>216234.26967271703</c:v>
                </c:pt>
                <c:pt idx="26">
                  <c:v>67275.087601306877</c:v>
                </c:pt>
                <c:pt idx="27">
                  <c:v>35296.37793517184</c:v>
                </c:pt>
                <c:pt idx="28">
                  <c:v>93904.540911779419</c:v>
                </c:pt>
                <c:pt idx="29">
                  <c:v>100590.40131078498</c:v>
                </c:pt>
                <c:pt idx="30">
                  <c:v>61530.441456966364</c:v>
                </c:pt>
                <c:pt idx="31">
                  <c:v>133287.88797627689</c:v>
                </c:pt>
                <c:pt idx="32">
                  <c:v>59478.327090742387</c:v>
                </c:pt>
                <c:pt idx="33">
                  <c:v>84952.02744990123</c:v>
                </c:pt>
                <c:pt idx="34">
                  <c:v>117250.65866078559</c:v>
                </c:pt>
                <c:pt idx="35">
                  <c:v>161559.91837486287</c:v>
                </c:pt>
                <c:pt idx="36">
                  <c:v>44439.79871181069</c:v>
                </c:pt>
                <c:pt idx="37">
                  <c:v>52763.520174087462</c:v>
                </c:pt>
                <c:pt idx="38">
                  <c:v>247550.34362246958</c:v>
                </c:pt>
                <c:pt idx="39">
                  <c:v>51548.518549439323</c:v>
                </c:pt>
                <c:pt idx="40">
                  <c:v>198218.20093124913</c:v>
                </c:pt>
                <c:pt idx="41">
                  <c:v>290312.5620488869</c:v>
                </c:pt>
                <c:pt idx="42">
                  <c:v>108430.73372727902</c:v>
                </c:pt>
                <c:pt idx="43">
                  <c:v>93280.292804370969</c:v>
                </c:pt>
                <c:pt idx="44">
                  <c:v>75233.170222493121</c:v>
                </c:pt>
              </c:numCache>
            </c:numRef>
          </c:val>
        </c:ser>
        <c:dLbls>
          <c:showLegendKey val="0"/>
          <c:showVal val="0"/>
          <c:showCatName val="0"/>
          <c:showSerName val="0"/>
          <c:showPercent val="0"/>
          <c:showBubbleSize val="0"/>
        </c:dLbls>
        <c:gapWidth val="17"/>
        <c:overlap val="100"/>
        <c:axId val="81076224"/>
        <c:axId val="81077760"/>
      </c:barChart>
      <c:lineChart>
        <c:grouping val="standard"/>
        <c:varyColors val="0"/>
        <c:ser>
          <c:idx val="1"/>
          <c:order val="2"/>
          <c:tx>
            <c:v>Total Insured Losses</c:v>
          </c:tx>
          <c:spPr>
            <a:ln>
              <a:noFill/>
            </a:ln>
          </c:spPr>
          <c:marker>
            <c:symbol val="none"/>
          </c:marker>
          <c:trendline>
            <c:name>10-year moving average insured losses</c:name>
            <c:spPr>
              <a:ln w="38100">
                <a:solidFill>
                  <a:srgbClr val="008000"/>
                </a:solidFill>
              </a:ln>
            </c:spPr>
            <c:trendlineType val="movingAvg"/>
            <c:period val="10"/>
            <c:dispRSqr val="0"/>
            <c:dispEq val="0"/>
          </c:trendline>
          <c:cat>
            <c:numRef>
              <c:f>TotLoss!$A$6:$A$49</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TotLoss!$G$6:$G$50</c:f>
              <c:numCache>
                <c:formatCode>General</c:formatCode>
                <c:ptCount val="45"/>
                <c:pt idx="0">
                  <c:v>5608.9703814371387</c:v>
                </c:pt>
                <c:pt idx="1">
                  <c:v>2976.9095088785461</c:v>
                </c:pt>
                <c:pt idx="2">
                  <c:v>5924.5960693002917</c:v>
                </c:pt>
                <c:pt idx="3">
                  <c:v>6743.5834127414437</c:v>
                </c:pt>
                <c:pt idx="4">
                  <c:v>8185.7544185877705</c:v>
                </c:pt>
                <c:pt idx="5">
                  <c:v>5776.0367534857696</c:v>
                </c:pt>
                <c:pt idx="6">
                  <c:v>7340.2856325893918</c:v>
                </c:pt>
                <c:pt idx="7">
                  <c:v>5910.8602700869342</c:v>
                </c:pt>
                <c:pt idx="8">
                  <c:v>6750.6109486082933</c:v>
                </c:pt>
                <c:pt idx="9">
                  <c:v>13178.385230123951</c:v>
                </c:pt>
                <c:pt idx="10">
                  <c:v>7966.0267638065106</c:v>
                </c:pt>
                <c:pt idx="11">
                  <c:v>4944.4046495364328</c:v>
                </c:pt>
                <c:pt idx="12">
                  <c:v>10588.260775298568</c:v>
                </c:pt>
                <c:pt idx="13">
                  <c:v>12471.26842173815</c:v>
                </c:pt>
                <c:pt idx="14">
                  <c:v>7818.8495748732203</c:v>
                </c:pt>
                <c:pt idx="15">
                  <c:v>12061.418055090671</c:v>
                </c:pt>
                <c:pt idx="16">
                  <c:v>6336.7586044981872</c:v>
                </c:pt>
                <c:pt idx="17">
                  <c:v>17737.779199392302</c:v>
                </c:pt>
                <c:pt idx="18">
                  <c:v>14378.102216412924</c:v>
                </c:pt>
                <c:pt idx="19">
                  <c:v>28293.201065135279</c:v>
                </c:pt>
                <c:pt idx="20">
                  <c:v>32526.377973777035</c:v>
                </c:pt>
                <c:pt idx="21">
                  <c:v>28000.628975078849</c:v>
                </c:pt>
                <c:pt idx="22">
                  <c:v>48777.88552096182</c:v>
                </c:pt>
                <c:pt idx="23">
                  <c:v>21441.861889002779</c:v>
                </c:pt>
                <c:pt idx="24">
                  <c:v>40210.510466326392</c:v>
                </c:pt>
                <c:pt idx="25">
                  <c:v>28955.48182832601</c:v>
                </c:pt>
                <c:pt idx="26">
                  <c:v>20731.519742587327</c:v>
                </c:pt>
                <c:pt idx="27">
                  <c:v>15513.148868003147</c:v>
                </c:pt>
                <c:pt idx="28">
                  <c:v>28720.238423094688</c:v>
                </c:pt>
                <c:pt idx="29">
                  <c:v>49011.335520201596</c:v>
                </c:pt>
                <c:pt idx="30">
                  <c:v>17280.53418055232</c:v>
                </c:pt>
                <c:pt idx="31">
                  <c:v>48769.58798088802</c:v>
                </c:pt>
                <c:pt idx="32">
                  <c:v>22516.925881276286</c:v>
                </c:pt>
                <c:pt idx="33">
                  <c:v>27284.733471506115</c:v>
                </c:pt>
                <c:pt idx="34">
                  <c:v>60587.105435623969</c:v>
                </c:pt>
                <c:pt idx="35">
                  <c:v>129894.53496065625</c:v>
                </c:pt>
                <c:pt idx="36">
                  <c:v>20764.123017476821</c:v>
                </c:pt>
                <c:pt idx="37">
                  <c:v>34069.117318867749</c:v>
                </c:pt>
                <c:pt idx="38">
                  <c:v>56466.643702812129</c:v>
                </c:pt>
                <c:pt idx="39">
                  <c:v>29035.628120142923</c:v>
                </c:pt>
                <c:pt idx="40">
                  <c:v>52031.771176147347</c:v>
                </c:pt>
                <c:pt idx="41">
                  <c:v>131664.24793873797</c:v>
                </c:pt>
                <c:pt idx="42">
                  <c:v>80158.634557812897</c:v>
                </c:pt>
                <c:pt idx="43">
                  <c:v>44433.690298757472</c:v>
                </c:pt>
                <c:pt idx="44">
                  <c:v>34707.689871014642</c:v>
                </c:pt>
              </c:numCache>
            </c:numRef>
          </c:val>
          <c:smooth val="0"/>
        </c:ser>
        <c:ser>
          <c:idx val="3"/>
          <c:order val="3"/>
          <c:tx>
            <c:v>Total Eco Losses</c:v>
          </c:tx>
          <c:spPr>
            <a:ln>
              <a:noFill/>
            </a:ln>
          </c:spPr>
          <c:marker>
            <c:symbol val="none"/>
          </c:marker>
          <c:trendline>
            <c:name>10-year moving average total economic losses</c:name>
            <c:spPr>
              <a:ln w="38100">
                <a:solidFill>
                  <a:srgbClr val="FF0000"/>
                </a:solidFill>
              </a:ln>
            </c:spPr>
            <c:trendlineType val="movingAvg"/>
            <c:period val="10"/>
            <c:dispRSqr val="0"/>
            <c:dispEq val="0"/>
          </c:trendline>
          <c:cat>
            <c:numRef>
              <c:f>TotLoss!$A$6:$A$49</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TotLoss!$E$6:$E$50</c:f>
              <c:numCache>
                <c:formatCode>#,##0</c:formatCode>
                <c:ptCount val="45"/>
                <c:pt idx="0">
                  <c:v>15989.388103048792</c:v>
                </c:pt>
                <c:pt idx="1">
                  <c:v>3381.6370783069524</c:v>
                </c:pt>
                <c:pt idx="2">
                  <c:v>11473.182720411198</c:v>
                </c:pt>
                <c:pt idx="3">
                  <c:v>11322.939908905235</c:v>
                </c:pt>
                <c:pt idx="4">
                  <c:v>19151.135251012525</c:v>
                </c:pt>
                <c:pt idx="5">
                  <c:v>7047.7293365011692</c:v>
                </c:pt>
                <c:pt idx="6">
                  <c:v>60518.263178119239</c:v>
                </c:pt>
                <c:pt idx="7">
                  <c:v>17538.204891820496</c:v>
                </c:pt>
                <c:pt idx="8">
                  <c:v>8838.696538295193</c:v>
                </c:pt>
                <c:pt idx="9">
                  <c:v>20442.07230472373</c:v>
                </c:pt>
                <c:pt idx="10">
                  <c:v>54743.320103483282</c:v>
                </c:pt>
                <c:pt idx="11">
                  <c:v>11945.602040072703</c:v>
                </c:pt>
                <c:pt idx="12">
                  <c:v>20162.39598113612</c:v>
                </c:pt>
                <c:pt idx="13">
                  <c:v>36445.544552634005</c:v>
                </c:pt>
                <c:pt idx="14">
                  <c:v>15717.856815314381</c:v>
                </c:pt>
                <c:pt idx="15">
                  <c:v>29472.138504238785</c:v>
                </c:pt>
                <c:pt idx="16">
                  <c:v>22047.695711532026</c:v>
                </c:pt>
                <c:pt idx="17">
                  <c:v>41588.010115118959</c:v>
                </c:pt>
                <c:pt idx="18">
                  <c:v>60490.939878969672</c:v>
                </c:pt>
                <c:pt idx="19">
                  <c:v>60011.274997234235</c:v>
                </c:pt>
                <c:pt idx="20">
                  <c:v>91838.165573932027</c:v>
                </c:pt>
                <c:pt idx="21">
                  <c:v>54624.424841370506</c:v>
                </c:pt>
                <c:pt idx="22">
                  <c:v>104749.68051993653</c:v>
                </c:pt>
                <c:pt idx="23">
                  <c:v>78144.540086592329</c:v>
                </c:pt>
                <c:pt idx="24">
                  <c:v>125286.70003078689</c:v>
                </c:pt>
                <c:pt idx="25">
                  <c:v>245189.75150104304</c:v>
                </c:pt>
                <c:pt idx="26">
                  <c:v>88006.607343894197</c:v>
                </c:pt>
                <c:pt idx="27">
                  <c:v>50809.526803174987</c:v>
                </c:pt>
                <c:pt idx="28">
                  <c:v>122624.77933487411</c:v>
                </c:pt>
                <c:pt idx="29">
                  <c:v>149601.73683098657</c:v>
                </c:pt>
                <c:pt idx="30">
                  <c:v>78810.975637518684</c:v>
                </c:pt>
                <c:pt idx="31">
                  <c:v>182057.47595716492</c:v>
                </c:pt>
                <c:pt idx="32">
                  <c:v>81995.252972018672</c:v>
                </c:pt>
                <c:pt idx="33">
                  <c:v>112236.76092140735</c:v>
                </c:pt>
                <c:pt idx="34">
                  <c:v>177837.76409640955</c:v>
                </c:pt>
                <c:pt idx="35">
                  <c:v>291454.45333551912</c:v>
                </c:pt>
                <c:pt idx="36">
                  <c:v>65203.921729287511</c:v>
                </c:pt>
                <c:pt idx="37">
                  <c:v>86832.637492955211</c:v>
                </c:pt>
                <c:pt idx="38">
                  <c:v>304016.98732528172</c:v>
                </c:pt>
                <c:pt idx="39">
                  <c:v>80584.146669582246</c:v>
                </c:pt>
                <c:pt idx="40">
                  <c:v>250249.97210739646</c:v>
                </c:pt>
                <c:pt idx="41">
                  <c:v>421976.80998762487</c:v>
                </c:pt>
                <c:pt idx="42">
                  <c:v>188589.36828509191</c:v>
                </c:pt>
                <c:pt idx="43">
                  <c:v>137713.98310312844</c:v>
                </c:pt>
                <c:pt idx="44">
                  <c:v>109940.86009350776</c:v>
                </c:pt>
              </c:numCache>
            </c:numRef>
          </c:val>
          <c:smooth val="0"/>
        </c:ser>
        <c:dLbls>
          <c:showLegendKey val="0"/>
          <c:showVal val="0"/>
          <c:showCatName val="0"/>
          <c:showSerName val="0"/>
          <c:showPercent val="0"/>
          <c:showBubbleSize val="0"/>
        </c:dLbls>
        <c:marker val="1"/>
        <c:smooth val="0"/>
        <c:axId val="81076224"/>
        <c:axId val="81077760"/>
      </c:lineChart>
      <c:catAx>
        <c:axId val="810762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SwissReSans" panose="020B0604020202020204" pitchFamily="34" charset="0"/>
                <a:ea typeface="Univers"/>
                <a:cs typeface="Univers"/>
              </a:defRPr>
            </a:pPr>
            <a:endParaRPr lang="en-US"/>
          </a:p>
        </c:txPr>
        <c:crossAx val="81077760"/>
        <c:crosses val="autoZero"/>
        <c:auto val="1"/>
        <c:lblAlgn val="ctr"/>
        <c:lblOffset val="100"/>
        <c:tickLblSkip val="5"/>
        <c:tickMarkSkip val="5"/>
        <c:noMultiLvlLbl val="0"/>
      </c:catAx>
      <c:valAx>
        <c:axId val="81077760"/>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8000"/>
            </a:solidFill>
            <a:prstDash val="solid"/>
          </a:ln>
        </c:spPr>
        <c:txPr>
          <a:bodyPr rot="0" vert="horz"/>
          <a:lstStyle/>
          <a:p>
            <a:pPr>
              <a:defRPr sz="1400" b="0" i="0" u="none" strike="noStrike" baseline="0">
                <a:solidFill>
                  <a:srgbClr val="000000"/>
                </a:solidFill>
                <a:latin typeface="SwissReSans" panose="020B0604020202020204" pitchFamily="34" charset="0"/>
                <a:ea typeface="Univers"/>
                <a:cs typeface="Univers"/>
              </a:defRPr>
            </a:pPr>
            <a:endParaRPr lang="en-US"/>
          </a:p>
        </c:txPr>
        <c:crossAx val="81076224"/>
        <c:crosses val="autoZero"/>
        <c:crossBetween val="between"/>
        <c:dispUnits>
          <c:builtInUnit val="thousands"/>
        </c:dispUnits>
      </c:valAx>
      <c:spPr>
        <a:solidFill>
          <a:srgbClr val="FFFFFF"/>
        </a:solidFill>
        <a:ln w="12700">
          <a:noFill/>
          <a:prstDash val="solid"/>
        </a:ln>
      </c:spPr>
    </c:plotArea>
    <c:legend>
      <c:legendPos val="b"/>
      <c:legendEntry>
        <c:idx val="2"/>
        <c:delete val="1"/>
      </c:legendEntry>
      <c:legendEntry>
        <c:idx val="3"/>
        <c:delete val="1"/>
      </c:legendEntry>
      <c:layout>
        <c:manualLayout>
          <c:xMode val="edge"/>
          <c:yMode val="edge"/>
          <c:x val="0.10809609743061584"/>
          <c:y val="0.10399812508625292"/>
          <c:w val="0.56617683120293938"/>
          <c:h val="0.25357897365557752"/>
        </c:manualLayout>
      </c:layout>
      <c:overlay val="0"/>
      <c:spPr>
        <a:solidFill>
          <a:srgbClr val="FFFFFF"/>
        </a:solidFill>
        <a:ln w="25400">
          <a:noFill/>
        </a:ln>
      </c:spPr>
      <c:txPr>
        <a:bodyPr/>
        <a:lstStyle/>
        <a:p>
          <a:pPr>
            <a:defRPr sz="1400" b="0" i="0" u="none" strike="noStrike" baseline="0">
              <a:solidFill>
                <a:srgbClr val="000000"/>
              </a:solidFill>
              <a:latin typeface="SwissReSans" panose="020B0604020202020204" pitchFamily="34" charset="0"/>
              <a:ea typeface="Univers"/>
              <a:cs typeface="Univers"/>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Univers"/>
          <a:ea typeface="Univers"/>
          <a:cs typeface="Univers"/>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B7C786-A259-4FDD-A4C0-BD83D19C2427}" type="datetimeFigureOut">
              <a:rPr lang="en-GB" smtClean="0">
                <a:latin typeface="SwissReSans" pitchFamily="34" charset="0"/>
              </a:rPr>
              <a:pPr/>
              <a:t>31/01/2016</a:t>
            </a:fld>
            <a:endParaRPr lang="en-GB" dirty="0">
              <a:latin typeface="SwissReSans"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wissReSans" pitchFamily="34" charset="0"/>
              </a:defRPr>
            </a:lvl1pPr>
          </a:lstStyle>
          <a:p>
            <a:fld id="{3A1CEC75-F9BB-42F0-8E1C-193797F4D4D6}" type="datetimeFigureOut">
              <a:rPr lang="de-DE" smtClean="0"/>
              <a:pPr/>
              <a:t>31.01.2016</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307270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EC69C8D-2B6A-489C-9284-7AC2E51B5050}" type="slidenum">
              <a:rPr lang="en-US" smtClean="0"/>
              <a:pPr/>
              <a:t>3</a:t>
            </a:fld>
            <a:endParaRPr lang="en-US" dirty="0" smtClean="0"/>
          </a:p>
        </p:txBody>
      </p:sp>
      <p:sp>
        <p:nvSpPr>
          <p:cNvPr id="58371" name="Rectangle 7"/>
          <p:cNvSpPr txBox="1">
            <a:spLocks noGrp="1" noChangeArrowheads="1"/>
          </p:cNvSpPr>
          <p:nvPr/>
        </p:nvSpPr>
        <p:spPr bwMode="auto">
          <a:xfrm>
            <a:off x="3938338" y="9586836"/>
            <a:ext cx="3010400" cy="506863"/>
          </a:xfrm>
          <a:prstGeom prst="rect">
            <a:avLst/>
          </a:prstGeom>
          <a:noFill/>
          <a:ln w="9525">
            <a:noFill/>
            <a:miter lim="800000"/>
            <a:headEnd/>
            <a:tailEnd/>
          </a:ln>
        </p:spPr>
        <p:txBody>
          <a:bodyPr lIns="87698" tIns="45603" rIns="87698" bIns="45603" anchor="b"/>
          <a:lstStyle/>
          <a:p>
            <a:pPr algn="r" defTabSz="891015" eaLnBrk="0" hangingPunct="0"/>
            <a:fld id="{88DEDE8E-8A98-49D4-AE67-3913E85DBC94}" type="slidenum">
              <a:rPr lang="en-GB" sz="1100">
                <a:solidFill>
                  <a:srgbClr val="000000"/>
                </a:solidFill>
              </a:rPr>
              <a:pPr algn="r" defTabSz="891015" eaLnBrk="0" hangingPunct="0"/>
              <a:t>3</a:t>
            </a:fld>
            <a:endParaRPr lang="en-GB" sz="1100" dirty="0">
              <a:solidFill>
                <a:srgbClr val="000000"/>
              </a:solidFill>
            </a:endParaRPr>
          </a:p>
        </p:txBody>
      </p:sp>
      <p:sp>
        <p:nvSpPr>
          <p:cNvPr id="58372" name="Rectangle 2"/>
          <p:cNvSpPr>
            <a:spLocks noGrp="1" noRot="1" noChangeAspect="1" noChangeArrowheads="1" noTextEdit="1"/>
          </p:cNvSpPr>
          <p:nvPr>
            <p:ph type="sldImg"/>
          </p:nvPr>
        </p:nvSpPr>
        <p:spPr>
          <a:xfrm>
            <a:off x="960438" y="757238"/>
            <a:ext cx="5049837" cy="3786187"/>
          </a:xfrm>
          <a:ln/>
        </p:spPr>
      </p:sp>
      <p:sp>
        <p:nvSpPr>
          <p:cNvPr id="58373" name="Rectangle 3"/>
          <p:cNvSpPr>
            <a:spLocks noGrp="1" noChangeArrowheads="1"/>
          </p:cNvSpPr>
          <p:nvPr>
            <p:ph type="body" idx="1"/>
          </p:nvPr>
        </p:nvSpPr>
        <p:spPr>
          <a:xfrm>
            <a:off x="926282" y="4797456"/>
            <a:ext cx="5096180" cy="4539176"/>
          </a:xfrm>
          <a:noFill/>
          <a:ln/>
        </p:spPr>
        <p:txBody>
          <a:bodyPr lIns="87698" tIns="45603" rIns="87698" bIns="45603"/>
          <a:lstStyle/>
          <a:p>
            <a:pPr marL="174708" indent="-174708">
              <a:buFont typeface="Arial" panose="020B0604020202020204" pitchFamily="34" charset="0"/>
              <a:buChar char="•"/>
            </a:pPr>
            <a:endParaRPr lang="en-GB" dirty="0" smtClean="0"/>
          </a:p>
        </p:txBody>
      </p:sp>
    </p:spTree>
    <p:extLst>
      <p:ext uri="{BB962C8B-B14F-4D97-AF65-F5344CB8AC3E}">
        <p14:creationId xmlns:p14="http://schemas.microsoft.com/office/powerpoint/2010/main" val="200315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8ED666-4372-485F-9851-ED435EF4ACCF}" type="slidenum">
              <a:rPr lang="en-GB" smtClean="0">
                <a:solidFill>
                  <a:prstClr val="black"/>
                </a:solidFill>
              </a:rPr>
              <a:pPr/>
              <a:t>4</a:t>
            </a:fld>
            <a:endParaRPr lang="en-GB" dirty="0">
              <a:solidFill>
                <a:prstClr val="black"/>
              </a:solidFill>
            </a:endParaRPr>
          </a:p>
        </p:txBody>
      </p:sp>
      <p:sp>
        <p:nvSpPr>
          <p:cNvPr id="3" name="Notes Placeholder 2"/>
          <p:cNvSpPr>
            <a:spLocks noGrp="1"/>
          </p:cNvSpPr>
          <p:nvPr>
            <p:ph type="body" idx="1"/>
          </p:nvPr>
        </p:nvSpPr>
        <p:spPr/>
        <p:txBody>
          <a:bodyPr/>
          <a:lstStyle/>
          <a:p>
            <a:r>
              <a:rPr lang="de-CH" dirty="0" smtClean="0"/>
              <a:t>2013 </a:t>
            </a:r>
            <a:r>
              <a:rPr lang="de-CH" dirty="0" err="1" smtClean="0"/>
              <a:t>ranks</a:t>
            </a:r>
            <a:r>
              <a:rPr lang="de-CH" dirty="0" smtClean="0"/>
              <a:t>:</a:t>
            </a:r>
          </a:p>
          <a:p>
            <a:r>
              <a:rPr lang="de-CH" dirty="0" smtClean="0"/>
              <a:t>No.10 in </a:t>
            </a:r>
            <a:r>
              <a:rPr lang="de-CH" dirty="0" err="1" smtClean="0"/>
              <a:t>terms</a:t>
            </a:r>
            <a:r>
              <a:rPr lang="de-CH" dirty="0" smtClean="0"/>
              <a:t> </a:t>
            </a:r>
            <a:r>
              <a:rPr lang="de-CH" dirty="0" err="1" smtClean="0"/>
              <a:t>of</a:t>
            </a:r>
            <a:r>
              <a:rPr lang="de-CH" dirty="0" smtClean="0"/>
              <a:t> </a:t>
            </a:r>
            <a:r>
              <a:rPr lang="de-CH" dirty="0" err="1" smtClean="0"/>
              <a:t>insured</a:t>
            </a:r>
            <a:r>
              <a:rPr lang="de-CH" dirty="0" smtClean="0"/>
              <a:t> </a:t>
            </a:r>
            <a:r>
              <a:rPr lang="de-CH" dirty="0" err="1" smtClean="0"/>
              <a:t>losses</a:t>
            </a:r>
            <a:r>
              <a:rPr lang="de-CH" dirty="0" smtClean="0"/>
              <a:t> </a:t>
            </a:r>
            <a:r>
              <a:rPr lang="de-CH" dirty="0" err="1" smtClean="0"/>
              <a:t>from</a:t>
            </a:r>
            <a:r>
              <a:rPr lang="de-CH" dirty="0" smtClean="0"/>
              <a:t> </a:t>
            </a:r>
            <a:r>
              <a:rPr lang="de-CH" dirty="0" err="1" smtClean="0"/>
              <a:t>both</a:t>
            </a:r>
            <a:r>
              <a:rPr lang="de-CH" dirty="0" smtClean="0"/>
              <a:t> </a:t>
            </a:r>
            <a:r>
              <a:rPr lang="de-CH" dirty="0" err="1" smtClean="0"/>
              <a:t>nat</a:t>
            </a:r>
            <a:r>
              <a:rPr lang="de-CH" baseline="0" dirty="0" smtClean="0"/>
              <a:t> </a:t>
            </a:r>
            <a:r>
              <a:rPr lang="de-CH" baseline="0" dirty="0" err="1" smtClean="0"/>
              <a:t>cat</a:t>
            </a:r>
            <a:r>
              <a:rPr lang="de-CH" baseline="0" dirty="0" smtClean="0"/>
              <a:t> </a:t>
            </a:r>
            <a:r>
              <a:rPr lang="de-CH" baseline="0" dirty="0" err="1" smtClean="0"/>
              <a:t>and</a:t>
            </a:r>
            <a:r>
              <a:rPr lang="de-CH" baseline="0" dirty="0" smtClean="0"/>
              <a:t> man-made</a:t>
            </a:r>
          </a:p>
          <a:p>
            <a:r>
              <a:rPr lang="de-CH" baseline="0" dirty="0" err="1" smtClean="0"/>
              <a:t>No</a:t>
            </a:r>
            <a:r>
              <a:rPr lang="de-CH" baseline="0" dirty="0" smtClean="0"/>
              <a:t>. 7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insured</a:t>
            </a:r>
            <a:r>
              <a:rPr lang="de-CH" baseline="0" dirty="0" smtClean="0"/>
              <a:t> </a:t>
            </a:r>
            <a:r>
              <a:rPr lang="de-CH" baseline="0" dirty="0" err="1" smtClean="0"/>
              <a:t>losses</a:t>
            </a:r>
            <a:r>
              <a:rPr lang="de-CH" baseline="0" dirty="0" smtClean="0"/>
              <a:t> </a:t>
            </a:r>
            <a:r>
              <a:rPr lang="de-CH" baseline="0" dirty="0" err="1" smtClean="0"/>
              <a:t>from</a:t>
            </a:r>
            <a:r>
              <a:rPr lang="de-CH" baseline="0" dirty="0" smtClean="0"/>
              <a:t> man-made </a:t>
            </a:r>
            <a:r>
              <a:rPr lang="de-CH" baseline="0" dirty="0" err="1" smtClean="0"/>
              <a:t>only</a:t>
            </a:r>
            <a:endParaRPr lang="de-CH" baseline="0" dirty="0" smtClean="0"/>
          </a:p>
          <a:p>
            <a:r>
              <a:rPr lang="de-CH" baseline="0" dirty="0" err="1" smtClean="0"/>
              <a:t>No</a:t>
            </a:r>
            <a:r>
              <a:rPr lang="de-CH" baseline="0" dirty="0" smtClean="0"/>
              <a:t>. 9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insured</a:t>
            </a:r>
            <a:r>
              <a:rPr lang="de-CH" baseline="0" dirty="0" smtClean="0"/>
              <a:t> </a:t>
            </a:r>
            <a:r>
              <a:rPr lang="de-CH" baseline="0" dirty="0" err="1" smtClean="0"/>
              <a:t>losses</a:t>
            </a:r>
            <a:r>
              <a:rPr lang="de-CH" baseline="0" dirty="0" smtClean="0"/>
              <a:t> </a:t>
            </a:r>
            <a:r>
              <a:rPr lang="de-CH" baseline="0" dirty="0" err="1" smtClean="0"/>
              <a:t>from</a:t>
            </a:r>
            <a:r>
              <a:rPr lang="de-CH" baseline="0" dirty="0" smtClean="0"/>
              <a:t> </a:t>
            </a:r>
            <a:r>
              <a:rPr lang="de-CH" baseline="0" dirty="0" err="1" smtClean="0"/>
              <a:t>Nat</a:t>
            </a:r>
            <a:r>
              <a:rPr lang="de-CH" baseline="0" dirty="0" smtClean="0"/>
              <a:t> </a:t>
            </a:r>
            <a:r>
              <a:rPr lang="de-CH" baseline="0" dirty="0" err="1" smtClean="0"/>
              <a:t>Cat</a:t>
            </a:r>
            <a:r>
              <a:rPr lang="de-CH" baseline="0" dirty="0" smtClean="0"/>
              <a:t> </a:t>
            </a:r>
            <a:r>
              <a:rPr lang="de-CH" baseline="0" dirty="0" err="1" smtClean="0"/>
              <a:t>only</a:t>
            </a:r>
            <a:endParaRPr lang="de-CH" baseline="0" dirty="0" smtClean="0"/>
          </a:p>
          <a:p>
            <a:r>
              <a:rPr lang="de-CH" baseline="0" dirty="0" err="1" smtClean="0"/>
              <a:t>No</a:t>
            </a:r>
            <a:r>
              <a:rPr lang="de-CH" baseline="0" dirty="0" smtClean="0"/>
              <a:t>. 8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insured</a:t>
            </a:r>
            <a:r>
              <a:rPr lang="de-CH" baseline="0" dirty="0" smtClean="0"/>
              <a:t> </a:t>
            </a:r>
            <a:r>
              <a:rPr lang="de-CH" baseline="0" dirty="0" err="1" smtClean="0"/>
              <a:t>losses</a:t>
            </a:r>
            <a:r>
              <a:rPr lang="de-CH" baseline="0" dirty="0" smtClean="0"/>
              <a:t> </a:t>
            </a:r>
            <a:r>
              <a:rPr lang="de-CH" baseline="0" dirty="0" err="1" smtClean="0"/>
              <a:t>from</a:t>
            </a:r>
            <a:r>
              <a:rPr lang="de-CH" baseline="0" dirty="0" smtClean="0"/>
              <a:t> </a:t>
            </a:r>
            <a:r>
              <a:rPr lang="de-CH" baseline="0" dirty="0" err="1" smtClean="0"/>
              <a:t>weather-related</a:t>
            </a:r>
            <a:r>
              <a:rPr lang="de-CH" baseline="0" dirty="0" smtClean="0"/>
              <a:t> </a:t>
            </a:r>
            <a:r>
              <a:rPr lang="de-CH" baseline="0" dirty="0" err="1" smtClean="0"/>
              <a:t>only</a:t>
            </a:r>
            <a:endParaRPr lang="de-CH" baseline="0" dirty="0" smtClean="0"/>
          </a:p>
          <a:p>
            <a:r>
              <a:rPr lang="de-CH" baseline="0" dirty="0" err="1" smtClean="0"/>
              <a:t>No</a:t>
            </a:r>
            <a:r>
              <a:rPr lang="de-CH" baseline="0" dirty="0" smtClean="0"/>
              <a:t>. 31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insured</a:t>
            </a:r>
            <a:r>
              <a:rPr lang="de-CH" baseline="0" dirty="0" smtClean="0"/>
              <a:t> </a:t>
            </a:r>
            <a:r>
              <a:rPr lang="de-CH" baseline="0" dirty="0" err="1" smtClean="0"/>
              <a:t>losses</a:t>
            </a:r>
            <a:r>
              <a:rPr lang="de-CH" baseline="0" dirty="0" smtClean="0"/>
              <a:t> </a:t>
            </a:r>
            <a:r>
              <a:rPr lang="de-CH" baseline="0" dirty="0" err="1" smtClean="0"/>
              <a:t>from</a:t>
            </a:r>
            <a:r>
              <a:rPr lang="de-CH" baseline="0" dirty="0" smtClean="0"/>
              <a:t> </a:t>
            </a:r>
            <a:r>
              <a:rPr lang="de-CH" baseline="0" dirty="0" err="1" smtClean="0"/>
              <a:t>earthquakes</a:t>
            </a:r>
            <a:r>
              <a:rPr lang="de-CH" baseline="0" dirty="0" smtClean="0"/>
              <a:t> </a:t>
            </a:r>
            <a:r>
              <a:rPr lang="de-CH" baseline="0" dirty="0" err="1" smtClean="0"/>
              <a:t>only</a:t>
            </a:r>
            <a:endParaRPr lang="de-CH" dirty="0" smtClean="0"/>
          </a:p>
          <a:p>
            <a:endParaRPr lang="de-CH" dirty="0" smtClean="0"/>
          </a:p>
          <a:p>
            <a:r>
              <a:rPr lang="de-CH" dirty="0" smtClean="0"/>
              <a:t>Relative </a:t>
            </a:r>
            <a:r>
              <a:rPr lang="de-CH" dirty="0" err="1" smtClean="0"/>
              <a:t>to</a:t>
            </a:r>
            <a:r>
              <a:rPr lang="de-CH" dirty="0" smtClean="0"/>
              <a:t> GDP </a:t>
            </a:r>
            <a:r>
              <a:rPr lang="de-CH" dirty="0" err="1" smtClean="0"/>
              <a:t>and</a:t>
            </a:r>
            <a:r>
              <a:rPr lang="de-CH" dirty="0" smtClean="0"/>
              <a:t> </a:t>
            </a:r>
            <a:r>
              <a:rPr lang="de-CH" dirty="0" err="1" smtClean="0"/>
              <a:t>direct</a:t>
            </a:r>
            <a:r>
              <a:rPr lang="de-CH" dirty="0" smtClean="0"/>
              <a:t> non-</a:t>
            </a:r>
            <a:r>
              <a:rPr lang="de-CH" dirty="0" err="1" smtClean="0"/>
              <a:t>life</a:t>
            </a:r>
            <a:r>
              <a:rPr lang="de-CH" dirty="0" smtClean="0"/>
              <a:t> </a:t>
            </a:r>
            <a:r>
              <a:rPr lang="de-CH" dirty="0" err="1" smtClean="0"/>
              <a:t>premiums</a:t>
            </a:r>
            <a:r>
              <a:rPr lang="de-CH" dirty="0" smtClean="0"/>
              <a:t> </a:t>
            </a:r>
            <a:r>
              <a:rPr lang="de-CH" dirty="0" err="1" smtClean="0"/>
              <a:t>written</a:t>
            </a:r>
            <a:r>
              <a:rPr lang="de-CH" dirty="0" smtClean="0"/>
              <a:t> (DPW),</a:t>
            </a:r>
            <a:r>
              <a:rPr lang="de-CH" baseline="0" dirty="0" smtClean="0"/>
              <a:t> </a:t>
            </a:r>
            <a:r>
              <a:rPr lang="de-CH" baseline="0" dirty="0" err="1" smtClean="0"/>
              <a:t>the</a:t>
            </a:r>
            <a:r>
              <a:rPr lang="de-CH" baseline="0" dirty="0" smtClean="0"/>
              <a:t> 2013 </a:t>
            </a:r>
            <a:r>
              <a:rPr lang="de-CH" baseline="0" dirty="0" err="1" smtClean="0"/>
              <a:t>nat</a:t>
            </a:r>
            <a:r>
              <a:rPr lang="de-CH" baseline="0" dirty="0" smtClean="0"/>
              <a:t> </a:t>
            </a:r>
            <a:r>
              <a:rPr lang="de-CH" baseline="0" dirty="0" err="1" smtClean="0"/>
              <a:t>cat</a:t>
            </a:r>
            <a:r>
              <a:rPr lang="de-CH" baseline="0" dirty="0" smtClean="0"/>
              <a:t> </a:t>
            </a:r>
            <a:r>
              <a:rPr lang="de-CH" baseline="0" dirty="0" err="1" smtClean="0"/>
              <a:t>losses</a:t>
            </a:r>
            <a:r>
              <a:rPr lang="de-CH" baseline="0" dirty="0" smtClean="0"/>
              <a:t> </a:t>
            </a:r>
            <a:r>
              <a:rPr lang="de-CH" baseline="0" dirty="0" err="1" smtClean="0"/>
              <a:t>were</a:t>
            </a:r>
            <a:r>
              <a:rPr lang="de-CH" baseline="0" dirty="0" smtClean="0"/>
              <a:t> 0.05% </a:t>
            </a:r>
            <a:r>
              <a:rPr lang="de-CH" baseline="0" dirty="0" err="1" smtClean="0"/>
              <a:t>of</a:t>
            </a:r>
            <a:r>
              <a:rPr lang="de-CH" baseline="0" dirty="0" smtClean="0"/>
              <a:t> GDP </a:t>
            </a:r>
            <a:r>
              <a:rPr lang="de-CH" baseline="0" dirty="0" err="1" smtClean="0"/>
              <a:t>and</a:t>
            </a:r>
            <a:r>
              <a:rPr lang="de-CH" baseline="0" dirty="0" smtClean="0"/>
              <a:t> 2.2% </a:t>
            </a:r>
            <a:r>
              <a:rPr lang="de-CH" baseline="0" dirty="0" err="1" smtClean="0"/>
              <a:t>of</a:t>
            </a:r>
            <a:r>
              <a:rPr lang="de-CH" baseline="0" dirty="0" smtClean="0"/>
              <a:t> DWP, </a:t>
            </a:r>
            <a:r>
              <a:rPr lang="de-CH" baseline="0" dirty="0" err="1" smtClean="0"/>
              <a:t>below</a:t>
            </a:r>
            <a:r>
              <a:rPr lang="de-CH" baseline="0" dirty="0" smtClean="0"/>
              <a:t> </a:t>
            </a:r>
            <a:r>
              <a:rPr lang="de-CH" baseline="0" dirty="0" err="1" smtClean="0"/>
              <a:t>the</a:t>
            </a:r>
            <a:r>
              <a:rPr lang="de-CH" baseline="0" dirty="0" smtClean="0"/>
              <a:t> </a:t>
            </a:r>
            <a:r>
              <a:rPr lang="de-CH" baseline="0" dirty="0" err="1" smtClean="0"/>
              <a:t>respective</a:t>
            </a:r>
            <a:r>
              <a:rPr lang="de-CH" baseline="0" dirty="0" smtClean="0"/>
              <a:t> 10-y </a:t>
            </a:r>
            <a:r>
              <a:rPr lang="de-CH" baseline="0" dirty="0" err="1" smtClean="0"/>
              <a:t>averages</a:t>
            </a:r>
            <a:r>
              <a:rPr lang="de-CH" baseline="0" dirty="0" smtClean="0"/>
              <a:t> </a:t>
            </a:r>
            <a:r>
              <a:rPr lang="de-CH" baseline="0" dirty="0" err="1" smtClean="0"/>
              <a:t>of</a:t>
            </a:r>
            <a:r>
              <a:rPr lang="de-CH" baseline="0" dirty="0" smtClean="0"/>
              <a:t> 0.09% </a:t>
            </a:r>
            <a:r>
              <a:rPr lang="de-CH" baseline="0" dirty="0" err="1" smtClean="0"/>
              <a:t>and</a:t>
            </a:r>
            <a:r>
              <a:rPr lang="de-CH" baseline="0" dirty="0" smtClean="0"/>
              <a:t> 3.7%. </a:t>
            </a:r>
            <a:endParaRPr lang="en-US" dirty="0" smtClean="0"/>
          </a:p>
          <a:p>
            <a:endParaRPr lang="en-US" dirty="0"/>
          </a:p>
        </p:txBody>
      </p:sp>
    </p:spTree>
    <p:extLst>
      <p:ext uri="{BB962C8B-B14F-4D97-AF65-F5344CB8AC3E}">
        <p14:creationId xmlns:p14="http://schemas.microsoft.com/office/powerpoint/2010/main" val="398898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2F443-9CC3-466D-AD7A-FCC813EF06D6}" type="slidenum">
              <a:rPr lang="en-GB" smtClean="0"/>
              <a:pPr fontAlgn="base">
                <a:spcBef>
                  <a:spcPct val="0"/>
                </a:spcBef>
                <a:spcAft>
                  <a:spcPct val="0"/>
                </a:spcAft>
              </a:pPr>
              <a:t>7</a:t>
            </a:fld>
            <a:endParaRPr lang="en-GB" dirty="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786244">
              <a:spcBef>
                <a:spcPts val="623"/>
              </a:spcBef>
            </a:pPr>
            <a:r>
              <a:rPr lang="en-US" dirty="0"/>
              <a:t>Swiss Re was one of the first organizations to realize the potential impact of climate change. For more than two decades, we have been an acknowledged thought leader on the topic and have developed some path-breaking initiatives. With two of our Top Topics – “Advancing sustainable energy solutions” (</a:t>
            </a:r>
            <a:r>
              <a:rPr lang="en-US" sz="1100" dirty="0">
                <a:sym typeface="Wingdings" panose="05000000000000000000" pitchFamily="2" charset="2"/>
              </a:rPr>
              <a:t></a:t>
            </a:r>
            <a:r>
              <a:rPr lang="en-US" dirty="0">
                <a:sym typeface="Wingdings" panose="05000000000000000000" pitchFamily="2" charset="2"/>
              </a:rPr>
              <a:t> climate m</a:t>
            </a:r>
            <a:r>
              <a:rPr lang="en-US" dirty="0"/>
              <a:t>itigation) and “Managing climate and natural disaster risk” (</a:t>
            </a:r>
            <a:r>
              <a:rPr lang="en-US" sz="1100" dirty="0">
                <a:sym typeface="Wingdings" panose="05000000000000000000" pitchFamily="2" charset="2"/>
              </a:rPr>
              <a:t></a:t>
            </a:r>
            <a:r>
              <a:rPr lang="en-US" dirty="0">
                <a:sym typeface="Wingdings" panose="05000000000000000000" pitchFamily="2" charset="2"/>
              </a:rPr>
              <a:t> climate a</a:t>
            </a:r>
            <a:r>
              <a:rPr lang="en-US" dirty="0"/>
              <a:t>daptation) – focusing on different aspects of climate change, we continue to take this challenge very seriously.</a:t>
            </a:r>
          </a:p>
          <a:p>
            <a:pPr defTabSz="786244">
              <a:spcBef>
                <a:spcPts val="623"/>
              </a:spcBef>
            </a:pPr>
            <a:endParaRPr lang="en-US" dirty="0"/>
          </a:p>
          <a:p>
            <a:pPr defTabSz="786244">
              <a:spcBef>
                <a:spcPts val="623"/>
              </a:spcBef>
            </a:pPr>
            <a:r>
              <a:rPr lang="en-US" dirty="0"/>
              <a:t>Mirroring this, we have a specific strategy for tackling climate change that rests on four pillars:</a:t>
            </a:r>
          </a:p>
          <a:p>
            <a:pPr marL="296695" indent="-296695" defTabSz="786244">
              <a:spcBef>
                <a:spcPts val="623"/>
              </a:spcBef>
              <a:buFont typeface="Wingdings" panose="05000000000000000000" pitchFamily="2" charset="2"/>
              <a:buChar char="§"/>
            </a:pPr>
            <a:r>
              <a:rPr lang="en-US" sz="1400" dirty="0"/>
              <a:t>Business solutions: Developing products and services to mitigate and </a:t>
            </a:r>
            <a:r>
              <a:rPr lang="en-US" sz="1400" b="1" dirty="0"/>
              <a:t>adapt to climate risk</a:t>
            </a:r>
          </a:p>
          <a:p>
            <a:pPr marL="296695" indent="-296695" defTabSz="786244">
              <a:spcBef>
                <a:spcPts val="623"/>
              </a:spcBef>
              <a:buFont typeface="Wingdings" panose="05000000000000000000" pitchFamily="2" charset="2"/>
              <a:buChar char="§"/>
            </a:pPr>
            <a:r>
              <a:rPr lang="en-US" sz="1400" dirty="0"/>
              <a:t>Risk intelligence: Advancing our knowledge and understanding of climate change risks, quantifying and integrating them into our risk management and underwriting frameworks where relevant </a:t>
            </a:r>
            <a:r>
              <a:rPr lang="en-US" dirty="0">
                <a:sym typeface="Wingdings" panose="05000000000000000000" pitchFamily="2" charset="2"/>
              </a:rPr>
              <a:t></a:t>
            </a:r>
            <a:r>
              <a:rPr lang="en-US" sz="1400" dirty="0"/>
              <a:t> Economics of Climate Adaptation (ECA)</a:t>
            </a:r>
          </a:p>
          <a:p>
            <a:pPr marL="296695" indent="-296695" defTabSz="786244">
              <a:spcBef>
                <a:spcPts val="623"/>
              </a:spcBef>
              <a:buFont typeface="Wingdings" panose="05000000000000000000" pitchFamily="2" charset="2"/>
              <a:buChar char="§"/>
            </a:pPr>
            <a:r>
              <a:rPr lang="en-US" sz="1400" dirty="0"/>
              <a:t>Risk dialogue: Raising awareness about climate change risks through dialogue with clients, employees and the public, and advocacy of a worldwide policy framework for climate change</a:t>
            </a:r>
          </a:p>
          <a:p>
            <a:pPr marL="296695" indent="-296695" defTabSz="786244">
              <a:spcBef>
                <a:spcPts val="623"/>
              </a:spcBef>
              <a:buFont typeface="Wingdings" panose="05000000000000000000" pitchFamily="2" charset="2"/>
              <a:buChar char="§"/>
            </a:pPr>
            <a:r>
              <a:rPr lang="en-US" sz="1400" dirty="0"/>
              <a:t>Our footprint: Tackling our own carbon footprint and ensuring transparent, annual emissions reporting</a:t>
            </a:r>
          </a:p>
        </p:txBody>
      </p:sp>
    </p:spTree>
    <p:extLst>
      <p:ext uri="{BB962C8B-B14F-4D97-AF65-F5344CB8AC3E}">
        <p14:creationId xmlns:p14="http://schemas.microsoft.com/office/powerpoint/2010/main" val="301417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7021B-4E86-4117-ACC8-A65F15F0C2A3}" type="slidenum">
              <a:rPr lang="en-US"/>
              <a:pPr/>
              <a:t>10</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GB" sz="1000" dirty="0"/>
          </a:p>
          <a:p>
            <a:r>
              <a:rPr lang="en-GB" sz="1000" dirty="0"/>
              <a:t>The cost curve shows that Florida could offset close to half of its annual expected loss under the climate change scenarios through measures that have net economic benefits.  Nonetheless, the cost curve also demonstrates a significant proportion of the loss – some 40 percent of it – is unlikely averted.  </a:t>
            </a:r>
          </a:p>
        </p:txBody>
      </p:sp>
    </p:spTree>
    <p:extLst>
      <p:ext uri="{BB962C8B-B14F-4D97-AF65-F5344CB8AC3E}">
        <p14:creationId xmlns:p14="http://schemas.microsoft.com/office/powerpoint/2010/main" val="25407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8F41E8-2452-4F82-86BD-3C58DC4F1DA6}" type="slidenum">
              <a:rPr lang="en-US"/>
              <a:pPr/>
              <a:t>11</a:t>
            </a:fld>
            <a:endParaRPr lang="en-US" dirty="0"/>
          </a:p>
        </p:txBody>
      </p:sp>
      <p:sp>
        <p:nvSpPr>
          <p:cNvPr id="5" name="doc id"/>
          <p:cNvSpPr>
            <a:spLocks noGrp="1" noChangeArrowheads="1"/>
          </p:cNvSpPr>
          <p:nvPr>
            <p:ph type="ftr" sz="quarter" idx="4"/>
          </p:nvPr>
        </p:nvSpPr>
        <p:spPr>
          <a:ln/>
        </p:spPr>
        <p:txBody>
          <a:bodyPr/>
          <a:lstStyle/>
          <a:p>
            <a:r>
              <a:rPr lang="cs-CZ"/>
              <a:t>NJE-050607.001-20090506-bjayHR1</a:t>
            </a:r>
          </a:p>
        </p:txBody>
      </p:sp>
      <p:sp>
        <p:nvSpPr>
          <p:cNvPr id="1414146" name="Rectangle 2"/>
          <p:cNvSpPr>
            <a:spLocks noGrp="1" noRot="1" noChangeAspect="1" noChangeArrowheads="1" noTextEdit="1"/>
          </p:cNvSpPr>
          <p:nvPr>
            <p:ph type="sldImg"/>
          </p:nvPr>
        </p:nvSpPr>
        <p:spPr>
          <a:xfrm>
            <a:off x="-1817688" y="1214438"/>
            <a:ext cx="10766426" cy="8074025"/>
          </a:xfrm>
          <a:ln/>
        </p:spPr>
      </p:sp>
      <p:sp>
        <p:nvSpPr>
          <p:cNvPr id="1414147" name="Rectangle 3"/>
          <p:cNvSpPr>
            <a:spLocks noGrp="1" noChangeArrowheads="1"/>
          </p:cNvSpPr>
          <p:nvPr>
            <p:ph type="body" idx="1"/>
          </p:nvPr>
        </p:nvSpPr>
        <p:spPr>
          <a:xfrm>
            <a:off x="857321" y="580542"/>
            <a:ext cx="5482004" cy="290271"/>
          </a:xfrm>
        </p:spPr>
        <p:txBody>
          <a:bodyPr/>
          <a:lstStyle/>
          <a:p>
            <a:endParaRPr lang="en-GB" dirty="0"/>
          </a:p>
        </p:txBody>
      </p:sp>
    </p:spTree>
    <p:extLst>
      <p:ext uri="{BB962C8B-B14F-4D97-AF65-F5344CB8AC3E}">
        <p14:creationId xmlns:p14="http://schemas.microsoft.com/office/powerpoint/2010/main" val="1585322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r>
              <a:rPr lang="en-GB" dirty="0" smtClean="0"/>
              <a:t>Click icon to add picture</a:t>
            </a:r>
            <a:endParaRPr lang="en-GB" dirty="0"/>
          </a:p>
        </p:txBody>
      </p:sp>
      <p:sp>
        <p:nvSpPr>
          <p:cNvPr id="2" name="Title 1"/>
          <p:cNvSpPr>
            <a:spLocks noGrp="1"/>
          </p:cNvSpPr>
          <p:nvPr>
            <p:ph type="ctrTitle"/>
          </p:nvPr>
        </p:nvSpPr>
        <p:spPr bwMode="white">
          <a:xfrm>
            <a:off x="684213" y="1628776"/>
            <a:ext cx="7272163"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white">
          <a:xfrm>
            <a:off x="684213" y="2996952"/>
            <a:ext cx="7272163"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6456609"/>
            <a:ext cx="1379177" cy="324512"/>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grpSp>
        <p:nvGrpSpPr>
          <p:cNvPr id="10" name="Group 9"/>
          <p:cNvGrpSpPr/>
          <p:nvPr userDrawn="1"/>
        </p:nvGrpSpPr>
        <p:grpSpPr>
          <a:xfrm>
            <a:off x="3132138" y="1989138"/>
            <a:ext cx="2879725"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ctrTitle"/>
          </p:nvPr>
        </p:nvSpPr>
        <p:spPr bwMode="black">
          <a:xfrm>
            <a:off x="684213" y="1628775"/>
            <a:ext cx="7272163"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84213" y="3573016"/>
            <a:ext cx="7272163"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smtClean="0"/>
              <a:t>Click to edit Master text styles</a:t>
            </a:r>
          </a:p>
        </p:txBody>
      </p:sp>
      <p:sp>
        <p:nvSpPr>
          <p:cNvPr id="10"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Climate change - risk &amp; opp for insurers | UCSB workshop | February 1st, 2016</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725567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custDataLst>
              <p:tags r:id="rId1"/>
            </p:custDataLst>
          </p:nvPr>
        </p:nvSpPr>
        <p:spPr/>
        <p:txBody>
          <a:bodyPr/>
          <a:lstStyle>
            <a:lvl1pPr>
              <a:defRPr/>
            </a:lvl1pPr>
          </a:lstStyle>
          <a:p>
            <a:fld id="{E7189A28-75E2-43B4-B1FB-1C2639E65E39}" type="slidenum">
              <a:rPr lang="en-GB" altLang="en-US"/>
              <a:pPr/>
              <a:t>‹#›</a:t>
            </a:fld>
            <a:endParaRPr lang="en-GB" altLang="en-US" dirty="0"/>
          </a:p>
        </p:txBody>
      </p:sp>
    </p:spTree>
    <p:extLst>
      <p:ext uri="{BB962C8B-B14F-4D97-AF65-F5344CB8AC3E}">
        <p14:creationId xmlns:p14="http://schemas.microsoft.com/office/powerpoint/2010/main" val="11355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684213" y="1628775"/>
            <a:ext cx="7272163"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smtClean="0"/>
              <a:t>Click to edit Master title style</a:t>
            </a:r>
            <a:endParaRPr lang="en-GB" dirty="0"/>
          </a:p>
        </p:txBody>
      </p:sp>
      <p:sp>
        <p:nvSpPr>
          <p:cNvPr id="10" name="Text Placeholder 9"/>
          <p:cNvSpPr>
            <a:spLocks noGrp="1"/>
          </p:cNvSpPr>
          <p:nvPr>
            <p:ph type="body" sz="quarter" idx="12"/>
          </p:nvPr>
        </p:nvSpPr>
        <p:spPr>
          <a:xfrm>
            <a:off x="684213" y="3573016"/>
            <a:ext cx="7272163"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Climate change - risk &amp; opp for insurers | UCSB workshop | February 1st, 2016</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bwMode="black">
          <a:xfrm>
            <a:off x="4788024" y="1628775"/>
            <a:ext cx="3887664"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Climate change - risk &amp; opp for insurers | UCSB workshop | February 1st, 2016</a:t>
            </a:r>
            <a:endParaRPr lang="en-GB"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GB" noProof="1" smtClean="0"/>
              <a:t>Select an image from the Brandic menu</a:t>
            </a:r>
            <a:endParaRPr lang="en-GB" noProof="1"/>
          </a:p>
        </p:txBody>
      </p:sp>
      <p:sp>
        <p:nvSpPr>
          <p:cNvPr id="3" name="Content Placeholder 2"/>
          <p:cNvSpPr>
            <a:spLocks noGrp="1"/>
          </p:cNvSpPr>
          <p:nvPr>
            <p:ph sz="half" idx="1"/>
          </p:nvPr>
        </p:nvSpPr>
        <p:spPr bwMode="black">
          <a:xfrm>
            <a:off x="684213" y="1628774"/>
            <a:ext cx="352774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a:xfrm>
            <a:off x="684214" y="692150"/>
            <a:ext cx="3527745" cy="692647"/>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150215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GB" noProof="1" smtClean="0"/>
              <a:t>Select an image from the Brandic menu</a:t>
            </a:r>
            <a:endParaRPr lang="en-GB" noProof="1"/>
          </a:p>
        </p:txBody>
      </p:sp>
      <p:sp>
        <p:nvSpPr>
          <p:cNvPr id="8" name="Title 7"/>
          <p:cNvSpPr>
            <a:spLocks noGrp="1"/>
          </p:cNvSpPr>
          <p:nvPr>
            <p:ph type="title"/>
          </p:nvPr>
        </p:nvSpPr>
        <p:spPr>
          <a:xfrm>
            <a:off x="684213" y="1628773"/>
            <a:ext cx="3527747" cy="4392614"/>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231384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84214" y="692150"/>
            <a:ext cx="7991474" cy="69264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bwMode="black">
          <a:xfrm>
            <a:off x="684213" y="1628775"/>
            <a:ext cx="7991475" cy="439251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lassification"/>
          <p:cNvSpPr txBox="1">
            <a:spLocks noChangeArrowheads="1"/>
          </p:cNvSpPr>
          <p:nvPr>
            <p:custDataLst>
              <p:tags r:id="rId1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1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Climate change - risk &amp; opp for insurers | UCSB workshop | February 1st, 2016</a:t>
            </a:r>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16"/>
            </p:custDataLst>
          </p:nvPr>
        </p:nvSpPr>
        <p:spPr>
          <a:xfrm>
            <a:off x="8460432" y="6472238"/>
            <a:ext cx="215256"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4" name="Picture 3"/>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60" r:id="rId8"/>
    <p:sldLayoutId id="2147483661"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1" Type="http://schemas.openxmlformats.org/officeDocument/2006/relationships/vmlDrawing" Target="../drawings/vmlDrawing1.v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oleObject" Target="../embeddings/oleObject1.bin"/><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notesSlide" Target="../notesSlides/notesSlide6.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3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yc.gov/"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sz="quarter" idx="12"/>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6858000"/>
          </a:xfrm>
        </p:spPr>
      </p:pic>
      <p:sp>
        <p:nvSpPr>
          <p:cNvPr id="3" name="Title 2"/>
          <p:cNvSpPr>
            <a:spLocks noGrp="1"/>
          </p:cNvSpPr>
          <p:nvPr>
            <p:ph type="ctrTitle"/>
          </p:nvPr>
        </p:nvSpPr>
        <p:spPr>
          <a:xfrm>
            <a:off x="263426" y="1366256"/>
            <a:ext cx="9337774" cy="1296168"/>
          </a:xfrm>
        </p:spPr>
        <p:txBody>
          <a:bodyPr/>
          <a:lstStyle/>
          <a:p>
            <a:r>
              <a:rPr lang="en-GB" dirty="0"/>
              <a:t>Climate Change - risk </a:t>
            </a:r>
            <a:r>
              <a:rPr lang="en-GB" dirty="0" smtClean="0"/>
              <a:t>and opportunity </a:t>
            </a:r>
            <a:r>
              <a:rPr lang="en-GB" dirty="0"/>
              <a:t>for the insurance industry</a:t>
            </a:r>
          </a:p>
        </p:txBody>
      </p:sp>
      <p:sp>
        <p:nvSpPr>
          <p:cNvPr id="4" name="Subtitle 3"/>
          <p:cNvSpPr>
            <a:spLocks noGrp="1"/>
          </p:cNvSpPr>
          <p:nvPr>
            <p:ph type="subTitle" idx="1"/>
          </p:nvPr>
        </p:nvSpPr>
        <p:spPr>
          <a:xfrm>
            <a:off x="252077" y="3103735"/>
            <a:ext cx="7272163" cy="288032"/>
          </a:xfrm>
        </p:spPr>
        <p:txBody>
          <a:bodyPr/>
          <a:lstStyle/>
          <a:p>
            <a:r>
              <a:rPr lang="en-GB" sz="1600" dirty="0" smtClean="0"/>
              <a:t>Mark Way Head Sustainability Americas Hub</a:t>
            </a:r>
            <a:endParaRPr lang="en-GB" sz="1600" dirty="0"/>
          </a:p>
        </p:txBody>
      </p:sp>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
        <p:nvSpPr>
          <p:cNvPr id="7" name="Subtitle 3"/>
          <p:cNvSpPr txBox="1">
            <a:spLocks/>
          </p:cNvSpPr>
          <p:nvPr/>
        </p:nvSpPr>
        <p:spPr bwMode="white">
          <a:xfrm>
            <a:off x="5257800" y="3115084"/>
            <a:ext cx="7272163" cy="28803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Tx/>
              <a:buSzPct val="100000"/>
              <a:buFont typeface="Arial" pitchFamily="34" charset="0"/>
              <a:buNone/>
              <a:defRPr sz="1800" kern="1200">
                <a:solidFill>
                  <a:srgbClr val="FFFFFF"/>
                </a:solidFill>
                <a:latin typeface="SwissReSans" pitchFamily="34" charset="0"/>
                <a:ea typeface="+mn-ea"/>
                <a:cs typeface="+mn-cs"/>
              </a:defRPr>
            </a:lvl1pPr>
            <a:lvl2pPr marL="4572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2pPr>
            <a:lvl3pPr marL="9144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3pPr>
            <a:lvl4pPr marL="13716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4pPr>
            <a:lvl5pPr marL="18288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smtClean="0"/>
              <a:t>UCSB workshop, February 1st, 2016</a:t>
            </a:r>
            <a:endParaRPr lang="en-GB" sz="1600" dirty="0"/>
          </a:p>
        </p:txBody>
      </p:sp>
    </p:spTree>
    <p:extLst>
      <p:ext uri="{BB962C8B-B14F-4D97-AF65-F5344CB8AC3E}">
        <p14:creationId xmlns:p14="http://schemas.microsoft.com/office/powerpoint/2010/main" val="2136808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41F85C53-EC9E-4D00-B0A5-3344273282DB}" type="slidenum">
              <a:rPr lang="en-GB"/>
              <a:pPr/>
              <a:t>10</a:t>
            </a:fld>
            <a:endParaRPr lang="en-GB" dirty="0"/>
          </a:p>
        </p:txBody>
      </p:sp>
      <p:sp>
        <p:nvSpPr>
          <p:cNvPr id="225291" name="Rectangle 11"/>
          <p:cNvSpPr>
            <a:spLocks noGrp="1" noChangeArrowheads="1"/>
          </p:cNvSpPr>
          <p:nvPr>
            <p:ph type="title"/>
          </p:nvPr>
        </p:nvSpPr>
        <p:spPr>
          <a:xfrm>
            <a:off x="755651" y="129876"/>
            <a:ext cx="5832475" cy="865187"/>
          </a:xfrm>
        </p:spPr>
        <p:txBody>
          <a:bodyPr/>
          <a:lstStyle/>
          <a:p>
            <a:r>
              <a:rPr lang="en-GB" dirty="0" smtClean="0"/>
              <a:t>Locally </a:t>
            </a:r>
            <a:r>
              <a:rPr lang="en-GB" dirty="0"/>
              <a:t>specific adaptation cost  / benefit curve</a:t>
            </a:r>
          </a:p>
        </p:txBody>
      </p:sp>
      <p:sp>
        <p:nvSpPr>
          <p:cNvPr id="225284" name="Text Box 4"/>
          <p:cNvSpPr txBox="1">
            <a:spLocks noChangeArrowheads="1"/>
          </p:cNvSpPr>
          <p:nvPr/>
        </p:nvSpPr>
        <p:spPr bwMode="auto">
          <a:xfrm>
            <a:off x="179388" y="5569953"/>
            <a:ext cx="1468437" cy="336550"/>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
                <a:schemeClr val="bg2"/>
              </a:buClr>
            </a:pPr>
            <a:r>
              <a:rPr lang="en-GB" sz="1500" dirty="0">
                <a:solidFill>
                  <a:schemeClr val="tx1"/>
                </a:solidFill>
              </a:rPr>
              <a:t>Example Florida</a:t>
            </a:r>
          </a:p>
        </p:txBody>
      </p:sp>
      <p:pic>
        <p:nvPicPr>
          <p:cNvPr id="225285" name="Picture 5"/>
          <p:cNvPicPr>
            <a:picLocks noChangeAspect="1" noChangeArrowheads="1"/>
          </p:cNvPicPr>
          <p:nvPr/>
        </p:nvPicPr>
        <p:blipFill>
          <a:blip r:embed="rId3" cstate="print"/>
          <a:srcRect/>
          <a:stretch>
            <a:fillRect/>
          </a:stretch>
        </p:blipFill>
        <p:spPr bwMode="auto">
          <a:xfrm>
            <a:off x="1001517" y="980728"/>
            <a:ext cx="8142483" cy="5204172"/>
          </a:xfrm>
          <a:prstGeom prst="rect">
            <a:avLst/>
          </a:prstGeom>
          <a:noFill/>
          <a:ln w="9525">
            <a:noFill/>
            <a:miter lim="800000"/>
            <a:headEnd/>
            <a:tailEnd/>
          </a:ln>
          <a:effectLst/>
        </p:spPr>
      </p:pic>
      <p:pic>
        <p:nvPicPr>
          <p:cNvPr id="225286" name="Picture 6"/>
          <p:cNvPicPr>
            <a:picLocks noChangeAspect="1" noChangeArrowheads="1"/>
          </p:cNvPicPr>
          <p:nvPr/>
        </p:nvPicPr>
        <p:blipFill>
          <a:blip r:embed="rId4" cstate="print"/>
          <a:srcRect/>
          <a:stretch>
            <a:fillRect/>
          </a:stretch>
        </p:blipFill>
        <p:spPr bwMode="auto">
          <a:xfrm>
            <a:off x="3337719" y="1842776"/>
            <a:ext cx="1233487" cy="1044575"/>
          </a:xfrm>
          <a:prstGeom prst="rect">
            <a:avLst/>
          </a:prstGeom>
          <a:noFill/>
          <a:ln w="9525">
            <a:noFill/>
            <a:miter lim="800000"/>
            <a:headEnd/>
            <a:tailEnd/>
          </a:ln>
          <a:effectLst/>
        </p:spPr>
      </p:pic>
      <p:pic>
        <p:nvPicPr>
          <p:cNvPr id="225287" name="Picture 7"/>
          <p:cNvPicPr>
            <a:picLocks noChangeAspect="1" noChangeArrowheads="1"/>
          </p:cNvPicPr>
          <p:nvPr/>
        </p:nvPicPr>
        <p:blipFill>
          <a:blip r:embed="rId5" cstate="print"/>
          <a:srcRect/>
          <a:stretch>
            <a:fillRect/>
          </a:stretch>
        </p:blipFill>
        <p:spPr bwMode="auto">
          <a:xfrm>
            <a:off x="8064500" y="2959100"/>
            <a:ext cx="787400" cy="1149350"/>
          </a:xfrm>
          <a:prstGeom prst="rect">
            <a:avLst/>
          </a:prstGeom>
          <a:noFill/>
          <a:ln w="9525">
            <a:noFill/>
            <a:miter lim="800000"/>
            <a:headEnd/>
            <a:tailEnd/>
          </a:ln>
          <a:effectLst/>
        </p:spPr>
      </p:pic>
    </p:spTree>
    <p:extLst>
      <p:ext uri="{BB962C8B-B14F-4D97-AF65-F5344CB8AC3E}">
        <p14:creationId xmlns:p14="http://schemas.microsoft.com/office/powerpoint/2010/main" val="17926798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2"/>
          <p:cNvSpPr>
            <a:spLocks noGrp="1"/>
          </p:cNvSpPr>
          <p:nvPr>
            <p:ph type="sldNum" sz="quarter" idx="10"/>
          </p:nvPr>
        </p:nvSpPr>
        <p:spPr/>
        <p:txBody>
          <a:bodyPr/>
          <a:lstStyle/>
          <a:p>
            <a:fld id="{FC836BD3-8A6B-4BAD-974A-8760B1116AD1}" type="slidenum">
              <a:rPr lang="en-GB" smtClean="0"/>
              <a:pPr/>
              <a:t>11</a:t>
            </a:fld>
            <a:r>
              <a:rPr lang="en-GB" dirty="0" smtClean="0"/>
              <a:t> </a:t>
            </a:r>
            <a:endParaRPr lang="en-GB" dirty="0"/>
          </a:p>
        </p:txBody>
      </p:sp>
      <p:sp>
        <p:nvSpPr>
          <p:cNvPr id="1413122" name="Rectangle 2"/>
          <p:cNvSpPr>
            <a:spLocks noChangeArrowheads="1"/>
          </p:cNvSpPr>
          <p:nvPr>
            <p:custDataLst>
              <p:tags r:id="rId2"/>
            </p:custDataLst>
          </p:nvPr>
        </p:nvSpPr>
        <p:spPr bwMode="gray">
          <a:xfrm>
            <a:off x="6084168" y="1772816"/>
            <a:ext cx="2771547" cy="3876050"/>
          </a:xfrm>
          <a:prstGeom prst="rect">
            <a:avLst/>
          </a:prstGeom>
          <a:solidFill>
            <a:srgbClr val="DDDDDD"/>
          </a:solidFill>
          <a:ln w="9525" algn="ctr">
            <a:noFill/>
            <a:miter lim="800000"/>
            <a:headEnd/>
            <a:tailEnd/>
          </a:ln>
          <a:effectLst/>
        </p:spPr>
        <p:txBody>
          <a:bodyPr wrap="none" lIns="93296" tIns="46648" rIns="93296" bIns="46648" anchor="ctr"/>
          <a:lstStyle/>
          <a:p>
            <a:endParaRPr lang="en-GB" dirty="0"/>
          </a:p>
        </p:txBody>
      </p:sp>
      <p:sp>
        <p:nvSpPr>
          <p:cNvPr id="1413124" name="Rectangle 4"/>
          <p:cNvSpPr>
            <a:spLocks noChangeArrowheads="1"/>
          </p:cNvSpPr>
          <p:nvPr>
            <p:custDataLst>
              <p:tags r:id="rId3"/>
            </p:custDataLst>
          </p:nvPr>
        </p:nvSpPr>
        <p:spPr bwMode="gray">
          <a:xfrm>
            <a:off x="6480982" y="1882144"/>
            <a:ext cx="1835439" cy="3203441"/>
          </a:xfrm>
          <a:prstGeom prst="rect">
            <a:avLst/>
          </a:prstGeom>
          <a:noFill/>
          <a:ln w="9525">
            <a:noFill/>
            <a:miter lim="800000"/>
            <a:headEnd/>
            <a:tailEnd/>
          </a:ln>
          <a:effectLst/>
        </p:spPr>
        <p:txBody>
          <a:bodyPr wrap="none" lIns="0" tIns="0" rIns="0" bIns="0">
            <a:spAutoFit/>
          </a:bodyPr>
          <a:lstStyle/>
          <a:p>
            <a:pPr defTabSz="913526">
              <a:spcAft>
                <a:spcPts val="510"/>
              </a:spcAft>
              <a:buClr>
                <a:schemeClr val="tx2"/>
              </a:buClr>
            </a:pPr>
            <a:r>
              <a:rPr lang="en-GB" altLang="zh-CN" sz="1100" dirty="0" smtClean="0">
                <a:ea typeface="SimSun" pitchFamily="2" charset="-122"/>
              </a:rPr>
              <a:t>Sand bags </a:t>
            </a:r>
          </a:p>
          <a:p>
            <a:pPr defTabSz="913526">
              <a:spcAft>
                <a:spcPts val="510"/>
              </a:spcAft>
              <a:buClr>
                <a:schemeClr val="tx2"/>
              </a:buClr>
            </a:pPr>
            <a:r>
              <a:rPr lang="en-GB" altLang="zh-CN" sz="1100" dirty="0" smtClean="0">
                <a:ea typeface="SimSun" pitchFamily="2" charset="-122"/>
              </a:rPr>
              <a:t>Opening/ masonry</a:t>
            </a:r>
          </a:p>
          <a:p>
            <a:pPr defTabSz="913526">
              <a:spcAft>
                <a:spcPts val="510"/>
              </a:spcAft>
              <a:buClr>
                <a:schemeClr val="tx2"/>
              </a:buClr>
            </a:pPr>
            <a:r>
              <a:rPr lang="en-GB" altLang="zh-CN" sz="1100" dirty="0" smtClean="0">
                <a:ea typeface="SimSun" pitchFamily="2" charset="-122"/>
              </a:rPr>
              <a:t>Temporary floodwall </a:t>
            </a:r>
          </a:p>
          <a:p>
            <a:pPr defTabSz="913526">
              <a:spcAft>
                <a:spcPts val="510"/>
              </a:spcAft>
              <a:buClr>
                <a:schemeClr val="tx2"/>
              </a:buClr>
            </a:pPr>
            <a:r>
              <a:rPr lang="en-GB" altLang="zh-CN" sz="1100" dirty="0" smtClean="0">
                <a:ea typeface="SimSun" pitchFamily="2" charset="-122"/>
              </a:rPr>
              <a:t>Levee and floodwall</a:t>
            </a:r>
          </a:p>
          <a:p>
            <a:pPr defTabSz="913526">
              <a:spcAft>
                <a:spcPts val="510"/>
              </a:spcAft>
              <a:buClr>
                <a:schemeClr val="tx2"/>
              </a:buClr>
            </a:pPr>
            <a:r>
              <a:rPr lang="en-GB" altLang="zh-CN" sz="1100" dirty="0" smtClean="0">
                <a:ea typeface="SimSun" pitchFamily="2" charset="-122"/>
              </a:rPr>
              <a:t>Targeted hardening (utilities)</a:t>
            </a:r>
          </a:p>
          <a:p>
            <a:pPr defTabSz="913526">
              <a:spcAft>
                <a:spcPts val="510"/>
              </a:spcAft>
              <a:buClr>
                <a:schemeClr val="tx2"/>
              </a:buClr>
            </a:pPr>
            <a:r>
              <a:rPr lang="en-GB" altLang="zh-CN" sz="1100" dirty="0" smtClean="0">
                <a:ea typeface="SimSun" pitchFamily="2" charset="-122"/>
              </a:rPr>
              <a:t>Home elevation</a:t>
            </a:r>
          </a:p>
          <a:p>
            <a:pPr defTabSz="913526">
              <a:spcAft>
                <a:spcPts val="510"/>
              </a:spcAft>
              <a:buClr>
                <a:schemeClr val="tx2"/>
              </a:buClr>
            </a:pPr>
            <a:r>
              <a:rPr lang="en-GB" altLang="zh-CN" sz="1100" dirty="0" smtClean="0">
                <a:ea typeface="SimSun" pitchFamily="2" charset="-122"/>
              </a:rPr>
              <a:t>Local levees</a:t>
            </a:r>
          </a:p>
          <a:p>
            <a:pPr defTabSz="913526">
              <a:spcAft>
                <a:spcPts val="510"/>
              </a:spcAft>
              <a:buClr>
                <a:schemeClr val="tx2"/>
              </a:buClr>
            </a:pPr>
            <a:r>
              <a:rPr lang="en-GB" altLang="zh-CN" sz="1100" dirty="0" smtClean="0">
                <a:ea typeface="SimSun" pitchFamily="2" charset="-122"/>
              </a:rPr>
              <a:t>Road elevation</a:t>
            </a:r>
          </a:p>
          <a:p>
            <a:pPr defTabSz="913526">
              <a:spcAft>
                <a:spcPts val="510"/>
              </a:spcAft>
              <a:buClr>
                <a:schemeClr val="tx2"/>
              </a:buClr>
            </a:pPr>
            <a:r>
              <a:rPr lang="en-GB" altLang="zh-CN" sz="1100" dirty="0" smtClean="0">
                <a:ea typeface="SimSun" pitchFamily="2" charset="-122"/>
              </a:rPr>
              <a:t>Roof (various) </a:t>
            </a:r>
          </a:p>
          <a:p>
            <a:pPr defTabSz="913526">
              <a:spcAft>
                <a:spcPts val="510"/>
              </a:spcAft>
              <a:buClr>
                <a:schemeClr val="tx2"/>
              </a:buClr>
            </a:pPr>
            <a:r>
              <a:rPr lang="en-GB" altLang="zh-CN" sz="1100" dirty="0" smtClean="0">
                <a:ea typeface="SimSun" pitchFamily="2" charset="-122"/>
              </a:rPr>
              <a:t>Beach nourishment</a:t>
            </a:r>
          </a:p>
          <a:p>
            <a:pPr defTabSz="913526">
              <a:spcAft>
                <a:spcPts val="510"/>
              </a:spcAft>
              <a:buClr>
                <a:schemeClr val="tx2"/>
              </a:buClr>
            </a:pPr>
            <a:r>
              <a:rPr lang="en-GB" altLang="zh-CN" sz="1100" dirty="0" smtClean="0">
                <a:ea typeface="SimSun" pitchFamily="2" charset="-122"/>
              </a:rPr>
              <a:t>Vegetation management</a:t>
            </a:r>
          </a:p>
          <a:p>
            <a:pPr defTabSz="913526">
              <a:spcAft>
                <a:spcPts val="510"/>
              </a:spcAft>
              <a:buClr>
                <a:schemeClr val="tx2"/>
              </a:buClr>
            </a:pPr>
            <a:r>
              <a:rPr lang="en-GB" altLang="zh-CN" sz="1100" dirty="0" smtClean="0">
                <a:ea typeface="SimSun" pitchFamily="2" charset="-122"/>
              </a:rPr>
              <a:t>Financial risk transfer</a:t>
            </a:r>
          </a:p>
          <a:p>
            <a:pPr defTabSz="913526">
              <a:spcAft>
                <a:spcPts val="510"/>
              </a:spcAft>
              <a:buClr>
                <a:schemeClr val="tx2"/>
              </a:buClr>
            </a:pPr>
            <a:r>
              <a:rPr lang="en-GB" altLang="zh-CN" sz="1100" dirty="0" smtClean="0">
                <a:ea typeface="SimSun" pitchFamily="2" charset="-122"/>
              </a:rPr>
              <a:t>Undergrounding (utilities)</a:t>
            </a:r>
          </a:p>
          <a:p>
            <a:pPr defTabSz="913526">
              <a:spcAft>
                <a:spcPts val="510"/>
              </a:spcAft>
              <a:buClr>
                <a:schemeClr val="tx2"/>
              </a:buClr>
            </a:pPr>
            <a:r>
              <a:rPr lang="en-GB" altLang="zh-CN" sz="1100" dirty="0" smtClean="0">
                <a:ea typeface="SimSun" pitchFamily="2" charset="-122"/>
              </a:rPr>
              <a:t>Substation backup</a:t>
            </a:r>
            <a:endParaRPr lang="en-GB" altLang="zh-CN" sz="1100" dirty="0">
              <a:ea typeface="SimSun" pitchFamily="2" charset="-122"/>
            </a:endParaRPr>
          </a:p>
        </p:txBody>
      </p:sp>
      <p:sp>
        <p:nvSpPr>
          <p:cNvPr id="1413125" name="McK 5. Source"/>
          <p:cNvSpPr>
            <a:spLocks noChangeArrowheads="1"/>
          </p:cNvSpPr>
          <p:nvPr>
            <p:custDataLst>
              <p:tags r:id="rId4"/>
            </p:custDataLst>
          </p:nvPr>
        </p:nvSpPr>
        <p:spPr bwMode="gray">
          <a:xfrm>
            <a:off x="121488" y="6021288"/>
            <a:ext cx="7002570" cy="155496"/>
          </a:xfrm>
          <a:prstGeom prst="rect">
            <a:avLst/>
          </a:prstGeom>
          <a:noFill/>
          <a:ln w="9525">
            <a:noFill/>
            <a:miter lim="800000"/>
            <a:headEnd/>
            <a:tailEnd/>
          </a:ln>
          <a:effectLst/>
        </p:spPr>
        <p:txBody>
          <a:bodyPr lIns="0" tIns="0" rIns="0" bIns="0" anchor="ctr">
            <a:spAutoFit/>
          </a:bodyPr>
          <a:lstStyle/>
          <a:p>
            <a:pPr marL="621975" indent="-621975" defTabSz="913526">
              <a:tabLst>
                <a:tab pos="625214" algn="l"/>
              </a:tabLst>
            </a:pPr>
            <a:r>
              <a:rPr lang="en-GB" altLang="zh-CN" sz="1000" dirty="0" smtClean="0">
                <a:solidFill>
                  <a:srgbClr val="000000"/>
                </a:solidFill>
                <a:ea typeface="SimSun" pitchFamily="2" charset="-122"/>
              </a:rPr>
              <a:t>Source: Team analysis</a:t>
            </a:r>
            <a:endParaRPr lang="en-GB" altLang="zh-CN" sz="1000" dirty="0">
              <a:solidFill>
                <a:srgbClr val="000000"/>
              </a:solidFill>
              <a:ea typeface="SimSun" pitchFamily="2" charset="-122"/>
            </a:endParaRPr>
          </a:p>
        </p:txBody>
      </p:sp>
      <p:sp>
        <p:nvSpPr>
          <p:cNvPr id="1413126" name="McK Footnote"/>
          <p:cNvSpPr txBox="1">
            <a:spLocks noChangeArrowheads="1"/>
          </p:cNvSpPr>
          <p:nvPr>
            <p:custDataLst>
              <p:tags r:id="rId5"/>
            </p:custDataLst>
          </p:nvPr>
        </p:nvSpPr>
        <p:spPr bwMode="gray">
          <a:xfrm>
            <a:off x="6065062" y="1417277"/>
            <a:ext cx="2776407" cy="382260"/>
          </a:xfrm>
          <a:prstGeom prst="rect">
            <a:avLst/>
          </a:prstGeom>
          <a:solidFill>
            <a:srgbClr val="0070C0"/>
          </a:solidFill>
          <a:ln w="9525" algn="ctr">
            <a:noFill/>
            <a:miter lim="800000"/>
            <a:headEnd/>
            <a:tailEnd/>
          </a:ln>
          <a:effectLst/>
        </p:spPr>
        <p:txBody>
          <a:bodyPr lIns="46648" tIns="46648" rIns="46648" bIns="46648" anchor="b"/>
          <a:lstStyle/>
          <a:p>
            <a:pPr marL="1620" indent="-1620" defTabSz="913526">
              <a:spcBef>
                <a:spcPct val="20000"/>
              </a:spcBef>
            </a:pPr>
            <a:r>
              <a:rPr lang="en-GB" sz="1100" b="1" dirty="0" smtClean="0">
                <a:solidFill>
                  <a:schemeClr val="bg1"/>
                </a:solidFill>
              </a:rPr>
              <a:t>List of potential measures  to reduce hurricane damage</a:t>
            </a:r>
            <a:endParaRPr lang="en-GB" sz="1100" b="1" dirty="0">
              <a:solidFill>
                <a:schemeClr val="bg1"/>
              </a:solidFill>
            </a:endParaRPr>
          </a:p>
        </p:txBody>
      </p:sp>
      <p:sp>
        <p:nvSpPr>
          <p:cNvPr id="1413127" name="Rectangle 7"/>
          <p:cNvSpPr>
            <a:spLocks noChangeArrowheads="1"/>
          </p:cNvSpPr>
          <p:nvPr>
            <p:custDataLst>
              <p:tags r:id="rId6"/>
            </p:custDataLst>
          </p:nvPr>
        </p:nvSpPr>
        <p:spPr bwMode="gray">
          <a:xfrm>
            <a:off x="830979" y="1425376"/>
            <a:ext cx="5178629" cy="3876050"/>
          </a:xfrm>
          <a:prstGeom prst="rect">
            <a:avLst/>
          </a:prstGeom>
          <a:noFill/>
          <a:ln w="19050" algn="ctr">
            <a:noFill/>
            <a:miter lim="800000"/>
            <a:headEnd/>
            <a:tailEnd/>
          </a:ln>
          <a:effectLst/>
        </p:spPr>
        <p:txBody>
          <a:bodyPr wrap="none" lIns="93296" tIns="46648" rIns="93296" bIns="46648" anchor="ctr"/>
          <a:lstStyle/>
          <a:p>
            <a:endParaRPr lang="en-GB" dirty="0"/>
          </a:p>
        </p:txBody>
      </p:sp>
      <p:sp>
        <p:nvSpPr>
          <p:cNvPr id="1413128" name="Rectangle 8"/>
          <p:cNvSpPr>
            <a:spLocks noChangeArrowheads="1"/>
          </p:cNvSpPr>
          <p:nvPr>
            <p:custDataLst>
              <p:tags r:id="rId7"/>
            </p:custDataLst>
          </p:nvPr>
        </p:nvSpPr>
        <p:spPr bwMode="gray">
          <a:xfrm>
            <a:off x="2682456" y="5782490"/>
            <a:ext cx="1285608" cy="169277"/>
          </a:xfrm>
          <a:prstGeom prst="rect">
            <a:avLst/>
          </a:prstGeom>
          <a:noFill/>
          <a:ln w="9525">
            <a:noFill/>
            <a:miter lim="800000"/>
            <a:headEnd/>
            <a:tailEnd/>
          </a:ln>
          <a:effectLst/>
        </p:spPr>
        <p:txBody>
          <a:bodyPr wrap="none" lIns="0" tIns="0" rIns="0" bIns="0">
            <a:spAutoFit/>
          </a:bodyPr>
          <a:lstStyle/>
          <a:p>
            <a:pPr defTabSz="913526">
              <a:buClr>
                <a:schemeClr val="tx2"/>
              </a:buClr>
            </a:pPr>
            <a:r>
              <a:rPr lang="en-GB" sz="1100" b="1" dirty="0" smtClean="0"/>
              <a:t>Frequency of hazard</a:t>
            </a:r>
            <a:endParaRPr lang="en-GB" sz="1100" b="1" dirty="0"/>
          </a:p>
        </p:txBody>
      </p:sp>
      <p:sp>
        <p:nvSpPr>
          <p:cNvPr id="1413129" name="Line 9"/>
          <p:cNvSpPr>
            <a:spLocks noChangeShapeType="1"/>
          </p:cNvSpPr>
          <p:nvPr>
            <p:custDataLst>
              <p:tags r:id="rId8"/>
            </p:custDataLst>
          </p:nvPr>
        </p:nvSpPr>
        <p:spPr bwMode="gray">
          <a:xfrm>
            <a:off x="860136" y="5754954"/>
            <a:ext cx="5164051" cy="0"/>
          </a:xfrm>
          <a:prstGeom prst="line">
            <a:avLst/>
          </a:prstGeom>
          <a:noFill/>
          <a:ln w="9525">
            <a:solidFill>
              <a:schemeClr val="tx1"/>
            </a:solidFill>
            <a:round/>
            <a:headEnd/>
            <a:tailEnd/>
          </a:ln>
          <a:effectLst/>
        </p:spPr>
        <p:txBody>
          <a:bodyPr wrap="none" lIns="93296" tIns="46648" rIns="93296" bIns="46648" anchor="ctr"/>
          <a:lstStyle/>
          <a:p>
            <a:endParaRPr lang="en-GB" dirty="0"/>
          </a:p>
        </p:txBody>
      </p:sp>
      <p:sp>
        <p:nvSpPr>
          <p:cNvPr id="1413130" name="Rectangle 10"/>
          <p:cNvSpPr>
            <a:spLocks noChangeArrowheads="1"/>
          </p:cNvSpPr>
          <p:nvPr>
            <p:custDataLst>
              <p:tags r:id="rId9"/>
            </p:custDataLst>
          </p:nvPr>
        </p:nvSpPr>
        <p:spPr bwMode="gray">
          <a:xfrm>
            <a:off x="490813" y="1394601"/>
            <a:ext cx="294811" cy="171693"/>
          </a:xfrm>
          <a:prstGeom prst="rect">
            <a:avLst/>
          </a:prstGeom>
          <a:noFill/>
          <a:ln w="9525">
            <a:noFill/>
            <a:miter lim="800000"/>
            <a:headEnd/>
            <a:tailEnd/>
          </a:ln>
          <a:effectLst/>
        </p:spPr>
        <p:txBody>
          <a:bodyPr wrap="none" lIns="0" tIns="0" rIns="0" bIns="0">
            <a:spAutoFit/>
          </a:bodyPr>
          <a:lstStyle/>
          <a:p>
            <a:pPr defTabSz="913526">
              <a:buClr>
                <a:schemeClr val="tx2"/>
              </a:buClr>
            </a:pPr>
            <a:r>
              <a:rPr lang="en-GB" sz="1100" dirty="0" smtClean="0"/>
              <a:t>High</a:t>
            </a:r>
            <a:endParaRPr lang="en-GB" sz="1100" dirty="0"/>
          </a:p>
        </p:txBody>
      </p:sp>
      <p:sp>
        <p:nvSpPr>
          <p:cNvPr id="1413131" name="Rectangle 11"/>
          <p:cNvSpPr>
            <a:spLocks noChangeArrowheads="1"/>
          </p:cNvSpPr>
          <p:nvPr>
            <p:custDataLst>
              <p:tags r:id="rId10"/>
            </p:custDataLst>
          </p:nvPr>
        </p:nvSpPr>
        <p:spPr bwMode="gray">
          <a:xfrm>
            <a:off x="490813" y="5181565"/>
            <a:ext cx="262414" cy="171693"/>
          </a:xfrm>
          <a:prstGeom prst="rect">
            <a:avLst/>
          </a:prstGeom>
          <a:noFill/>
          <a:ln w="9525">
            <a:noFill/>
            <a:miter lim="800000"/>
            <a:headEnd/>
            <a:tailEnd/>
          </a:ln>
          <a:effectLst/>
        </p:spPr>
        <p:txBody>
          <a:bodyPr wrap="none" lIns="0" tIns="0" rIns="0" bIns="0">
            <a:spAutoFit/>
          </a:bodyPr>
          <a:lstStyle/>
          <a:p>
            <a:pPr defTabSz="913526">
              <a:buClr>
                <a:schemeClr val="tx2"/>
              </a:buClr>
            </a:pPr>
            <a:r>
              <a:rPr lang="en-GB" sz="1100" dirty="0" smtClean="0"/>
              <a:t>Low</a:t>
            </a:r>
            <a:endParaRPr lang="en-GB" sz="1100" dirty="0"/>
          </a:p>
        </p:txBody>
      </p:sp>
      <p:sp>
        <p:nvSpPr>
          <p:cNvPr id="1413132" name="Line 12"/>
          <p:cNvSpPr>
            <a:spLocks noChangeShapeType="1"/>
          </p:cNvSpPr>
          <p:nvPr>
            <p:custDataLst>
              <p:tags r:id="rId11"/>
            </p:custDataLst>
          </p:nvPr>
        </p:nvSpPr>
        <p:spPr bwMode="gray">
          <a:xfrm>
            <a:off x="432498" y="1425376"/>
            <a:ext cx="0" cy="3876050"/>
          </a:xfrm>
          <a:prstGeom prst="line">
            <a:avLst/>
          </a:prstGeom>
          <a:noFill/>
          <a:ln w="9525">
            <a:solidFill>
              <a:schemeClr val="tx1"/>
            </a:solidFill>
            <a:round/>
            <a:headEnd/>
            <a:tailEnd/>
          </a:ln>
          <a:effectLst/>
        </p:spPr>
        <p:txBody>
          <a:bodyPr wrap="none" lIns="93296" tIns="46648" rIns="93296" bIns="46648" anchor="ctr"/>
          <a:lstStyle/>
          <a:p>
            <a:endParaRPr lang="en-GB" dirty="0"/>
          </a:p>
        </p:txBody>
      </p:sp>
      <p:sp>
        <p:nvSpPr>
          <p:cNvPr id="1413133" name="Rectangle 13"/>
          <p:cNvSpPr>
            <a:spLocks noChangeArrowheads="1"/>
          </p:cNvSpPr>
          <p:nvPr>
            <p:custDataLst>
              <p:tags r:id="rId12"/>
            </p:custDataLst>
          </p:nvPr>
        </p:nvSpPr>
        <p:spPr bwMode="gray">
          <a:xfrm rot="-5400000">
            <a:off x="-283991" y="3333833"/>
            <a:ext cx="1134926" cy="169277"/>
          </a:xfrm>
          <a:prstGeom prst="rect">
            <a:avLst/>
          </a:prstGeom>
          <a:noFill/>
          <a:ln w="9525">
            <a:noFill/>
            <a:miter lim="800000"/>
            <a:headEnd/>
            <a:tailEnd/>
          </a:ln>
          <a:effectLst/>
        </p:spPr>
        <p:txBody>
          <a:bodyPr wrap="none" lIns="0" tIns="0" rIns="0" bIns="0">
            <a:spAutoFit/>
          </a:bodyPr>
          <a:lstStyle/>
          <a:p>
            <a:pPr defTabSz="913526">
              <a:buClr>
                <a:schemeClr val="tx2"/>
              </a:buClr>
            </a:pPr>
            <a:r>
              <a:rPr lang="en-GB" sz="1100" b="1" dirty="0" smtClean="0"/>
              <a:t>Severity of hazard</a:t>
            </a:r>
            <a:endParaRPr lang="en-GB" sz="1100" b="1" dirty="0"/>
          </a:p>
        </p:txBody>
      </p:sp>
      <p:sp>
        <p:nvSpPr>
          <p:cNvPr id="1413134" name="Rectangle 14"/>
          <p:cNvSpPr>
            <a:spLocks noChangeArrowheads="1"/>
          </p:cNvSpPr>
          <p:nvPr>
            <p:custDataLst>
              <p:tags r:id="rId13"/>
            </p:custDataLst>
          </p:nvPr>
        </p:nvSpPr>
        <p:spPr bwMode="gray">
          <a:xfrm>
            <a:off x="3056640" y="5340299"/>
            <a:ext cx="852036" cy="343386"/>
          </a:xfrm>
          <a:prstGeom prst="rect">
            <a:avLst/>
          </a:prstGeom>
          <a:noFill/>
          <a:ln w="9525">
            <a:noFill/>
            <a:miter lim="800000"/>
            <a:headEnd/>
            <a:tailEnd/>
          </a:ln>
          <a:effectLst/>
        </p:spPr>
        <p:txBody>
          <a:bodyPr lIns="0" tIns="0" rIns="0" bIns="0">
            <a:spAutoFit/>
          </a:bodyPr>
          <a:lstStyle/>
          <a:p>
            <a:pPr algn="ctr" defTabSz="913526">
              <a:buClr>
                <a:schemeClr val="tx2"/>
              </a:buClr>
            </a:pPr>
            <a:r>
              <a:rPr lang="en-GB" sz="1100" dirty="0" smtClean="0"/>
              <a:t>Once every 10-25 years</a:t>
            </a:r>
            <a:endParaRPr lang="en-GB" sz="1100" dirty="0"/>
          </a:p>
        </p:txBody>
      </p:sp>
      <p:sp>
        <p:nvSpPr>
          <p:cNvPr id="1413135" name="Rectangle 15"/>
          <p:cNvSpPr>
            <a:spLocks noChangeArrowheads="1"/>
          </p:cNvSpPr>
          <p:nvPr>
            <p:custDataLst>
              <p:tags r:id="rId14"/>
            </p:custDataLst>
          </p:nvPr>
        </p:nvSpPr>
        <p:spPr bwMode="gray">
          <a:xfrm>
            <a:off x="1227839" y="5340299"/>
            <a:ext cx="902252" cy="343386"/>
          </a:xfrm>
          <a:prstGeom prst="rect">
            <a:avLst/>
          </a:prstGeom>
          <a:noFill/>
          <a:ln w="9525">
            <a:noFill/>
            <a:miter lim="800000"/>
            <a:headEnd/>
            <a:tailEnd/>
          </a:ln>
          <a:effectLst/>
        </p:spPr>
        <p:txBody>
          <a:bodyPr lIns="0" tIns="0" rIns="0" bIns="0">
            <a:spAutoFit/>
          </a:bodyPr>
          <a:lstStyle/>
          <a:p>
            <a:pPr algn="ctr" defTabSz="913526">
              <a:buClr>
                <a:schemeClr val="tx2"/>
              </a:buClr>
            </a:pPr>
            <a:r>
              <a:rPr lang="en-GB" sz="1100" dirty="0" smtClean="0"/>
              <a:t>&lt;=Once every 50 years</a:t>
            </a:r>
            <a:endParaRPr lang="en-GB" sz="1100" dirty="0"/>
          </a:p>
        </p:txBody>
      </p:sp>
      <p:sp>
        <p:nvSpPr>
          <p:cNvPr id="1413136" name="Line 16"/>
          <p:cNvSpPr>
            <a:spLocks noChangeShapeType="1"/>
          </p:cNvSpPr>
          <p:nvPr>
            <p:custDataLst>
              <p:tags r:id="rId15"/>
            </p:custDataLst>
          </p:nvPr>
        </p:nvSpPr>
        <p:spPr bwMode="gray">
          <a:xfrm>
            <a:off x="1906553" y="1438334"/>
            <a:ext cx="4090097" cy="3216813"/>
          </a:xfrm>
          <a:prstGeom prst="line">
            <a:avLst/>
          </a:prstGeom>
          <a:noFill/>
          <a:ln w="9525">
            <a:solidFill>
              <a:schemeClr val="tx1"/>
            </a:solidFill>
            <a:prstDash val="dash"/>
            <a:round/>
            <a:headEnd/>
            <a:tailEnd/>
          </a:ln>
          <a:effectLst/>
        </p:spPr>
        <p:txBody>
          <a:bodyPr lIns="93296" tIns="46648" rIns="93296" bIns="46648"/>
          <a:lstStyle/>
          <a:p>
            <a:endParaRPr lang="en-GB" dirty="0"/>
          </a:p>
        </p:txBody>
      </p:sp>
      <p:sp>
        <p:nvSpPr>
          <p:cNvPr id="1413137" name="Line 17"/>
          <p:cNvSpPr>
            <a:spLocks noChangeShapeType="1"/>
          </p:cNvSpPr>
          <p:nvPr>
            <p:custDataLst>
              <p:tags r:id="rId16"/>
            </p:custDataLst>
          </p:nvPr>
        </p:nvSpPr>
        <p:spPr bwMode="gray">
          <a:xfrm>
            <a:off x="861756" y="2209332"/>
            <a:ext cx="3924874" cy="3092094"/>
          </a:xfrm>
          <a:prstGeom prst="line">
            <a:avLst/>
          </a:prstGeom>
          <a:noFill/>
          <a:ln w="9525">
            <a:solidFill>
              <a:schemeClr val="tx1"/>
            </a:solidFill>
            <a:prstDash val="dash"/>
            <a:round/>
            <a:headEnd/>
            <a:tailEnd/>
          </a:ln>
          <a:effectLst/>
        </p:spPr>
        <p:txBody>
          <a:bodyPr lIns="93296" tIns="46648" rIns="93296" bIns="46648"/>
          <a:lstStyle/>
          <a:p>
            <a:endParaRPr lang="en-GB" dirty="0"/>
          </a:p>
        </p:txBody>
      </p:sp>
      <p:grpSp>
        <p:nvGrpSpPr>
          <p:cNvPr id="2" name="Group 18"/>
          <p:cNvGrpSpPr>
            <a:grpSpLocks/>
          </p:cNvGrpSpPr>
          <p:nvPr>
            <p:custDataLst>
              <p:tags r:id="rId17"/>
            </p:custDataLst>
          </p:nvPr>
        </p:nvGrpSpPr>
        <p:grpSpPr bwMode="auto">
          <a:xfrm>
            <a:off x="830979" y="1425376"/>
            <a:ext cx="5178629" cy="3876050"/>
            <a:chOff x="495" y="809"/>
            <a:chExt cx="3506" cy="2673"/>
          </a:xfrm>
        </p:grpSpPr>
        <p:sp>
          <p:nvSpPr>
            <p:cNvPr id="1413139" name="Line 19"/>
            <p:cNvSpPr>
              <a:spLocks noChangeShapeType="1"/>
            </p:cNvSpPr>
            <p:nvPr/>
          </p:nvSpPr>
          <p:spPr bwMode="gray">
            <a:xfrm>
              <a:off x="1692" y="809"/>
              <a:ext cx="0" cy="2673"/>
            </a:xfrm>
            <a:prstGeom prst="line">
              <a:avLst/>
            </a:prstGeom>
            <a:noFill/>
            <a:ln w="9525">
              <a:solidFill>
                <a:schemeClr val="tx1"/>
              </a:solidFill>
              <a:round/>
              <a:headEnd/>
              <a:tailEnd/>
            </a:ln>
            <a:effectLst/>
          </p:spPr>
          <p:txBody>
            <a:bodyPr/>
            <a:lstStyle/>
            <a:p>
              <a:endParaRPr lang="en-GB" dirty="0"/>
            </a:p>
          </p:txBody>
        </p:sp>
        <p:sp>
          <p:nvSpPr>
            <p:cNvPr id="1413140" name="Line 20"/>
            <p:cNvSpPr>
              <a:spLocks noChangeShapeType="1"/>
            </p:cNvSpPr>
            <p:nvPr/>
          </p:nvSpPr>
          <p:spPr bwMode="gray">
            <a:xfrm>
              <a:off x="2798" y="809"/>
              <a:ext cx="0" cy="2673"/>
            </a:xfrm>
            <a:prstGeom prst="line">
              <a:avLst/>
            </a:prstGeom>
            <a:noFill/>
            <a:ln w="9525">
              <a:solidFill>
                <a:schemeClr val="tx1"/>
              </a:solidFill>
              <a:round/>
              <a:headEnd/>
              <a:tailEnd/>
            </a:ln>
            <a:effectLst/>
          </p:spPr>
          <p:txBody>
            <a:bodyPr/>
            <a:lstStyle/>
            <a:p>
              <a:endParaRPr lang="en-GB" dirty="0"/>
            </a:p>
          </p:txBody>
        </p:sp>
        <p:sp>
          <p:nvSpPr>
            <p:cNvPr id="1413141" name="Line 21"/>
            <p:cNvSpPr>
              <a:spLocks noChangeShapeType="1"/>
            </p:cNvSpPr>
            <p:nvPr/>
          </p:nvSpPr>
          <p:spPr bwMode="gray">
            <a:xfrm>
              <a:off x="495" y="1780"/>
              <a:ext cx="3506" cy="0"/>
            </a:xfrm>
            <a:prstGeom prst="line">
              <a:avLst/>
            </a:prstGeom>
            <a:noFill/>
            <a:ln w="9525">
              <a:solidFill>
                <a:schemeClr val="tx1"/>
              </a:solidFill>
              <a:round/>
              <a:headEnd/>
              <a:tailEnd/>
            </a:ln>
            <a:effectLst/>
          </p:spPr>
          <p:txBody>
            <a:bodyPr/>
            <a:lstStyle/>
            <a:p>
              <a:endParaRPr lang="en-GB" dirty="0"/>
            </a:p>
          </p:txBody>
        </p:sp>
        <p:sp>
          <p:nvSpPr>
            <p:cNvPr id="1413142" name="Line 22"/>
            <p:cNvSpPr>
              <a:spLocks noChangeShapeType="1"/>
            </p:cNvSpPr>
            <p:nvPr/>
          </p:nvSpPr>
          <p:spPr bwMode="gray">
            <a:xfrm>
              <a:off x="495" y="2670"/>
              <a:ext cx="3506" cy="0"/>
            </a:xfrm>
            <a:prstGeom prst="line">
              <a:avLst/>
            </a:prstGeom>
            <a:noFill/>
            <a:ln w="9525">
              <a:solidFill>
                <a:schemeClr val="tx1"/>
              </a:solidFill>
              <a:round/>
              <a:headEnd/>
              <a:tailEnd/>
            </a:ln>
            <a:effectLst/>
          </p:spPr>
          <p:txBody>
            <a:bodyPr/>
            <a:lstStyle/>
            <a:p>
              <a:endParaRPr lang="en-GB" dirty="0"/>
            </a:p>
          </p:txBody>
        </p:sp>
      </p:grpSp>
      <p:sp>
        <p:nvSpPr>
          <p:cNvPr id="1413146" name="Oval 26"/>
          <p:cNvSpPr>
            <a:spLocks noChangeArrowheads="1"/>
          </p:cNvSpPr>
          <p:nvPr>
            <p:custDataLst>
              <p:tags r:id="rId18"/>
            </p:custDataLst>
          </p:nvPr>
        </p:nvSpPr>
        <p:spPr bwMode="gray">
          <a:xfrm>
            <a:off x="6215328" y="1862707"/>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a:t>
            </a:r>
            <a:endParaRPr lang="en-GB" sz="1100" dirty="0">
              <a:solidFill>
                <a:schemeClr val="bg1"/>
              </a:solidFill>
            </a:endParaRPr>
          </a:p>
        </p:txBody>
      </p:sp>
      <p:sp>
        <p:nvSpPr>
          <p:cNvPr id="1413147" name="Oval 27"/>
          <p:cNvSpPr>
            <a:spLocks noChangeArrowheads="1"/>
          </p:cNvSpPr>
          <p:nvPr/>
        </p:nvSpPr>
        <p:spPr bwMode="gray">
          <a:xfrm rot="2211982">
            <a:off x="660895" y="2233629"/>
            <a:ext cx="3058259" cy="451908"/>
          </a:xfrm>
          <a:prstGeom prst="ellipse">
            <a:avLst/>
          </a:prstGeom>
          <a:solidFill>
            <a:srgbClr val="92D050">
              <a:alpha val="50000"/>
            </a:srgbClr>
          </a:solidFill>
          <a:ln w="9525" algn="ctr">
            <a:solidFill>
              <a:schemeClr val="tx1"/>
            </a:solidFill>
            <a:round/>
            <a:headEnd/>
            <a:tailEnd/>
          </a:ln>
          <a:effectLst/>
        </p:spPr>
        <p:txBody>
          <a:bodyPr wrap="none" lIns="93296" tIns="46648" rIns="93296" bIns="46648" anchor="ctr"/>
          <a:lstStyle/>
          <a:p>
            <a:pPr algn="ctr"/>
            <a:r>
              <a:rPr lang="en-GB" sz="1100" dirty="0"/>
              <a:t>12</a:t>
            </a:r>
          </a:p>
        </p:txBody>
      </p:sp>
      <p:sp>
        <p:nvSpPr>
          <p:cNvPr id="1413148" name="Oval 28"/>
          <p:cNvSpPr>
            <a:spLocks noChangeArrowheads="1"/>
          </p:cNvSpPr>
          <p:nvPr/>
        </p:nvSpPr>
        <p:spPr bwMode="gray">
          <a:xfrm>
            <a:off x="6215328" y="4201618"/>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11</a:t>
            </a:r>
            <a:endParaRPr lang="en-GB" sz="1100" dirty="0">
              <a:solidFill>
                <a:schemeClr val="bg1"/>
              </a:solidFill>
            </a:endParaRPr>
          </a:p>
        </p:txBody>
      </p:sp>
      <p:sp>
        <p:nvSpPr>
          <p:cNvPr id="1413149" name="Oval 29"/>
          <p:cNvSpPr>
            <a:spLocks noChangeArrowheads="1"/>
          </p:cNvSpPr>
          <p:nvPr>
            <p:custDataLst>
              <p:tags r:id="rId19"/>
            </p:custDataLst>
          </p:nvPr>
        </p:nvSpPr>
        <p:spPr bwMode="gray">
          <a:xfrm>
            <a:off x="6215328" y="3966756"/>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10</a:t>
            </a:r>
            <a:endParaRPr lang="en-GB" sz="1100" dirty="0">
              <a:solidFill>
                <a:schemeClr val="bg1"/>
              </a:solidFill>
            </a:endParaRPr>
          </a:p>
        </p:txBody>
      </p:sp>
      <p:sp>
        <p:nvSpPr>
          <p:cNvPr id="1413150" name="Oval 30"/>
          <p:cNvSpPr>
            <a:spLocks noChangeArrowheads="1"/>
          </p:cNvSpPr>
          <p:nvPr>
            <p:custDataLst>
              <p:tags r:id="rId20"/>
            </p:custDataLst>
          </p:nvPr>
        </p:nvSpPr>
        <p:spPr bwMode="gray">
          <a:xfrm>
            <a:off x="6215328" y="3733513"/>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9</a:t>
            </a:r>
            <a:endParaRPr lang="en-GB" sz="1100" dirty="0">
              <a:solidFill>
                <a:schemeClr val="bg1"/>
              </a:solidFill>
            </a:endParaRPr>
          </a:p>
        </p:txBody>
      </p:sp>
      <p:sp>
        <p:nvSpPr>
          <p:cNvPr id="1413151" name="Oval 31"/>
          <p:cNvSpPr>
            <a:spLocks noChangeArrowheads="1"/>
          </p:cNvSpPr>
          <p:nvPr>
            <p:custDataLst>
              <p:tags r:id="rId21"/>
            </p:custDataLst>
          </p:nvPr>
        </p:nvSpPr>
        <p:spPr bwMode="gray">
          <a:xfrm>
            <a:off x="6215328" y="3500269"/>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8</a:t>
            </a:r>
            <a:endParaRPr lang="en-GB" sz="1100" dirty="0">
              <a:solidFill>
                <a:schemeClr val="bg1"/>
              </a:solidFill>
            </a:endParaRPr>
          </a:p>
        </p:txBody>
      </p:sp>
      <p:sp>
        <p:nvSpPr>
          <p:cNvPr id="1413152" name="Oval 32"/>
          <p:cNvSpPr>
            <a:spLocks noChangeArrowheads="1"/>
          </p:cNvSpPr>
          <p:nvPr>
            <p:custDataLst>
              <p:tags r:id="rId22"/>
            </p:custDataLst>
          </p:nvPr>
        </p:nvSpPr>
        <p:spPr bwMode="gray">
          <a:xfrm>
            <a:off x="6215328" y="3265406"/>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7</a:t>
            </a:r>
            <a:endParaRPr lang="en-GB" sz="1100" dirty="0">
              <a:solidFill>
                <a:schemeClr val="bg1"/>
              </a:solidFill>
            </a:endParaRPr>
          </a:p>
        </p:txBody>
      </p:sp>
      <p:sp>
        <p:nvSpPr>
          <p:cNvPr id="1413153" name="Oval 33"/>
          <p:cNvSpPr>
            <a:spLocks noChangeArrowheads="1"/>
          </p:cNvSpPr>
          <p:nvPr>
            <p:custDataLst>
              <p:tags r:id="rId23"/>
            </p:custDataLst>
          </p:nvPr>
        </p:nvSpPr>
        <p:spPr bwMode="gray">
          <a:xfrm>
            <a:off x="6215328" y="3032163"/>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6</a:t>
            </a:r>
            <a:endParaRPr lang="en-GB" sz="1100" dirty="0">
              <a:solidFill>
                <a:schemeClr val="bg1"/>
              </a:solidFill>
            </a:endParaRPr>
          </a:p>
        </p:txBody>
      </p:sp>
      <p:sp>
        <p:nvSpPr>
          <p:cNvPr id="1413154" name="Oval 34"/>
          <p:cNvSpPr>
            <a:spLocks noChangeArrowheads="1"/>
          </p:cNvSpPr>
          <p:nvPr>
            <p:custDataLst>
              <p:tags r:id="rId24"/>
            </p:custDataLst>
          </p:nvPr>
        </p:nvSpPr>
        <p:spPr bwMode="gray">
          <a:xfrm>
            <a:off x="6215328" y="2797300"/>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5</a:t>
            </a:r>
            <a:endParaRPr lang="en-GB" sz="1100" dirty="0">
              <a:solidFill>
                <a:schemeClr val="bg1"/>
              </a:solidFill>
            </a:endParaRPr>
          </a:p>
        </p:txBody>
      </p:sp>
      <p:sp>
        <p:nvSpPr>
          <p:cNvPr id="1413155" name="Oval 35"/>
          <p:cNvSpPr>
            <a:spLocks noChangeArrowheads="1"/>
          </p:cNvSpPr>
          <p:nvPr>
            <p:custDataLst>
              <p:tags r:id="rId25"/>
            </p:custDataLst>
          </p:nvPr>
        </p:nvSpPr>
        <p:spPr bwMode="gray">
          <a:xfrm>
            <a:off x="6215328" y="2564057"/>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4</a:t>
            </a:r>
            <a:endParaRPr lang="en-GB" sz="1100" dirty="0">
              <a:solidFill>
                <a:schemeClr val="bg1"/>
              </a:solidFill>
            </a:endParaRPr>
          </a:p>
        </p:txBody>
      </p:sp>
      <p:sp>
        <p:nvSpPr>
          <p:cNvPr id="1413156" name="Oval 36"/>
          <p:cNvSpPr>
            <a:spLocks noChangeArrowheads="1"/>
          </p:cNvSpPr>
          <p:nvPr>
            <p:custDataLst>
              <p:tags r:id="rId26"/>
            </p:custDataLst>
          </p:nvPr>
        </p:nvSpPr>
        <p:spPr bwMode="gray">
          <a:xfrm>
            <a:off x="6215328" y="2329193"/>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3</a:t>
            </a:r>
            <a:endParaRPr lang="en-GB" sz="1100" dirty="0">
              <a:solidFill>
                <a:schemeClr val="bg1"/>
              </a:solidFill>
            </a:endParaRPr>
          </a:p>
        </p:txBody>
      </p:sp>
      <p:sp>
        <p:nvSpPr>
          <p:cNvPr id="1413157" name="Oval 37"/>
          <p:cNvSpPr>
            <a:spLocks noChangeArrowheads="1"/>
          </p:cNvSpPr>
          <p:nvPr>
            <p:custDataLst>
              <p:tags r:id="rId27"/>
            </p:custDataLst>
          </p:nvPr>
        </p:nvSpPr>
        <p:spPr bwMode="gray">
          <a:xfrm>
            <a:off x="6215328" y="2095950"/>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2</a:t>
            </a:r>
            <a:endParaRPr lang="en-GB" sz="1100" dirty="0">
              <a:solidFill>
                <a:schemeClr val="bg1"/>
              </a:solidFill>
            </a:endParaRPr>
          </a:p>
        </p:txBody>
      </p:sp>
      <p:graphicFrame>
        <p:nvGraphicFramePr>
          <p:cNvPr id="1413158" name="Rectangle 38" hidden="1"/>
          <p:cNvGraphicFramePr>
            <a:graphicFrameLocks/>
          </p:cNvGraphicFramePr>
          <p:nvPr>
            <p:custDataLst>
              <p:tags r:id="rId28"/>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39" name="think-cell Slide" r:id="rId32" imgW="0" imgH="0" progId="">
                  <p:embed/>
                </p:oleObj>
              </mc:Choice>
              <mc:Fallback>
                <p:oleObj name="think-cell Slide" r:id="rId32"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13159" name="Oval 39"/>
          <p:cNvSpPr>
            <a:spLocks noChangeArrowheads="1"/>
          </p:cNvSpPr>
          <p:nvPr/>
        </p:nvSpPr>
        <p:spPr bwMode="gray">
          <a:xfrm>
            <a:off x="6215328" y="4434862"/>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12</a:t>
            </a:r>
            <a:endParaRPr lang="en-GB" sz="1100" dirty="0">
              <a:solidFill>
                <a:schemeClr val="bg1"/>
              </a:solidFill>
            </a:endParaRPr>
          </a:p>
        </p:txBody>
      </p:sp>
      <p:sp>
        <p:nvSpPr>
          <p:cNvPr id="1413160" name="Oval 40"/>
          <p:cNvSpPr>
            <a:spLocks noChangeArrowheads="1"/>
          </p:cNvSpPr>
          <p:nvPr/>
        </p:nvSpPr>
        <p:spPr bwMode="gray">
          <a:xfrm>
            <a:off x="6215328" y="4902969"/>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14</a:t>
            </a:r>
            <a:endParaRPr lang="en-GB" sz="1100" dirty="0">
              <a:solidFill>
                <a:schemeClr val="bg1"/>
              </a:solidFill>
            </a:endParaRPr>
          </a:p>
        </p:txBody>
      </p:sp>
      <p:sp>
        <p:nvSpPr>
          <p:cNvPr id="1413161" name="Oval 41"/>
          <p:cNvSpPr>
            <a:spLocks noChangeArrowheads="1"/>
          </p:cNvSpPr>
          <p:nvPr/>
        </p:nvSpPr>
        <p:spPr bwMode="gray">
          <a:xfrm>
            <a:off x="6215328" y="4669725"/>
            <a:ext cx="213819" cy="213806"/>
          </a:xfrm>
          <a:prstGeom prst="ellipse">
            <a:avLst/>
          </a:prstGeom>
          <a:solidFill>
            <a:srgbClr val="0070C0"/>
          </a:solidFill>
          <a:ln w="9525">
            <a:solidFill>
              <a:schemeClr val="folHlink"/>
            </a:solidFill>
            <a:round/>
            <a:headEnd/>
            <a:tailEnd/>
          </a:ln>
          <a:effectLst/>
        </p:spPr>
        <p:txBody>
          <a:bodyPr wrap="none" lIns="93296" tIns="46648" rIns="93296" bIns="46648" anchor="ctr"/>
          <a:lstStyle/>
          <a:p>
            <a:pPr algn="ctr"/>
            <a:r>
              <a:rPr lang="en-GB" sz="1100" dirty="0" smtClean="0">
                <a:solidFill>
                  <a:schemeClr val="bg1"/>
                </a:solidFill>
              </a:rPr>
              <a:t>13</a:t>
            </a:r>
            <a:endParaRPr lang="en-GB" sz="1100" dirty="0">
              <a:solidFill>
                <a:schemeClr val="bg1"/>
              </a:solidFill>
            </a:endParaRPr>
          </a:p>
        </p:txBody>
      </p:sp>
      <p:sp>
        <p:nvSpPr>
          <p:cNvPr id="1413162" name="Rectangle 42"/>
          <p:cNvSpPr>
            <a:spLocks noChangeArrowheads="1"/>
          </p:cNvSpPr>
          <p:nvPr>
            <p:custDataLst>
              <p:tags r:id="rId29"/>
            </p:custDataLst>
          </p:nvPr>
        </p:nvSpPr>
        <p:spPr bwMode="gray">
          <a:xfrm>
            <a:off x="4718596" y="5340299"/>
            <a:ext cx="1303971" cy="343386"/>
          </a:xfrm>
          <a:prstGeom prst="rect">
            <a:avLst/>
          </a:prstGeom>
          <a:noFill/>
          <a:ln w="9525">
            <a:noFill/>
            <a:miter lim="800000"/>
            <a:headEnd/>
            <a:tailEnd/>
          </a:ln>
          <a:effectLst/>
        </p:spPr>
        <p:txBody>
          <a:bodyPr lIns="0" tIns="0" rIns="0" bIns="0">
            <a:spAutoFit/>
          </a:bodyPr>
          <a:lstStyle/>
          <a:p>
            <a:pPr algn="ctr" defTabSz="913526">
              <a:buClr>
                <a:schemeClr val="tx2"/>
              </a:buClr>
            </a:pPr>
            <a:r>
              <a:rPr lang="en-GB" sz="1100" dirty="0" smtClean="0"/>
              <a:t>Once every 10 or fewer years</a:t>
            </a:r>
            <a:endParaRPr lang="en-GB" sz="1100" dirty="0"/>
          </a:p>
        </p:txBody>
      </p:sp>
      <p:sp>
        <p:nvSpPr>
          <p:cNvPr id="1413163" name="Oval 43"/>
          <p:cNvSpPr>
            <a:spLocks noChangeArrowheads="1"/>
          </p:cNvSpPr>
          <p:nvPr/>
        </p:nvSpPr>
        <p:spPr bwMode="gray">
          <a:xfrm rot="2211982">
            <a:off x="2729432" y="2659621"/>
            <a:ext cx="1164665" cy="254300"/>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9</a:t>
            </a:r>
          </a:p>
        </p:txBody>
      </p:sp>
      <p:sp>
        <p:nvSpPr>
          <p:cNvPr id="1413164" name="Oval 44"/>
          <p:cNvSpPr>
            <a:spLocks noChangeArrowheads="1"/>
          </p:cNvSpPr>
          <p:nvPr/>
        </p:nvSpPr>
        <p:spPr bwMode="gray">
          <a:xfrm rot="2211982">
            <a:off x="4608447" y="4758810"/>
            <a:ext cx="754846" cy="228385"/>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8</a:t>
            </a:r>
          </a:p>
        </p:txBody>
      </p:sp>
      <p:sp>
        <p:nvSpPr>
          <p:cNvPr id="1413165" name="Oval 45"/>
          <p:cNvSpPr>
            <a:spLocks noChangeArrowheads="1"/>
          </p:cNvSpPr>
          <p:nvPr/>
        </p:nvSpPr>
        <p:spPr bwMode="gray">
          <a:xfrm rot="2211982">
            <a:off x="4867621" y="4643809"/>
            <a:ext cx="754846" cy="228384"/>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1</a:t>
            </a:r>
          </a:p>
        </p:txBody>
      </p:sp>
      <p:sp>
        <p:nvSpPr>
          <p:cNvPr id="1413166" name="Oval 46"/>
          <p:cNvSpPr>
            <a:spLocks noChangeArrowheads="1"/>
          </p:cNvSpPr>
          <p:nvPr/>
        </p:nvSpPr>
        <p:spPr bwMode="gray">
          <a:xfrm rot="2211982">
            <a:off x="3879519" y="4306903"/>
            <a:ext cx="754846" cy="228384"/>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11</a:t>
            </a:r>
          </a:p>
        </p:txBody>
      </p:sp>
      <p:sp>
        <p:nvSpPr>
          <p:cNvPr id="1413167" name="Oval 47"/>
          <p:cNvSpPr>
            <a:spLocks noChangeArrowheads="1"/>
          </p:cNvSpPr>
          <p:nvPr/>
        </p:nvSpPr>
        <p:spPr bwMode="gray">
          <a:xfrm rot="2211982">
            <a:off x="4527455" y="4417045"/>
            <a:ext cx="628498" cy="179791"/>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3</a:t>
            </a:r>
          </a:p>
        </p:txBody>
      </p:sp>
      <p:sp>
        <p:nvSpPr>
          <p:cNvPr id="1413168" name="Oval 48"/>
          <p:cNvSpPr>
            <a:spLocks noChangeArrowheads="1"/>
          </p:cNvSpPr>
          <p:nvPr/>
        </p:nvSpPr>
        <p:spPr bwMode="gray">
          <a:xfrm rot="2211982">
            <a:off x="1606882" y="2717932"/>
            <a:ext cx="1164666" cy="254300"/>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4</a:t>
            </a:r>
          </a:p>
        </p:txBody>
      </p:sp>
      <p:sp>
        <p:nvSpPr>
          <p:cNvPr id="1413169" name="Oval 49"/>
          <p:cNvSpPr>
            <a:spLocks noChangeArrowheads="1"/>
          </p:cNvSpPr>
          <p:nvPr/>
        </p:nvSpPr>
        <p:spPr bwMode="gray">
          <a:xfrm rot="2211982">
            <a:off x="2087975" y="3155263"/>
            <a:ext cx="1164665" cy="254300"/>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13</a:t>
            </a:r>
          </a:p>
        </p:txBody>
      </p:sp>
      <p:sp>
        <p:nvSpPr>
          <p:cNvPr id="1413170" name="Oval 50"/>
          <p:cNvSpPr>
            <a:spLocks noChangeArrowheads="1"/>
          </p:cNvSpPr>
          <p:nvPr/>
        </p:nvSpPr>
        <p:spPr bwMode="gray">
          <a:xfrm rot="2211982">
            <a:off x="2407083" y="2951175"/>
            <a:ext cx="754846" cy="228385"/>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2</a:t>
            </a:r>
          </a:p>
        </p:txBody>
      </p:sp>
      <p:sp>
        <p:nvSpPr>
          <p:cNvPr id="1413171" name="Oval 51"/>
          <p:cNvSpPr>
            <a:spLocks noChangeArrowheads="1"/>
          </p:cNvSpPr>
          <p:nvPr/>
        </p:nvSpPr>
        <p:spPr bwMode="gray">
          <a:xfrm rot="2211982">
            <a:off x="2852540" y="3313998"/>
            <a:ext cx="754846" cy="260779"/>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6</a:t>
            </a:r>
          </a:p>
        </p:txBody>
      </p:sp>
      <p:sp>
        <p:nvSpPr>
          <p:cNvPr id="1413172" name="Oval 52"/>
          <p:cNvSpPr>
            <a:spLocks noChangeArrowheads="1"/>
          </p:cNvSpPr>
          <p:nvPr/>
        </p:nvSpPr>
        <p:spPr bwMode="gray">
          <a:xfrm rot="2211982">
            <a:off x="4069040" y="3884148"/>
            <a:ext cx="754846" cy="228385"/>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7</a:t>
            </a:r>
          </a:p>
        </p:txBody>
      </p:sp>
      <p:sp>
        <p:nvSpPr>
          <p:cNvPr id="1413173" name="Oval 53"/>
          <p:cNvSpPr>
            <a:spLocks noChangeArrowheads="1"/>
          </p:cNvSpPr>
          <p:nvPr/>
        </p:nvSpPr>
        <p:spPr bwMode="gray">
          <a:xfrm rot="2211982">
            <a:off x="3296376" y="3432240"/>
            <a:ext cx="754846" cy="228384"/>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5</a:t>
            </a:r>
          </a:p>
        </p:txBody>
      </p:sp>
      <p:sp>
        <p:nvSpPr>
          <p:cNvPr id="1413174" name="Oval 54"/>
          <p:cNvSpPr>
            <a:spLocks noChangeArrowheads="1"/>
          </p:cNvSpPr>
          <p:nvPr/>
        </p:nvSpPr>
        <p:spPr bwMode="gray">
          <a:xfrm rot="2211982">
            <a:off x="3238062" y="3854993"/>
            <a:ext cx="754846" cy="228385"/>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14</a:t>
            </a:r>
          </a:p>
        </p:txBody>
      </p:sp>
      <p:sp>
        <p:nvSpPr>
          <p:cNvPr id="1413175" name="Oval 55"/>
          <p:cNvSpPr>
            <a:spLocks noChangeArrowheads="1"/>
          </p:cNvSpPr>
          <p:nvPr/>
        </p:nvSpPr>
        <p:spPr bwMode="gray">
          <a:xfrm rot="2211982">
            <a:off x="3704576" y="3913304"/>
            <a:ext cx="754846" cy="228385"/>
          </a:xfrm>
          <a:prstGeom prst="ellipse">
            <a:avLst/>
          </a:prstGeom>
          <a:solidFill>
            <a:srgbClr val="0070C0">
              <a:alpha val="50000"/>
            </a:srgbClr>
          </a:solidFill>
          <a:ln w="9525" algn="ctr">
            <a:solidFill>
              <a:schemeClr val="tx1"/>
            </a:solidFill>
            <a:round/>
            <a:headEnd/>
            <a:tailEnd/>
          </a:ln>
          <a:effectLst/>
        </p:spPr>
        <p:txBody>
          <a:bodyPr wrap="none" lIns="93296" tIns="46648" rIns="93296" bIns="46648" anchor="ctr"/>
          <a:lstStyle/>
          <a:p>
            <a:pPr algn="ctr"/>
            <a:r>
              <a:rPr lang="en-GB" sz="1100" dirty="0"/>
              <a:t>10</a:t>
            </a:r>
          </a:p>
        </p:txBody>
      </p:sp>
      <p:sp>
        <p:nvSpPr>
          <p:cNvPr id="58" name="Rectangle 4"/>
          <p:cNvSpPr>
            <a:spLocks noGrp="1" noChangeArrowheads="1"/>
          </p:cNvSpPr>
          <p:nvPr>
            <p:ph type="title"/>
          </p:nvPr>
        </p:nvSpPr>
        <p:spPr>
          <a:xfrm>
            <a:off x="395536" y="260648"/>
            <a:ext cx="7991474" cy="692647"/>
          </a:xfrm>
        </p:spPr>
        <p:txBody>
          <a:bodyPr/>
          <a:lstStyle/>
          <a:p>
            <a:r>
              <a:rPr lang="en-GB" dirty="0" smtClean="0">
                <a:solidFill>
                  <a:srgbClr val="0070C0"/>
                </a:solidFill>
              </a:rPr>
              <a:t>Business Solutions: Climate Change Risk Management</a:t>
            </a:r>
            <a:br>
              <a:rPr lang="en-GB" dirty="0" smtClean="0">
                <a:solidFill>
                  <a:srgbClr val="0070C0"/>
                </a:solidFill>
              </a:rPr>
            </a:br>
            <a:r>
              <a:rPr lang="en-GB" sz="2000" dirty="0" smtClean="0">
                <a:solidFill>
                  <a:srgbClr val="0070C0"/>
                </a:solidFill>
                <a:latin typeface="SwissReSans Light" panose="020B0504020202020204" pitchFamily="34" charset="0"/>
              </a:rPr>
              <a:t>Risk is best dealt with via a portfolio of adaptation measures</a:t>
            </a:r>
            <a:endParaRPr lang="en-GB" sz="2000" dirty="0">
              <a:solidFill>
                <a:srgbClr val="0070C0"/>
              </a:solidFill>
              <a:latin typeface="SwissReSans Light" panose="020B0504020202020204" pitchFamily="34" charset="0"/>
            </a:endParaRPr>
          </a:p>
        </p:txBody>
      </p:sp>
      <p:sp>
        <p:nvSpPr>
          <p:cNvPr id="54" name="Text Box 5"/>
          <p:cNvSpPr txBox="1">
            <a:spLocks noChangeArrowheads="1"/>
          </p:cNvSpPr>
          <p:nvPr/>
        </p:nvSpPr>
        <p:spPr bwMode="auto">
          <a:xfrm>
            <a:off x="6300192" y="5805264"/>
            <a:ext cx="1116698" cy="277686"/>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
                <a:schemeClr val="bg2"/>
              </a:buClr>
            </a:pPr>
            <a:r>
              <a:rPr lang="en-GB" sz="1100" dirty="0">
                <a:solidFill>
                  <a:schemeClr val="tx1"/>
                </a:solidFill>
              </a:rPr>
              <a:t>Example Florida</a:t>
            </a:r>
          </a:p>
        </p:txBody>
      </p:sp>
    </p:spTree>
    <p:extLst>
      <p:ext uri="{BB962C8B-B14F-4D97-AF65-F5344CB8AC3E}">
        <p14:creationId xmlns:p14="http://schemas.microsoft.com/office/powerpoint/2010/main" val="34400413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628775"/>
            <a:ext cx="7272163" cy="1329620"/>
          </a:xfrm>
        </p:spPr>
        <p:txBody>
          <a:bodyPr/>
          <a:lstStyle/>
          <a:p>
            <a:r>
              <a:rPr lang="en-GB" sz="8000" dirty="0" smtClean="0"/>
              <a:t>Thank You!</a:t>
            </a:r>
            <a:endParaRPr lang="en-GB" sz="8000"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5"/>
          </p:nvPr>
        </p:nvSpPr>
        <p:spPr/>
        <p:txBody>
          <a:bodyPr/>
          <a:lstStyle/>
          <a:p>
            <a:fld id="{5E4D2043-7E31-4A53-BD33-72A88E682172}" type="slidenum">
              <a:rPr lang="en-GB" smtClean="0"/>
              <a:pPr/>
              <a:t>12</a:t>
            </a:fld>
            <a:endParaRPr lang="en-GB" dirty="0"/>
          </a:p>
        </p:txBody>
      </p:sp>
    </p:spTree>
    <p:extLst>
      <p:ext uri="{BB962C8B-B14F-4D97-AF65-F5344CB8AC3E}">
        <p14:creationId xmlns:p14="http://schemas.microsoft.com/office/powerpoint/2010/main" val="289843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GB" smtClean="0"/>
              <a:pPr/>
              <a:t>13</a:t>
            </a:fld>
            <a:endParaRPr lang="en-GB" dirty="0"/>
          </a:p>
        </p:txBody>
      </p:sp>
    </p:spTree>
    <p:extLst>
      <p:ext uri="{BB962C8B-B14F-4D97-AF65-F5344CB8AC3E}">
        <p14:creationId xmlns:p14="http://schemas.microsoft.com/office/powerpoint/2010/main" val="308561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628775"/>
            <a:ext cx="7272163" cy="1329620"/>
          </a:xfrm>
        </p:spPr>
        <p:txBody>
          <a:bodyPr/>
          <a:lstStyle/>
          <a:p>
            <a:r>
              <a:rPr lang="en-GB" dirty="0" smtClean="0"/>
              <a:t>Legal notice</a:t>
            </a:r>
            <a:endParaRPr lang="en-GB" dirty="0"/>
          </a:p>
        </p:txBody>
      </p:sp>
      <p:sp>
        <p:nvSpPr>
          <p:cNvPr id="3" name="Slide Number Placeholder 2"/>
          <p:cNvSpPr>
            <a:spLocks noGrp="1"/>
          </p:cNvSpPr>
          <p:nvPr>
            <p:ph type="sldNum" sz="quarter" idx="12"/>
          </p:nvPr>
        </p:nvSpPr>
        <p:spPr/>
        <p:txBody>
          <a:bodyPr/>
          <a:lstStyle/>
          <a:p>
            <a:fld id="{5E4D2043-7E31-4A53-BD33-72A88E682172}" type="slidenum">
              <a:rPr lang="en-GB" smtClean="0"/>
              <a:pPr/>
              <a:t>14</a:t>
            </a:fld>
            <a:endParaRPr lang="en-GB" dirty="0"/>
          </a:p>
        </p:txBody>
      </p:sp>
      <p:sp>
        <p:nvSpPr>
          <p:cNvPr id="4" name="Text Placeholder 3"/>
          <p:cNvSpPr>
            <a:spLocks noGrp="1"/>
          </p:cNvSpPr>
          <p:nvPr>
            <p:ph type="body" sz="quarter" idx="13"/>
          </p:nvPr>
        </p:nvSpPr>
        <p:spPr/>
        <p:txBody>
          <a:bodyPr/>
          <a:lstStyle/>
          <a:p>
            <a:r>
              <a:rPr lang="en-GB" dirty="0" smtClean="0"/>
              <a:t>©2016 Swiss Re. All rights reserved. You are not permitted to create any modifications </a:t>
            </a:r>
            <a:br>
              <a:rPr lang="en-GB" dirty="0" smtClean="0"/>
            </a:br>
            <a:r>
              <a:rPr lang="en-GB" dirty="0" smtClean="0"/>
              <a:t>or derivative works of this presentation or to use it for commercial or other public purposes </a:t>
            </a:r>
            <a:br>
              <a:rPr lang="en-GB" dirty="0" smtClean="0"/>
            </a:br>
            <a:r>
              <a:rPr lang="en-GB" dirty="0" smtClean="0"/>
              <a:t>without the prior written permission of Swiss Re.</a:t>
            </a:r>
          </a:p>
          <a:p>
            <a:r>
              <a:rPr lang="en-GB" dirty="0" smtClean="0"/>
              <a:t>The information and opinions contained in the presentation are provided as at the date of </a:t>
            </a:r>
            <a:br>
              <a:rPr lang="en-GB" dirty="0" smtClean="0"/>
            </a:br>
            <a:r>
              <a:rPr lang="en-GB" dirty="0" smtClean="0"/>
              <a:t>the presentation and are subject to change without notice. Although the information used </a:t>
            </a:r>
            <a:br>
              <a:rPr lang="en-GB" dirty="0" smtClean="0"/>
            </a:br>
            <a:r>
              <a:rPr lang="en-GB" dirty="0" smtClean="0"/>
              <a:t>was taken from reliable sources, Swiss Re does not accept any responsibility for the accuracy </a:t>
            </a:r>
            <a:br>
              <a:rPr lang="en-GB" dirty="0" smtClean="0"/>
            </a:br>
            <a:r>
              <a:rPr lang="en-GB" dirty="0" smtClean="0"/>
              <a:t>or comprehensiveness of the details given. All liability for the accuracy and completeness </a:t>
            </a:r>
            <a:br>
              <a:rPr lang="en-GB" dirty="0" smtClean="0"/>
            </a:br>
            <a:r>
              <a:rPr lang="en-GB" dirty="0" smtClean="0"/>
              <a:t>thereof or for any damage or loss resulting from the use of the information contained in this </a:t>
            </a:r>
            <a:br>
              <a:rPr lang="en-GB" dirty="0" smtClean="0"/>
            </a:br>
            <a:r>
              <a:rPr lang="en-GB" dirty="0" smtClean="0"/>
              <a:t>presentation is expressly excluded. Under no circumstances shall Swiss Re or its Group </a:t>
            </a:r>
            <a:br>
              <a:rPr lang="en-GB" dirty="0" smtClean="0"/>
            </a:br>
            <a:r>
              <a:rPr lang="en-GB" dirty="0" smtClean="0"/>
              <a:t>companies be liable for any financial or consequential loss relating to this presentation.</a:t>
            </a:r>
            <a:endParaRPr lang="en-GB" dirty="0"/>
          </a:p>
        </p:txBody>
      </p:sp>
    </p:spTree>
    <p:extLst>
      <p:ext uri="{BB962C8B-B14F-4D97-AF65-F5344CB8AC3E}">
        <p14:creationId xmlns:p14="http://schemas.microsoft.com/office/powerpoint/2010/main" val="263029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55575" y="3486439"/>
            <a:ext cx="7919124" cy="822960"/>
          </a:xfrm>
          <a:prstGeom prst="rect">
            <a:avLst/>
          </a:prstGeom>
          <a:solidFill>
            <a:schemeClr val="bg1">
              <a:lumMod val="95000"/>
            </a:schemeClr>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6" name="Rectangle 25"/>
          <p:cNvSpPr/>
          <p:nvPr/>
        </p:nvSpPr>
        <p:spPr>
          <a:xfrm>
            <a:off x="755575" y="2607717"/>
            <a:ext cx="7919124" cy="822960"/>
          </a:xfrm>
          <a:prstGeom prst="rect">
            <a:avLst/>
          </a:prstGeom>
          <a:solidFill>
            <a:schemeClr val="bg1">
              <a:lumMod val="95000"/>
            </a:schemeClr>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8" name="Rectangle 27"/>
          <p:cNvSpPr/>
          <p:nvPr/>
        </p:nvSpPr>
        <p:spPr>
          <a:xfrm>
            <a:off x="755575" y="4381371"/>
            <a:ext cx="7919124" cy="822960"/>
          </a:xfrm>
          <a:prstGeom prst="rect">
            <a:avLst/>
          </a:prstGeom>
          <a:solidFill>
            <a:schemeClr val="bg1">
              <a:lumMod val="95000"/>
            </a:schemeClr>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7" name="Rectangle 26"/>
          <p:cNvSpPr/>
          <p:nvPr/>
        </p:nvSpPr>
        <p:spPr>
          <a:xfrm>
            <a:off x="755575" y="1730799"/>
            <a:ext cx="7919124" cy="822960"/>
          </a:xfrm>
          <a:prstGeom prst="rect">
            <a:avLst/>
          </a:prstGeom>
          <a:solidFill>
            <a:schemeClr val="bg1">
              <a:lumMod val="95000"/>
            </a:schemeClr>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91" y="1782700"/>
            <a:ext cx="91794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E9F59B9-8094-4618-B073-21DD649DF751}" type="slidenum">
              <a:rPr lang="en-GB" smtClean="0"/>
              <a:pPr/>
              <a:t>2</a:t>
            </a:fld>
            <a:endParaRPr lang="en-GB" dirty="0"/>
          </a:p>
        </p:txBody>
      </p:sp>
      <p:sp>
        <p:nvSpPr>
          <p:cNvPr id="9" name="TextBox 8"/>
          <p:cNvSpPr txBox="1"/>
          <p:nvPr/>
        </p:nvSpPr>
        <p:spPr>
          <a:xfrm>
            <a:off x="1916969" y="1908313"/>
            <a:ext cx="4181466" cy="369332"/>
          </a:xfrm>
          <a:prstGeom prst="rect">
            <a:avLst/>
          </a:prstGeom>
          <a:noFill/>
        </p:spPr>
        <p:txBody>
          <a:bodyPr wrap="none" rtlCol="0">
            <a:spAutoFit/>
          </a:bodyPr>
          <a:lstStyle/>
          <a:p>
            <a:r>
              <a:rPr lang="en-GB" b="1" dirty="0" smtClean="0"/>
              <a:t>Growing losses due to severe weather </a:t>
            </a:r>
            <a:endParaRPr lang="en-US" b="1" dirty="0" smtClean="0">
              <a:latin typeface="SwissReSans" pitchFamily="34" charset="0"/>
            </a:endParaRPr>
          </a:p>
        </p:txBody>
      </p:sp>
      <p:sp>
        <p:nvSpPr>
          <p:cNvPr id="17" name="TextBox 16"/>
          <p:cNvSpPr txBox="1"/>
          <p:nvPr/>
        </p:nvSpPr>
        <p:spPr>
          <a:xfrm>
            <a:off x="676011" y="1052736"/>
            <a:ext cx="7936992" cy="338554"/>
          </a:xfrm>
          <a:prstGeom prst="rect">
            <a:avLst/>
          </a:prstGeom>
          <a:solidFill>
            <a:srgbClr val="00B0F0"/>
          </a:solidFill>
          <a:ln w="15875" algn="ctr">
            <a:noFill/>
            <a:miter lim="800000"/>
            <a:headEnd/>
            <a:tailEnd/>
          </a:ln>
          <a:effectLst/>
        </p:spPr>
        <p:txBody>
          <a:bodyPr wrap="none" lIns="64800" tIns="64800" rIns="64800" bIns="64800" anchor="ctr"/>
          <a:lstStyle>
            <a:defPPr>
              <a:defRPr lang="de-DE"/>
            </a:defPPr>
            <a:lvl1pPr algn="ctr" defTabSz="776288">
              <a:tabLst>
                <a:tab pos="2290763" algn="l"/>
                <a:tab pos="2911475" algn="l"/>
              </a:tabLst>
              <a:defRPr sz="1600" b="1">
                <a:solidFill>
                  <a:schemeClr val="bg1"/>
                </a:solidFill>
              </a:defRPr>
            </a:lvl1pPr>
          </a:lstStyle>
          <a:p>
            <a:r>
              <a:rPr lang="en-US" dirty="0" smtClean="0"/>
              <a:t>UCSB Workshop</a:t>
            </a:r>
            <a:endParaRPr lang="en-US" baseline="30000" dirty="0"/>
          </a:p>
        </p:txBody>
      </p:sp>
      <p:sp>
        <p:nvSpPr>
          <p:cNvPr id="14" name="TextBox 13"/>
          <p:cNvSpPr txBox="1"/>
          <p:nvPr/>
        </p:nvSpPr>
        <p:spPr>
          <a:xfrm>
            <a:off x="1966532" y="2847025"/>
            <a:ext cx="2420086" cy="369332"/>
          </a:xfrm>
          <a:prstGeom prst="rect">
            <a:avLst/>
          </a:prstGeom>
          <a:noFill/>
        </p:spPr>
        <p:txBody>
          <a:bodyPr wrap="none" rtlCol="0">
            <a:spAutoFit/>
          </a:bodyPr>
          <a:lstStyle/>
          <a:p>
            <a:pPr>
              <a:spcBef>
                <a:spcPts val="0"/>
              </a:spcBef>
              <a:spcAft>
                <a:spcPts val="50"/>
              </a:spcAft>
            </a:pPr>
            <a:r>
              <a:rPr lang="en-GB" b="1" dirty="0" smtClean="0"/>
              <a:t>The role of insurance </a:t>
            </a:r>
            <a:endParaRPr lang="en-GB" b="1" dirty="0"/>
          </a:p>
        </p:txBody>
      </p:sp>
      <p:sp>
        <p:nvSpPr>
          <p:cNvPr id="22" name="Title 3"/>
          <p:cNvSpPr txBox="1">
            <a:spLocks/>
          </p:cNvSpPr>
          <p:nvPr/>
        </p:nvSpPr>
        <p:spPr>
          <a:xfrm>
            <a:off x="755575" y="404664"/>
            <a:ext cx="6912769" cy="1080120"/>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dirty="0" smtClean="0">
                <a:solidFill>
                  <a:srgbClr val="0070C0"/>
                </a:solidFill>
              </a:rPr>
              <a:t>Agenda</a:t>
            </a:r>
          </a:p>
        </p:txBody>
      </p:sp>
      <p:sp>
        <p:nvSpPr>
          <p:cNvPr id="4" name="AutoShape 5" descr="http://eofdreams.com/data_images/dreams/weather/weather-09.jpg"/>
          <p:cNvSpPr>
            <a:spLocks noChangeAspect="1" noChangeArrowheads="1"/>
          </p:cNvSpPr>
          <p:nvPr/>
        </p:nvSpPr>
        <p:spPr bwMode="auto">
          <a:xfrm>
            <a:off x="63500" y="-136525"/>
            <a:ext cx="7820025" cy="586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7" descr="http://eofdreams.com/data_images/dreams/weather/weather-09.jpg"/>
          <p:cNvSpPr>
            <a:spLocks noChangeAspect="1" noChangeArrowheads="1"/>
          </p:cNvSpPr>
          <p:nvPr/>
        </p:nvSpPr>
        <p:spPr bwMode="auto">
          <a:xfrm>
            <a:off x="228600" y="0"/>
            <a:ext cx="7820025" cy="586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8227" y="4418193"/>
            <a:ext cx="878304" cy="74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966532" y="3749239"/>
            <a:ext cx="2321148" cy="369332"/>
          </a:xfrm>
          <a:prstGeom prst="rect">
            <a:avLst/>
          </a:prstGeom>
          <a:noFill/>
        </p:spPr>
        <p:txBody>
          <a:bodyPr wrap="none" rtlCol="0">
            <a:spAutoFit/>
          </a:bodyPr>
          <a:lstStyle/>
          <a:p>
            <a:r>
              <a:rPr lang="en-US" b="1" dirty="0" smtClean="0">
                <a:latin typeface="SwissReSans" pitchFamily="34" charset="0"/>
              </a:rPr>
              <a:t>Swiss </a:t>
            </a:r>
            <a:r>
              <a:rPr lang="en-US" b="1" dirty="0" err="1" smtClean="0">
                <a:latin typeface="SwissReSans" pitchFamily="34" charset="0"/>
              </a:rPr>
              <a:t>Re’s</a:t>
            </a:r>
            <a:r>
              <a:rPr lang="en-US" b="1" dirty="0" smtClean="0">
                <a:latin typeface="SwissReSans" pitchFamily="34" charset="0"/>
              </a:rPr>
              <a:t> approach</a:t>
            </a:r>
          </a:p>
        </p:txBody>
      </p:sp>
      <p:pic>
        <p:nvPicPr>
          <p:cNvPr id="3" name="Picture 2"/>
          <p:cNvPicPr>
            <a:picLocks noChangeAspect="1"/>
          </p:cNvPicPr>
          <p:nvPr/>
        </p:nvPicPr>
        <p:blipFill>
          <a:blip r:embed="rId7"/>
          <a:stretch>
            <a:fillRect/>
          </a:stretch>
        </p:blipFill>
        <p:spPr>
          <a:xfrm>
            <a:off x="1059614" y="3519144"/>
            <a:ext cx="895893" cy="741638"/>
          </a:xfrm>
          <a:prstGeom prst="rect">
            <a:avLst/>
          </a:prstGeom>
          <a:effectLst>
            <a:outerShdw blurRad="50800" dist="50800" dir="5400000" algn="ctr" rotWithShape="0">
              <a:schemeClr val="bg1">
                <a:lumMod val="65000"/>
              </a:schemeClr>
            </a:outerShdw>
          </a:effectLst>
        </p:spPr>
      </p:pic>
      <p:sp>
        <p:nvSpPr>
          <p:cNvPr id="20" name="TextBox 19"/>
          <p:cNvSpPr txBox="1"/>
          <p:nvPr/>
        </p:nvSpPr>
        <p:spPr>
          <a:xfrm>
            <a:off x="1999453" y="4632409"/>
            <a:ext cx="4051558" cy="369332"/>
          </a:xfrm>
          <a:prstGeom prst="rect">
            <a:avLst/>
          </a:prstGeom>
          <a:noFill/>
        </p:spPr>
        <p:txBody>
          <a:bodyPr wrap="none" rtlCol="0">
            <a:spAutoFit/>
          </a:bodyPr>
          <a:lstStyle/>
          <a:p>
            <a:r>
              <a:rPr lang="en-US" b="1" dirty="0" smtClean="0">
                <a:latin typeface="SwissReSans" pitchFamily="34" charset="0"/>
              </a:rPr>
              <a:t>The Economics of Climate </a:t>
            </a:r>
            <a:r>
              <a:rPr lang="en-US" b="1" dirty="0">
                <a:latin typeface="SwissReSans" pitchFamily="34" charset="0"/>
              </a:rPr>
              <a:t>A</a:t>
            </a:r>
            <a:r>
              <a:rPr lang="en-US" b="1" dirty="0" smtClean="0">
                <a:latin typeface="SwissReSans" pitchFamily="34" charset="0"/>
              </a:rPr>
              <a:t>daptation</a:t>
            </a:r>
          </a:p>
        </p:txBody>
      </p:sp>
      <p:pic>
        <p:nvPicPr>
          <p:cNvPr id="8" name="Picture 7"/>
          <p:cNvPicPr>
            <a:picLocks noChangeAspect="1"/>
          </p:cNvPicPr>
          <p:nvPr/>
        </p:nvPicPr>
        <p:blipFill>
          <a:blip r:embed="rId8"/>
          <a:stretch>
            <a:fillRect/>
          </a:stretch>
        </p:blipFill>
        <p:spPr>
          <a:xfrm>
            <a:off x="1056631" y="2663012"/>
            <a:ext cx="941496" cy="730700"/>
          </a:xfrm>
          <a:prstGeom prst="rect">
            <a:avLst/>
          </a:prstGeom>
        </p:spPr>
      </p:pic>
    </p:spTree>
    <p:custDataLst>
      <p:tags r:id="rId1"/>
    </p:custDataLst>
    <p:extLst>
      <p:ext uri="{BB962C8B-B14F-4D97-AF65-F5344CB8AC3E}">
        <p14:creationId xmlns:p14="http://schemas.microsoft.com/office/powerpoint/2010/main" val="2562432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11"/>
          <p:cNvSpPr>
            <a:spLocks noChangeArrowheads="1"/>
          </p:cNvSpPr>
          <p:nvPr/>
        </p:nvSpPr>
        <p:spPr bwMode="auto">
          <a:xfrm>
            <a:off x="710806" y="2815687"/>
            <a:ext cx="216000" cy="431800"/>
          </a:xfrm>
          <a:prstGeom prst="rect">
            <a:avLst/>
          </a:prstGeom>
          <a:solidFill>
            <a:srgbClr val="40BFE8"/>
          </a:solidFill>
          <a:ln w="15875" algn="ctr">
            <a:noFill/>
            <a:miter lim="800000"/>
            <a:headEnd/>
            <a:tailEnd/>
          </a:ln>
        </p:spPr>
        <p:txBody>
          <a:bodyPr lIns="36000" tIns="36000" rIns="36000" bIns="36000" anchor="ctr"/>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7" name="Rectangle 13"/>
          <p:cNvSpPr>
            <a:spLocks noChangeArrowheads="1"/>
          </p:cNvSpPr>
          <p:nvPr/>
        </p:nvSpPr>
        <p:spPr bwMode="auto">
          <a:xfrm>
            <a:off x="710806" y="2222231"/>
            <a:ext cx="216000" cy="431800"/>
          </a:xfrm>
          <a:prstGeom prst="rect">
            <a:avLst/>
          </a:prstGeom>
          <a:solidFill>
            <a:srgbClr val="4B7ACD"/>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8" name="Rectangle 15"/>
          <p:cNvSpPr>
            <a:spLocks noChangeArrowheads="1"/>
          </p:cNvSpPr>
          <p:nvPr/>
        </p:nvSpPr>
        <p:spPr bwMode="auto">
          <a:xfrm>
            <a:off x="710806" y="1628775"/>
            <a:ext cx="216000" cy="431800"/>
          </a:xfrm>
          <a:prstGeom prst="rect">
            <a:avLst/>
          </a:prstGeom>
          <a:solidFill>
            <a:srgbClr val="899E99"/>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50" name="Rectangle 5"/>
          <p:cNvSpPr>
            <a:spLocks noChangeArrowheads="1"/>
          </p:cNvSpPr>
          <p:nvPr/>
        </p:nvSpPr>
        <p:spPr bwMode="auto">
          <a:xfrm>
            <a:off x="710805" y="4770150"/>
            <a:ext cx="216000" cy="1117918"/>
          </a:xfrm>
          <a:prstGeom prst="rect">
            <a:avLst/>
          </a:prstGeom>
          <a:solidFill>
            <a:schemeClr val="accent6"/>
          </a:solidFill>
          <a:ln w="15875" algn="ctr">
            <a:noFill/>
            <a:miter lim="800000"/>
            <a:headEnd/>
            <a:tailEnd/>
          </a:ln>
        </p:spPr>
        <p:txBody>
          <a:bodyPr wrap="none" lIns="36000" tIns="36000" rIns="36000" bIns="36000" anchor="ctr"/>
          <a:lstStyle/>
          <a:p>
            <a:pPr defTabSz="757238" eaLnBrk="0" hangingPunct="0">
              <a:spcBef>
                <a:spcPct val="50000"/>
              </a:spcBef>
              <a:buClr>
                <a:schemeClr val="bg2"/>
              </a:buClr>
              <a:buSzPct val="80000"/>
              <a:buFont typeface="Wingdings" pitchFamily="2" charset="2"/>
              <a:buNone/>
            </a:pPr>
            <a:endParaRPr lang="en-US" dirty="0">
              <a:solidFill>
                <a:srgbClr val="000000"/>
              </a:solidFill>
            </a:endParaRPr>
          </a:p>
        </p:txBody>
      </p:sp>
      <p:sp>
        <p:nvSpPr>
          <p:cNvPr id="26" name="Rectangle 13"/>
          <p:cNvSpPr>
            <a:spLocks noChangeArrowheads="1"/>
          </p:cNvSpPr>
          <p:nvPr/>
        </p:nvSpPr>
        <p:spPr bwMode="auto">
          <a:xfrm>
            <a:off x="710806" y="4002599"/>
            <a:ext cx="216000" cy="605896"/>
          </a:xfrm>
          <a:prstGeom prst="rect">
            <a:avLst/>
          </a:prstGeom>
          <a:solidFill>
            <a:schemeClr val="accent5"/>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24" name="Rectangle 11"/>
          <p:cNvSpPr>
            <a:spLocks noChangeArrowheads="1"/>
          </p:cNvSpPr>
          <p:nvPr/>
        </p:nvSpPr>
        <p:spPr bwMode="auto">
          <a:xfrm>
            <a:off x="710806" y="3409143"/>
            <a:ext cx="216000" cy="431800"/>
          </a:xfrm>
          <a:prstGeom prst="rect">
            <a:avLst/>
          </a:prstGeom>
          <a:solidFill>
            <a:schemeClr val="accent3"/>
          </a:solidFill>
          <a:ln w="15875" algn="ctr">
            <a:noFill/>
            <a:miter lim="800000"/>
            <a:headEnd/>
            <a:tailEnd/>
          </a:ln>
        </p:spPr>
        <p:txBody>
          <a:bodyPr lIns="36000" tIns="36000" rIns="36000" bIns="36000" anchor="ctr"/>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9" name="Rectangle 8"/>
          <p:cNvSpPr>
            <a:spLocks noGrp="1" noChangeArrowheads="1"/>
          </p:cNvSpPr>
          <p:nvPr>
            <p:ph type="title"/>
          </p:nvPr>
        </p:nvSpPr>
        <p:spPr/>
        <p:txBody>
          <a:bodyPr vert="horz" lIns="0" tIns="0" rIns="0" bIns="0" rtlCol="0" anchor="t" anchorCtr="0">
            <a:noAutofit/>
          </a:bodyPr>
          <a:lstStyle/>
          <a:p>
            <a:r>
              <a:rPr lang="en-US" dirty="0" smtClean="0"/>
              <a:t>Swiss Re Group at a glance</a:t>
            </a:r>
          </a:p>
        </p:txBody>
      </p:sp>
      <p:sp>
        <p:nvSpPr>
          <p:cNvPr id="2" name="Slide Number Placeholder 1"/>
          <p:cNvSpPr>
            <a:spLocks noGrp="1"/>
          </p:cNvSpPr>
          <p:nvPr>
            <p:ph type="sldNum" sz="quarter" idx="12"/>
          </p:nvPr>
        </p:nvSpPr>
        <p:spPr/>
        <p:txBody>
          <a:bodyPr/>
          <a:lstStyle/>
          <a:p>
            <a:fld id="{5E4D2043-7E31-4A53-BD33-72A88E682172}" type="slidenum">
              <a:rPr lang="en-US" smtClean="0"/>
              <a:pPr/>
              <a:t>3</a:t>
            </a:fld>
            <a:endParaRPr lang="en-US" dirty="0"/>
          </a:p>
        </p:txBody>
      </p:sp>
      <p:sp>
        <p:nvSpPr>
          <p:cNvPr id="10243" name="Rectangle 2"/>
          <p:cNvSpPr>
            <a:spLocks noChangeArrowheads="1"/>
          </p:cNvSpPr>
          <p:nvPr/>
        </p:nvSpPr>
        <p:spPr bwMode="auto">
          <a:xfrm>
            <a:off x="855616" y="4770150"/>
            <a:ext cx="7801200" cy="1117918"/>
          </a:xfrm>
          <a:prstGeom prst="rect">
            <a:avLst/>
          </a:prstGeom>
          <a:solidFill>
            <a:srgbClr val="E6F6FC"/>
          </a:solidFill>
          <a:ln w="15875" algn="ctr">
            <a:noFill/>
            <a:miter lim="800000"/>
            <a:headEnd/>
            <a:tailEnd/>
          </a:ln>
        </p:spPr>
        <p:txBody>
          <a:bodyPr wrap="none" lIns="53676" tIns="53676" rIns="53676" bIns="53676" anchor="ctr"/>
          <a:lstStyle/>
          <a:p>
            <a:pPr algn="ctr" defTabSz="757238" eaLnBrk="0" hangingPunct="0">
              <a:spcBef>
                <a:spcPct val="50000"/>
              </a:spcBef>
              <a:buClr>
                <a:schemeClr val="bg2"/>
              </a:buClr>
              <a:buSzPct val="80000"/>
              <a:buFont typeface="Wingdings" pitchFamily="2" charset="2"/>
              <a:buNone/>
            </a:pPr>
            <a:endParaRPr lang="en-US" b="1" dirty="0">
              <a:solidFill>
                <a:schemeClr val="bg1"/>
              </a:solidFill>
            </a:endParaRPr>
          </a:p>
        </p:txBody>
      </p:sp>
      <p:sp>
        <p:nvSpPr>
          <p:cNvPr id="10253" name="Rectangle 10"/>
          <p:cNvSpPr>
            <a:spLocks noChangeArrowheads="1"/>
          </p:cNvSpPr>
          <p:nvPr/>
        </p:nvSpPr>
        <p:spPr bwMode="auto">
          <a:xfrm>
            <a:off x="855616" y="2815687"/>
            <a:ext cx="7801564" cy="431800"/>
          </a:xfrm>
          <a:prstGeom prst="rect">
            <a:avLst/>
          </a:prstGeom>
          <a:solidFill>
            <a:srgbClr val="BFEAF7"/>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The Group also offers </a:t>
            </a:r>
            <a:r>
              <a:rPr lang="en-US" sz="1200" b="1" dirty="0" smtClean="0"/>
              <a:t>commercial insurance </a:t>
            </a:r>
            <a:r>
              <a:rPr lang="en-US" sz="1200" dirty="0" smtClean="0"/>
              <a:t>through Corporate Solutions and manages </a:t>
            </a:r>
            <a:r>
              <a:rPr lang="en-US" sz="1200" b="1" dirty="0" smtClean="0"/>
              <a:t>closed books of life business </a:t>
            </a:r>
            <a:r>
              <a:rPr lang="en-US" sz="1200" dirty="0" smtClean="0"/>
              <a:t>via Admin Re®</a:t>
            </a:r>
            <a:endParaRPr lang="en-US" sz="1200" dirty="0"/>
          </a:p>
        </p:txBody>
      </p:sp>
      <p:sp>
        <p:nvSpPr>
          <p:cNvPr id="10254" name="Rectangle 12"/>
          <p:cNvSpPr>
            <a:spLocks noChangeArrowheads="1"/>
          </p:cNvSpPr>
          <p:nvPr/>
        </p:nvSpPr>
        <p:spPr bwMode="auto">
          <a:xfrm>
            <a:off x="855616" y="2222231"/>
            <a:ext cx="7801564" cy="431800"/>
          </a:xfrm>
          <a:prstGeom prst="rect">
            <a:avLst/>
          </a:prstGeom>
          <a:solidFill>
            <a:srgbClr val="C3D3EE"/>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The Group offers </a:t>
            </a:r>
            <a:r>
              <a:rPr lang="en-US" sz="1200" b="1" dirty="0" smtClean="0"/>
              <a:t>traditional reinsurance products and related services</a:t>
            </a:r>
            <a:r>
              <a:rPr lang="en-US" sz="1200" dirty="0" smtClean="0"/>
              <a:t> for property and casualty, as well as for life and health businesses</a:t>
            </a:r>
            <a:endParaRPr lang="en-US" sz="1200" dirty="0"/>
          </a:p>
        </p:txBody>
      </p:sp>
      <p:sp>
        <p:nvSpPr>
          <p:cNvPr id="10255" name="Rectangle 14"/>
          <p:cNvSpPr>
            <a:spLocks noChangeArrowheads="1"/>
          </p:cNvSpPr>
          <p:nvPr/>
        </p:nvSpPr>
        <p:spPr bwMode="auto">
          <a:xfrm>
            <a:off x="855616" y="1628775"/>
            <a:ext cx="7801564" cy="431800"/>
          </a:xfrm>
          <a:prstGeom prst="rect">
            <a:avLst/>
          </a:prstGeom>
          <a:solidFill>
            <a:srgbClr val="D8DFDD"/>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Swiss Re is a </a:t>
            </a:r>
            <a:r>
              <a:rPr lang="en-US" sz="1200" b="1" dirty="0" smtClean="0"/>
              <a:t>leading and highly diversified global reinsurer</a:t>
            </a:r>
            <a:r>
              <a:rPr lang="en-US" sz="1200" dirty="0" smtClean="0"/>
              <a:t>, founded in</a:t>
            </a:r>
            <a:br>
              <a:rPr lang="en-US" sz="1200" dirty="0" smtClean="0"/>
            </a:br>
            <a:r>
              <a:rPr lang="en-US" sz="1200" dirty="0" smtClean="0"/>
              <a:t>Zurich (Switzerland) in 1863</a:t>
            </a:r>
            <a:endParaRPr lang="en-US" sz="1200" dirty="0"/>
          </a:p>
        </p:txBody>
      </p:sp>
      <p:sp>
        <p:nvSpPr>
          <p:cNvPr id="10263" name="Text Box 26"/>
          <p:cNvSpPr txBox="1">
            <a:spLocks noChangeAspect="1" noChangeArrowheads="1"/>
          </p:cNvSpPr>
          <p:nvPr/>
        </p:nvSpPr>
        <p:spPr bwMode="auto">
          <a:xfrm>
            <a:off x="666212" y="4350259"/>
            <a:ext cx="1583300" cy="177911"/>
          </a:xfrm>
          <a:prstGeom prst="rect">
            <a:avLst/>
          </a:prstGeom>
          <a:noFill/>
          <a:ln w="12700">
            <a:noFill/>
            <a:miter lim="800000"/>
            <a:headEnd/>
            <a:tailEnd/>
          </a:ln>
        </p:spPr>
        <p:txBody>
          <a:bodyPr lIns="0" tIns="0" rIns="0" bIns="0"/>
          <a:lstStyle/>
          <a:p>
            <a:pPr algn="ctr" defTabSz="757238" eaLnBrk="0" hangingPunct="0">
              <a:lnSpc>
                <a:spcPct val="80000"/>
              </a:lnSpc>
            </a:pPr>
            <a:r>
              <a:rPr lang="en-US" sz="900" b="1" dirty="0" smtClean="0">
                <a:solidFill>
                  <a:schemeClr val="bg1"/>
                </a:solidFill>
              </a:rPr>
              <a:t>Armonk,  New York</a:t>
            </a:r>
            <a:endParaRPr lang="en-US" sz="900" b="1" dirty="0">
              <a:solidFill>
                <a:schemeClr val="bg1"/>
              </a:solidFill>
            </a:endParaRPr>
          </a:p>
        </p:txBody>
      </p:sp>
      <p:sp>
        <p:nvSpPr>
          <p:cNvPr id="25" name="Rectangle 10"/>
          <p:cNvSpPr>
            <a:spLocks noChangeArrowheads="1"/>
          </p:cNvSpPr>
          <p:nvPr/>
        </p:nvSpPr>
        <p:spPr bwMode="auto">
          <a:xfrm>
            <a:off x="855616" y="4002599"/>
            <a:ext cx="7801200" cy="605897"/>
          </a:xfrm>
          <a:prstGeom prst="rect">
            <a:avLst/>
          </a:prstGeom>
          <a:solidFill>
            <a:srgbClr val="BFEAF7"/>
          </a:solidFill>
          <a:ln w="15875" algn="ctr">
            <a:noFill/>
            <a:miter lim="800000"/>
            <a:headEnd/>
            <a:tailEnd/>
          </a:ln>
        </p:spPr>
        <p:txBody>
          <a:bodyPr lIns="36000" tIns="36000" rIns="36000" bIns="36000" anchor="ctr"/>
          <a:lstStyle/>
          <a:p>
            <a:pPr defTabSz="757238" eaLnBrk="0" hangingPunct="0">
              <a:spcBef>
                <a:spcPts val="300"/>
              </a:spcBef>
              <a:buSzPct val="80000"/>
              <a:buFont typeface="Wingdings" pitchFamily="2" charset="2"/>
              <a:buNone/>
            </a:pPr>
            <a:r>
              <a:rPr lang="en-US" sz="1200" dirty="0"/>
              <a:t>Swiss Re </a:t>
            </a:r>
            <a:r>
              <a:rPr lang="en-US" sz="1200" dirty="0" smtClean="0"/>
              <a:t>was named </a:t>
            </a:r>
            <a:r>
              <a:rPr lang="en-US" sz="1200" dirty="0"/>
              <a:t>as the insurance sector leader in the </a:t>
            </a:r>
            <a:r>
              <a:rPr lang="en-US" sz="1200" dirty="0" smtClean="0"/>
              <a:t>2015 </a:t>
            </a:r>
            <a:r>
              <a:rPr lang="en-US" sz="1200" b="1" dirty="0"/>
              <a:t>Dow Jones Sustainability </a:t>
            </a:r>
            <a:r>
              <a:rPr lang="en-US" sz="1200" b="1" dirty="0" smtClean="0"/>
              <a:t>Indices</a:t>
            </a:r>
            <a:endParaRPr lang="en-US" sz="1200" b="1" dirty="0"/>
          </a:p>
        </p:txBody>
      </p:sp>
      <p:sp>
        <p:nvSpPr>
          <p:cNvPr id="27" name="Rectangle 12"/>
          <p:cNvSpPr>
            <a:spLocks noChangeArrowheads="1"/>
          </p:cNvSpPr>
          <p:nvPr/>
        </p:nvSpPr>
        <p:spPr bwMode="auto">
          <a:xfrm>
            <a:off x="855616" y="3409143"/>
            <a:ext cx="7801200" cy="431800"/>
          </a:xfrm>
          <a:prstGeom prst="rect">
            <a:avLst/>
          </a:prstGeom>
          <a:solidFill>
            <a:srgbClr val="C3D3EE"/>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b="1" dirty="0" smtClean="0"/>
              <a:t>The financial strength</a:t>
            </a:r>
            <a:r>
              <a:rPr lang="en-US" sz="1200" b="1" baseline="30000" dirty="0"/>
              <a:t>1</a:t>
            </a:r>
            <a:r>
              <a:rPr lang="en-US" sz="1200" b="1" dirty="0" smtClean="0"/>
              <a:t> of Swiss Reinsurance Company Ltd </a:t>
            </a:r>
            <a:r>
              <a:rPr lang="en-US" sz="1200" dirty="0" smtClean="0"/>
              <a:t>is currently rated:</a:t>
            </a:r>
            <a:br>
              <a:rPr lang="en-US" sz="1200" dirty="0" smtClean="0"/>
            </a:br>
            <a:r>
              <a:rPr lang="en-US" sz="1200" dirty="0" smtClean="0"/>
              <a:t>Standard &amp; Poor’s:  AA- (stable); Moody’s Aa3 (stable); A.M. Best: A+ (stable)</a:t>
            </a:r>
            <a:endParaRPr lang="en-US" sz="1200" dirty="0"/>
          </a:p>
        </p:txBody>
      </p:sp>
      <p:sp>
        <p:nvSpPr>
          <p:cNvPr id="28" name="Rectangle 16"/>
          <p:cNvSpPr>
            <a:spLocks noChangeArrowheads="1"/>
          </p:cNvSpPr>
          <p:nvPr/>
        </p:nvSpPr>
        <p:spPr bwMode="gray">
          <a:xfrm>
            <a:off x="927624" y="4847490"/>
            <a:ext cx="7694826" cy="1137270"/>
          </a:xfrm>
          <a:prstGeom prst="rect">
            <a:avLst/>
          </a:prstGeom>
          <a:noFill/>
          <a:ln w="9525">
            <a:noFill/>
            <a:miter lim="800000"/>
            <a:headEnd/>
            <a:tailEnd/>
          </a:ln>
        </p:spPr>
        <p:txBody>
          <a:bodyPr lIns="0" tIns="0" rIns="59640" bIns="0"/>
          <a:lstStyle/>
          <a:p>
            <a:pPr eaLnBrk="0" hangingPunct="0">
              <a:spcBef>
                <a:spcPct val="50000"/>
              </a:spcBef>
              <a:buSzPct val="80000"/>
              <a:buFont typeface="Wingdings" pitchFamily="2" charset="2"/>
              <a:buNone/>
              <a:tabLst>
                <a:tab pos="2871788" algn="r"/>
                <a:tab pos="3859213" algn="r"/>
                <a:tab pos="4846638" algn="r"/>
                <a:tab pos="5916613" algn="r"/>
                <a:tab pos="6392863" algn="r"/>
              </a:tabLst>
            </a:pPr>
            <a:r>
              <a:rPr lang="en-US" sz="1300" b="1" dirty="0" smtClean="0"/>
              <a:t>Key statistics (</a:t>
            </a:r>
            <a:r>
              <a:rPr lang="en-US" sz="1200" dirty="0" smtClean="0"/>
              <a:t>USD billions)	           </a:t>
            </a:r>
            <a:r>
              <a:rPr lang="en-US" sz="1200" b="1" dirty="0" smtClean="0"/>
              <a:t> 	FY 2011</a:t>
            </a:r>
            <a:r>
              <a:rPr lang="en-US" sz="1200" dirty="0" smtClean="0"/>
              <a:t>            </a:t>
            </a:r>
            <a:r>
              <a:rPr lang="en-US" sz="1200" b="1" dirty="0" smtClean="0"/>
              <a:t>FY 2012          FY2013          FY2014</a:t>
            </a:r>
          </a:p>
          <a:p>
            <a:pPr eaLnBrk="0" hangingPunct="0">
              <a:spcBef>
                <a:spcPct val="50000"/>
              </a:spcBef>
              <a:buSzPct val="80000"/>
              <a:buFont typeface="Wingdings" pitchFamily="2" charset="2"/>
              <a:buNone/>
              <a:tabLst>
                <a:tab pos="2871788" algn="r"/>
                <a:tab pos="3859213" algn="r"/>
                <a:tab pos="4846638" algn="r"/>
                <a:tab pos="5916613" algn="r"/>
                <a:tab pos="6392863" algn="r"/>
              </a:tabLst>
            </a:pPr>
            <a:r>
              <a:rPr lang="en-US" sz="1300" dirty="0" smtClean="0"/>
              <a:t>Total revenues		28.0	                 33.6              36.9              37.3</a:t>
            </a:r>
            <a:br>
              <a:rPr lang="en-US" sz="1300" dirty="0" smtClean="0"/>
            </a:br>
            <a:r>
              <a:rPr lang="en-US" sz="1300" dirty="0" smtClean="0"/>
              <a:t>Net income		2.6	                   4.2                 4.4       </a:t>
            </a:r>
            <a:r>
              <a:rPr lang="en-US" sz="1200" dirty="0" smtClean="0"/>
              <a:t>         </a:t>
            </a:r>
            <a:r>
              <a:rPr lang="en-US" sz="1300" dirty="0" smtClean="0"/>
              <a:t>3.5</a:t>
            </a:r>
            <a:br>
              <a:rPr lang="en-US" sz="1300" dirty="0" smtClean="0"/>
            </a:br>
            <a:r>
              <a:rPr lang="en-US" sz="1300" dirty="0" smtClean="0"/>
              <a:t>Shareholders’ equity		29.6	                 34.0              33.0             35.9</a:t>
            </a:r>
            <a:endParaRPr lang="en-US" sz="1300" dirty="0"/>
          </a:p>
        </p:txBody>
      </p:sp>
      <p:sp>
        <p:nvSpPr>
          <p:cNvPr id="29" name="TextBox 28"/>
          <p:cNvSpPr txBox="1"/>
          <p:nvPr/>
        </p:nvSpPr>
        <p:spPr>
          <a:xfrm>
            <a:off x="681145" y="6023186"/>
            <a:ext cx="7848872" cy="313932"/>
          </a:xfrm>
          <a:prstGeom prst="rect">
            <a:avLst/>
          </a:prstGeom>
          <a:noFill/>
        </p:spPr>
        <p:txBody>
          <a:bodyPr wrap="square" lIns="0" rtlCol="0" anchor="ctr">
            <a:spAutoFit/>
          </a:bodyPr>
          <a:lstStyle/>
          <a:p>
            <a:pPr marL="147638" indent="-147638" defTabSz="757238" eaLnBrk="0" hangingPunct="0">
              <a:lnSpc>
                <a:spcPct val="80000"/>
              </a:lnSpc>
              <a:buClr>
                <a:schemeClr val="bg2"/>
              </a:buClr>
              <a:buSzPct val="80000"/>
              <a:tabLst>
                <a:tab pos="0" algn="l"/>
                <a:tab pos="144000" algn="l"/>
              </a:tabLst>
            </a:pPr>
            <a:r>
              <a:rPr lang="en-GB" sz="900" baseline="30000" dirty="0" smtClean="0">
                <a:solidFill>
                  <a:schemeClr val="dk1"/>
                </a:solidFill>
                <a:latin typeface="+mj-lt"/>
              </a:rPr>
              <a:t>1</a:t>
            </a:r>
            <a:r>
              <a:rPr lang="en-GB" sz="900" dirty="0" smtClean="0">
                <a:solidFill>
                  <a:schemeClr val="dk1"/>
                </a:solidFill>
                <a:latin typeface="+mj-lt"/>
              </a:rPr>
              <a:t> </a:t>
            </a:r>
            <a:r>
              <a:rPr lang="en-GB" sz="900" dirty="0">
                <a:solidFill>
                  <a:schemeClr val="dk1"/>
                </a:solidFill>
                <a:latin typeface="+mj-lt"/>
              </a:rPr>
              <a:t>	A</a:t>
            </a:r>
            <a:r>
              <a:rPr lang="en-GB" sz="900" dirty="0" smtClean="0">
                <a:solidFill>
                  <a:schemeClr val="dk1"/>
                </a:solidFill>
                <a:latin typeface="+mj-lt"/>
              </a:rPr>
              <a:t>s at 31 August 2015</a:t>
            </a:r>
          </a:p>
          <a:p>
            <a:pPr marL="147638" indent="-147638" defTabSz="757238" eaLnBrk="0" hangingPunct="0">
              <a:lnSpc>
                <a:spcPct val="80000"/>
              </a:lnSpc>
              <a:buClr>
                <a:schemeClr val="bg2"/>
              </a:buClr>
              <a:buSzPct val="80000"/>
              <a:tabLst>
                <a:tab pos="0" algn="l"/>
                <a:tab pos="144000" algn="l"/>
              </a:tabLst>
            </a:pPr>
            <a:endParaRPr lang="en-GB" sz="900" dirty="0">
              <a:solidFill>
                <a:schemeClr val="dk1"/>
              </a:solidFill>
              <a:latin typeface="+mj-l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120" y="203346"/>
            <a:ext cx="2635696" cy="1230851"/>
          </a:xfrm>
          <a:prstGeom prst="rect">
            <a:avLst/>
          </a:prstGeom>
        </p:spPr>
      </p:pic>
    </p:spTree>
    <p:extLst>
      <p:ext uri="{BB962C8B-B14F-4D97-AF65-F5344CB8AC3E}">
        <p14:creationId xmlns:p14="http://schemas.microsoft.com/office/powerpoint/2010/main" val="21900024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E4D2043-7E31-4A53-BD33-72A88E682172}" type="slidenum">
              <a:rPr lang="en-GB" smtClean="0"/>
              <a:pPr/>
              <a:t>4</a:t>
            </a:fld>
            <a:endParaRPr lang="en-GB" dirty="0"/>
          </a:p>
        </p:txBody>
      </p:sp>
      <p:sp>
        <p:nvSpPr>
          <p:cNvPr id="9" name="Title 2"/>
          <p:cNvSpPr>
            <a:spLocks noGrp="1"/>
          </p:cNvSpPr>
          <p:nvPr>
            <p:ph type="title"/>
          </p:nvPr>
        </p:nvSpPr>
        <p:spPr>
          <a:xfrm>
            <a:off x="611560" y="288081"/>
            <a:ext cx="7991474" cy="692647"/>
          </a:xfrm>
        </p:spPr>
        <p:txBody>
          <a:bodyPr/>
          <a:lstStyle/>
          <a:p>
            <a:r>
              <a:rPr lang="en-GB" dirty="0" smtClean="0">
                <a:solidFill>
                  <a:srgbClr val="0067B4"/>
                </a:solidFill>
              </a:rPr>
              <a:t>Global Insured Catastrophe Losses</a:t>
            </a:r>
            <a:br>
              <a:rPr lang="en-GB" dirty="0" smtClean="0">
                <a:solidFill>
                  <a:srgbClr val="0067B4"/>
                </a:solidFill>
              </a:rPr>
            </a:br>
            <a:r>
              <a:rPr lang="en-GB" sz="2000" dirty="0" smtClean="0">
                <a:solidFill>
                  <a:srgbClr val="0067B4"/>
                </a:solidFill>
                <a:latin typeface="SwissReSans Light" panose="020B0504020202020204" pitchFamily="34" charset="0"/>
              </a:rPr>
              <a:t>Weather related natural catastrophes are main driver of losses</a:t>
            </a:r>
            <a:r>
              <a:rPr lang="en-GB" sz="2000" dirty="0">
                <a:solidFill>
                  <a:srgbClr val="0067B4"/>
                </a:solidFill>
              </a:rPr>
              <a:t/>
            </a:r>
            <a:br>
              <a:rPr lang="en-GB" sz="2000" dirty="0">
                <a:solidFill>
                  <a:srgbClr val="0067B4"/>
                </a:solidFill>
              </a:rPr>
            </a:br>
            <a:r>
              <a:rPr lang="en-GB" sz="2000" dirty="0" smtClean="0">
                <a:solidFill>
                  <a:srgbClr val="0067B4"/>
                </a:solidFill>
              </a:rPr>
              <a:t/>
            </a:r>
            <a:br>
              <a:rPr lang="en-GB" sz="2000" dirty="0" smtClean="0">
                <a:solidFill>
                  <a:srgbClr val="0067B4"/>
                </a:solidFill>
              </a:rPr>
            </a:br>
            <a:endParaRPr lang="en-GB" sz="2000" dirty="0">
              <a:solidFill>
                <a:srgbClr val="0067B4"/>
              </a:solidFill>
            </a:endParaRPr>
          </a:p>
        </p:txBody>
      </p:sp>
      <p:sp>
        <p:nvSpPr>
          <p:cNvPr id="10" name="Text Placeholder 3"/>
          <p:cNvSpPr txBox="1">
            <a:spLocks/>
          </p:cNvSpPr>
          <p:nvPr/>
        </p:nvSpPr>
        <p:spPr>
          <a:xfrm>
            <a:off x="1115616" y="6093544"/>
            <a:ext cx="6840760" cy="359792"/>
          </a:xfrm>
          <a:prstGeom prst="rect">
            <a:avLst/>
          </a:prstGeom>
        </p:spPr>
        <p:txBody>
          <a:bodyPr vert="horz" wrap="none" lIns="0" tIns="0" rIns="0" bIns="0" rtlCol="0" anchor="b" anchorCtr="0"/>
          <a:lstStyle>
            <a:defPPr>
              <a:defRPr lang="de-DE"/>
            </a:defPPr>
            <a:lvl1pPr marL="0" algn="r" defTabSz="914400" rtl="0" eaLnBrk="1" latinLnBrk="0" hangingPunct="1">
              <a:defRPr sz="12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i="1" dirty="0" smtClean="0"/>
          </a:p>
          <a:p>
            <a:pPr algn="l"/>
            <a:r>
              <a:rPr lang="en-GB" dirty="0" smtClean="0"/>
              <a:t>						Source: </a:t>
            </a:r>
            <a:r>
              <a:rPr lang="en-GB" i="1" dirty="0" smtClean="0"/>
              <a:t>sigma</a:t>
            </a:r>
            <a:r>
              <a:rPr lang="en-GB" dirty="0" smtClean="0"/>
              <a:t> </a:t>
            </a:r>
            <a:r>
              <a:rPr lang="en-GB" dirty="0"/>
              <a:t>2</a:t>
            </a:r>
            <a:r>
              <a:rPr lang="en-GB" dirty="0" smtClean="0"/>
              <a:t>/2015</a:t>
            </a:r>
            <a:endParaRPr lang="en-GB" i="1" dirty="0" smtClean="0"/>
          </a:p>
          <a:p>
            <a:pPr algn="l"/>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21900"/>
            <a:ext cx="6320755" cy="485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1371600"/>
            <a:ext cx="1475084" cy="246221"/>
          </a:xfrm>
          <a:prstGeom prst="rect">
            <a:avLst/>
          </a:prstGeom>
          <a:solidFill>
            <a:schemeClr val="bg1"/>
          </a:solidFill>
        </p:spPr>
        <p:txBody>
          <a:bodyPr wrap="none" rtlCol="0">
            <a:spAutoFit/>
          </a:bodyPr>
          <a:lstStyle/>
          <a:p>
            <a:r>
              <a:rPr lang="en-GB" sz="1000" dirty="0" smtClean="0">
                <a:latin typeface="SwissReSans" pitchFamily="34" charset="0"/>
              </a:rPr>
              <a:t>In USD at 2014 prices</a:t>
            </a:r>
          </a:p>
        </p:txBody>
      </p:sp>
      <p:pic>
        <p:nvPicPr>
          <p:cNvPr id="7" name="Picture 7" descr="ocean_drive_400x400_1"/>
          <p:cNvPicPr>
            <a:picLocks noChangeAspect="1" noChangeArrowheads="1"/>
          </p:cNvPicPr>
          <p:nvPr/>
        </p:nvPicPr>
        <p:blipFill>
          <a:blip r:embed="rId4" cstate="email"/>
          <a:srcRect/>
          <a:stretch>
            <a:fillRect/>
          </a:stretch>
        </p:blipFill>
        <p:spPr bwMode="auto">
          <a:xfrm>
            <a:off x="7563582" y="3085504"/>
            <a:ext cx="899490" cy="836638"/>
          </a:xfrm>
          <a:prstGeom prst="rect">
            <a:avLst/>
          </a:prstGeom>
          <a:noFill/>
          <a:ln w="9525">
            <a:noFill/>
            <a:miter lim="800000"/>
            <a:headEnd/>
            <a:tailEnd/>
          </a:ln>
        </p:spPr>
      </p:pic>
      <p:grpSp>
        <p:nvGrpSpPr>
          <p:cNvPr id="11" name="Group 6"/>
          <p:cNvGrpSpPr/>
          <p:nvPr/>
        </p:nvGrpSpPr>
        <p:grpSpPr>
          <a:xfrm>
            <a:off x="7605940" y="4491835"/>
            <a:ext cx="906376" cy="767888"/>
            <a:chOff x="4901730" y="2204830"/>
            <a:chExt cx="3990870" cy="3669050"/>
          </a:xfrm>
        </p:grpSpPr>
        <p:pic>
          <p:nvPicPr>
            <p:cNvPr id="12" name="Picture 11" descr="Miami085Resized"/>
            <p:cNvPicPr>
              <a:picLocks noChangeAspect="1" noChangeArrowheads="1"/>
            </p:cNvPicPr>
            <p:nvPr/>
          </p:nvPicPr>
          <p:blipFill>
            <a:blip r:embed="rId5" cstate="email"/>
            <a:srcRect/>
            <a:stretch>
              <a:fillRect/>
            </a:stretch>
          </p:blipFill>
          <p:spPr bwMode="auto">
            <a:xfrm>
              <a:off x="4930862" y="2204830"/>
              <a:ext cx="3961738" cy="3669050"/>
            </a:xfrm>
            <a:prstGeom prst="rect">
              <a:avLst/>
            </a:prstGeom>
            <a:noFill/>
            <a:ln w="9525">
              <a:noFill/>
              <a:miter lim="800000"/>
              <a:headEnd/>
              <a:tailEnd/>
            </a:ln>
          </p:spPr>
        </p:pic>
        <p:sp>
          <p:nvSpPr>
            <p:cNvPr id="13" name="Rectangle 13"/>
            <p:cNvSpPr>
              <a:spLocks noChangeArrowheads="1"/>
            </p:cNvSpPr>
            <p:nvPr/>
          </p:nvSpPr>
          <p:spPr bwMode="auto">
            <a:xfrm>
              <a:off x="4901730" y="5445280"/>
              <a:ext cx="2197100" cy="395288"/>
            </a:xfrm>
            <a:prstGeom prst="rect">
              <a:avLst/>
            </a:prstGeom>
            <a:noFill/>
            <a:ln w="15875" algn="ctr">
              <a:noFill/>
              <a:miter lim="800000"/>
              <a:headEnd/>
              <a:tailEnd/>
            </a:ln>
          </p:spPr>
          <p:txBody>
            <a:bodyPr wrap="none" lIns="74663" tIns="74663" rIns="74663" bIns="74663">
              <a:spAutoFit/>
            </a:bodyPr>
            <a:lstStyle/>
            <a:p>
              <a:pPr defTabSz="1054100" eaLnBrk="0" hangingPunct="0">
                <a:spcBef>
                  <a:spcPct val="100000"/>
                </a:spcBef>
                <a:buClr>
                  <a:schemeClr val="bg2"/>
                </a:buClr>
                <a:buSzPct val="80000"/>
                <a:buFont typeface="Wingdings" pitchFamily="2" charset="2"/>
                <a:buNone/>
              </a:pPr>
              <a:r>
                <a:rPr lang="en-GB" sz="1600" dirty="0">
                  <a:solidFill>
                    <a:schemeClr val="bg1"/>
                  </a:solidFill>
                  <a:latin typeface="SwissReSans" pitchFamily="34" charset="0"/>
                </a:rPr>
                <a:t>Ocean Drive, FL, 2000</a:t>
              </a:r>
            </a:p>
          </p:txBody>
        </p:sp>
      </p:grpSp>
      <p:sp>
        <p:nvSpPr>
          <p:cNvPr id="14" name="Rectangle 13"/>
          <p:cNvSpPr>
            <a:spLocks noChangeArrowheads="1"/>
          </p:cNvSpPr>
          <p:nvPr/>
        </p:nvSpPr>
        <p:spPr bwMode="auto">
          <a:xfrm>
            <a:off x="7333718" y="4121230"/>
            <a:ext cx="1981200" cy="304673"/>
          </a:xfrm>
          <a:prstGeom prst="rect">
            <a:avLst/>
          </a:prstGeom>
          <a:noFill/>
          <a:ln w="15875" algn="ctr">
            <a:noFill/>
            <a:miter lim="800000"/>
            <a:headEnd/>
            <a:tailEnd/>
          </a:ln>
        </p:spPr>
        <p:txBody>
          <a:bodyPr wrap="square" lIns="74663" tIns="74663" rIns="74663" bIns="74663">
            <a:spAutoFit/>
          </a:bodyPr>
          <a:lstStyle/>
          <a:p>
            <a:pPr defTabSz="1054100" eaLnBrk="0" hangingPunct="0">
              <a:spcBef>
                <a:spcPct val="100000"/>
              </a:spcBef>
              <a:buClr>
                <a:schemeClr val="bg2"/>
              </a:buClr>
              <a:buSzPct val="80000"/>
              <a:buFont typeface="Wingdings" pitchFamily="2" charset="2"/>
              <a:buNone/>
            </a:pPr>
            <a:r>
              <a:rPr lang="en-GB" sz="1000" dirty="0">
                <a:solidFill>
                  <a:schemeClr val="tx1">
                    <a:lumMod val="50000"/>
                  </a:schemeClr>
                </a:solidFill>
                <a:latin typeface="SwissReSans" pitchFamily="34" charset="0"/>
              </a:rPr>
              <a:t>Ocean Drive, FL, 2000</a:t>
            </a:r>
          </a:p>
        </p:txBody>
      </p:sp>
      <p:sp>
        <p:nvSpPr>
          <p:cNvPr id="16" name="Rectangle 9"/>
          <p:cNvSpPr>
            <a:spLocks noChangeArrowheads="1"/>
          </p:cNvSpPr>
          <p:nvPr/>
        </p:nvSpPr>
        <p:spPr bwMode="auto">
          <a:xfrm>
            <a:off x="7333718" y="2758262"/>
            <a:ext cx="1450820" cy="304673"/>
          </a:xfrm>
          <a:prstGeom prst="rect">
            <a:avLst/>
          </a:prstGeom>
          <a:noFill/>
          <a:ln w="15875" algn="ctr">
            <a:noFill/>
            <a:miter lim="800000"/>
            <a:headEnd/>
            <a:tailEnd/>
          </a:ln>
        </p:spPr>
        <p:txBody>
          <a:bodyPr wrap="none" lIns="74663" tIns="74663" rIns="74663" bIns="74663">
            <a:spAutoFit/>
          </a:bodyPr>
          <a:lstStyle/>
          <a:p>
            <a:pPr defTabSz="1054100" eaLnBrk="0" hangingPunct="0">
              <a:spcBef>
                <a:spcPct val="100000"/>
              </a:spcBef>
              <a:buClr>
                <a:schemeClr val="bg2"/>
              </a:buClr>
              <a:buSzPct val="80000"/>
              <a:buFont typeface="Wingdings" pitchFamily="2" charset="2"/>
              <a:buNone/>
            </a:pPr>
            <a:r>
              <a:rPr lang="en-GB" sz="1000" dirty="0">
                <a:solidFill>
                  <a:schemeClr val="tx1">
                    <a:lumMod val="50000"/>
                  </a:schemeClr>
                </a:solidFill>
                <a:latin typeface="SwissReSans" pitchFamily="34" charset="0"/>
              </a:rPr>
              <a:t>Ocean Drive, FL, 1926</a:t>
            </a:r>
          </a:p>
        </p:txBody>
      </p:sp>
    </p:spTree>
    <p:extLst>
      <p:ext uri="{BB962C8B-B14F-4D97-AF65-F5344CB8AC3E}">
        <p14:creationId xmlns:p14="http://schemas.microsoft.com/office/powerpoint/2010/main" val="158974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growing burden of uninsured losses</a:t>
            </a:r>
            <a:br>
              <a:rPr lang="en-GB" dirty="0" smtClean="0"/>
            </a:br>
            <a:r>
              <a:rPr lang="en-GB" sz="2000" i="1" dirty="0" smtClean="0"/>
              <a:t>Natural catastrophe losses 1970 – 2014 (in 2014 USD)</a:t>
            </a:r>
            <a:endParaRPr lang="en-GB" sz="2000"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5</a:t>
            </a:fld>
            <a:endParaRPr lang="en-GB" dirty="0"/>
          </a:p>
        </p:txBody>
      </p:sp>
      <p:graphicFrame>
        <p:nvGraphicFramePr>
          <p:cNvPr id="5" name="Chart 4"/>
          <p:cNvGraphicFramePr>
            <a:graphicFrameLocks/>
          </p:cNvGraphicFramePr>
          <p:nvPr>
            <p:custDataLst>
              <p:tags r:id="rId1"/>
            </p:custDataLst>
            <p:extLst/>
          </p:nvPr>
        </p:nvGraphicFramePr>
        <p:xfrm>
          <a:off x="740486" y="1384797"/>
          <a:ext cx="7992888" cy="50877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custDataLst>
              <p:tags r:id="rId2"/>
            </p:custDataLst>
          </p:nvPr>
        </p:nvSpPr>
        <p:spPr>
          <a:xfrm>
            <a:off x="840227" y="6021288"/>
            <a:ext cx="3998210" cy="246221"/>
          </a:xfrm>
          <a:prstGeom prst="rect">
            <a:avLst/>
          </a:prstGeom>
          <a:noFill/>
        </p:spPr>
        <p:txBody>
          <a:bodyPr wrap="none" rtlCol="0">
            <a:spAutoFit/>
          </a:bodyPr>
          <a:lstStyle/>
          <a:p>
            <a:r>
              <a:rPr lang="en-GB" sz="1000" dirty="0" smtClean="0">
                <a:solidFill>
                  <a:srgbClr val="283E36"/>
                </a:solidFill>
              </a:rPr>
              <a:t>Source: Swiss Re Economic Research &amp; Consulting and Cat Perils.</a:t>
            </a:r>
          </a:p>
        </p:txBody>
      </p:sp>
    </p:spTree>
    <p:extLst>
      <p:ext uri="{BB962C8B-B14F-4D97-AF65-F5344CB8AC3E}">
        <p14:creationId xmlns:p14="http://schemas.microsoft.com/office/powerpoint/2010/main" val="1117952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005696"/>
              </a:buClr>
              <a:buFont typeface="Wingdings" panose="05000000000000000000" pitchFamily="2" charset="2"/>
              <a:buChar char="§"/>
            </a:pPr>
            <a:r>
              <a:rPr lang="en-US" dirty="0"/>
              <a:t>Insurance can help </a:t>
            </a:r>
            <a:r>
              <a:rPr lang="en-US" dirty="0" smtClean="0"/>
              <a:t>contain severe </a:t>
            </a:r>
            <a:r>
              <a:rPr lang="en-US" dirty="0"/>
              <a:t>weather </a:t>
            </a:r>
            <a:r>
              <a:rPr lang="en-US" dirty="0" smtClean="0"/>
              <a:t>impacts</a:t>
            </a:r>
          </a:p>
          <a:p>
            <a:pPr lvl="1">
              <a:buClr>
                <a:srgbClr val="005696"/>
              </a:buClr>
              <a:buFont typeface="Arial" panose="020B0604020202020204" pitchFamily="34" charset="0"/>
              <a:buChar char="•"/>
            </a:pPr>
            <a:r>
              <a:rPr lang="en-US" dirty="0" smtClean="0">
                <a:latin typeface="SwissReSans Light" panose="020B0504020202020204" pitchFamily="34" charset="0"/>
              </a:rPr>
              <a:t>Protecting </a:t>
            </a:r>
            <a:r>
              <a:rPr lang="en-US" dirty="0">
                <a:latin typeface="SwissReSans Light" panose="020B0504020202020204" pitchFamily="34" charset="0"/>
              </a:rPr>
              <a:t>economies against the financial costs of climate-related disasters (</a:t>
            </a:r>
            <a:r>
              <a:rPr lang="en-US" b="1" dirty="0">
                <a:latin typeface="SwissReSans Light" panose="020B0504020202020204" pitchFamily="34" charset="0"/>
              </a:rPr>
              <a:t>adaptation</a:t>
            </a:r>
            <a:r>
              <a:rPr lang="en-US" dirty="0">
                <a:latin typeface="SwissReSans Light" panose="020B0504020202020204" pitchFamily="34" charset="0"/>
              </a:rPr>
              <a:t>)</a:t>
            </a:r>
          </a:p>
          <a:p>
            <a:pPr lvl="0">
              <a:buClr>
                <a:srgbClr val="005696"/>
              </a:buClr>
              <a:buFont typeface="Wingdings" panose="05000000000000000000" pitchFamily="2" charset="2"/>
              <a:buChar char="§"/>
            </a:pPr>
            <a:r>
              <a:rPr lang="en-US" dirty="0" smtClean="0"/>
              <a:t>Insurance can help to reduce global warming</a:t>
            </a:r>
            <a:endParaRPr lang="en-US" dirty="0"/>
          </a:p>
          <a:p>
            <a:pPr lvl="1">
              <a:buClr>
                <a:srgbClr val="005696"/>
              </a:buClr>
              <a:buFont typeface="Arial" panose="020B0604020202020204" pitchFamily="34" charset="0"/>
              <a:buChar char="•"/>
            </a:pPr>
            <a:r>
              <a:rPr lang="en-US" dirty="0" smtClean="0">
                <a:latin typeface="SwissReSans Light" panose="020B0504020202020204" pitchFamily="34" charset="0"/>
              </a:rPr>
              <a:t>Unlocking </a:t>
            </a:r>
            <a:r>
              <a:rPr lang="en-US" dirty="0">
                <a:latin typeface="SwissReSans Light" panose="020B0504020202020204" pitchFamily="34" charset="0"/>
              </a:rPr>
              <a:t>critical investments in renewable energy and the low-carbon economy (</a:t>
            </a:r>
            <a:r>
              <a:rPr lang="en-US" b="1" dirty="0">
                <a:latin typeface="SwissReSans Light" panose="020B0504020202020204" pitchFamily="34" charset="0"/>
              </a:rPr>
              <a:t>mitigation</a:t>
            </a:r>
            <a:r>
              <a:rPr lang="en-US" dirty="0" smtClean="0">
                <a:latin typeface="SwissReSans Light" panose="020B0504020202020204" pitchFamily="34" charset="0"/>
              </a:rPr>
              <a:t>)</a:t>
            </a:r>
          </a:p>
          <a:p>
            <a:pPr>
              <a:buClr>
                <a:srgbClr val="005696"/>
              </a:buClr>
              <a:buFont typeface="Wingdings" panose="05000000000000000000" pitchFamily="2" charset="2"/>
              <a:buChar char="§"/>
            </a:pPr>
            <a:r>
              <a:rPr lang="en-US" dirty="0" smtClean="0"/>
              <a:t>New role as institutional investor?</a:t>
            </a:r>
          </a:p>
          <a:p>
            <a:pPr lvl="1">
              <a:buClr>
                <a:srgbClr val="005696"/>
              </a:buClr>
              <a:buFont typeface="Arial" panose="020B0604020202020204" pitchFamily="34" charset="0"/>
              <a:buChar char="•"/>
            </a:pPr>
            <a:r>
              <a:rPr lang="en-US" dirty="0" smtClean="0">
                <a:latin typeface="SwissReSans Light" panose="020B0504020202020204" pitchFamily="34" charset="0"/>
              </a:rPr>
              <a:t>Financer of the transition to the low carbon and resilient economy?</a:t>
            </a:r>
            <a:endParaRPr lang="en-US" dirty="0">
              <a:latin typeface="SwissReSans Light" panose="020B0504020202020204" pitchFamily="34" charset="0"/>
            </a:endParaRPr>
          </a:p>
          <a:p>
            <a:pPr>
              <a:buClr>
                <a:srgbClr val="005696"/>
              </a:buClr>
              <a:buFont typeface="Wingdings" panose="05000000000000000000" pitchFamily="2" charset="2"/>
              <a:buChar char="§"/>
            </a:pPr>
            <a:r>
              <a:rPr lang="en-US" i="1" dirty="0"/>
              <a:t>The insurance industry has a central role to play because no other industry can identify, assess, </a:t>
            </a:r>
            <a:r>
              <a:rPr lang="en-US" i="1" dirty="0" smtClean="0"/>
              <a:t>quantify, </a:t>
            </a:r>
            <a:r>
              <a:rPr lang="en-US" i="1" dirty="0"/>
              <a:t>price and transfer risk to the degree insurers can. These skills are essential if we are to successfully manage climate risk.</a:t>
            </a:r>
          </a:p>
          <a:p>
            <a:pPr>
              <a:buClr>
                <a:srgbClr val="005696"/>
              </a:buClr>
              <a:buFont typeface="Wingdings" panose="05000000000000000000" pitchFamily="2" charset="2"/>
              <a:buChar char="§"/>
            </a:pPr>
            <a:endParaRPr lang="en-GB"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6</a:t>
            </a:fld>
            <a:endParaRPr lang="en-GB" dirty="0"/>
          </a:p>
        </p:txBody>
      </p:sp>
      <p:sp>
        <p:nvSpPr>
          <p:cNvPr id="5" name="Title 2"/>
          <p:cNvSpPr txBox="1">
            <a:spLocks/>
          </p:cNvSpPr>
          <p:nvPr/>
        </p:nvSpPr>
        <p:spPr bwMode="black">
          <a:xfrm>
            <a:off x="683605" y="547589"/>
            <a:ext cx="7416749" cy="8651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dirty="0">
                <a:solidFill>
                  <a:srgbClr val="0070C0"/>
                </a:solidFill>
              </a:rPr>
              <a:t>Insurance Industry uniquely positioned to help tackle climate change</a:t>
            </a:r>
          </a:p>
          <a:p>
            <a:r>
              <a:rPr lang="en-GB" dirty="0" smtClean="0">
                <a:solidFill>
                  <a:srgbClr val="0070C0"/>
                </a:solidFill>
              </a:rPr>
              <a:t/>
            </a:r>
            <a:br>
              <a:rPr lang="en-GB" dirty="0" smtClean="0">
                <a:solidFill>
                  <a:srgbClr val="0070C0"/>
                </a:solidFill>
              </a:rPr>
            </a:br>
            <a:endParaRPr lang="en-GB" sz="2000" dirty="0">
              <a:solidFill>
                <a:srgbClr val="0070C0"/>
              </a:solidFill>
              <a:latin typeface="+mj-lt"/>
            </a:endParaRPr>
          </a:p>
        </p:txBody>
      </p:sp>
      <p:sp>
        <p:nvSpPr>
          <p:cNvPr id="7" name="Slide Number Placeholder 1"/>
          <p:cNvSpPr>
            <a:spLocks noGrp="1"/>
          </p:cNvSpPr>
          <p:nvPr>
            <p:ph type="sldNum" sz="quarter" idx="12"/>
          </p:nvPr>
        </p:nvSpPr>
        <p:spPr>
          <a:xfrm>
            <a:off x="8460432" y="6472238"/>
            <a:ext cx="215256" cy="182562"/>
          </a:xfrm>
        </p:spPr>
        <p:txBody>
          <a:bodyPr/>
          <a:lstStyle/>
          <a:p>
            <a:pPr>
              <a:defRPr/>
            </a:pPr>
            <a:fld id="{E526AC83-59BA-4F29-9E3F-2F8BC6D75172}" type="slidenum">
              <a:rPr lang="en-GB" smtClean="0"/>
              <a:pPr>
                <a:defRPr/>
              </a:pPr>
              <a:t>6</a:t>
            </a:fld>
            <a:endParaRPr lang="en-GB" dirty="0"/>
          </a:p>
        </p:txBody>
      </p:sp>
    </p:spTree>
    <p:extLst>
      <p:ext uri="{BB962C8B-B14F-4D97-AF65-F5344CB8AC3E}">
        <p14:creationId xmlns:p14="http://schemas.microsoft.com/office/powerpoint/2010/main" val="6699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a:ln>
            <a:miter lim="800000"/>
            <a:headEnd/>
            <a:tailEnd/>
          </a:ln>
        </p:spPr>
        <p:txBody>
          <a:bodyPr numCol="1" compatLnSpc="1">
            <a:prstTxWarp prst="textNoShape">
              <a:avLst/>
            </a:prstTxWarp>
          </a:bodyPr>
          <a:lstStyle/>
          <a:p>
            <a:pPr fontAlgn="base">
              <a:spcBef>
                <a:spcPct val="0"/>
              </a:spcBef>
              <a:spcAft>
                <a:spcPct val="0"/>
              </a:spcAft>
            </a:pPr>
            <a:fld id="{E34300AB-4742-4310-9665-4499F25D59A6}" type="slidenum">
              <a:rPr lang="en-GB" smtClean="0"/>
              <a:pPr fontAlgn="base">
                <a:spcBef>
                  <a:spcPct val="0"/>
                </a:spcBef>
                <a:spcAft>
                  <a:spcPct val="0"/>
                </a:spcAft>
              </a:pPr>
              <a:t>7</a:t>
            </a:fld>
            <a:endParaRPr lang="en-GB" dirty="0" smtClean="0"/>
          </a:p>
        </p:txBody>
      </p:sp>
      <p:sp>
        <p:nvSpPr>
          <p:cNvPr id="14339" name="Rectangle 27"/>
          <p:cNvSpPr>
            <a:spLocks noGrp="1" noChangeArrowheads="1"/>
          </p:cNvSpPr>
          <p:nvPr>
            <p:ph type="title"/>
          </p:nvPr>
        </p:nvSpPr>
        <p:spPr>
          <a:xfrm>
            <a:off x="755650" y="404664"/>
            <a:ext cx="7848798" cy="865188"/>
          </a:xfrm>
        </p:spPr>
        <p:txBody>
          <a:bodyPr/>
          <a:lstStyle/>
          <a:p>
            <a:r>
              <a:rPr lang="en-GB" dirty="0" smtClean="0">
                <a:solidFill>
                  <a:srgbClr val="0070C0"/>
                </a:solidFill>
              </a:rPr>
              <a:t>Linked to Business:</a:t>
            </a:r>
            <a:br>
              <a:rPr lang="en-GB" dirty="0" smtClean="0">
                <a:solidFill>
                  <a:srgbClr val="0070C0"/>
                </a:solidFill>
              </a:rPr>
            </a:br>
            <a:r>
              <a:rPr lang="en-GB" sz="2000" dirty="0" smtClean="0">
                <a:solidFill>
                  <a:srgbClr val="0070C0"/>
                </a:solidFill>
                <a:latin typeface="SwissReSans Light" panose="020B0504020202020204" pitchFamily="34" charset="0"/>
              </a:rPr>
              <a:t>Swiss </a:t>
            </a:r>
            <a:r>
              <a:rPr lang="en-GB" sz="2000" dirty="0" err="1" smtClean="0">
                <a:solidFill>
                  <a:srgbClr val="0070C0"/>
                </a:solidFill>
                <a:latin typeface="SwissReSans Light" panose="020B0504020202020204" pitchFamily="34" charset="0"/>
              </a:rPr>
              <a:t>Re's</a:t>
            </a:r>
            <a:r>
              <a:rPr lang="en-GB" sz="2000" dirty="0" smtClean="0">
                <a:solidFill>
                  <a:srgbClr val="0070C0"/>
                </a:solidFill>
                <a:latin typeface="SwissReSans Light" panose="020B0504020202020204" pitchFamily="34" charset="0"/>
              </a:rPr>
              <a:t> </a:t>
            </a:r>
            <a:r>
              <a:rPr lang="en-GB" sz="2000" dirty="0">
                <a:solidFill>
                  <a:srgbClr val="0070C0"/>
                </a:solidFill>
                <a:latin typeface="SwissReSans Light" panose="020B0504020202020204" pitchFamily="34" charset="0"/>
              </a:rPr>
              <a:t>4 </a:t>
            </a:r>
            <a:r>
              <a:rPr lang="en-GB" sz="2000" dirty="0" smtClean="0">
                <a:solidFill>
                  <a:srgbClr val="0070C0"/>
                </a:solidFill>
                <a:latin typeface="SwissReSans Light" panose="020B0504020202020204" pitchFamily="34" charset="0"/>
              </a:rPr>
              <a:t>Pillar </a:t>
            </a:r>
            <a:r>
              <a:rPr lang="en-GB" sz="2000" dirty="0">
                <a:solidFill>
                  <a:srgbClr val="0070C0"/>
                </a:solidFill>
                <a:latin typeface="SwissReSans Light" panose="020B0504020202020204" pitchFamily="34" charset="0"/>
              </a:rPr>
              <a:t>c</a:t>
            </a:r>
            <a:r>
              <a:rPr lang="en-GB" sz="2000" dirty="0" smtClean="0">
                <a:solidFill>
                  <a:srgbClr val="0070C0"/>
                </a:solidFill>
                <a:latin typeface="SwissReSans Light" panose="020B0504020202020204" pitchFamily="34" charset="0"/>
              </a:rPr>
              <a:t>limate change </a:t>
            </a:r>
            <a:r>
              <a:rPr lang="en-GB" sz="2000" dirty="0">
                <a:solidFill>
                  <a:srgbClr val="0070C0"/>
                </a:solidFill>
                <a:latin typeface="SwissReSans Light" panose="020B0504020202020204" pitchFamily="34" charset="0"/>
              </a:rPr>
              <a:t>s</a:t>
            </a:r>
            <a:r>
              <a:rPr lang="en-GB" sz="2000" dirty="0" smtClean="0">
                <a:solidFill>
                  <a:srgbClr val="0070C0"/>
                </a:solidFill>
                <a:latin typeface="SwissReSans Light" panose="020B0504020202020204" pitchFamily="34" charset="0"/>
              </a:rPr>
              <a:t>trategy</a:t>
            </a:r>
            <a:r>
              <a:rPr lang="en-GB" dirty="0">
                <a:solidFill>
                  <a:srgbClr val="0F4DBC"/>
                </a:solidFill>
              </a:rPr>
              <a:t/>
            </a:r>
            <a:br>
              <a:rPr lang="en-GB" dirty="0">
                <a:solidFill>
                  <a:srgbClr val="0F4DBC"/>
                </a:solidFill>
              </a:rPr>
            </a:br>
            <a:endParaRPr lang="en-GB" dirty="0">
              <a:solidFill>
                <a:srgbClr val="0F4DBC"/>
              </a:solidFill>
            </a:endParaRPr>
          </a:p>
        </p:txBody>
      </p:sp>
      <p:sp>
        <p:nvSpPr>
          <p:cNvPr id="11" name="Rectangle 4"/>
          <p:cNvSpPr>
            <a:spLocks noChangeArrowheads="1"/>
          </p:cNvSpPr>
          <p:nvPr/>
        </p:nvSpPr>
        <p:spPr bwMode="auto">
          <a:xfrm>
            <a:off x="761222" y="1350293"/>
            <a:ext cx="3886200" cy="2134148"/>
          </a:xfrm>
          <a:prstGeom prst="rect">
            <a:avLst/>
          </a:prstGeom>
          <a:solidFill>
            <a:srgbClr val="D8DFDD"/>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12" name="Rectangle 5"/>
          <p:cNvSpPr>
            <a:spLocks noChangeArrowheads="1"/>
          </p:cNvSpPr>
          <p:nvPr/>
        </p:nvSpPr>
        <p:spPr bwMode="auto">
          <a:xfrm>
            <a:off x="761222" y="1353468"/>
            <a:ext cx="3886200" cy="300038"/>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13" name="Rectangle 6"/>
          <p:cNvSpPr>
            <a:spLocks noChangeArrowheads="1"/>
          </p:cNvSpPr>
          <p:nvPr/>
        </p:nvSpPr>
        <p:spPr bwMode="auto">
          <a:xfrm>
            <a:off x="761222" y="3982249"/>
            <a:ext cx="3886200" cy="1823015"/>
          </a:xfrm>
          <a:prstGeom prst="rect">
            <a:avLst/>
          </a:prstGeom>
          <a:solidFill>
            <a:srgbClr val="D8DFDD"/>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14" name="Rectangle 8"/>
          <p:cNvSpPr>
            <a:spLocks noChangeArrowheads="1"/>
          </p:cNvSpPr>
          <p:nvPr/>
        </p:nvSpPr>
        <p:spPr bwMode="auto">
          <a:xfrm>
            <a:off x="4723622" y="1353468"/>
            <a:ext cx="3886200" cy="2130973"/>
          </a:xfrm>
          <a:prstGeom prst="rect">
            <a:avLst/>
          </a:prstGeom>
          <a:solidFill>
            <a:srgbClr val="D8DFDD"/>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15" name="Rectangle 9"/>
          <p:cNvSpPr>
            <a:spLocks noChangeArrowheads="1"/>
          </p:cNvSpPr>
          <p:nvPr/>
        </p:nvSpPr>
        <p:spPr bwMode="auto">
          <a:xfrm>
            <a:off x="4723622" y="1353468"/>
            <a:ext cx="3886200" cy="300038"/>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16" name="Rectangle 10"/>
          <p:cNvSpPr>
            <a:spLocks noChangeArrowheads="1"/>
          </p:cNvSpPr>
          <p:nvPr/>
        </p:nvSpPr>
        <p:spPr bwMode="auto">
          <a:xfrm>
            <a:off x="4723622" y="3982249"/>
            <a:ext cx="3886200" cy="1823015"/>
          </a:xfrm>
          <a:prstGeom prst="rect">
            <a:avLst/>
          </a:prstGeom>
          <a:solidFill>
            <a:srgbClr val="D8DFDD"/>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23" name="Rectangle 11"/>
          <p:cNvSpPr>
            <a:spLocks noChangeArrowheads="1"/>
          </p:cNvSpPr>
          <p:nvPr/>
        </p:nvSpPr>
        <p:spPr bwMode="auto">
          <a:xfrm>
            <a:off x="4723622" y="3694911"/>
            <a:ext cx="3886200" cy="302995"/>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24" name="Text Box 13"/>
          <p:cNvSpPr txBox="1">
            <a:spLocks noChangeArrowheads="1"/>
          </p:cNvSpPr>
          <p:nvPr/>
        </p:nvSpPr>
        <p:spPr bwMode="gray">
          <a:xfrm>
            <a:off x="5826935" y="4071149"/>
            <a:ext cx="2736850" cy="1226284"/>
          </a:xfrm>
          <a:prstGeom prst="rect">
            <a:avLst/>
          </a:prstGeom>
          <a:noFill/>
          <a:ln w="6350" algn="ctr">
            <a:noFill/>
            <a:miter lim="800000"/>
            <a:headEnd/>
            <a:tailEnd/>
          </a:ln>
        </p:spPr>
        <p:txBody>
          <a:bodyPr lIns="108000" tIns="54000" rIns="108000" bIns="54000">
            <a:spAutoFit/>
          </a:bodyPr>
          <a:lstStyle/>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Greenhouse neutral since October </a:t>
            </a:r>
            <a:r>
              <a:rPr lang="en-GB" sz="1100" dirty="0" smtClean="0">
                <a:latin typeface="SwissReSans" pitchFamily="34" charset="0"/>
              </a:rPr>
              <a:t>2003, </a:t>
            </a:r>
          </a:p>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Reduced </a:t>
            </a:r>
            <a:r>
              <a:rPr lang="en-GB" sz="1100" dirty="0">
                <a:latin typeface="SwissReSans" pitchFamily="34" charset="0"/>
              </a:rPr>
              <a:t>emissions per employee by </a:t>
            </a:r>
            <a:r>
              <a:rPr lang="en-GB" sz="1100" dirty="0" smtClean="0">
                <a:latin typeface="SwissReSans" pitchFamily="34" charset="0"/>
              </a:rPr>
              <a:t>around 50% </a:t>
            </a:r>
            <a:r>
              <a:rPr lang="en-GB" sz="1100" dirty="0">
                <a:latin typeface="SwissReSans" pitchFamily="34" charset="0"/>
              </a:rPr>
              <a:t>by </a:t>
            </a:r>
            <a:r>
              <a:rPr lang="en-GB" sz="1100" dirty="0" smtClean="0">
                <a:latin typeface="SwissReSans" pitchFamily="34" charset="0"/>
              </a:rPr>
              <a:t>2013</a:t>
            </a:r>
          </a:p>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CO</a:t>
            </a:r>
            <a:r>
              <a:rPr lang="en-GB" sz="1100" baseline="-25000" dirty="0" smtClean="0">
                <a:latin typeface="SwissReSans" pitchFamily="34" charset="0"/>
              </a:rPr>
              <a:t>You2</a:t>
            </a:r>
            <a:r>
              <a:rPr lang="en-GB" sz="1100" dirty="0" smtClean="0">
                <a:latin typeface="SwissReSans" pitchFamily="34" charset="0"/>
              </a:rPr>
              <a:t> </a:t>
            </a:r>
            <a:r>
              <a:rPr lang="en-GB" sz="1100" dirty="0">
                <a:latin typeface="SwissReSans" pitchFamily="34" charset="0"/>
              </a:rPr>
              <a:t>P</a:t>
            </a:r>
            <a:r>
              <a:rPr lang="en-GB" sz="1100" dirty="0" smtClean="0">
                <a:latin typeface="SwissReSans" pitchFamily="34" charset="0"/>
              </a:rPr>
              <a:t>rogramme </a:t>
            </a:r>
            <a:r>
              <a:rPr lang="en-GB" sz="1100" dirty="0">
                <a:latin typeface="SwissReSans" pitchFamily="34" charset="0"/>
              </a:rPr>
              <a:t>since </a:t>
            </a:r>
            <a:r>
              <a:rPr lang="en-GB" sz="1100" dirty="0" smtClean="0">
                <a:latin typeface="SwissReSans" pitchFamily="34" charset="0"/>
              </a:rPr>
              <a:t>2006, </a:t>
            </a:r>
            <a:br>
              <a:rPr lang="en-GB" sz="1100" dirty="0" smtClean="0">
                <a:latin typeface="SwissReSans" pitchFamily="34" charset="0"/>
              </a:rPr>
            </a:br>
            <a:r>
              <a:rPr lang="en-GB" sz="1100" dirty="0" smtClean="0">
                <a:latin typeface="SwissReSans" pitchFamily="34" charset="0"/>
              </a:rPr>
              <a:t>re-launched Jan 2014 (to 2020)</a:t>
            </a:r>
            <a:endParaRPr lang="en-GB" sz="1100" dirty="0">
              <a:latin typeface="SwissReSans" pitchFamily="34" charset="0"/>
            </a:endParaRPr>
          </a:p>
        </p:txBody>
      </p:sp>
      <p:sp>
        <p:nvSpPr>
          <p:cNvPr id="25" name="Text Box 14"/>
          <p:cNvSpPr txBox="1">
            <a:spLocks noChangeArrowheads="1"/>
          </p:cNvSpPr>
          <p:nvPr/>
        </p:nvSpPr>
        <p:spPr bwMode="gray">
          <a:xfrm>
            <a:off x="4723622" y="1343943"/>
            <a:ext cx="3378200" cy="302996"/>
          </a:xfrm>
          <a:prstGeom prst="rect">
            <a:avLst/>
          </a:prstGeom>
          <a:noFill/>
          <a:ln w="6350" algn="ctr">
            <a:noFill/>
            <a:miter lim="800000"/>
            <a:headEnd/>
            <a:tailEnd/>
          </a:ln>
        </p:spPr>
        <p:txBody>
          <a:bodyPr lIns="101947" tIns="50973" rIns="101947" bIns="50973">
            <a:spAutoFit/>
          </a:bodyPr>
          <a:lstStyle/>
          <a:p>
            <a:pPr marL="174625" indent="-174625" defTabSz="1019175">
              <a:spcBef>
                <a:spcPct val="50000"/>
              </a:spcBef>
              <a:tabLst>
                <a:tab pos="79375" algn="l"/>
                <a:tab pos="1603375" algn="l"/>
              </a:tabLst>
            </a:pPr>
            <a:r>
              <a:rPr lang="en-GB" sz="1300" dirty="0">
                <a:solidFill>
                  <a:srgbClr val="FFFFFF"/>
                </a:solidFill>
                <a:latin typeface="SwissReSans" pitchFamily="34" charset="0"/>
              </a:rPr>
              <a:t>Business </a:t>
            </a:r>
            <a:r>
              <a:rPr lang="en-GB" sz="1300" dirty="0" smtClean="0">
                <a:solidFill>
                  <a:srgbClr val="FFFFFF"/>
                </a:solidFill>
                <a:latin typeface="SwissReSans" pitchFamily="34" charset="0"/>
              </a:rPr>
              <a:t>solutions – seize opportunities</a:t>
            </a:r>
            <a:endParaRPr lang="en-GB" sz="1300" dirty="0">
              <a:solidFill>
                <a:srgbClr val="FFFFFF"/>
              </a:solidFill>
              <a:latin typeface="SwissReSans" pitchFamily="34" charset="0"/>
            </a:endParaRPr>
          </a:p>
        </p:txBody>
      </p:sp>
      <p:sp>
        <p:nvSpPr>
          <p:cNvPr id="26" name="Text Box 15"/>
          <p:cNvSpPr txBox="1">
            <a:spLocks noChangeArrowheads="1"/>
          </p:cNvSpPr>
          <p:nvPr/>
        </p:nvSpPr>
        <p:spPr bwMode="gray">
          <a:xfrm>
            <a:off x="1835960" y="1699543"/>
            <a:ext cx="2887662" cy="1615621"/>
          </a:xfrm>
          <a:prstGeom prst="rect">
            <a:avLst/>
          </a:prstGeom>
          <a:noFill/>
          <a:ln w="6350" algn="ctr">
            <a:noFill/>
            <a:miter lim="800000"/>
            <a:headEnd/>
            <a:tailEnd/>
          </a:ln>
        </p:spPr>
        <p:txBody>
          <a:bodyPr wrap="square" lIns="108000" tIns="54000" rIns="108000" bIns="54000">
            <a:spAutoFit/>
          </a:bodyPr>
          <a:lstStyle/>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Advance (our) knowledge about climate change </a:t>
            </a:r>
            <a:r>
              <a:rPr lang="en-GB" sz="1100" dirty="0" smtClean="0">
                <a:latin typeface="SwissReSans" pitchFamily="34" charset="0"/>
              </a:rPr>
              <a:t>risk</a:t>
            </a:r>
            <a:endParaRPr lang="en-GB" sz="1100" dirty="0">
              <a:latin typeface="SwissReSans" pitchFamily="34" charset="0"/>
            </a:endParaRPr>
          </a:p>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Quantify </a:t>
            </a:r>
            <a:r>
              <a:rPr lang="en-GB" sz="1100" dirty="0">
                <a:latin typeface="SwissReSans" pitchFamily="34" charset="0"/>
              </a:rPr>
              <a:t>climate change </a:t>
            </a:r>
            <a:r>
              <a:rPr lang="en-GB" sz="1100" dirty="0" smtClean="0">
                <a:latin typeface="SwissReSans" pitchFamily="34" charset="0"/>
              </a:rPr>
              <a:t>risk</a:t>
            </a:r>
            <a:r>
              <a:rPr lang="en-GB" sz="1100" dirty="0">
                <a:latin typeface="SwissReSans" pitchFamily="34" charset="0"/>
              </a:rPr>
              <a:t> </a:t>
            </a:r>
            <a:r>
              <a:rPr lang="en-GB" sz="1050" dirty="0" smtClean="0">
                <a:latin typeface="SwissReSans" pitchFamily="34" charset="0"/>
                <a:sym typeface="Wingdings" panose="05000000000000000000" pitchFamily="2" charset="2"/>
              </a:rPr>
              <a:t></a:t>
            </a:r>
            <a:r>
              <a:rPr lang="en-GB" sz="1100" dirty="0" smtClean="0">
                <a:latin typeface="SwissReSans" pitchFamily="34" charset="0"/>
                <a:sym typeface="Wingdings" panose="05000000000000000000" pitchFamily="2" charset="2"/>
              </a:rPr>
              <a:t> Economics of Climate Adaptation (ECA)</a:t>
            </a:r>
            <a:endParaRPr lang="en-GB" sz="1100" dirty="0">
              <a:latin typeface="SwissReSans" pitchFamily="34" charset="0"/>
            </a:endParaRPr>
          </a:p>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Integrate climate change risk into underwriting and risk </a:t>
            </a:r>
            <a:r>
              <a:rPr lang="en-GB" sz="1100" dirty="0" smtClean="0">
                <a:latin typeface="SwissReSans" pitchFamily="34" charset="0"/>
              </a:rPr>
              <a:t>management</a:t>
            </a:r>
          </a:p>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Collaborate with leading institutions</a:t>
            </a:r>
            <a:br>
              <a:rPr lang="en-GB" sz="1100" dirty="0" smtClean="0">
                <a:latin typeface="SwissReSans" pitchFamily="34" charset="0"/>
              </a:rPr>
            </a:br>
            <a:r>
              <a:rPr lang="en-GB" sz="1100" dirty="0" smtClean="0">
                <a:latin typeface="SwissReSans" pitchFamily="34" charset="0"/>
                <a:sym typeface="Wingdings" panose="05000000000000000000" pitchFamily="2" charset="2"/>
              </a:rPr>
              <a:t> New Climate Economy (NCE)</a:t>
            </a:r>
            <a:endParaRPr lang="en-GB" sz="1100" dirty="0">
              <a:latin typeface="SwissReSans" pitchFamily="34" charset="0"/>
            </a:endParaRPr>
          </a:p>
        </p:txBody>
      </p:sp>
      <p:sp>
        <p:nvSpPr>
          <p:cNvPr id="27" name="Text Box 17"/>
          <p:cNvSpPr txBox="1">
            <a:spLocks noChangeArrowheads="1"/>
          </p:cNvSpPr>
          <p:nvPr/>
        </p:nvSpPr>
        <p:spPr bwMode="gray">
          <a:xfrm>
            <a:off x="1835960" y="4071149"/>
            <a:ext cx="2879725" cy="1734115"/>
          </a:xfrm>
          <a:prstGeom prst="rect">
            <a:avLst/>
          </a:prstGeom>
          <a:noFill/>
          <a:ln w="6350" algn="ctr">
            <a:noFill/>
            <a:miter lim="800000"/>
            <a:headEnd/>
            <a:tailEnd/>
          </a:ln>
        </p:spPr>
        <p:txBody>
          <a:bodyPr lIns="108000" tIns="54000" rIns="108000" bIns="54000">
            <a:spAutoFit/>
          </a:bodyPr>
          <a:lstStyle/>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Raise awareness, actively disseminate knowledge to all stakeholders and advocate a long-term, marked-based policy framework, through</a:t>
            </a:r>
          </a:p>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Publications, platforms </a:t>
            </a:r>
            <a:r>
              <a:rPr lang="en-GB" sz="1100" dirty="0" smtClean="0">
                <a:latin typeface="SwissReSans" pitchFamily="34" charset="0"/>
              </a:rPr>
              <a:t>(e.g. </a:t>
            </a:r>
            <a:r>
              <a:rPr lang="en-GB" sz="1100" dirty="0">
                <a:latin typeface="SwissReSans" pitchFamily="34" charset="0"/>
              </a:rPr>
              <a:t>World Economic Forum), Centre for Global Dialogue, speaking </a:t>
            </a:r>
            <a:r>
              <a:rPr lang="en-GB" sz="1100" dirty="0" smtClean="0">
                <a:latin typeface="SwissReSans" pitchFamily="34" charset="0"/>
              </a:rPr>
              <a:t>engagements</a:t>
            </a:r>
          </a:p>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Top Topic </a:t>
            </a:r>
            <a:r>
              <a:rPr lang="en-GB" sz="1100" dirty="0">
                <a:latin typeface="SwissReSans" pitchFamily="34" charset="0"/>
              </a:rPr>
              <a:t>M</a:t>
            </a:r>
            <a:r>
              <a:rPr lang="en-GB" sz="1100" dirty="0" smtClean="0">
                <a:latin typeface="SwissReSans" pitchFamily="34" charset="0"/>
              </a:rPr>
              <a:t>anaging </a:t>
            </a:r>
            <a:r>
              <a:rPr lang="en-GB" sz="1100" dirty="0">
                <a:latin typeface="SwissReSans" pitchFamily="34" charset="0"/>
              </a:rPr>
              <a:t>c</a:t>
            </a:r>
            <a:r>
              <a:rPr lang="en-GB" sz="1100" dirty="0" smtClean="0">
                <a:latin typeface="SwissReSans" pitchFamily="34" charset="0"/>
              </a:rPr>
              <a:t>limate and natural disaster risk</a:t>
            </a:r>
            <a:endParaRPr lang="en-GB" sz="1100" dirty="0">
              <a:latin typeface="SwissReSans" pitchFamily="34" charset="0"/>
            </a:endParaRPr>
          </a:p>
        </p:txBody>
      </p:sp>
      <p:sp>
        <p:nvSpPr>
          <p:cNvPr id="28" name="Text Box 18"/>
          <p:cNvSpPr txBox="1">
            <a:spLocks noChangeArrowheads="1"/>
          </p:cNvSpPr>
          <p:nvPr/>
        </p:nvSpPr>
        <p:spPr bwMode="gray">
          <a:xfrm>
            <a:off x="789797" y="1340768"/>
            <a:ext cx="3430588" cy="302996"/>
          </a:xfrm>
          <a:prstGeom prst="rect">
            <a:avLst/>
          </a:prstGeom>
          <a:noFill/>
          <a:ln w="6350" algn="ctr">
            <a:noFill/>
            <a:miter lim="800000"/>
            <a:headEnd/>
            <a:tailEnd/>
          </a:ln>
        </p:spPr>
        <p:txBody>
          <a:bodyPr lIns="101947" tIns="50973" rIns="101947" bIns="50973">
            <a:spAutoFit/>
          </a:bodyPr>
          <a:lstStyle/>
          <a:p>
            <a:pPr marL="174625" indent="-174625" defTabSz="1019175">
              <a:spcBef>
                <a:spcPct val="50000"/>
              </a:spcBef>
              <a:tabLst>
                <a:tab pos="0" algn="l"/>
                <a:tab pos="1603375" algn="l"/>
              </a:tabLst>
            </a:pPr>
            <a:r>
              <a:rPr lang="en-GB" sz="1300" dirty="0">
                <a:solidFill>
                  <a:srgbClr val="FFFFFF"/>
                </a:solidFill>
                <a:latin typeface="SwissReSans" pitchFamily="34" charset="0"/>
              </a:rPr>
              <a:t>Risk </a:t>
            </a:r>
            <a:r>
              <a:rPr lang="en-GB" sz="1300" dirty="0" smtClean="0">
                <a:solidFill>
                  <a:srgbClr val="FFFFFF"/>
                </a:solidFill>
                <a:latin typeface="SwissReSans" pitchFamily="34" charset="0"/>
              </a:rPr>
              <a:t>intelligence – assess the risk</a:t>
            </a:r>
            <a:endParaRPr lang="en-GB" sz="1300" dirty="0">
              <a:solidFill>
                <a:srgbClr val="FFFFFF"/>
              </a:solidFill>
              <a:latin typeface="SwissReSans" pitchFamily="34" charset="0"/>
            </a:endParaRPr>
          </a:p>
        </p:txBody>
      </p:sp>
      <p:sp>
        <p:nvSpPr>
          <p:cNvPr id="29" name="Text Box 19"/>
          <p:cNvSpPr txBox="1">
            <a:spLocks noChangeArrowheads="1"/>
          </p:cNvSpPr>
          <p:nvPr/>
        </p:nvSpPr>
        <p:spPr bwMode="gray">
          <a:xfrm>
            <a:off x="5826935" y="1699543"/>
            <a:ext cx="2736850" cy="1564838"/>
          </a:xfrm>
          <a:prstGeom prst="rect">
            <a:avLst/>
          </a:prstGeom>
          <a:noFill/>
          <a:ln w="6350" algn="ctr">
            <a:noFill/>
            <a:miter lim="800000"/>
            <a:headEnd/>
            <a:tailEnd/>
          </a:ln>
        </p:spPr>
        <p:txBody>
          <a:bodyPr lIns="108000" tIns="54000" rIns="108000" bIns="54000">
            <a:spAutoFit/>
          </a:bodyPr>
          <a:lstStyle/>
          <a:p>
            <a:pPr marL="150813" indent="-150813" defTabSz="1019175">
              <a:spcBef>
                <a:spcPct val="30000"/>
              </a:spcBef>
              <a:buFont typeface="Wingdings" pitchFamily="2" charset="2"/>
              <a:buChar char="n"/>
              <a:tabLst>
                <a:tab pos="0" algn="l"/>
                <a:tab pos="1603375" algn="l"/>
              </a:tabLst>
            </a:pPr>
            <a:r>
              <a:rPr lang="en-GB" sz="1100" dirty="0" smtClean="0">
                <a:latin typeface="SwissReSans" pitchFamily="34" charset="0"/>
              </a:rPr>
              <a:t>Develop </a:t>
            </a:r>
            <a:r>
              <a:rPr lang="en-GB" sz="1100" dirty="0">
                <a:latin typeface="SwissReSans" pitchFamily="34" charset="0"/>
              </a:rPr>
              <a:t>appropriate solutions for adapting to and mitigating climate </a:t>
            </a:r>
            <a:r>
              <a:rPr lang="en-GB" sz="1100" dirty="0" smtClean="0">
                <a:latin typeface="SwissReSans" pitchFamily="34" charset="0"/>
              </a:rPr>
              <a:t>risk</a:t>
            </a:r>
            <a:endParaRPr lang="en-GB" sz="1100" dirty="0">
              <a:latin typeface="SwissReSans" pitchFamily="34" charset="0"/>
            </a:endParaRPr>
          </a:p>
          <a:p>
            <a:pPr marL="150813" indent="-150813" defTabSz="1019175">
              <a:spcBef>
                <a:spcPct val="30000"/>
              </a:spcBef>
              <a:buFont typeface="Wingdings" pitchFamily="2" charset="2"/>
              <a:buChar char="n"/>
              <a:tabLst>
                <a:tab pos="0" algn="l"/>
                <a:tab pos="1603375" algn="l"/>
              </a:tabLst>
            </a:pPr>
            <a:r>
              <a:rPr lang="en-GB" sz="1100" dirty="0">
                <a:latin typeface="SwissReSans" pitchFamily="34" charset="0"/>
              </a:rPr>
              <a:t>Traditional catastrophe </a:t>
            </a:r>
            <a:r>
              <a:rPr lang="en-GB" sz="1100" dirty="0" smtClean="0">
                <a:latin typeface="SwissReSans" pitchFamily="34" charset="0"/>
              </a:rPr>
              <a:t>insurance, weather </a:t>
            </a:r>
            <a:r>
              <a:rPr lang="en-GB" sz="1100" dirty="0">
                <a:latin typeface="SwissReSans" pitchFamily="34" charset="0"/>
              </a:rPr>
              <a:t>risk </a:t>
            </a:r>
            <a:r>
              <a:rPr lang="en-GB" sz="1100" dirty="0" smtClean="0">
                <a:latin typeface="SwissReSans" pitchFamily="34" charset="0"/>
              </a:rPr>
              <a:t>solutions, renewable energy solutions</a:t>
            </a:r>
          </a:p>
          <a:p>
            <a:pPr marL="150813" indent="-150813" defTabSz="1019175">
              <a:spcBef>
                <a:spcPct val="30000"/>
              </a:spcBef>
              <a:buFont typeface="Wingdings" pitchFamily="2" charset="2"/>
              <a:buChar char="n"/>
              <a:tabLst>
                <a:tab pos="0" algn="l"/>
                <a:tab pos="1603375" algn="l"/>
              </a:tabLst>
            </a:pPr>
            <a:r>
              <a:rPr lang="en-US" sz="1100" dirty="0">
                <a:latin typeface="SwissReSans" pitchFamily="34" charset="0"/>
              </a:rPr>
              <a:t>We promote risk transfer as a way of becoming </a:t>
            </a:r>
            <a:r>
              <a:rPr lang="en-US" sz="1100" dirty="0" smtClean="0">
                <a:latin typeface="SwissReSans" pitchFamily="34" charset="0"/>
              </a:rPr>
              <a:t>more resilient</a:t>
            </a:r>
            <a:endParaRPr lang="en-US" sz="1100" dirty="0" smtClean="0">
              <a:solidFill>
                <a:srgbClr val="00B050"/>
              </a:solidFill>
              <a:latin typeface="SwissReSans" pitchFamily="34" charset="0"/>
            </a:endParaRPr>
          </a:p>
        </p:txBody>
      </p:sp>
      <p:sp>
        <p:nvSpPr>
          <p:cNvPr id="30" name="Text Box 20"/>
          <p:cNvSpPr txBox="1">
            <a:spLocks noChangeArrowheads="1"/>
          </p:cNvSpPr>
          <p:nvPr/>
        </p:nvSpPr>
        <p:spPr bwMode="gray">
          <a:xfrm>
            <a:off x="761221" y="3694911"/>
            <a:ext cx="3886201" cy="302996"/>
          </a:xfrm>
          <a:prstGeom prst="rect">
            <a:avLst/>
          </a:prstGeom>
          <a:solidFill>
            <a:srgbClr val="33945D"/>
          </a:solidFill>
          <a:ln w="6350" algn="ctr">
            <a:noFill/>
            <a:miter lim="800000"/>
            <a:headEnd/>
            <a:tailEnd/>
          </a:ln>
        </p:spPr>
        <p:txBody>
          <a:bodyPr wrap="square" lIns="101947" tIns="50973" rIns="101947" bIns="50973">
            <a:spAutoFit/>
          </a:bodyPr>
          <a:lstStyle/>
          <a:p>
            <a:pPr defTabSz="1019175">
              <a:spcBef>
                <a:spcPct val="50000"/>
              </a:spcBef>
              <a:tabLst>
                <a:tab pos="79375" algn="l"/>
                <a:tab pos="1603375" algn="l"/>
              </a:tabLst>
            </a:pPr>
            <a:r>
              <a:rPr lang="en-GB" sz="1300" dirty="0">
                <a:solidFill>
                  <a:srgbClr val="FFFFFF"/>
                </a:solidFill>
                <a:latin typeface="SwissReSans" pitchFamily="34" charset="0"/>
              </a:rPr>
              <a:t>Risk </a:t>
            </a:r>
            <a:r>
              <a:rPr lang="en-GB" sz="1300" dirty="0" smtClean="0">
                <a:solidFill>
                  <a:srgbClr val="FFFFFF"/>
                </a:solidFill>
                <a:latin typeface="SwissReSans" pitchFamily="34" charset="0"/>
              </a:rPr>
              <a:t>dialogue </a:t>
            </a:r>
            <a:r>
              <a:rPr lang="en-GB" sz="1300" b="1" dirty="0" smtClean="0">
                <a:solidFill>
                  <a:srgbClr val="FFFFFF"/>
                </a:solidFill>
                <a:latin typeface="SwissReSans" pitchFamily="34" charset="0"/>
              </a:rPr>
              <a:t>– </a:t>
            </a:r>
            <a:r>
              <a:rPr lang="en-GB" sz="1300" dirty="0">
                <a:solidFill>
                  <a:srgbClr val="FFFFFF"/>
                </a:solidFill>
                <a:latin typeface="SwissReSans" pitchFamily="34" charset="0"/>
              </a:rPr>
              <a:t>a</a:t>
            </a:r>
            <a:r>
              <a:rPr lang="en-GB" sz="1300" dirty="0" smtClean="0">
                <a:solidFill>
                  <a:srgbClr val="FFFFFF"/>
                </a:solidFill>
                <a:latin typeface="SwissReSans" pitchFamily="34" charset="0"/>
              </a:rPr>
              <a:t>dvocacy</a:t>
            </a:r>
            <a:endParaRPr lang="en-GB" sz="1300" dirty="0">
              <a:solidFill>
                <a:srgbClr val="FFFFFF"/>
              </a:solidFill>
              <a:latin typeface="SwissReSans" pitchFamily="34" charset="0"/>
            </a:endParaRPr>
          </a:p>
        </p:txBody>
      </p:sp>
      <p:sp>
        <p:nvSpPr>
          <p:cNvPr id="31" name="Text Box 21"/>
          <p:cNvSpPr txBox="1">
            <a:spLocks noChangeArrowheads="1"/>
          </p:cNvSpPr>
          <p:nvPr/>
        </p:nvSpPr>
        <p:spPr bwMode="gray">
          <a:xfrm>
            <a:off x="4723622" y="3694911"/>
            <a:ext cx="3217863" cy="302996"/>
          </a:xfrm>
          <a:prstGeom prst="rect">
            <a:avLst/>
          </a:prstGeom>
          <a:noFill/>
          <a:ln w="6350" algn="ctr">
            <a:noFill/>
            <a:miter lim="800000"/>
            <a:headEnd/>
            <a:tailEnd/>
          </a:ln>
        </p:spPr>
        <p:txBody>
          <a:bodyPr lIns="101947" tIns="50973" rIns="101947" bIns="50973">
            <a:spAutoFit/>
          </a:bodyPr>
          <a:lstStyle/>
          <a:p>
            <a:pPr marL="79375" indent="-79375" defTabSz="1019175">
              <a:spcBef>
                <a:spcPct val="50000"/>
              </a:spcBef>
              <a:tabLst>
                <a:tab pos="79375" algn="l"/>
                <a:tab pos="1603375" algn="l"/>
              </a:tabLst>
            </a:pPr>
            <a:r>
              <a:rPr lang="en-GB" sz="1300" dirty="0">
                <a:solidFill>
                  <a:srgbClr val="FFFFFF"/>
                </a:solidFill>
                <a:latin typeface="SwissReSans" pitchFamily="34" charset="0"/>
              </a:rPr>
              <a:t>Our </a:t>
            </a:r>
            <a:r>
              <a:rPr lang="en-GB" sz="1300" dirty="0" smtClean="0">
                <a:solidFill>
                  <a:srgbClr val="FFFFFF"/>
                </a:solidFill>
                <a:latin typeface="SwissReSans" pitchFamily="34" charset="0"/>
              </a:rPr>
              <a:t>footprint - lead </a:t>
            </a:r>
            <a:r>
              <a:rPr lang="en-GB" sz="1300" dirty="0">
                <a:solidFill>
                  <a:srgbClr val="FFFFFF"/>
                </a:solidFill>
                <a:latin typeface="SwissReSans" pitchFamily="34" charset="0"/>
              </a:rPr>
              <a:t>by example</a:t>
            </a:r>
          </a:p>
        </p:txBody>
      </p:sp>
      <p:pic>
        <p:nvPicPr>
          <p:cNvPr id="32" name="Picture 2"/>
          <p:cNvPicPr>
            <a:picLocks noChangeAspect="1" noChangeArrowheads="1"/>
          </p:cNvPicPr>
          <p:nvPr/>
        </p:nvPicPr>
        <p:blipFill>
          <a:blip r:embed="rId3" cstate="print"/>
          <a:srcRect/>
          <a:stretch>
            <a:fillRect/>
          </a:stretch>
        </p:blipFill>
        <p:spPr bwMode="auto">
          <a:xfrm>
            <a:off x="908860" y="1785268"/>
            <a:ext cx="927100" cy="1178864"/>
          </a:xfrm>
          <a:prstGeom prst="rect">
            <a:avLst/>
          </a:prstGeom>
          <a:ln>
            <a:noFill/>
          </a:ln>
          <a:effectLst>
            <a:outerShdw blurRad="292100" dist="139700" dir="2700000" algn="tl" rotWithShape="0">
              <a:srgbClr val="333333">
                <a:alpha val="65000"/>
              </a:srgbClr>
            </a:outerShdw>
          </a:effec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5653" y="4124863"/>
            <a:ext cx="952831" cy="1500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4118" r="33915"/>
          <a:stretch/>
        </p:blipFill>
        <p:spPr bwMode="auto">
          <a:xfrm>
            <a:off x="4825653" y="1785269"/>
            <a:ext cx="952831" cy="1442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43583" r="7602"/>
          <a:stretch/>
        </p:blipFill>
        <p:spPr>
          <a:xfrm>
            <a:off x="908860" y="4124863"/>
            <a:ext cx="929927"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5675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GB" smtClean="0"/>
              <a:pPr/>
              <a:t>8</a:t>
            </a:fld>
            <a:endParaRPr lang="en-GB" dirty="0"/>
          </a:p>
        </p:txBody>
      </p:sp>
      <p:sp>
        <p:nvSpPr>
          <p:cNvPr id="4" name="Slide Number Placeholder 1"/>
          <p:cNvSpPr txBox="1">
            <a:spLocks/>
          </p:cNvSpPr>
          <p:nvPr/>
        </p:nvSpPr>
        <p:spPr bwMode="black">
          <a:xfrm>
            <a:off x="755649" y="6918845"/>
            <a:ext cx="6048375" cy="182563"/>
          </a:xfrm>
          <a:prstGeom prst="rect">
            <a:avLst/>
          </a:prstGeom>
        </p:spPr>
        <p:txBody>
          <a:bodyPr vert="horz" lIns="0" tIns="0" rIns="0" bIns="0" rtlCol="0" anchor="ctr"/>
          <a:lstStyle>
            <a:defPPr>
              <a:defRPr lang="de-DE"/>
            </a:defPPr>
            <a:lvl1pPr marL="0" algn="l" defTabSz="914400" rtl="0" eaLnBrk="1" latinLnBrk="0" hangingPunct="1">
              <a:defRPr sz="600" kern="1200">
                <a:solidFill>
                  <a:srgbClr val="A8BAB2"/>
                </a:solidFill>
                <a:latin typeface="SwissRe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9F59B9-8094-4618-B073-21DD649DF751}" type="slidenum">
              <a:rPr lang="en-GB" smtClean="0"/>
              <a:pPr/>
              <a:t>8</a:t>
            </a:fld>
            <a:endParaRPr lang="en-GB" dirty="0"/>
          </a:p>
        </p:txBody>
      </p:sp>
      <p:sp>
        <p:nvSpPr>
          <p:cNvPr id="5" name="Title 2"/>
          <p:cNvSpPr txBox="1">
            <a:spLocks/>
          </p:cNvSpPr>
          <p:nvPr/>
        </p:nvSpPr>
        <p:spPr bwMode="black">
          <a:xfrm>
            <a:off x="395536" y="332656"/>
            <a:ext cx="7924604" cy="8640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dirty="0" smtClean="0">
                <a:solidFill>
                  <a:srgbClr val="0070C0"/>
                </a:solidFill>
              </a:rPr>
              <a:t>Business Solutions: Swiss </a:t>
            </a:r>
            <a:r>
              <a:rPr lang="en-GB" dirty="0" err="1" smtClean="0">
                <a:solidFill>
                  <a:srgbClr val="0070C0"/>
                </a:solidFill>
              </a:rPr>
              <a:t>Re's</a:t>
            </a:r>
            <a:r>
              <a:rPr lang="en-GB" dirty="0" smtClean="0">
                <a:solidFill>
                  <a:srgbClr val="0070C0"/>
                </a:solidFill>
              </a:rPr>
              <a:t> Collaboration With NYC</a:t>
            </a:r>
          </a:p>
          <a:p>
            <a:r>
              <a:rPr lang="en-GB" sz="2000" dirty="0" smtClean="0">
                <a:solidFill>
                  <a:srgbClr val="0070C0"/>
                </a:solidFill>
                <a:latin typeface="SwissReSans Light" panose="020B0504020202020204" pitchFamily="34" charset="0"/>
              </a:rPr>
              <a:t>Sea level rise &amp; altered hurricane frequencies significantly increase losses</a:t>
            </a:r>
            <a:endParaRPr lang="en-GB" sz="2000" dirty="0">
              <a:solidFill>
                <a:srgbClr val="0070C0"/>
              </a:solidFill>
              <a:latin typeface="SwissReSans Light" panose="020B0504020202020204" pitchFamily="34" charset="0"/>
            </a:endParaRPr>
          </a:p>
        </p:txBody>
      </p:sp>
      <p:sp>
        <p:nvSpPr>
          <p:cNvPr id="6" name="TextBox 5"/>
          <p:cNvSpPr txBox="1"/>
          <p:nvPr/>
        </p:nvSpPr>
        <p:spPr>
          <a:xfrm>
            <a:off x="5688625" y="6606821"/>
            <a:ext cx="3379451" cy="246221"/>
          </a:xfrm>
          <a:prstGeom prst="rect">
            <a:avLst/>
          </a:prstGeom>
          <a:noFill/>
        </p:spPr>
        <p:txBody>
          <a:bodyPr wrap="none" rtlCol="0">
            <a:spAutoFit/>
          </a:bodyPr>
          <a:lstStyle/>
          <a:p>
            <a:r>
              <a:rPr lang="en-GB" sz="1000" dirty="0" smtClean="0">
                <a:solidFill>
                  <a:srgbClr val="283E36"/>
                </a:solidFill>
                <a:latin typeface="SwissReSans Light" pitchFamily="34" charset="0"/>
              </a:rPr>
              <a:t>Source:  </a:t>
            </a:r>
            <a:r>
              <a:rPr lang="en-GB" sz="1000" dirty="0" smtClean="0">
                <a:solidFill>
                  <a:srgbClr val="283E36"/>
                </a:solidFill>
                <a:latin typeface="SwissReSans Light" pitchFamily="34" charset="0"/>
                <a:hlinkClick r:id="rId2"/>
              </a:rPr>
              <a:t>www.nyc.gov</a:t>
            </a:r>
            <a:r>
              <a:rPr lang="en-GB" sz="1000" dirty="0" smtClean="0">
                <a:solidFill>
                  <a:srgbClr val="283E36"/>
                </a:solidFill>
                <a:latin typeface="SwissReSans Light" pitchFamily="34" charset="0"/>
              </a:rPr>
              <a:t>: A Stronger More Resilient New York</a:t>
            </a:r>
          </a:p>
        </p:txBody>
      </p:sp>
      <p:grpSp>
        <p:nvGrpSpPr>
          <p:cNvPr id="7" name="Group 6"/>
          <p:cNvGrpSpPr/>
          <p:nvPr/>
        </p:nvGrpSpPr>
        <p:grpSpPr>
          <a:xfrm>
            <a:off x="683568" y="1546891"/>
            <a:ext cx="7632848" cy="4834437"/>
            <a:chOff x="629941" y="1484784"/>
            <a:chExt cx="6485970" cy="4265241"/>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5400600" cy="426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9941" y="1584270"/>
              <a:ext cx="2270425" cy="624541"/>
            </a:xfrm>
            <a:prstGeom prst="rect">
              <a:avLst/>
            </a:prstGeom>
            <a:solidFill>
              <a:schemeClr val="bg1"/>
            </a:solidFill>
          </p:spPr>
          <p:txBody>
            <a:bodyPr wrap="square" rtlCol="0">
              <a:spAutoFit/>
            </a:bodyPr>
            <a:lstStyle/>
            <a:p>
              <a:r>
                <a:rPr lang="en-GB" sz="1400" b="1" dirty="0" smtClean="0">
                  <a:latin typeface="SwissReSans Light" pitchFamily="34" charset="0"/>
                </a:rPr>
                <a:t>Expected annual losses </a:t>
              </a:r>
            </a:p>
            <a:p>
              <a:r>
                <a:rPr lang="en-GB" sz="1400" b="1" dirty="0" smtClean="0">
                  <a:latin typeface="SwissReSans Light" pitchFamily="34" charset="0"/>
                </a:rPr>
                <a:t>from storm surge and wind </a:t>
              </a:r>
            </a:p>
            <a:p>
              <a:r>
                <a:rPr lang="en-GB" sz="1200" b="1" dirty="0" smtClean="0">
                  <a:latin typeface="SwissReSans Light" pitchFamily="34" charset="0"/>
                </a:rPr>
                <a:t>(billion USD) </a:t>
              </a:r>
              <a:endParaRPr lang="en-GB" sz="1100" b="1" dirty="0" smtClean="0">
                <a:latin typeface="SwissReSans Light" pitchFamily="34" charset="0"/>
              </a:endParaRPr>
            </a:p>
          </p:txBody>
        </p:sp>
        <p:cxnSp>
          <p:nvCxnSpPr>
            <p:cNvPr id="10" name="Straight Arrow Connector 9"/>
            <p:cNvCxnSpPr/>
            <p:nvPr/>
          </p:nvCxnSpPr>
          <p:spPr>
            <a:xfrm flipV="1">
              <a:off x="3203848" y="2733303"/>
              <a:ext cx="0" cy="936104"/>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2722" y="2996952"/>
              <a:ext cx="744835" cy="244386"/>
            </a:xfrm>
            <a:prstGeom prst="rect">
              <a:avLst/>
            </a:prstGeom>
            <a:noFill/>
          </p:spPr>
          <p:txBody>
            <a:bodyPr wrap="square" rtlCol="0">
              <a:spAutoFit/>
            </a:bodyPr>
            <a:lstStyle/>
            <a:p>
              <a:r>
                <a:rPr lang="en-GB" sz="1200" dirty="0" smtClean="0">
                  <a:latin typeface="Calibri" pitchFamily="34" charset="0"/>
                </a:rPr>
                <a:t>+ 88%</a:t>
              </a:r>
            </a:p>
          </p:txBody>
        </p:sp>
        <p:cxnSp>
          <p:nvCxnSpPr>
            <p:cNvPr id="12" name="Straight Arrow Connector 11"/>
            <p:cNvCxnSpPr/>
            <p:nvPr/>
          </p:nvCxnSpPr>
          <p:spPr>
            <a:xfrm flipV="1">
              <a:off x="4644008" y="1789981"/>
              <a:ext cx="0" cy="936104"/>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19997" y="2087960"/>
              <a:ext cx="744835" cy="244386"/>
            </a:xfrm>
            <a:prstGeom prst="rect">
              <a:avLst/>
            </a:prstGeom>
            <a:noFill/>
          </p:spPr>
          <p:txBody>
            <a:bodyPr wrap="square" rtlCol="0">
              <a:spAutoFit/>
            </a:bodyPr>
            <a:lstStyle/>
            <a:p>
              <a:r>
                <a:rPr lang="en-GB" sz="1200" dirty="0" smtClean="0">
                  <a:latin typeface="Calibri" pitchFamily="34" charset="0"/>
                </a:rPr>
                <a:t>+ 70%</a:t>
              </a:r>
            </a:p>
          </p:txBody>
        </p:sp>
        <p:cxnSp>
          <p:nvCxnSpPr>
            <p:cNvPr id="14" name="Straight Arrow Connector 13"/>
            <p:cNvCxnSpPr/>
            <p:nvPr/>
          </p:nvCxnSpPr>
          <p:spPr>
            <a:xfrm flipV="1">
              <a:off x="6179808" y="1789981"/>
              <a:ext cx="0" cy="1879427"/>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9807" y="2070101"/>
              <a:ext cx="936104" cy="244386"/>
            </a:xfrm>
            <a:prstGeom prst="rect">
              <a:avLst/>
            </a:prstGeom>
            <a:noFill/>
          </p:spPr>
          <p:txBody>
            <a:bodyPr wrap="square" rtlCol="0">
              <a:spAutoFit/>
            </a:bodyPr>
            <a:lstStyle/>
            <a:p>
              <a:r>
                <a:rPr lang="en-GB" sz="1200" dirty="0" smtClean="0">
                  <a:latin typeface="Calibri" pitchFamily="34" charset="0"/>
                </a:rPr>
                <a:t>+ 168%</a:t>
              </a:r>
            </a:p>
          </p:txBody>
        </p:sp>
      </p:grpSp>
    </p:spTree>
    <p:extLst>
      <p:ext uri="{BB962C8B-B14F-4D97-AF65-F5344CB8AC3E}">
        <p14:creationId xmlns:p14="http://schemas.microsoft.com/office/powerpoint/2010/main" val="148764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GB" smtClean="0"/>
              <a:pPr/>
              <a:t>9</a:t>
            </a:fld>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63898"/>
            <a:ext cx="6643679" cy="283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3568" y="4197958"/>
            <a:ext cx="3816424" cy="261610"/>
          </a:xfrm>
          <a:prstGeom prst="rect">
            <a:avLst/>
          </a:prstGeom>
          <a:noFill/>
        </p:spPr>
        <p:txBody>
          <a:bodyPr wrap="square" rtlCol="0">
            <a:spAutoFit/>
          </a:bodyPr>
          <a:lstStyle/>
          <a:p>
            <a:r>
              <a:rPr lang="en-GB" sz="1100" dirty="0" smtClean="0">
                <a:latin typeface="SwissReSans" pitchFamily="34" charset="0"/>
              </a:rPr>
              <a:t>Source: A Stronger, More Resilient New York</a:t>
            </a:r>
          </a:p>
        </p:txBody>
      </p:sp>
      <p:sp>
        <p:nvSpPr>
          <p:cNvPr id="7" name="Title 2"/>
          <p:cNvSpPr txBox="1">
            <a:spLocks/>
          </p:cNvSpPr>
          <p:nvPr/>
        </p:nvSpPr>
        <p:spPr bwMode="black">
          <a:xfrm>
            <a:off x="713079" y="499802"/>
            <a:ext cx="7924604" cy="8640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dirty="0" smtClean="0">
                <a:solidFill>
                  <a:srgbClr val="0070C0"/>
                </a:solidFill>
              </a:rPr>
              <a:t>Swiss Re's Collaboration With New York City </a:t>
            </a:r>
          </a:p>
          <a:p>
            <a:r>
              <a:rPr lang="en-GB" sz="2000" dirty="0" smtClean="0">
                <a:solidFill>
                  <a:srgbClr val="0070C0"/>
                </a:solidFill>
                <a:latin typeface="SwissReSans Light" panose="020B0504020202020204" pitchFamily="34" charset="0"/>
              </a:rPr>
              <a:t>Annual Expected Loss by Zip Code</a:t>
            </a:r>
            <a:endParaRPr lang="en-GB" sz="2000" dirty="0">
              <a:solidFill>
                <a:srgbClr val="0070C0"/>
              </a:solidFill>
              <a:latin typeface="SwissReSans Light" panose="020B0504020202020204" pitchFamily="34" charset="0"/>
            </a:endParaRPr>
          </a:p>
        </p:txBody>
      </p:sp>
      <p:sp>
        <p:nvSpPr>
          <p:cNvPr id="5" name="Rectangle 4"/>
          <p:cNvSpPr/>
          <p:nvPr/>
        </p:nvSpPr>
        <p:spPr>
          <a:xfrm>
            <a:off x="550381" y="4869160"/>
            <a:ext cx="6776866" cy="777136"/>
          </a:xfrm>
          <a:prstGeom prst="rect">
            <a:avLst/>
          </a:prstGeom>
        </p:spPr>
        <p:txBody>
          <a:bodyPr wrap="square">
            <a:spAutoFit/>
          </a:bodyPr>
          <a:lstStyle/>
          <a:p>
            <a:pPr marL="179388" indent="-179388">
              <a:spcAft>
                <a:spcPts val="300"/>
              </a:spcAft>
              <a:buClr>
                <a:schemeClr val="bg2">
                  <a:lumMod val="75000"/>
                </a:schemeClr>
              </a:buClr>
              <a:buSzPct val="80000"/>
              <a:buFont typeface="Wingdings" pitchFamily="2" charset="2"/>
              <a:buChar char=""/>
              <a:defRPr/>
            </a:pPr>
            <a:r>
              <a:rPr lang="en-GB" sz="1400" dirty="0" smtClean="0"/>
              <a:t>Under 2050's </a:t>
            </a:r>
            <a:r>
              <a:rPr lang="en-GB" sz="1400" dirty="0"/>
              <a:t>scenario: 400% increase in ZIP codes which have an annual expected loss of USD 30 million</a:t>
            </a:r>
          </a:p>
          <a:p>
            <a:pPr marL="742950" lvl="1" indent="-285750">
              <a:spcAft>
                <a:spcPts val="300"/>
              </a:spcAft>
              <a:buClr>
                <a:schemeClr val="bg2">
                  <a:lumMod val="75000"/>
                </a:schemeClr>
              </a:buClr>
              <a:buSzPct val="80000"/>
              <a:buFont typeface="Wingdings" panose="05000000000000000000" pitchFamily="2" charset="2"/>
              <a:buChar char="Ø"/>
              <a:defRPr/>
            </a:pPr>
            <a:endParaRPr lang="en-US" sz="1400" dirty="0"/>
          </a:p>
        </p:txBody>
      </p:sp>
    </p:spTree>
    <p:extLst>
      <p:ext uri="{BB962C8B-B14F-4D97-AF65-F5344CB8AC3E}">
        <p14:creationId xmlns:p14="http://schemas.microsoft.com/office/powerpoint/2010/main" val="1427287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102"/>
  <p:tag name="PRESENTATIONSTYLE" val="0"/>
  <p:tag name="COLORPAIR" val="0"/>
  <p:tag name="LANGUAGE" val="2057"/>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footer"/>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Background"/>
</p:tagLst>
</file>

<file path=ppt/tags/tag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footer"/>
</p:tagLst>
</file>

<file path=ppt/tags/tag2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Background"/>
  <p:tag name="LOGOCOLORTAG" val="W"/>
  <p:tag name="FOOTERCOLORTAG" val="W"/>
  <p:tag name="SLIDENUMBERCOLORTAG" val="W"/>
  <p:tag name="TITLECOLORTAG" val="W"/>
  <p:tag name="PRESENTATIONSTYLE" val="0"/>
  <p:tag name="COLORPAIR" val="0"/>
  <p:tag name="NAME" val="127_WindPower3"/>
  <p:tag name="CATEGORY" val="04 - Science &amp; Industry"/>
</p:tagLst>
</file>

<file path=ppt/tags/tag31.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32.xml><?xml version="1.0" encoding="utf-8"?>
<p:tagLst xmlns:a="http://schemas.openxmlformats.org/drawingml/2006/main" xmlns:r="http://schemas.openxmlformats.org/officeDocument/2006/relationships" xmlns:p="http://schemas.openxmlformats.org/presentationml/2006/main">
  <p:tag name="SLIDETYPE" val="14"/>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xDqylTeVUGynJSYZvNfn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hwwP1g9o0eeCzQnvekt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1bgUFYKsHEul1NZCf7V71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HA.7UgKUehSmEtaTRIPg"/>
</p:tagLst>
</file>

<file path=ppt/tags/tag37.xml><?xml version="1.0" encoding="utf-8"?>
<p:tagLst xmlns:a="http://schemas.openxmlformats.org/drawingml/2006/main" xmlns:r="http://schemas.openxmlformats.org/officeDocument/2006/relationships" xmlns:p="http://schemas.openxmlformats.org/presentationml/2006/main">
  <p:tag name="RESIZE" val="Yes"/>
  <p:tag name="THINKCELLSHAPEDONOTDELETE" val="p5tEI1dFv_0eAe0Xg9HuyTA"/>
</p:tagLst>
</file>

<file path=ppt/tags/tag38.xml><?xml version="1.0" encoding="utf-8"?>
<p:tagLst xmlns:a="http://schemas.openxmlformats.org/drawingml/2006/main" xmlns:r="http://schemas.openxmlformats.org/officeDocument/2006/relationships" xmlns:p="http://schemas.openxmlformats.org/presentationml/2006/main">
  <p:tag name="RESIZE" val="Yes"/>
  <p:tag name="THINKCELLSHAPEDONOTDELETE" val="pzYT3WKh0SU2Q2GKMITV8b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juUzNtTXUyXOrzIodlPjw"/>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bQGqGfcE0eP4l5oc8WZ4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9f1GbwKN5k2gPSMGlPDw7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yZLs8UlaUCMleb3LxwJw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eP5y3Mop0Kl73KvOGYYR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yhGnQ8YPEmFHiIQdPng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aMxpKR7xSEGXLde24o4vt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pFxtdl3qEa17yHKPaDut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ot2Ec_bh0y2rgw8LSJU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4K.ntYhtkuQEUFBdvqh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VqUZthf_Q022M4PqJn5sQQ"/>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Q_bf_GmjEmrmCxTR0QG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94mkzA5CE6DxJCDkkiv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tQufnnook6sbjJqEJ2hP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ylXgyrfPLkKQrr9HHfuEx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1CXCftHa0.7xzg4r6rx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14yEthKVkq5s7MP1GyiW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vUa5CeUfkycRW8mYgvkU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HA9uXvrtUk..iJRUMSm.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RZtWHUtLUSRQ_dazXdd5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un5.ir0Sqk.SX4Nl4e2gyw"/>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ZF750xDG5UiI24ypMMM.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2pFxtdl3qEa17yHKPaDutw"/>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SwissRe_43</Template>
  <TotalTime>224</TotalTime>
  <Words>1060</Words>
  <Application>Microsoft Office PowerPoint</Application>
  <PresentationFormat>On-screen Show (4:3)</PresentationFormat>
  <Paragraphs>167</Paragraphs>
  <Slides>14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SimSun</vt:lpstr>
      <vt:lpstr>SwissReSans Light</vt:lpstr>
      <vt:lpstr>Wingdings</vt:lpstr>
      <vt:lpstr>SwissReSans</vt:lpstr>
      <vt:lpstr>SwissRe</vt:lpstr>
      <vt:lpstr>think-cell Slide</vt:lpstr>
      <vt:lpstr>Climate Change - risk and opportunity for the insurance industry</vt:lpstr>
      <vt:lpstr>PowerPoint Presentation</vt:lpstr>
      <vt:lpstr>Swiss Re Group at a glance</vt:lpstr>
      <vt:lpstr>Global Insured Catastrophe Losses Weather related natural catastrophes are main driver of losses  </vt:lpstr>
      <vt:lpstr>The growing burden of uninsured losses Natural catastrophe losses 1970 – 2014 (in 2014 USD)</vt:lpstr>
      <vt:lpstr>PowerPoint Presentation</vt:lpstr>
      <vt:lpstr>Linked to Business: Swiss Re's 4 Pillar climate change strategy </vt:lpstr>
      <vt:lpstr>PowerPoint Presentation</vt:lpstr>
      <vt:lpstr>PowerPoint Presentation</vt:lpstr>
      <vt:lpstr>Locally specific adaptation cost  / benefit curve</vt:lpstr>
      <vt:lpstr>Business Solutions: Climate Change Risk Management Risk is best dealt with via a portfolio of adaptation measures</vt:lpstr>
      <vt:lpstr>Thank You!</vt:lpstr>
      <vt:lpstr>PowerPoint Presentation</vt:lpstr>
      <vt:lpstr>Legal notice</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 risk and opportunity for the insurance industry</dc:title>
  <dc:creator>Mark Way</dc:creator>
  <cp:lastModifiedBy>Michael Doherty</cp:lastModifiedBy>
  <cp:revision>13</cp:revision>
  <cp:lastPrinted>2016-01-21T22:08:50Z</cp:lastPrinted>
  <dcterms:created xsi:type="dcterms:W3CDTF">2016-01-11T12:37:11Z</dcterms:created>
  <dcterms:modified xsi:type="dcterms:W3CDTF">2016-01-31T18:12:20Z</dcterms:modified>
</cp:coreProperties>
</file>