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1" r:id="rId2"/>
    <p:sldId id="286" r:id="rId3"/>
    <p:sldId id="289" r:id="rId4"/>
    <p:sldId id="316" r:id="rId5"/>
    <p:sldId id="290" r:id="rId6"/>
    <p:sldId id="292" r:id="rId7"/>
    <p:sldId id="293" r:id="rId8"/>
    <p:sldId id="306" r:id="rId9"/>
    <p:sldId id="294" r:id="rId10"/>
    <p:sldId id="295" r:id="rId11"/>
    <p:sldId id="315" r:id="rId12"/>
    <p:sldId id="296" r:id="rId13"/>
    <p:sldId id="299" r:id="rId14"/>
    <p:sldId id="322" r:id="rId15"/>
    <p:sldId id="300" r:id="rId16"/>
    <p:sldId id="320" r:id="rId17"/>
    <p:sldId id="319" r:id="rId18"/>
    <p:sldId id="297" r:id="rId19"/>
    <p:sldId id="308" r:id="rId20"/>
    <p:sldId id="309" r:id="rId21"/>
    <p:sldId id="310" r:id="rId22"/>
    <p:sldId id="311" r:id="rId23"/>
    <p:sldId id="312" r:id="rId24"/>
    <p:sldId id="313" r:id="rId25"/>
    <p:sldId id="321" r:id="rId26"/>
    <p:sldId id="314" r:id="rId27"/>
    <p:sldId id="305" r:id="rId28"/>
    <p:sldId id="298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8FF"/>
    <a:srgbClr val="FFFB00"/>
    <a:srgbClr val="E3E102"/>
    <a:srgbClr val="E3DE00"/>
    <a:srgbClr val="646899"/>
    <a:srgbClr val="FEFFB7"/>
    <a:srgbClr val="B30202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3165" autoAdjust="0"/>
  </p:normalViewPr>
  <p:slideViewPr>
    <p:cSldViewPr>
      <p:cViewPr>
        <p:scale>
          <a:sx n="50" d="100"/>
          <a:sy n="50" d="100"/>
        </p:scale>
        <p:origin x="-6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4134491173172E-2"/>
          <c:y val="2.4547873184969229E-2"/>
          <c:w val="0.69827687861635501"/>
          <c:h val="0.732872197807810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Somewhat oppose</c:v>
                </c:pt>
              </c:strCache>
            </c:strRef>
          </c:tx>
          <c:spPr>
            <a:solidFill>
              <a:srgbClr val="FBAF3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Plant Neighbors         June 2015</c:v>
                </c:pt>
                <c:pt idx="1">
                  <c:v>General Public        March 2015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-9</c:v>
                </c:pt>
                <c:pt idx="1">
                  <c:v>-16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Strongly oppose</c:v>
                </c:pt>
              </c:strCache>
            </c:strRef>
          </c:tx>
          <c:spPr>
            <a:solidFill>
              <a:srgbClr val="DE6C27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Plant Neighbors         June 2015</c:v>
                </c:pt>
                <c:pt idx="1">
                  <c:v>General Public        March 2015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-8</c:v>
                </c:pt>
                <c:pt idx="1">
                  <c:v>-14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favor</c:v>
                </c:pt>
              </c:strCache>
            </c:strRef>
          </c:tx>
          <c:spPr>
            <a:solidFill>
              <a:srgbClr val="9ACE8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Plant Neighbors         June 2015</c:v>
                </c:pt>
                <c:pt idx="1">
                  <c:v>General Public        March 2015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33</c:v>
                </c:pt>
                <c:pt idx="1">
                  <c:v>42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Strongly favor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Plant Neighbors         June 2015</c:v>
                </c:pt>
                <c:pt idx="1">
                  <c:v>General Public        March 2015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50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244800"/>
        <c:axId val="25246336"/>
      </c:barChart>
      <c:catAx>
        <c:axId val="25244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2200" b="1"/>
            </a:pPr>
            <a:endParaRPr lang="en-US"/>
          </a:p>
        </c:txPr>
        <c:crossAx val="25246336"/>
        <c:crosses val="autoZero"/>
        <c:auto val="1"/>
        <c:lblAlgn val="ctr"/>
        <c:lblOffset val="100"/>
        <c:noMultiLvlLbl val="0"/>
      </c:catAx>
      <c:valAx>
        <c:axId val="2524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2448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84847936260723E-2"/>
          <c:y val="0"/>
          <c:w val="0.91984597300207482"/>
          <c:h val="0.78895159220881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6C27"/>
              </a:solidFill>
            </c:spPr>
          </c:dPt>
          <c:dPt>
            <c:idx val="1"/>
            <c:invertIfNegative val="0"/>
            <c:bubble3D val="0"/>
            <c:spPr>
              <a:solidFill>
                <a:srgbClr val="FBAF3F"/>
              </a:solidFill>
            </c:spPr>
          </c:dPt>
          <c:dPt>
            <c:idx val="2"/>
            <c:invertIfNegative val="0"/>
            <c:bubble3D val="0"/>
            <c:spPr>
              <a:solidFill>
                <a:srgbClr val="9ACE87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Not informed at all</c:v>
                </c:pt>
                <c:pt idx="1">
                  <c:v>Not too informed</c:v>
                </c:pt>
                <c:pt idx="2">
                  <c:v>Somewhat informed</c:v>
                </c:pt>
                <c:pt idx="3">
                  <c:v>Very informed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13</c:v>
                </c:pt>
                <c:pt idx="1">
                  <c:v>26</c:v>
                </c:pt>
                <c:pt idx="2">
                  <c:v>51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23739008"/>
        <c:axId val="23748992"/>
      </c:barChart>
      <c:catAx>
        <c:axId val="23739008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3748992"/>
        <c:crosses val="autoZero"/>
        <c:auto val="1"/>
        <c:lblAlgn val="ctr"/>
        <c:lblOffset val="100"/>
        <c:noMultiLvlLbl val="0"/>
      </c:catAx>
      <c:valAx>
        <c:axId val="23748992"/>
        <c:scaling>
          <c:orientation val="minMax"/>
          <c:max val="75"/>
        </c:scaling>
        <c:delete val="1"/>
        <c:axPos val="l"/>
        <c:numFmt formatCode="0" sourceLinked="1"/>
        <c:majorTickMark val="out"/>
        <c:minorTickMark val="none"/>
        <c:tickLblPos val="none"/>
        <c:crossAx val="23739008"/>
        <c:crosses val="max"/>
        <c:crossBetween val="between"/>
        <c:majorUnit val="25"/>
        <c:minorUnit val="0.05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716166461716827"/>
          <c:y val="0.10780216385227202"/>
          <c:w val="0.64716913519091701"/>
          <c:h val="0.7541930247730035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favor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Very well informed (11%)</c:v>
                </c:pt>
                <c:pt idx="1">
                  <c:v>Somewhat well informed (51%)</c:v>
                </c:pt>
                <c:pt idx="2">
                  <c:v>Not too/not at all well informed (38%)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51</c:v>
                </c:pt>
                <c:pt idx="1">
                  <c:v>32</c:v>
                </c:pt>
                <c:pt idx="2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favor</c:v>
                </c:pt>
              </c:strCache>
            </c:strRef>
          </c:tx>
          <c:spPr>
            <a:solidFill>
              <a:srgbClr val="9ACE8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Very well informed (11%)</c:v>
                </c:pt>
                <c:pt idx="1">
                  <c:v>Somewhat well informed (51%)</c:v>
                </c:pt>
                <c:pt idx="2">
                  <c:v>Not too/not at all well informed (38%)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</c:v>
                </c:pt>
                <c:pt idx="1">
                  <c:v>43</c:v>
                </c:pt>
                <c:pt idx="2">
                  <c:v>46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oppose</c:v>
                </c:pt>
              </c:strCache>
            </c:strRef>
          </c:tx>
          <c:spPr>
            <a:solidFill>
              <a:srgbClr val="FBAF3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Very well informed (11%)</c:v>
                </c:pt>
                <c:pt idx="1">
                  <c:v>Somewhat well informed (51%)</c:v>
                </c:pt>
                <c:pt idx="2">
                  <c:v>Not too/not at all well informed (38%)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</c:v>
                </c:pt>
                <c:pt idx="1">
                  <c:v>11</c:v>
                </c:pt>
                <c:pt idx="2">
                  <c:v>25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Strongly oppose</c:v>
                </c:pt>
              </c:strCache>
            </c:strRef>
          </c:tx>
          <c:spPr>
            <a:solidFill>
              <a:srgbClr val="DE6C2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Very well informed (11%)</c:v>
                </c:pt>
                <c:pt idx="1">
                  <c:v>Somewhat well informed (51%)</c:v>
                </c:pt>
                <c:pt idx="2">
                  <c:v>Not too/not at all well informed (38%)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21</c:v>
                </c:pt>
                <c:pt idx="1">
                  <c:v>13</c:v>
                </c:pt>
                <c:pt idx="2">
                  <c:v>13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Don't know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Very well informed (11%)</c:v>
                </c:pt>
                <c:pt idx="1">
                  <c:v>Somewhat well informed (51%)</c:v>
                </c:pt>
                <c:pt idx="2">
                  <c:v>Not too/not at all well informed (38%)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23852160"/>
        <c:axId val="23853696"/>
      </c:barChart>
      <c:catAx>
        <c:axId val="238521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3853696"/>
        <c:crosses val="autoZero"/>
        <c:auto val="1"/>
        <c:lblAlgn val="ctr"/>
        <c:lblOffset val="100"/>
        <c:noMultiLvlLbl val="0"/>
      </c:catAx>
      <c:valAx>
        <c:axId val="23853696"/>
        <c:scaling>
          <c:orientation val="minMax"/>
          <c:max val="1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852160"/>
        <c:crosses val="max"/>
        <c:crossBetween val="between"/>
        <c:majorUnit val="0.25"/>
      </c:valAx>
    </c:plotArea>
    <c:legend>
      <c:legendPos val="t"/>
      <c:layout>
        <c:manualLayout>
          <c:xMode val="edge"/>
          <c:yMode val="edge"/>
          <c:x val="6.4645503241357108E-3"/>
          <c:y val="1.7306591242080426E-3"/>
          <c:w val="0.99160098884551651"/>
          <c:h val="0.117929902387298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67616401765155"/>
          <c:y val="2.3274851911029321E-2"/>
          <c:w val="0.46782189902122934"/>
          <c:h val="0.95326182157890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ACE87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B67DB6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99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Don't know</c:v>
                </c:pt>
                <c:pt idx="1">
                  <c:v>Geothermal</c:v>
                </c:pt>
                <c:pt idx="2">
                  <c:v>Wind</c:v>
                </c:pt>
                <c:pt idx="3">
                  <c:v>Solar</c:v>
                </c:pt>
                <c:pt idx="4">
                  <c:v>Hydropower</c:v>
                </c:pt>
                <c:pt idx="5">
                  <c:v>Nuclear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</c:v>
                </c:pt>
                <c:pt idx="1">
                  <c:v>6</c:v>
                </c:pt>
                <c:pt idx="2">
                  <c:v>10</c:v>
                </c:pt>
                <c:pt idx="3">
                  <c:v>13</c:v>
                </c:pt>
                <c:pt idx="4">
                  <c:v>28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8"/>
        <c:axId val="23929600"/>
        <c:axId val="23931136"/>
      </c:barChart>
      <c:catAx>
        <c:axId val="23929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23931136"/>
        <c:crosses val="autoZero"/>
        <c:auto val="1"/>
        <c:lblAlgn val="ctr"/>
        <c:lblOffset val="100"/>
        <c:noMultiLvlLbl val="0"/>
      </c:catAx>
      <c:valAx>
        <c:axId val="23931136"/>
        <c:scaling>
          <c:orientation val="minMax"/>
          <c:max val="40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23929600"/>
        <c:crosses val="autoZero"/>
        <c:crossBetween val="between"/>
        <c:majorUnit val="25"/>
        <c:minorUnit val="25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797712655043427"/>
          <c:y val="3.0003948143821426E-2"/>
          <c:w val="0.55574829009289284"/>
          <c:h val="0.95326182157890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Sheet1!$A$2:$A$6</c:f>
              <c:strCache>
                <c:ptCount val="5"/>
                <c:pt idx="0">
                  <c:v>Don't know</c:v>
                </c:pt>
                <c:pt idx="1">
                  <c:v>Not important at all</c:v>
                </c:pt>
                <c:pt idx="2">
                  <c:v>Not too important</c:v>
                </c:pt>
                <c:pt idx="3">
                  <c:v>Somewhat important</c:v>
                </c:pt>
                <c:pt idx="4">
                  <c:v>Very important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6</c:v>
                </c:pt>
                <c:pt idx="3">
                  <c:v>34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8"/>
        <c:axId val="24643456"/>
        <c:axId val="24644992"/>
      </c:barChart>
      <c:catAx>
        <c:axId val="246434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24644992"/>
        <c:crosses val="autoZero"/>
        <c:auto val="1"/>
        <c:lblAlgn val="ctr"/>
        <c:lblOffset val="100"/>
        <c:noMultiLvlLbl val="0"/>
      </c:catAx>
      <c:valAx>
        <c:axId val="24644992"/>
        <c:scaling>
          <c:orientation val="minMax"/>
          <c:max val="75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24643456"/>
        <c:crosses val="autoZero"/>
        <c:crossBetween val="between"/>
        <c:majorUnit val="25"/>
        <c:minorUnit val="25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797712655043427"/>
          <c:y val="3.0003948143821426E-2"/>
          <c:w val="0.55574829009289284"/>
          <c:h val="0.95326182157890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B67DB6"/>
              </a:solidFill>
            </c:spPr>
          </c:dPt>
          <c:dPt>
            <c:idx val="1"/>
            <c:invertIfNegative val="0"/>
            <c:bubble3D val="0"/>
            <c:spPr>
              <a:solidFill>
                <a:srgbClr val="DE6C27"/>
              </a:solidFill>
            </c:spPr>
          </c:dPt>
          <c:dPt>
            <c:idx val="2"/>
            <c:invertIfNegative val="0"/>
            <c:bubble3D val="0"/>
            <c:spPr>
              <a:solidFill>
                <a:srgbClr val="FBAF3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ACE87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Don't know</c:v>
                </c:pt>
                <c:pt idx="1">
                  <c:v>Not important at all</c:v>
                </c:pt>
                <c:pt idx="2">
                  <c:v>Not too important</c:v>
                </c:pt>
                <c:pt idx="3">
                  <c:v>Somewhat important</c:v>
                </c:pt>
                <c:pt idx="4">
                  <c:v>Very important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6</c:v>
                </c:pt>
                <c:pt idx="3">
                  <c:v>34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8"/>
        <c:axId val="24708992"/>
        <c:axId val="24710528"/>
      </c:barChart>
      <c:catAx>
        <c:axId val="24708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24710528"/>
        <c:crosses val="autoZero"/>
        <c:auto val="1"/>
        <c:lblAlgn val="ctr"/>
        <c:lblOffset val="100"/>
        <c:noMultiLvlLbl val="0"/>
      </c:catAx>
      <c:valAx>
        <c:axId val="24710528"/>
        <c:scaling>
          <c:orientation val="minMax"/>
          <c:max val="75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24708992"/>
        <c:crosses val="autoZero"/>
        <c:crossBetween val="between"/>
        <c:majorUnit val="25"/>
        <c:minorUnit val="25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0.75366</cdr:x>
      <cdr:y>0.09624</cdr:y>
    </cdr:from>
    <cdr:to>
      <cdr:x>0.97802</cdr:x>
      <cdr:y>0.32088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1146" y="416214"/>
          <a:ext cx="1697182" cy="971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1197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/>
          </a:p>
        </p:txBody>
      </p:sp>
      <p:sp>
        <p:nvSpPr>
          <p:cNvPr id="1197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1197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5DF872B1-31A5-7C42-B831-99BFC9CDC2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24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/>
          </a:p>
        </p:txBody>
      </p:sp>
      <p:sp>
        <p:nvSpPr>
          <p:cNvPr id="305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5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305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F6C2B8B2-994E-A44B-8403-4FE0138F24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4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0C835-C930-4CF0-BB3E-3DA716D1EB8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86B29-0CD5-4E31-93AF-107A97A7323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6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779711-533E-0946-8621-B7097D1976A3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38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BF23B5-280E-FA4A-90E1-8D389B847912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84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649D2-59D9-8E4D-ABC8-ADE6114A6C7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147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65C0B5-4056-1543-9A9A-45E70666AC6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159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F64076-D017-E748-96DF-0BC423EC835F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268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01F901-AA84-7744-AC4D-9D9C1DA2F51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405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57E6E6-4EA0-E645-96C2-A6DDB646FC7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4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81ECD1-A972-BC43-AE2A-6B3F1D7B5EA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460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64B7D8-386D-2B40-886E-747EC3AB8654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95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23245C-ED90-E648-802E-9CAD94A5985C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5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C5C5C9-3FBA-3F4A-8425-5BE584BA5DF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FB7"/>
            </a:gs>
            <a:gs pos="100000">
              <a:srgbClr val="7F7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F8FF0F"/>
                </a:solidFill>
              </a:defRPr>
            </a:lvl1pPr>
          </a:lstStyle>
          <a:p>
            <a:fld id="{B4DDBDF6-7FCB-504E-B206-3A3CC6BC138E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37" name="Picture 13" descr="anteater_2008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149225"/>
            <a:ext cx="1173162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8077200" cy="1470025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Possibilities and Challenges </a:t>
            </a:r>
            <a:r>
              <a:rPr lang="en-US" dirty="0"/>
              <a:t>for Next Generation </a:t>
            </a:r>
            <a:r>
              <a:rPr lang="en-US" dirty="0" smtClean="0"/>
              <a:t>Nuclear Reactors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57600"/>
            <a:ext cx="74676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Mikael Nilsson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Chemical Engineering and Material Science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California Irvine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TeraWatts</a:t>
            </a:r>
            <a:r>
              <a:rPr lang="en-US" sz="1600" b="1" i="1" dirty="0">
                <a:latin typeface="+mj-lt"/>
              </a:rPr>
              <a:t>, </a:t>
            </a:r>
            <a:r>
              <a:rPr lang="en-US" sz="1600" b="1" i="1" dirty="0" err="1">
                <a:latin typeface="+mj-lt"/>
              </a:rPr>
              <a:t>TeraGrams</a:t>
            </a:r>
            <a:r>
              <a:rPr lang="en-US" sz="1600" b="1" i="1" dirty="0">
                <a:latin typeface="+mj-lt"/>
              </a:rPr>
              <a:t>, </a:t>
            </a:r>
            <a:r>
              <a:rPr lang="en-US" sz="1600" b="1" i="1" dirty="0" err="1">
                <a:latin typeface="+mj-lt"/>
              </a:rPr>
              <a:t>TeraLiters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smtClean="0">
                <a:latin typeface="+mj-lt"/>
              </a:rPr>
              <a:t>2016 </a:t>
            </a:r>
          </a:p>
          <a:p>
            <a:pPr algn="ctr"/>
            <a:r>
              <a:rPr lang="en-US" sz="1600" b="1" i="1" dirty="0" smtClean="0">
                <a:latin typeface="+mj-lt"/>
              </a:rPr>
              <a:t>Workshop </a:t>
            </a:r>
            <a:r>
              <a:rPr lang="en-US" sz="1600" b="1" i="1" dirty="0">
                <a:latin typeface="+mj-lt"/>
              </a:rPr>
              <a:t>on Challenges and Opportunities </a:t>
            </a:r>
            <a:r>
              <a:rPr lang="en-US" sz="1600" b="1" i="1" dirty="0" smtClean="0">
                <a:latin typeface="+mj-lt"/>
              </a:rPr>
              <a:t>for </a:t>
            </a:r>
            <a:r>
              <a:rPr lang="en-US" sz="1600" b="1" i="1" dirty="0">
                <a:latin typeface="+mj-lt"/>
              </a:rPr>
              <a:t>Future Sustainable </a:t>
            </a:r>
            <a:r>
              <a:rPr lang="en-US" sz="1600" b="1" i="1" dirty="0" smtClean="0">
                <a:latin typeface="+mj-lt"/>
              </a:rPr>
              <a:t>Production of </a:t>
            </a:r>
            <a:r>
              <a:rPr lang="en-US" sz="1600" b="1" i="1" dirty="0">
                <a:latin typeface="+mj-lt"/>
              </a:rPr>
              <a:t>Chemicals and </a:t>
            </a:r>
            <a:r>
              <a:rPr lang="en-US" sz="1600" b="1" i="1" dirty="0" smtClean="0">
                <a:latin typeface="+mj-lt"/>
              </a:rPr>
              <a:t>Fuels. </a:t>
            </a:r>
          </a:p>
          <a:p>
            <a:pPr algn="ctr"/>
            <a:r>
              <a:rPr lang="en-US" sz="1600" b="1" i="1" dirty="0" smtClean="0">
                <a:latin typeface="+mj-lt"/>
              </a:rPr>
              <a:t>February </a:t>
            </a:r>
            <a:r>
              <a:rPr lang="en-US" sz="1600" b="1" i="1" dirty="0">
                <a:latin typeface="+mj-lt"/>
              </a:rPr>
              <a:t>1, </a:t>
            </a:r>
            <a:r>
              <a:rPr lang="en-US" sz="1600" b="1" i="1" dirty="0" smtClean="0">
                <a:latin typeface="+mj-lt"/>
              </a:rPr>
              <a:t>2016, Santa Barbara 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Secure H (</a:t>
            </a:r>
            <a:r>
              <a:rPr lang="en-US" dirty="0" err="1" smtClean="0"/>
              <a:t>Asea</a:t>
            </a:r>
            <a:r>
              <a:rPr lang="en-US" dirty="0" smtClean="0"/>
              <a:t>-Atom 70s-80s)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6400800" cy="53198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10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219200"/>
            <a:ext cx="5029200" cy="5552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 smtClean="0"/>
              <a:t>Using a nuclear reactor to produce only electricity, or only heat may not be the most economical alternative.</a:t>
            </a:r>
          </a:p>
          <a:p>
            <a:r>
              <a:rPr lang="en-US" dirty="0" smtClean="0"/>
              <a:t>With abundant heat and power we can produce other </a:t>
            </a:r>
            <a:r>
              <a:rPr lang="en-US" dirty="0" smtClean="0"/>
              <a:t>chemicals.</a:t>
            </a:r>
            <a:endParaRPr lang="en-US" dirty="0" smtClean="0"/>
          </a:p>
          <a:p>
            <a:r>
              <a:rPr lang="en-US" dirty="0" smtClean="0"/>
              <a:t>With the radiation and neutrons we can produce high value chemicals.</a:t>
            </a:r>
          </a:p>
          <a:p>
            <a:r>
              <a:rPr lang="en-US" dirty="0" smtClean="0"/>
              <a:t>Cogeneration may make it easier to follow demand for electricity.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11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12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458200" cy="468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District Heating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13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7696200" cy="33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371600"/>
            <a:ext cx="4953000" cy="190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z="4200" dirty="0"/>
              <a:t>Basis of the </a:t>
            </a:r>
            <a:r>
              <a:rPr lang="en-US" sz="4200" dirty="0" err="1"/>
              <a:t>Loviisa</a:t>
            </a:r>
            <a:r>
              <a:rPr lang="en-US" sz="4200" dirty="0"/>
              <a:t> 3 CHP option 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r>
              <a:rPr lang="en-US" dirty="0"/>
              <a:t>Replacement of heat generated with fossil </a:t>
            </a:r>
            <a:r>
              <a:rPr lang="en-US" dirty="0" smtClean="0"/>
              <a:t>fuels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hermal </a:t>
            </a:r>
            <a:r>
              <a:rPr lang="en-US" dirty="0"/>
              <a:t>energy consumption (district heat) 11 - 12 </a:t>
            </a:r>
            <a:r>
              <a:rPr lang="en-US" dirty="0" err="1"/>
              <a:t>TWh</a:t>
            </a:r>
            <a:r>
              <a:rPr lang="en-US" dirty="0"/>
              <a:t> per </a:t>
            </a:r>
            <a:r>
              <a:rPr lang="en-US" dirty="0" smtClean="0"/>
              <a:t>year.</a:t>
            </a:r>
            <a:endParaRPr lang="en-US" dirty="0" smtClean="0"/>
          </a:p>
          <a:p>
            <a:r>
              <a:rPr lang="en-US" dirty="0"/>
              <a:t>Large reduction of carbon dioxide </a:t>
            </a:r>
            <a:r>
              <a:rPr lang="en-US" dirty="0" smtClean="0"/>
              <a:t>emissions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p </a:t>
            </a:r>
            <a:r>
              <a:rPr lang="en-US" dirty="0"/>
              <a:t>to 4 million tons annually (6 % of the entire CO2 emissions in Finland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Higher </a:t>
            </a:r>
            <a:r>
              <a:rPr lang="en-US" dirty="0"/>
              <a:t>plant efficiency </a:t>
            </a:r>
          </a:p>
          <a:p>
            <a:pPr lvl="1"/>
            <a:r>
              <a:rPr lang="en-US" dirty="0" smtClean="0"/>
              <a:t>Reduction </a:t>
            </a:r>
            <a:r>
              <a:rPr lang="en-US" dirty="0"/>
              <a:t>of heat discharge to the Gulf of </a:t>
            </a:r>
            <a:r>
              <a:rPr lang="en-US" dirty="0" smtClean="0"/>
              <a:t>Finland.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14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4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Desalination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 smtClean="0"/>
              <a:t>Using waste heat (220MW</a:t>
            </a:r>
            <a:r>
              <a:rPr lang="en-US" baseline="-25000" dirty="0" smtClean="0"/>
              <a:t>th</a:t>
            </a:r>
            <a:r>
              <a:rPr lang="en-US" dirty="0" smtClean="0"/>
              <a:t> at 70 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C</a:t>
            </a:r>
            <a:r>
              <a:rPr lang="en-US" dirty="0" smtClean="0"/>
              <a:t>) with MED desalination could produce 15,000 to 30,000 m</a:t>
            </a:r>
            <a:r>
              <a:rPr lang="en-US" baseline="30000" dirty="0" smtClean="0"/>
              <a:t>3</a:t>
            </a:r>
            <a:r>
              <a:rPr lang="en-US" dirty="0" smtClean="0"/>
              <a:t> of desalinated water/day.</a:t>
            </a:r>
          </a:p>
          <a:p>
            <a:endParaRPr lang="en-US" dirty="0" smtClean="0"/>
          </a:p>
          <a:p>
            <a:r>
              <a:rPr lang="en-US" dirty="0" smtClean="0"/>
              <a:t>Cogeneration of 90% electricity + 10% water could produce </a:t>
            </a:r>
            <a:r>
              <a:rPr lang="en-US" dirty="0"/>
              <a:t>130,000 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r>
              <a:rPr lang="en-US" dirty="0" smtClean="0"/>
              <a:t>/day and increase revenue by 7% or more.</a:t>
            </a:r>
          </a:p>
          <a:p>
            <a:endParaRPr lang="en-US" dirty="0" smtClean="0"/>
          </a:p>
          <a:p>
            <a:r>
              <a:rPr lang="en-US" dirty="0" smtClean="0"/>
              <a:t>What are we willing to pay for water?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15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Hydrogen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16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190625"/>
            <a:ext cx="8418513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Ammonia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17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371600"/>
            <a:ext cx="84280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Public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 smtClean="0"/>
              <a:t>Nuclear power has a bad name in the eyes of the general public.</a:t>
            </a:r>
          </a:p>
          <a:p>
            <a:r>
              <a:rPr lang="en-US" dirty="0" smtClean="0"/>
              <a:t>Organizations and activists often vilify the industry.</a:t>
            </a:r>
          </a:p>
          <a:p>
            <a:r>
              <a:rPr lang="en-US" dirty="0" smtClean="0"/>
              <a:t>Regulators and proponents of the LNT theory also hurt the industry and nuclear science field in general.</a:t>
            </a:r>
          </a:p>
          <a:p>
            <a:r>
              <a:rPr lang="en-US" dirty="0" smtClean="0"/>
              <a:t>Often, people living close to nuclear industry are quite happy.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18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700"/>
            <a:ext cx="9144000" cy="1123500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Nuclear Energy Institute (NEI) Surveys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763000" cy="495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Biennial surveys of plant neighbors</a:t>
            </a:r>
            <a:r>
              <a:rPr lang="en-US" b="1" dirty="0" smtClean="0"/>
              <a:t>: </a:t>
            </a:r>
            <a:r>
              <a:rPr lang="en-US" dirty="0" smtClean="0"/>
              <a:t>within 10</a:t>
            </a:r>
            <a:r>
              <a:rPr lang="en-US" dirty="0"/>
              <a:t>-mile radius of </a:t>
            </a:r>
            <a:r>
              <a:rPr lang="en-US" dirty="0" smtClean="0"/>
              <a:t>all U.S</a:t>
            </a:r>
            <a:r>
              <a:rPr lang="en-US" dirty="0"/>
              <a:t>. nuclear power plant </a:t>
            </a:r>
            <a:r>
              <a:rPr lang="en-US" dirty="0" smtClean="0"/>
              <a:t>sites, 18 per site, sample over 1,000.</a:t>
            </a:r>
            <a:endParaRPr lang="en-US" dirty="0"/>
          </a:p>
          <a:p>
            <a:r>
              <a:rPr lang="en-US" b="1" u="sng" dirty="0" smtClean="0"/>
              <a:t>Spring and Fall surveys of general public</a:t>
            </a:r>
            <a:r>
              <a:rPr lang="en-US" dirty="0" smtClean="0"/>
              <a:t>:1,000 nationally representative U.S. adults.</a:t>
            </a:r>
          </a:p>
          <a:p>
            <a:r>
              <a:rPr lang="en-US" dirty="0" smtClean="0"/>
              <a:t>All phone interviews, landline and cell, by Bisconti Research, Inc. with Quest Global Research.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19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608" y="6245423"/>
            <a:ext cx="74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17375E"/>
                </a:solidFill>
              </a:rPr>
              <a:t>6</a:t>
            </a:r>
            <a:r>
              <a:rPr lang="en-US" sz="1400" i="1" baseline="30000" dirty="0" smtClean="0">
                <a:solidFill>
                  <a:srgbClr val="17375E"/>
                </a:solidFill>
              </a:rPr>
              <a:t>th</a:t>
            </a:r>
            <a:r>
              <a:rPr lang="en-US" sz="1400" i="1" dirty="0" smtClean="0">
                <a:solidFill>
                  <a:srgbClr val="17375E"/>
                </a:solidFill>
              </a:rPr>
              <a:t> Biennial National Survey of U.S. Nuclear Power Plant Neighbors 2015</a:t>
            </a:r>
            <a:endParaRPr lang="en-US" sz="1400" i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Nuclear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581400"/>
          </a:xfrm>
        </p:spPr>
        <p:txBody>
          <a:bodyPr/>
          <a:lstStyle/>
          <a:p>
            <a:r>
              <a:rPr lang="en-US" dirty="0"/>
              <a:t>6</a:t>
            </a:r>
            <a:r>
              <a:rPr lang="en-US" dirty="0" smtClean="0"/>
              <a:t>0+ years of commercial power production.</a:t>
            </a:r>
          </a:p>
          <a:p>
            <a:pPr lvl="3"/>
            <a:endParaRPr lang="en-US" dirty="0"/>
          </a:p>
          <a:p>
            <a:r>
              <a:rPr lang="en-US" dirty="0" smtClean="0"/>
              <a:t>~11% of world electricity </a:t>
            </a:r>
            <a:r>
              <a:rPr lang="en-US" dirty="0" smtClean="0"/>
              <a:t>supply.</a:t>
            </a:r>
            <a:endParaRPr lang="en-US" dirty="0" smtClean="0"/>
          </a:p>
          <a:p>
            <a:pPr lvl="1"/>
            <a:r>
              <a:rPr lang="en-US" dirty="0" smtClean="0"/>
              <a:t>40% of clean energy</a:t>
            </a:r>
          </a:p>
          <a:p>
            <a:pPr lvl="3"/>
            <a:endParaRPr lang="en-US" dirty="0"/>
          </a:p>
          <a:p>
            <a:r>
              <a:rPr lang="en-US" dirty="0" smtClean="0"/>
              <a:t>Capable of base-load power </a:t>
            </a:r>
            <a:r>
              <a:rPr lang="en-US" dirty="0" smtClean="0"/>
              <a:t>24/7.</a:t>
            </a:r>
            <a:endParaRPr lang="en-US" dirty="0" smtClean="0"/>
          </a:p>
          <a:p>
            <a:pPr lvl="1"/>
            <a:r>
              <a:rPr lang="en-US" dirty="0" smtClean="0"/>
              <a:t>High grid stability and high capacity</a:t>
            </a:r>
          </a:p>
          <a:p>
            <a:pPr lvl="3"/>
            <a:endParaRPr lang="en-US" dirty="0"/>
          </a:p>
          <a:p>
            <a:r>
              <a:rPr lang="en-US" dirty="0" smtClean="0"/>
              <a:t>No CO</a:t>
            </a:r>
            <a:r>
              <a:rPr lang="en-US" baseline="-25000" dirty="0" smtClean="0"/>
              <a:t>2</a:t>
            </a:r>
            <a:r>
              <a:rPr lang="en-US" dirty="0" smtClean="0"/>
              <a:t> emission during operation of the plant.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2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21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Plant </a:t>
            </a:r>
            <a:r>
              <a:rPr lang="en-US" dirty="0"/>
              <a:t>Neighbors </a:t>
            </a:r>
            <a:r>
              <a:rPr lang="en-US" dirty="0" smtClean="0"/>
              <a:t>More Favorable to </a:t>
            </a:r>
            <a:br>
              <a:rPr lang="en-US" dirty="0" smtClean="0"/>
            </a:br>
            <a:r>
              <a:rPr lang="en-US" dirty="0" smtClean="0"/>
              <a:t>Nuclear Energy than the </a:t>
            </a:r>
            <a:r>
              <a:rPr lang="en-US" dirty="0"/>
              <a:t>General Public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66528729"/>
              </p:ext>
            </p:extLst>
          </p:nvPr>
        </p:nvGraphicFramePr>
        <p:xfrm>
          <a:off x="720436" y="2659038"/>
          <a:ext cx="7841673" cy="362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6"/>
          <p:cNvGrpSpPr/>
          <p:nvPr/>
        </p:nvGrpSpPr>
        <p:grpSpPr>
          <a:xfrm>
            <a:off x="6363222" y="3972186"/>
            <a:ext cx="421176" cy="1107854"/>
            <a:chOff x="1143000" y="5886450"/>
            <a:chExt cx="304800" cy="971550"/>
          </a:xfrm>
        </p:grpSpPr>
        <p:sp>
          <p:nvSpPr>
            <p:cNvPr id="12" name="Text Box 4"/>
            <p:cNvSpPr txBox="1"/>
            <p:nvPr/>
          </p:nvSpPr>
          <p:spPr>
            <a:xfrm>
              <a:off x="1143000" y="5886450"/>
              <a:ext cx="304800" cy="9715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91440" rIns="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ea typeface="Times New Roman"/>
                  <a:cs typeface="Times New Roman"/>
                </a:rPr>
                <a:t> </a:t>
              </a: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19200" y="6162675"/>
              <a:ext cx="142875" cy="133350"/>
            </a:xfrm>
            <a:prstGeom prst="rect">
              <a:avLst/>
            </a:prstGeom>
            <a:solidFill>
              <a:srgbClr val="9ACE87"/>
            </a:solidFill>
            <a:ln>
              <a:solidFill>
                <a:srgbClr val="9ACE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19200" y="6391275"/>
              <a:ext cx="142875" cy="114300"/>
            </a:xfrm>
            <a:prstGeom prst="rect">
              <a:avLst/>
            </a:prstGeom>
            <a:solidFill>
              <a:srgbClr val="FBAF3F"/>
            </a:solidFill>
            <a:ln>
              <a:solidFill>
                <a:srgbClr val="FBAF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19200" y="6586545"/>
              <a:ext cx="142875" cy="114300"/>
            </a:xfrm>
            <a:prstGeom prst="rect">
              <a:avLst/>
            </a:prstGeom>
            <a:solidFill>
              <a:srgbClr val="DE6C27"/>
            </a:solidFill>
            <a:ln>
              <a:solidFill>
                <a:srgbClr val="DE6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9200" y="5962650"/>
              <a:ext cx="161925" cy="114300"/>
            </a:xfrm>
            <a:prstGeom prst="rect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91360" y="5002874"/>
            <a:ext cx="498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16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74053" y="5215815"/>
            <a:ext cx="636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30</a:t>
            </a:r>
            <a:endParaRPr lang="en-US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91360" y="2621443"/>
            <a:ext cx="498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83</a:t>
            </a:r>
            <a:endParaRPr lang="en-US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46344" y="2912826"/>
            <a:ext cx="498764" cy="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68</a:t>
            </a:r>
            <a:endParaRPr lang="en-US" sz="2200" b="1" dirty="0"/>
          </a:p>
        </p:txBody>
      </p:sp>
      <p:sp>
        <p:nvSpPr>
          <p:cNvPr id="17" name="TextBox 1"/>
          <p:cNvSpPr txBox="1"/>
          <p:nvPr/>
        </p:nvSpPr>
        <p:spPr>
          <a:xfrm>
            <a:off x="6707083" y="3934608"/>
            <a:ext cx="1892035" cy="10196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latin typeface="+mj-lt"/>
              </a:rPr>
              <a:t>Strongly favor</a:t>
            </a:r>
          </a:p>
          <a:p>
            <a:r>
              <a:rPr lang="en-US" sz="1600" b="1" dirty="0" smtClean="0">
                <a:latin typeface="+mj-lt"/>
              </a:rPr>
              <a:t>Somewhat favor</a:t>
            </a:r>
          </a:p>
          <a:p>
            <a:r>
              <a:rPr lang="en-US" sz="1600" b="1" dirty="0" smtClean="0">
                <a:latin typeface="+mj-lt"/>
              </a:rPr>
              <a:t>Somewhat oppose</a:t>
            </a:r>
          </a:p>
          <a:p>
            <a:r>
              <a:rPr lang="en-US" sz="1600" b="1" dirty="0" smtClean="0">
                <a:latin typeface="+mj-lt"/>
              </a:rPr>
              <a:t>Strongly oppose</a:t>
            </a:r>
            <a:endParaRPr lang="en-US" sz="1600" b="1" dirty="0">
              <a:latin typeface="+mj-lt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600200"/>
            <a:ext cx="8305800" cy="871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32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Lucida Grande"/>
              <a:buChar char="-"/>
              <a:defRPr sz="28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4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Overall, do you </a:t>
            </a:r>
            <a:r>
              <a:rPr lang="en-US" sz="2200" u="sng" dirty="0" smtClean="0">
                <a:solidFill>
                  <a:schemeClr val="tx1"/>
                </a:solidFill>
              </a:rPr>
              <a:t>strongly favor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u="sng" dirty="0" smtClean="0">
                <a:solidFill>
                  <a:schemeClr val="tx1"/>
                </a:solidFill>
              </a:rPr>
              <a:t>somewhat favor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u="sng" dirty="0" smtClean="0">
                <a:solidFill>
                  <a:schemeClr val="tx1"/>
                </a:solidFill>
              </a:rPr>
              <a:t>somewhat oppose</a:t>
            </a:r>
            <a:r>
              <a:rPr lang="en-US" sz="2200" dirty="0" smtClean="0">
                <a:solidFill>
                  <a:schemeClr val="tx1"/>
                </a:solidFill>
              </a:rPr>
              <a:t>, or </a:t>
            </a:r>
            <a:r>
              <a:rPr lang="en-US" sz="2200" u="sng" dirty="0" smtClean="0">
                <a:solidFill>
                  <a:schemeClr val="tx1"/>
                </a:solidFill>
              </a:rPr>
              <a:t>strongly oppose</a:t>
            </a:r>
            <a:r>
              <a:rPr lang="en-US" sz="2200" dirty="0" smtClean="0">
                <a:solidFill>
                  <a:schemeClr val="tx1"/>
                </a:solidFill>
              </a:rPr>
              <a:t> the use of nuclear energy as one of the ways to provide electricity in the United States? (%)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4608" y="6245423"/>
            <a:ext cx="74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17375E"/>
                </a:solidFill>
              </a:rPr>
              <a:t>6</a:t>
            </a:r>
            <a:r>
              <a:rPr lang="en-US" sz="1400" i="1" baseline="30000" dirty="0" smtClean="0">
                <a:solidFill>
                  <a:srgbClr val="17375E"/>
                </a:solidFill>
              </a:rPr>
              <a:t>th</a:t>
            </a:r>
            <a:r>
              <a:rPr lang="en-US" sz="1400" i="1" dirty="0" smtClean="0">
                <a:solidFill>
                  <a:srgbClr val="17375E"/>
                </a:solidFill>
              </a:rPr>
              <a:t> Biennial National Survey of U.S. Nuclear Power Plant Neighbors 2015</a:t>
            </a:r>
            <a:endParaRPr lang="en-US" sz="1400" i="1" dirty="0">
              <a:solidFill>
                <a:srgbClr val="17375E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20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57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700588" y="3249834"/>
            <a:ext cx="8562975" cy="1130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390284"/>
              </p:ext>
            </p:extLst>
          </p:nvPr>
        </p:nvGraphicFramePr>
        <p:xfrm>
          <a:off x="1003712" y="1911552"/>
          <a:ext cx="7291449" cy="451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828800"/>
            <a:ext cx="861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32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Lucida Grande"/>
              <a:buChar char="-"/>
              <a:defRPr sz="28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4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Do you feel very well informed, somewhat well informed, not too well informed, or not well informed at all about </a:t>
            </a:r>
            <a:r>
              <a:rPr lang="en-US" sz="2200" dirty="0" smtClean="0">
                <a:solidFill>
                  <a:schemeClr val="tx1"/>
                </a:solidFill>
              </a:rPr>
              <a:t>nuclear </a:t>
            </a:r>
            <a:r>
              <a:rPr lang="en-US" sz="2200" dirty="0">
                <a:solidFill>
                  <a:schemeClr val="tx1"/>
                </a:solidFill>
              </a:rPr>
              <a:t>energy used to produce </a:t>
            </a:r>
            <a:r>
              <a:rPr lang="en-US" sz="2200" dirty="0" smtClean="0">
                <a:solidFill>
                  <a:schemeClr val="tx1"/>
                </a:solidFill>
              </a:rPr>
              <a:t>electricity? (%)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17375E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Footer Placeholder 5"/>
          <p:cNvSpPr txBox="1">
            <a:spLocks/>
          </p:cNvSpPr>
          <p:nvPr/>
        </p:nvSpPr>
        <p:spPr>
          <a:xfrm>
            <a:off x="809965" y="6400800"/>
            <a:ext cx="665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i="1" dirty="0" smtClean="0">
                <a:solidFill>
                  <a:srgbClr val="17375E"/>
                </a:solidFill>
                <a:latin typeface="+mn-lt"/>
                <a:cs typeface="Calibri" pitchFamily="34" charset="0"/>
              </a:rPr>
              <a:t> Bisconti Research, Inc. with Quest Global Research, national public opinion, February-March 2015</a:t>
            </a:r>
            <a:endParaRPr lang="en-US" sz="1200" i="1" dirty="0">
              <a:solidFill>
                <a:srgbClr val="17375E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23500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Few </a:t>
            </a:r>
            <a:r>
              <a:rPr lang="en-US" dirty="0"/>
              <a:t>Feel Very Well Informed About </a:t>
            </a:r>
            <a:br>
              <a:rPr lang="en-US" dirty="0"/>
            </a:br>
            <a:r>
              <a:rPr lang="en-US" dirty="0"/>
              <a:t>Nuclear Energy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21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3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52899"/>
            <a:ext cx="9143999" cy="1123501"/>
          </a:xfrm>
        </p:spPr>
        <p:txBody>
          <a:bodyPr>
            <a:noAutofit/>
          </a:bodyPr>
          <a:lstStyle/>
          <a:p>
            <a:r>
              <a:rPr lang="en-US" dirty="0" smtClean="0"/>
              <a:t>The More People Feel Informed about </a:t>
            </a:r>
            <a:br>
              <a:rPr lang="en-US" dirty="0" smtClean="0"/>
            </a:br>
            <a:r>
              <a:rPr lang="en-US" dirty="0" smtClean="0"/>
              <a:t>Nuclear Energy, the More They Favor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310076"/>
              </p:ext>
            </p:extLst>
          </p:nvPr>
        </p:nvGraphicFramePr>
        <p:xfrm>
          <a:off x="815220" y="2125131"/>
          <a:ext cx="7707574" cy="421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5"/>
          <p:cNvSpPr txBox="1">
            <a:spLocks/>
          </p:cNvSpPr>
          <p:nvPr/>
        </p:nvSpPr>
        <p:spPr>
          <a:xfrm>
            <a:off x="809965" y="6324600"/>
            <a:ext cx="665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i="1" dirty="0" smtClean="0">
                <a:solidFill>
                  <a:srgbClr val="17375E"/>
                </a:solidFill>
                <a:latin typeface="+mn-lt"/>
                <a:cs typeface="Calibri" pitchFamily="34" charset="0"/>
              </a:rPr>
              <a:t> Bisconti Research, Inc. with Quest Global Research, national public opinion, February-March 2015</a:t>
            </a:r>
            <a:endParaRPr lang="en-US" sz="1200" i="1" dirty="0">
              <a:solidFill>
                <a:srgbClr val="17375E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22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74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78992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Top Low-Carbon Energy Source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0" y="1143000"/>
            <a:ext cx="8231398" cy="1231689"/>
          </a:xfrm>
          <a:prstGeom prst="rect">
            <a:avLst/>
          </a:prstGeom>
        </p:spPr>
        <p:txBody>
          <a:bodyPr vert="horz" lIns="91440" tIns="45720" rIns="27432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32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Lucida Grande"/>
              <a:buChar char="-"/>
              <a:defRPr sz="28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4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E1E2D"/>
              </a:buClr>
              <a:buFont typeface="Arial"/>
              <a:buChar char="•"/>
              <a:defRPr sz="2000" kern="1200">
                <a:solidFill>
                  <a:srgbClr val="396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Of these low-carbon energy sources, which one provides the most electricity in the United States today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Footer Placeholder 5"/>
          <p:cNvSpPr txBox="1">
            <a:spLocks/>
          </p:cNvSpPr>
          <p:nvPr/>
        </p:nvSpPr>
        <p:spPr>
          <a:xfrm>
            <a:off x="828358" y="6248400"/>
            <a:ext cx="665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i="1" dirty="0" smtClean="0">
                <a:solidFill>
                  <a:srgbClr val="17375E"/>
                </a:solidFill>
                <a:latin typeface="+mn-lt"/>
                <a:cs typeface="Calibri" pitchFamily="34" charset="0"/>
              </a:rPr>
              <a:t> Bisconti Research, Inc. with Quest Global Research, national public opinion, September 2015</a:t>
            </a:r>
            <a:endParaRPr lang="en-US" sz="1200" i="1" dirty="0">
              <a:solidFill>
                <a:srgbClr val="17375E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296781"/>
              </p:ext>
            </p:extLst>
          </p:nvPr>
        </p:nvGraphicFramePr>
        <p:xfrm>
          <a:off x="501865" y="1881051"/>
          <a:ext cx="7944145" cy="377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ight Brace 10"/>
          <p:cNvSpPr/>
          <p:nvPr/>
        </p:nvSpPr>
        <p:spPr>
          <a:xfrm>
            <a:off x="5893385" y="2547671"/>
            <a:ext cx="252248" cy="2948828"/>
          </a:xfrm>
          <a:prstGeom prst="rightBrac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509" y="3822030"/>
            <a:ext cx="6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70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55385" y="3237255"/>
            <a:ext cx="1875453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40" rIns="0" rtlCol="0" anchor="ctr">
            <a:spAutoFit/>
          </a:bodyPr>
          <a:lstStyle/>
          <a:p>
            <a:pPr algn="ctr"/>
            <a:r>
              <a:rPr lang="en-US" b="1" i="1" dirty="0">
                <a:latin typeface="+mj-lt"/>
                <a:ea typeface="+mj-ea"/>
                <a:cs typeface="+mj-cs"/>
              </a:rPr>
              <a:t>70% unaware that nuclear </a:t>
            </a:r>
            <a:r>
              <a:rPr lang="en-US" b="1" i="1" dirty="0" smtClean="0">
                <a:latin typeface="+mj-lt"/>
                <a:ea typeface="+mj-ea"/>
                <a:cs typeface="+mj-cs"/>
              </a:rPr>
              <a:t>energy </a:t>
            </a:r>
            <a:r>
              <a:rPr lang="en-US" b="1" i="1" dirty="0">
                <a:latin typeface="+mj-lt"/>
                <a:ea typeface="+mj-ea"/>
                <a:cs typeface="+mj-cs"/>
              </a:rPr>
              <a:t>is top source by far</a:t>
            </a:r>
            <a:endParaRPr lang="en-US" b="1" i="1" u="sng" dirty="0"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23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30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92608"/>
            <a:ext cx="9143999" cy="1078992"/>
          </a:xfrm>
        </p:spPr>
        <p:txBody>
          <a:bodyPr anchor="t">
            <a:noAutofit/>
          </a:bodyPr>
          <a:lstStyle/>
          <a:p>
            <a:r>
              <a:rPr lang="en-US" dirty="0" smtClean="0"/>
              <a:t>Impact of Knowing the Facts</a:t>
            </a:r>
            <a:endParaRPr lang="en-US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95130" y="1032808"/>
            <a:ext cx="82202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274320">
            <a:spAutoFit/>
          </a:bodyPr>
          <a:lstStyle/>
          <a:p>
            <a:r>
              <a:rPr lang="en-US" sz="2000" dirty="0">
                <a:latin typeface="Calibri" charset="0"/>
                <a:cs typeface="Calibri" charset="0"/>
              </a:rPr>
              <a:t>Actually, in 2014 nuclear energy produced 63% of low-carbon electricity in the United States. Hydro produced 20%, wind produced 14%, and solar produced one and a half a percent. Given the Environmental Protection Agency’s new plan to reduce carbon emissions from electricity generation and the fact that nuclear energy is the largest clean air electricity source, </a:t>
            </a:r>
            <a:r>
              <a:rPr lang="en-US" sz="2000" b="1" dirty="0">
                <a:latin typeface="Calibri" charset="0"/>
                <a:cs typeface="Calibri" charset="0"/>
              </a:rPr>
              <a:t>do you think nuclear energy should </a:t>
            </a:r>
            <a:r>
              <a:rPr lang="en-US" sz="2000" b="1" dirty="0" smtClean="0">
                <a:latin typeface="Calibri" charset="0"/>
                <a:cs typeface="Calibri" charset="0"/>
              </a:rPr>
              <a:t>be…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590426"/>
              </p:ext>
            </p:extLst>
          </p:nvPr>
        </p:nvGraphicFramePr>
        <p:xfrm>
          <a:off x="533400" y="2847412"/>
          <a:ext cx="7944145" cy="341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5"/>
          <p:cNvSpPr txBox="1">
            <a:spLocks/>
          </p:cNvSpPr>
          <p:nvPr/>
        </p:nvSpPr>
        <p:spPr>
          <a:xfrm>
            <a:off x="809965" y="6477000"/>
            <a:ext cx="665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i="1" dirty="0" smtClean="0">
                <a:solidFill>
                  <a:srgbClr val="17375E"/>
                </a:solidFill>
                <a:latin typeface="+mn-lt"/>
                <a:cs typeface="Calibri" pitchFamily="34" charset="0"/>
              </a:rPr>
              <a:t> Bisconti Research, Inc. with Quest Global Research, national public opinion, September 2015</a:t>
            </a:r>
            <a:endParaRPr lang="en-US" sz="1200" i="1" dirty="0">
              <a:solidFill>
                <a:srgbClr val="17375E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24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1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809965" y="6477000"/>
            <a:ext cx="665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i="1" dirty="0" smtClean="0">
                <a:solidFill>
                  <a:srgbClr val="17375E"/>
                </a:solidFill>
                <a:latin typeface="+mn-lt"/>
                <a:cs typeface="Calibri" pitchFamily="34" charset="0"/>
              </a:rPr>
              <a:t> Bisconti Research, Inc. with Quest Global Research, national public opinion, September 2015</a:t>
            </a:r>
            <a:endParaRPr lang="en-US" sz="1200" i="1" dirty="0">
              <a:solidFill>
                <a:srgbClr val="17375E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059722"/>
              </p:ext>
            </p:extLst>
          </p:nvPr>
        </p:nvGraphicFramePr>
        <p:xfrm>
          <a:off x="501865" y="2831537"/>
          <a:ext cx="7944145" cy="341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ight Brace 9"/>
          <p:cNvSpPr/>
          <p:nvPr/>
        </p:nvSpPr>
        <p:spPr>
          <a:xfrm>
            <a:off x="7088776" y="2972129"/>
            <a:ext cx="252248" cy="1184601"/>
          </a:xfrm>
          <a:prstGeom prst="rightBrac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14900" y="3364374"/>
            <a:ext cx="6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84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95151" y="4666946"/>
            <a:ext cx="6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14</a:t>
            </a:r>
            <a:endParaRPr lang="en-US" sz="2000" b="1" dirty="0"/>
          </a:p>
        </p:txBody>
      </p:sp>
      <p:sp>
        <p:nvSpPr>
          <p:cNvPr id="13" name="Right Brace 12"/>
          <p:cNvSpPr/>
          <p:nvPr/>
        </p:nvSpPr>
        <p:spPr>
          <a:xfrm>
            <a:off x="4469027" y="4293363"/>
            <a:ext cx="252248" cy="1184601"/>
          </a:xfrm>
          <a:prstGeom prst="rightBrac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23271" y="4273366"/>
            <a:ext cx="2447381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40" rIns="91440" rtlCol="0" anchor="ctr">
            <a:spAutoFit/>
          </a:bodyPr>
          <a:lstStyle/>
          <a:p>
            <a:pPr algn="ctr"/>
            <a:r>
              <a:rPr lang="en-US" sz="1800" b="1" i="1" dirty="0">
                <a:solidFill>
                  <a:srgbClr val="17375E"/>
                </a:solidFill>
                <a:latin typeface="+mj-lt"/>
                <a:ea typeface="+mj-ea"/>
                <a:cs typeface="+mj-cs"/>
              </a:rPr>
              <a:t>Includes 62% of those initially </a:t>
            </a:r>
            <a:r>
              <a:rPr lang="en-US" sz="1800" b="1" i="1" dirty="0" smtClean="0">
                <a:solidFill>
                  <a:srgbClr val="17375E"/>
                </a:solidFill>
                <a:latin typeface="+mj-lt"/>
                <a:ea typeface="+mj-ea"/>
                <a:cs typeface="+mj-cs"/>
              </a:rPr>
              <a:t>opposed </a:t>
            </a:r>
            <a:r>
              <a:rPr lang="en-US" sz="1800" b="1" i="1" dirty="0">
                <a:solidFill>
                  <a:srgbClr val="17375E"/>
                </a:solidFill>
                <a:latin typeface="+mj-lt"/>
                <a:ea typeface="+mj-ea"/>
                <a:cs typeface="+mj-cs"/>
              </a:rPr>
              <a:t>to nuclear energy and 43% of those initially </a:t>
            </a:r>
            <a:r>
              <a:rPr lang="en-US" sz="1800" b="1" i="1" u="sng" dirty="0">
                <a:solidFill>
                  <a:srgbClr val="17375E"/>
                </a:solidFill>
                <a:latin typeface="+mj-lt"/>
                <a:ea typeface="+mj-ea"/>
                <a:cs typeface="+mj-cs"/>
              </a:rPr>
              <a:t>strongly</a:t>
            </a:r>
            <a:r>
              <a:rPr lang="en-US" sz="1800" b="1" i="1" dirty="0">
                <a:solidFill>
                  <a:srgbClr val="17375E"/>
                </a:solidFill>
                <a:latin typeface="+mj-lt"/>
                <a:ea typeface="+mj-ea"/>
                <a:cs typeface="+mj-cs"/>
              </a:rPr>
              <a:t> opposed to nuclear energy.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38093" y="3716356"/>
            <a:ext cx="0" cy="5088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92608"/>
            <a:ext cx="9143999" cy="1078992"/>
          </a:xfrm>
        </p:spPr>
        <p:txBody>
          <a:bodyPr anchor="t">
            <a:noAutofit/>
          </a:bodyPr>
          <a:lstStyle/>
          <a:p>
            <a:r>
              <a:rPr lang="en-US" dirty="0" smtClean="0"/>
              <a:t>Impact of Knowing the Facts</a:t>
            </a:r>
            <a:endParaRPr lang="en-US" dirty="0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95130" y="1032808"/>
            <a:ext cx="82202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274320">
            <a:spAutoFit/>
          </a:bodyPr>
          <a:lstStyle/>
          <a:p>
            <a:r>
              <a:rPr lang="en-US" sz="2000" dirty="0">
                <a:latin typeface="Calibri" charset="0"/>
                <a:cs typeface="Calibri" charset="0"/>
              </a:rPr>
              <a:t>Actually, in 2014 nuclear energy produced 63% of low-carbon electricity in the United States. Hydro produced 20%, wind produced 14%, and solar produced one and a half a percent. Given the Environmental Protection Agency’s new plan to reduce carbon emissions from electricity generation and the fact that nuclear energy is the largest clean air electricity source, </a:t>
            </a:r>
            <a:r>
              <a:rPr lang="en-US" sz="2000" b="1" dirty="0">
                <a:latin typeface="Calibri" charset="0"/>
                <a:cs typeface="Calibri" charset="0"/>
              </a:rPr>
              <a:t>do you think nuclear energy should </a:t>
            </a:r>
            <a:r>
              <a:rPr lang="en-US" sz="2000" b="1" dirty="0" smtClean="0">
                <a:latin typeface="Calibri" charset="0"/>
                <a:cs typeface="Calibri" charset="0"/>
              </a:rPr>
              <a:t>be…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25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2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sz="2600" dirty="0" smtClean="0"/>
              <a:t>Nuclear Power has untapped potential for solving many of the challenges ahead related to power supply and, to some degree, supply of chemicals and water.</a:t>
            </a:r>
          </a:p>
          <a:p>
            <a:r>
              <a:rPr lang="en-US" sz="2600" dirty="0" smtClean="0"/>
              <a:t>New designs and technology improve safety and efficiency.</a:t>
            </a:r>
          </a:p>
          <a:p>
            <a:r>
              <a:rPr lang="en-US" sz="2600" dirty="0" smtClean="0"/>
              <a:t>Small reactors may provide a faster route to deploying nuclear power.</a:t>
            </a:r>
          </a:p>
          <a:p>
            <a:r>
              <a:rPr lang="en-US" sz="2600" dirty="0" smtClean="0"/>
              <a:t>Cogeneration of high value products can improve the economics of nuclear power.</a:t>
            </a:r>
          </a:p>
          <a:p>
            <a:r>
              <a:rPr lang="en-US" sz="2600" dirty="0" smtClean="0"/>
              <a:t>The public perception can be changed but require campaigns to educate and inform the general public.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26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27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sz="2500" dirty="0" smtClean="0"/>
              <a:t>U.S. Energy Information Administration, 2010, Updated Capital Cost Estimates for Electricity Generating Plants</a:t>
            </a:r>
          </a:p>
          <a:p>
            <a:r>
              <a:rPr lang="en-US" sz="2500" dirty="0" smtClean="0"/>
              <a:t>R. Hargraves, 2012, Thorium: Energy Cheaper than Coal</a:t>
            </a:r>
          </a:p>
          <a:p>
            <a:r>
              <a:rPr lang="en-US" sz="2500" dirty="0" smtClean="0"/>
              <a:t>INL/EXT-10-19037</a:t>
            </a:r>
            <a:r>
              <a:rPr lang="en-US" sz="2500" dirty="0"/>
              <a:t>, High Temperature </a:t>
            </a:r>
            <a:r>
              <a:rPr lang="en-US" sz="2500" dirty="0" smtClean="0"/>
              <a:t>Gas-Cooled Reactor Projected </a:t>
            </a:r>
            <a:r>
              <a:rPr lang="en-US" sz="2500" dirty="0"/>
              <a:t>Markets </a:t>
            </a:r>
            <a:r>
              <a:rPr lang="en-US" sz="2500" dirty="0" smtClean="0"/>
              <a:t>and Preliminary Economics</a:t>
            </a:r>
          </a:p>
          <a:p>
            <a:r>
              <a:rPr lang="en-US" sz="2500" dirty="0" smtClean="0"/>
              <a:t>NEA-OECD</a:t>
            </a:r>
            <a:r>
              <a:rPr lang="en-US" sz="2500" dirty="0"/>
              <a:t>, </a:t>
            </a:r>
            <a:r>
              <a:rPr lang="en-US" sz="2500" dirty="0" smtClean="0"/>
              <a:t>Non-Electricity Products of Nuclear Energy</a:t>
            </a:r>
          </a:p>
          <a:p>
            <a:r>
              <a:rPr lang="en-US" sz="2500" dirty="0" err="1" smtClean="0"/>
              <a:t>Bisconti</a:t>
            </a:r>
            <a:r>
              <a:rPr lang="en-US" sz="2500" dirty="0" smtClean="0"/>
              <a:t> Research, NEI, </a:t>
            </a:r>
            <a:r>
              <a:rPr lang="en-US" sz="2500" dirty="0">
                <a:solidFill>
                  <a:schemeClr val="tx2">
                    <a:lumMod val="75000"/>
                  </a:schemeClr>
                </a:solidFill>
              </a:rPr>
              <a:t>New View of 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 Nuclear Energy</a:t>
            </a:r>
          </a:p>
          <a:p>
            <a:r>
              <a:rPr lang="en-US" sz="2500" dirty="0" err="1" smtClean="0">
                <a:solidFill>
                  <a:schemeClr val="tx2">
                    <a:lumMod val="75000"/>
                  </a:schemeClr>
                </a:solidFill>
              </a:rPr>
              <a:t>Fortum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, Nuclear Industry in Finland</a:t>
            </a:r>
          </a:p>
          <a:p>
            <a:r>
              <a:rPr lang="en-US" sz="2500" dirty="0"/>
              <a:t>Joint NEA/IAEA Expert Workshop on </a:t>
            </a:r>
            <a:r>
              <a:rPr lang="en-US" sz="2500" dirty="0" smtClean="0"/>
              <a:t>the Technical </a:t>
            </a:r>
            <a:r>
              <a:rPr lang="en-US" sz="2500" dirty="0"/>
              <a:t>and Economic Assessment of Non-Electric Applications of Nuclear Energy (NUCOGEN</a:t>
            </a:r>
            <a:r>
              <a:rPr lang="en-US" sz="2500" dirty="0" smtClean="0"/>
              <a:t>), Paris, France, 4-5 April, 2013</a:t>
            </a:r>
          </a:p>
          <a:p>
            <a:pPr marL="0" indent="0">
              <a:buNone/>
            </a:pPr>
            <a:r>
              <a:rPr lang="en-US" sz="2200" dirty="0" smtClean="0"/>
              <a:t>	https</a:t>
            </a:r>
            <a:r>
              <a:rPr lang="en-US" sz="2200" dirty="0"/>
              <a:t>://</a:t>
            </a:r>
            <a:r>
              <a:rPr lang="en-US" sz="2200" dirty="0" smtClean="0"/>
              <a:t>www.oecd-nea.org/ndd/workshops/nucogen/presentations</a:t>
            </a:r>
            <a:r>
              <a:rPr lang="en-US" sz="2200" dirty="0"/>
              <a:t>/</a:t>
            </a:r>
            <a:endParaRPr lang="en-US" sz="2200" dirty="0" smtClean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28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3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pwr_pressurized_water_re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925"/>
            <a:ext cx="85344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Cost Estimates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 smtClean="0"/>
              <a:t>How does nuclear compare with other power 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4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5600"/>
            <a:ext cx="908270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Cost Estimates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5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86199"/>
              </p:ext>
            </p:extLst>
          </p:nvPr>
        </p:nvGraphicFramePr>
        <p:xfrm>
          <a:off x="152400" y="1600200"/>
          <a:ext cx="89154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1676400"/>
                <a:gridCol w="1447800"/>
                <a:gridCol w="16764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Overnight capital cost</a:t>
                      </a:r>
                    </a:p>
                    <a:p>
                      <a:pPr algn="ctr"/>
                      <a:r>
                        <a:rPr lang="en-US" sz="2200" baseline="0" dirty="0" smtClean="0">
                          <a:solidFill>
                            <a:schemeClr val="tx1"/>
                          </a:solidFill>
                        </a:rPr>
                        <a:t>($/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</a:rPr>
                        <a:t>kWe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Electricity cost ($/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Mwh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Capital cost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</a:rPr>
                        <a:t> recovery (cent/kWh)</a:t>
                      </a:r>
                      <a:endParaRPr lang="en-US" sz="2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Electricity cost ($/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Mwh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Adv. Pulverized Coal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3,167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109.4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2.8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56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Natural Gas Combine Cycle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1,003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63.1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48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On-shore wind farm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2,438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97.0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17.4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184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Solar (Photovoltaic)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4,755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210.70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235</a:t>
                      </a:r>
                      <a:endParaRPr lang="en-US" sz="2200" dirty="0"/>
                    </a:p>
                  </a:txBody>
                  <a:tcPr/>
                </a:tc>
              </a:tr>
              <a:tr h="41656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Biomass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3,860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112.50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97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Advanced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dirty="0" smtClean="0"/>
                        <a:t>Nuclear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5,335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113.90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1" dirty="0" smtClean="0">
                          <a:solidFill>
                            <a:srgbClr val="FF0000"/>
                          </a:solidFill>
                        </a:rPr>
                        <a:t>2.0</a:t>
                      </a:r>
                      <a:endParaRPr lang="en-US" sz="2200" b="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200" b="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Source</a:t>
                      </a:r>
                      <a:endParaRPr 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US EIA (2010)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R. Hargraves (2012)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Current Nuclear Power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cost</a:t>
            </a:r>
          </a:p>
          <a:p>
            <a:r>
              <a:rPr lang="en-US" dirty="0" smtClean="0"/>
              <a:t>Long time to deployment</a:t>
            </a:r>
          </a:p>
          <a:p>
            <a:r>
              <a:rPr lang="en-US" dirty="0" smtClean="0"/>
              <a:t>Public Perception unfavorable</a:t>
            </a:r>
          </a:p>
          <a:p>
            <a:endParaRPr lang="en-US" dirty="0" smtClean="0"/>
          </a:p>
          <a:p>
            <a:r>
              <a:rPr lang="en-US" dirty="0" smtClean="0"/>
              <a:t>Conservative industry</a:t>
            </a:r>
          </a:p>
          <a:p>
            <a:pPr lvl="1"/>
            <a:r>
              <a:rPr lang="en-US" dirty="0" smtClean="0"/>
              <a:t>Innovations</a:t>
            </a:r>
          </a:p>
          <a:p>
            <a:pPr lvl="1"/>
            <a:r>
              <a:rPr lang="en-US" dirty="0" smtClean="0"/>
              <a:t>Regulations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6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History of Nuclear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7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90675"/>
            <a:ext cx="8453438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mmer 16223795695_46832161ed_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419600"/>
            <a:ext cx="3048002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Vogtle</a:t>
            </a:r>
            <a:r>
              <a:rPr lang="en-US" dirty="0" smtClean="0"/>
              <a:t>, AP-1000</a:t>
            </a:r>
            <a:endParaRPr lang="en-US" dirty="0"/>
          </a:p>
        </p:txBody>
      </p:sp>
      <p:pic>
        <p:nvPicPr>
          <p:cNvPr id="5" name="Picture 4" descr="Vogtle dec2014-0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70"/>
          <a:stretch/>
        </p:blipFill>
        <p:spPr>
          <a:xfrm>
            <a:off x="228600" y="2438400"/>
            <a:ext cx="4824260" cy="2869808"/>
          </a:xfrm>
          <a:prstGeom prst="rect">
            <a:avLst/>
          </a:prstGeom>
        </p:spPr>
      </p:pic>
      <p:pic>
        <p:nvPicPr>
          <p:cNvPr id="6" name="Picture 5" descr="Summer 14328247971_09485b32bc_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328" y="1600200"/>
            <a:ext cx="3925272" cy="2606627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F265C0B5-4056-1543-9A9A-45E70666AC66}" type="slidenum">
              <a:rPr lang="en-US" smtClean="0"/>
              <a:pPr/>
              <a:t>8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00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Small Modular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 smtClean="0"/>
              <a:t>Among the Gen3+ and Gen4 reactors are smaller reactors that can be constructed in conventional factories and transported in modules.</a:t>
            </a:r>
          </a:p>
          <a:p>
            <a:r>
              <a:rPr lang="en-US" dirty="0" smtClean="0"/>
              <a:t>Several companies have proposed designs of a variety of different reactors.</a:t>
            </a:r>
          </a:p>
          <a:p>
            <a:r>
              <a:rPr lang="en-US" dirty="0" smtClean="0"/>
              <a:t>Smaller reactors may allow for using nuclear for both base load and peak power. </a:t>
            </a:r>
          </a:p>
          <a:p>
            <a:r>
              <a:rPr lang="en-US" dirty="0" smtClean="0"/>
              <a:t>Modular concept may open up for mass production to push costs down.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5C0B5-4056-1543-9A9A-45E70666AC66}" type="slidenum">
              <a:rPr lang="en-US" smtClean="0"/>
              <a:pPr/>
              <a:t>9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>
            <a:ln>
              <a:noFill/>
            </a:ln>
            <a:solidFill>
              <a:srgbClr val="9E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>
            <a:ln>
              <a:noFill/>
            </a:ln>
            <a:solidFill>
              <a:srgbClr val="9E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33689</TotalTime>
  <Words>1194</Words>
  <Application>Microsoft Office PowerPoint</Application>
  <PresentationFormat>On-screen Show (4:3)</PresentationFormat>
  <Paragraphs>191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Blank Presentation</vt:lpstr>
      <vt:lpstr>   Possibilities and Challenges for Next Generation Nuclear Reactors</vt:lpstr>
      <vt:lpstr>Nuclear Energy</vt:lpstr>
      <vt:lpstr>Principle of Nuclear Power</vt:lpstr>
      <vt:lpstr>Cost Estimates</vt:lpstr>
      <vt:lpstr>Cost Estimates</vt:lpstr>
      <vt:lpstr>Challenges For Current Nuclear Power Industry</vt:lpstr>
      <vt:lpstr>History of Nuclear Reactors</vt:lpstr>
      <vt:lpstr>Vogtle, AP-1000</vt:lpstr>
      <vt:lpstr>Small Modular Reactors</vt:lpstr>
      <vt:lpstr>Secure H (Asea-Atom 70s-80s)</vt:lpstr>
      <vt:lpstr>Cogeneration</vt:lpstr>
      <vt:lpstr>Cogeneration</vt:lpstr>
      <vt:lpstr>District Heating</vt:lpstr>
      <vt:lpstr>Basis of the Loviisa 3 CHP option  </vt:lpstr>
      <vt:lpstr>Desalination</vt:lpstr>
      <vt:lpstr>Hydrogen Production</vt:lpstr>
      <vt:lpstr>Ammonia Production</vt:lpstr>
      <vt:lpstr>Public Perception</vt:lpstr>
      <vt:lpstr>Nuclear Energy Institute (NEI) Surveys </vt:lpstr>
      <vt:lpstr>Plant Neighbors More Favorable to  Nuclear Energy than the General Public</vt:lpstr>
      <vt:lpstr>Few Feel Very Well Informed About  Nuclear Energy</vt:lpstr>
      <vt:lpstr>The More People Feel Informed about  Nuclear Energy, the More They Favor</vt:lpstr>
      <vt:lpstr>Top Low-Carbon Energy Source</vt:lpstr>
      <vt:lpstr>Impact of Knowing the Facts</vt:lpstr>
      <vt:lpstr>Impact of Knowing the Facts</vt:lpstr>
      <vt:lpstr>Summary</vt:lpstr>
      <vt:lpstr>Thank you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Limits Resolution in Multidimensional NMR?</dc:title>
  <dc:creator>Trial User</dc:creator>
  <cp:lastModifiedBy>Micke</cp:lastModifiedBy>
  <cp:revision>875</cp:revision>
  <cp:lastPrinted>2010-08-07T18:50:54Z</cp:lastPrinted>
  <dcterms:created xsi:type="dcterms:W3CDTF">2003-04-12T23:58:00Z</dcterms:created>
  <dcterms:modified xsi:type="dcterms:W3CDTF">2016-02-01T17:42:32Z</dcterms:modified>
</cp:coreProperties>
</file>