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872" r:id="rId2"/>
    <p:sldId id="1031" r:id="rId3"/>
    <p:sldId id="1033" r:id="rId4"/>
    <p:sldId id="1032" r:id="rId5"/>
    <p:sldId id="1024" r:id="rId6"/>
    <p:sldId id="1026" r:id="rId7"/>
    <p:sldId id="1035" r:id="rId8"/>
    <p:sldId id="1036" r:id="rId9"/>
    <p:sldId id="1037" r:id="rId10"/>
    <p:sldId id="1014" r:id="rId11"/>
    <p:sldId id="1041" r:id="rId12"/>
    <p:sldId id="1038" r:id="rId13"/>
    <p:sldId id="1020" r:id="rId14"/>
    <p:sldId id="1048" r:id="rId15"/>
    <p:sldId id="1039" r:id="rId16"/>
    <p:sldId id="1042" r:id="rId17"/>
    <p:sldId id="1043" r:id="rId18"/>
    <p:sldId id="1044" r:id="rId19"/>
    <p:sldId id="1045" r:id="rId20"/>
    <p:sldId id="1046" r:id="rId21"/>
    <p:sldId id="1047" r:id="rId22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A038D65-CFF1-4DF7-A0FA-26D5D60DDC24}">
          <p14:sldIdLst>
            <p14:sldId id="872"/>
            <p14:sldId id="1031"/>
            <p14:sldId id="1033"/>
            <p14:sldId id="1032"/>
            <p14:sldId id="1024"/>
            <p14:sldId id="1026"/>
            <p14:sldId id="1035"/>
            <p14:sldId id="1036"/>
            <p14:sldId id="1037"/>
            <p14:sldId id="1014"/>
            <p14:sldId id="1041"/>
            <p14:sldId id="1038"/>
            <p14:sldId id="1020"/>
            <p14:sldId id="1048"/>
            <p14:sldId id="1039"/>
            <p14:sldId id="1042"/>
            <p14:sldId id="1043"/>
            <p14:sldId id="1044"/>
            <p14:sldId id="1045"/>
            <p14:sldId id="1046"/>
            <p14:sldId id="1047"/>
          </p14:sldIdLst>
        </p14:section>
        <p14:section name="Untitled Section" id="{ECB702F3-8CDF-4D47-910B-354508C9E0E5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C68F"/>
    <a:srgbClr val="6AACC4"/>
    <a:srgbClr val="80B7CC"/>
    <a:srgbClr val="E16565"/>
    <a:srgbClr val="034EA1"/>
    <a:srgbClr val="FF9900"/>
    <a:srgbClr val="008000"/>
    <a:srgbClr val="448A6E"/>
    <a:srgbClr val="336600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66" autoAdjust="0"/>
    <p:restoredTop sz="96445" autoAdjust="0"/>
  </p:normalViewPr>
  <p:slideViewPr>
    <p:cSldViewPr>
      <p:cViewPr varScale="1">
        <p:scale>
          <a:sx n="100" d="100"/>
          <a:sy n="100" d="100"/>
        </p:scale>
        <p:origin x="57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5735" tIns="47867" rIns="95735" bIns="47867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5735" tIns="47867" rIns="95735" bIns="47867" rtlCol="0"/>
          <a:lstStyle>
            <a:lvl1pPr algn="r">
              <a:defRPr sz="1300"/>
            </a:lvl1pPr>
          </a:lstStyle>
          <a:p>
            <a:fld id="{FDCDFC51-7869-4B95-9BDE-450716CD64AB}" type="datetimeFigureOut">
              <a:rPr lang="en-US" smtClean="0"/>
              <a:t>2/1/2016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5735" tIns="47867" rIns="95735" bIns="47867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5735" tIns="47867" rIns="95735" bIns="47867" rtlCol="0" anchor="b"/>
          <a:lstStyle>
            <a:lvl1pPr algn="r">
              <a:defRPr sz="1300"/>
            </a:lvl1pPr>
          </a:lstStyle>
          <a:p>
            <a:fld id="{B36DCD69-61D3-4AD0-9B7B-2F406D350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447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5735" tIns="47867" rIns="95735" bIns="47867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5735" tIns="47867" rIns="95735" bIns="47867" rtlCol="0"/>
          <a:lstStyle>
            <a:lvl1pPr algn="r">
              <a:defRPr sz="1300"/>
            </a:lvl1pPr>
          </a:lstStyle>
          <a:p>
            <a:fld id="{201FD214-0443-41ED-9836-A88376CFAE70}" type="datetimeFigureOut">
              <a:rPr lang="en-US" smtClean="0"/>
              <a:t>2/1/2016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2188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735" tIns="47867" rIns="95735" bIns="4786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5735" tIns="47867" rIns="95735" bIns="4786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5735" tIns="47867" rIns="95735" bIns="47867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5735" tIns="47867" rIns="95735" bIns="47867" rtlCol="0" anchor="b"/>
          <a:lstStyle>
            <a:lvl1pPr algn="r">
              <a:defRPr sz="1300"/>
            </a:lvl1pPr>
          </a:lstStyle>
          <a:p>
            <a:fld id="{A0DC7B28-8ED8-44E2-874C-F2BF8B042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469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C7B28-8ED8-44E2-874C-F2BF8B04275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108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C7B28-8ED8-44E2-874C-F2BF8B04275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468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smtClean="0"/>
              <a:t>Stanford University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T. F. Jaramillo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56EA1-8741-4D7E-B947-8724012F9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670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Stanford University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F. Jaramillo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56EA1-8741-4D7E-B947-8724012F9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348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Stanford University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F. Jaramillo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56EA1-8741-4D7E-B947-8724012F9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036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smtClean="0"/>
              <a:t>Stanford University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T. F. Jaramillo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56EA1-8741-4D7E-B947-8724012F96D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838200"/>
            <a:ext cx="9144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8177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Stanford University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T. F. Jaramillo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56EA1-8741-4D7E-B947-8724012F9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724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Stanford University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F. Jaramillo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56EA1-8741-4D7E-B947-8724012F96D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1219200"/>
            <a:ext cx="9144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5938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Stanford University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F. Jaramillo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56EA1-8741-4D7E-B947-8724012F96D2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1219200"/>
            <a:ext cx="9144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7506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smtClean="0"/>
              <a:t>Stanford University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T. F. Jaramillo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56EA1-8741-4D7E-B947-8724012F96D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838200"/>
            <a:ext cx="9144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5194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Stanford University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T. F. Jaramillo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56EA1-8741-4D7E-B947-8724012F9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763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Stanford University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F. Jaramillo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56EA1-8741-4D7E-B947-8724012F9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703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Stanford University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F. Jaramillo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56EA1-8741-4D7E-B947-8724012F9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021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8229600" cy="4754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Stanford University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T. F. Jaramillo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80956EA1-8741-4D7E-B947-8724012F96D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6324600"/>
            <a:ext cx="9144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3471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7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295400"/>
            <a:ext cx="6553200" cy="1905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Unconventional Routes to Conventional Chemicals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200400"/>
            <a:ext cx="8229600" cy="22860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Thomas F.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Jaramillo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0"/>
              </a:spcBef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Dept. of Chemical Engineering</a:t>
            </a:r>
          </a:p>
          <a:p>
            <a:pPr>
              <a:spcBef>
                <a:spcPts val="0"/>
              </a:spcBef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SUNCAT Center for Interfacial Science &amp; Catalysis</a:t>
            </a:r>
          </a:p>
          <a:p>
            <a:pPr>
              <a:spcBef>
                <a:spcPts val="0"/>
              </a:spcBef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Stanford University</a:t>
            </a:r>
          </a:p>
          <a:p>
            <a:pPr>
              <a:spcBef>
                <a:spcPts val="0"/>
              </a:spcBef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February 1,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56EA1-8741-4D7E-B947-8724012F96D2}" type="slidenum">
              <a:rPr lang="en-US" smtClean="0"/>
              <a:t>1</a:t>
            </a:fld>
            <a:endParaRPr lang="en-US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304801" y="5486400"/>
            <a:ext cx="86868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1400" dirty="0" err="1"/>
              <a:t>TeraWatts</a:t>
            </a:r>
            <a:r>
              <a:rPr lang="en-US" sz="1400" dirty="0"/>
              <a:t>, </a:t>
            </a:r>
            <a:r>
              <a:rPr lang="en-US" sz="1400" dirty="0" err="1"/>
              <a:t>TeraGrams</a:t>
            </a:r>
            <a:r>
              <a:rPr lang="en-US" sz="1400" dirty="0"/>
              <a:t>, </a:t>
            </a:r>
            <a:r>
              <a:rPr lang="en-US" sz="1400" dirty="0" err="1"/>
              <a:t>TeraLiters</a:t>
            </a:r>
            <a:r>
              <a:rPr lang="en-US" sz="1400" dirty="0"/>
              <a:t> </a:t>
            </a:r>
            <a:r>
              <a:rPr lang="en-US" sz="1400" dirty="0" smtClean="0"/>
              <a:t>2016</a:t>
            </a:r>
          </a:p>
          <a:p>
            <a:pPr algn="ctr"/>
            <a:r>
              <a:rPr lang="en-US" sz="1400" dirty="0" smtClean="0"/>
              <a:t>Workshop </a:t>
            </a:r>
            <a:r>
              <a:rPr lang="en-US" sz="1400" dirty="0"/>
              <a:t>on Challenges and Opportunities </a:t>
            </a:r>
            <a:r>
              <a:rPr lang="en-US" sz="1400" dirty="0" smtClean="0"/>
              <a:t>for </a:t>
            </a:r>
            <a:r>
              <a:rPr lang="en-US" sz="1400" dirty="0"/>
              <a:t>Future Sustainable Production of Chemicals and Fuels </a:t>
            </a:r>
            <a:endParaRPr lang="en-US" sz="1400" dirty="0" smtClean="0"/>
          </a:p>
          <a:p>
            <a:pPr algn="ctr"/>
            <a:r>
              <a:rPr lang="en-US" sz="1400" dirty="0" smtClean="0"/>
              <a:t>Santa Barbara, CA</a:t>
            </a:r>
          </a:p>
        </p:txBody>
      </p:sp>
    </p:spTree>
    <p:extLst>
      <p:ext uri="{BB962C8B-B14F-4D97-AF65-F5344CB8AC3E}">
        <p14:creationId xmlns:p14="http://schemas.microsoft.com/office/powerpoint/2010/main" val="410362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5507" t="12491" r="26916" b="7092"/>
          <a:stretch/>
        </p:blipFill>
        <p:spPr>
          <a:xfrm>
            <a:off x="0" y="897929"/>
            <a:ext cx="6188733" cy="588387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Overall chemical production is exothermic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019800" y="5257800"/>
            <a:ext cx="3086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Bandwidth </a:t>
            </a:r>
            <a:r>
              <a:rPr lang="en-US" sz="1200" dirty="0"/>
              <a:t>Study on Energy Use and Potential Energy Saving Opportunities in U.S. Chemical </a:t>
            </a:r>
            <a:r>
              <a:rPr lang="en-US" sz="1200" dirty="0" smtClean="0"/>
              <a:t>Manufacturing, U.S. DOE EERE (June 2015).</a:t>
            </a:r>
            <a:endParaRPr lang="en-US" sz="1200" dirty="0"/>
          </a:p>
        </p:txBody>
      </p:sp>
      <p:sp>
        <p:nvSpPr>
          <p:cNvPr id="6" name="Rectangle 5"/>
          <p:cNvSpPr/>
          <p:nvPr/>
        </p:nvSpPr>
        <p:spPr>
          <a:xfrm>
            <a:off x="6019800" y="1752600"/>
            <a:ext cx="3048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 smtClean="0">
                <a:solidFill>
                  <a:srgbClr val="C00000"/>
                </a:solidFill>
                <a:latin typeface="EMprint"/>
              </a:rPr>
              <a:t>For these chemicals: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 smtClean="0">
                <a:solidFill>
                  <a:srgbClr val="C00000"/>
                </a:solidFill>
                <a:latin typeface="EMprint"/>
              </a:rPr>
              <a:t>3.2 quads was </a:t>
            </a:r>
            <a:r>
              <a:rPr lang="en-US" sz="1600" b="1" i="1" u="sng" dirty="0" smtClean="0">
                <a:solidFill>
                  <a:srgbClr val="C00000"/>
                </a:solidFill>
                <a:latin typeface="EMprint"/>
              </a:rPr>
              <a:t>input</a:t>
            </a:r>
          </a:p>
          <a:p>
            <a:endParaRPr lang="en-US" sz="1600" b="1" i="1" dirty="0" smtClean="0">
              <a:solidFill>
                <a:srgbClr val="C00000"/>
              </a:solidFill>
              <a:latin typeface="EMprint"/>
            </a:endParaRPr>
          </a:p>
          <a:p>
            <a:r>
              <a:rPr lang="en-US" sz="1600" b="1" i="1" dirty="0" smtClean="0">
                <a:solidFill>
                  <a:srgbClr val="C00000"/>
                </a:solidFill>
                <a:latin typeface="EMprint"/>
              </a:rPr>
              <a:t>Thermodynamically, it could have been: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 smtClean="0">
                <a:solidFill>
                  <a:srgbClr val="C00000"/>
                </a:solidFill>
                <a:latin typeface="EMprint"/>
              </a:rPr>
              <a:t>0.8 quads </a:t>
            </a:r>
            <a:r>
              <a:rPr lang="en-US" sz="1600" b="1" i="1" u="sng" dirty="0" smtClean="0">
                <a:solidFill>
                  <a:srgbClr val="C00000"/>
                </a:solidFill>
                <a:latin typeface="EMprint"/>
              </a:rPr>
              <a:t>output</a:t>
            </a:r>
            <a:endParaRPr lang="en-US" sz="1600" b="1" i="1" dirty="0" smtClean="0">
              <a:solidFill>
                <a:srgbClr val="C00000"/>
              </a:solidFill>
              <a:latin typeface="EMprin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i="1" u="sng" dirty="0">
              <a:solidFill>
                <a:srgbClr val="C00000"/>
              </a:solidFill>
              <a:latin typeface="EMprint"/>
            </a:endParaRPr>
          </a:p>
          <a:p>
            <a:r>
              <a:rPr lang="en-US" sz="1600" b="1" i="1" dirty="0" smtClean="0">
                <a:solidFill>
                  <a:srgbClr val="C00000"/>
                </a:solidFill>
                <a:latin typeface="EMprint"/>
              </a:rPr>
              <a:t>New processes are needed!</a:t>
            </a:r>
            <a:endParaRPr lang="en-US" sz="1600" b="1" i="1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56EA1-8741-4D7E-B947-8724012F96D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52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892480" cy="990600"/>
          </a:xfrm>
        </p:spPr>
        <p:txBody>
          <a:bodyPr/>
          <a:lstStyle/>
          <a:p>
            <a:r>
              <a:rPr lang="en-US" sz="4000" dirty="0" smtClean="0"/>
              <a:t>The need for a new chemistry</a:t>
            </a:r>
            <a:endParaRPr lang="en-US" sz="4000" dirty="0"/>
          </a:p>
        </p:txBody>
      </p:sp>
      <p:sp>
        <p:nvSpPr>
          <p:cNvPr id="4" name="Pladsholder til indhold 2"/>
          <p:cNvSpPr txBox="1">
            <a:spLocks/>
          </p:cNvSpPr>
          <p:nvPr/>
        </p:nvSpPr>
        <p:spPr>
          <a:xfrm>
            <a:off x="304800" y="1353344"/>
            <a:ext cx="4876800" cy="116125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800" dirty="0">
                <a:latin typeface="Cambria"/>
                <a:cs typeface="Cambria"/>
              </a:rPr>
              <a:t>Current technology is extremely </a:t>
            </a:r>
            <a:r>
              <a:rPr lang="en-US" sz="2800" dirty="0" smtClean="0">
                <a:latin typeface="Cambria"/>
                <a:cs typeface="Cambria"/>
              </a:rPr>
              <a:t>wasteful</a:t>
            </a:r>
            <a:endParaRPr lang="en-US" sz="2000" dirty="0" smtClean="0"/>
          </a:p>
          <a:p>
            <a:pPr>
              <a:buFontTx/>
              <a:buNone/>
            </a:pPr>
            <a:endParaRPr lang="en-US" dirty="0"/>
          </a:p>
        </p:txBody>
      </p:sp>
      <p:graphicFrame>
        <p:nvGraphicFramePr>
          <p:cNvPr id="7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8499339"/>
              </p:ext>
            </p:extLst>
          </p:nvPr>
        </p:nvGraphicFramePr>
        <p:xfrm>
          <a:off x="1981200" y="3200400"/>
          <a:ext cx="4896545" cy="2448271"/>
        </p:xfrm>
        <a:graphic>
          <a:graphicData uri="http://schemas.openxmlformats.org/drawingml/2006/table">
            <a:tbl>
              <a:tblPr/>
              <a:tblGrid>
                <a:gridCol w="1254815"/>
                <a:gridCol w="1381217"/>
                <a:gridCol w="1172390"/>
                <a:gridCol w="1088123"/>
              </a:tblGrid>
              <a:tr h="9172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Subsector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Quantity produced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ton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product per year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Product Value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US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$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per kg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E-factor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(kg waste/kg product)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3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Oil Refining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6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–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&lt;5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&lt; 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3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Bulk Chemicals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10</a:t>
                      </a:r>
                      <a:r>
                        <a:rPr kumimoji="0" lang="en-US" sz="1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4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– 10</a:t>
                      </a:r>
                      <a:r>
                        <a:rPr kumimoji="0" lang="en-US" sz="1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1-10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&lt; 1 to 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48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Fine Chemicals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10</a:t>
                      </a:r>
                      <a:r>
                        <a:rPr kumimoji="0" lang="en-US" sz="1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2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– 10</a:t>
                      </a:r>
                      <a:r>
                        <a:rPr kumimoji="0" lang="en-US" sz="1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10 –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5 to &gt; 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3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Pharmaceuticals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10 -10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10</a:t>
                      </a:r>
                      <a:r>
                        <a:rPr kumimoji="0" lang="en-US" sz="1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2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- 10</a:t>
                      </a:r>
                      <a:r>
                        <a:rPr kumimoji="0" lang="en-US" sz="1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25 to100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963134"/>
            <a:ext cx="3423693" cy="1800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19400" y="6336268"/>
            <a:ext cx="5400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Sheldon, 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 err="1">
                <a:solidFill>
                  <a:schemeClr val="accent2"/>
                </a:solidFill>
              </a:rPr>
              <a:t>Chemtech</a:t>
            </a:r>
            <a:r>
              <a:rPr lang="en-US" dirty="0">
                <a:solidFill>
                  <a:schemeClr val="accent2"/>
                </a:solidFill>
              </a:rPr>
              <a:t>, March 1994, </a:t>
            </a:r>
            <a:r>
              <a:rPr lang="en-US" dirty="0" smtClean="0">
                <a:solidFill>
                  <a:schemeClr val="accent2"/>
                </a:solidFill>
              </a:rPr>
              <a:t>p38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56EA1-8741-4D7E-B947-8724012F96D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23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56EA1-8741-4D7E-B947-8724012F96D2}" type="slidenum">
              <a:rPr lang="en-US" smtClean="0"/>
              <a:t>12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074426" y="2656582"/>
            <a:ext cx="487511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A vision for the future:</a:t>
            </a:r>
          </a:p>
          <a:p>
            <a:pPr algn="ctr"/>
            <a:r>
              <a:rPr lang="en-US" sz="3200" dirty="0" smtClean="0"/>
              <a:t>A more integrated approach</a:t>
            </a:r>
          </a:p>
        </p:txBody>
      </p:sp>
    </p:spTree>
    <p:extLst>
      <p:ext uri="{BB962C8B-B14F-4D97-AF65-F5344CB8AC3E}">
        <p14:creationId xmlns:p14="http://schemas.microsoft.com/office/powerpoint/2010/main" val="130171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56EA1-8741-4D7E-B947-8724012F96D2}" type="slidenum">
              <a:rPr lang="en-US" smtClean="0"/>
              <a:t>13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0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56EA1-8741-4D7E-B947-8724012F96D2}" type="slidenum">
              <a:rPr lang="en-US" smtClean="0"/>
              <a:t>14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801857" y="2656582"/>
            <a:ext cx="542026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An example:</a:t>
            </a:r>
          </a:p>
          <a:p>
            <a:pPr algn="ctr"/>
            <a:r>
              <a:rPr lang="en-US" sz="3200" dirty="0" smtClean="0"/>
              <a:t>An unconventional approach to</a:t>
            </a:r>
            <a:endParaRPr lang="en-US" sz="3200" dirty="0" smtClean="0"/>
          </a:p>
          <a:p>
            <a:pPr algn="ctr"/>
            <a:r>
              <a:rPr lang="en-US" sz="3200" dirty="0"/>
              <a:t>f</a:t>
            </a:r>
            <a:r>
              <a:rPr lang="en-US" sz="3200" dirty="0" smtClean="0"/>
              <a:t>ertilizer production</a:t>
            </a: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123113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592" y="113978"/>
            <a:ext cx="7358063" cy="794742"/>
          </a:xfrm>
        </p:spPr>
        <p:txBody>
          <a:bodyPr/>
          <a:lstStyle/>
          <a:p>
            <a:pPr marL="0" indent="0" algn="ctr" eaLnBrk="1">
              <a:buNone/>
              <a:defRPr/>
            </a:pPr>
            <a:r>
              <a:rPr lang="en-US" sz="4000" dirty="0" smtClean="0"/>
              <a:t>Ammonia Synthesis</a:t>
            </a:r>
            <a:endParaRPr lang="en-US" sz="4000" dirty="0"/>
          </a:p>
        </p:txBody>
      </p:sp>
      <p:sp>
        <p:nvSpPr>
          <p:cNvPr id="7170" name="TextBox 3"/>
          <p:cNvSpPr txBox="1">
            <a:spLocks noChangeArrowheads="1"/>
          </p:cNvSpPr>
          <p:nvPr/>
        </p:nvSpPr>
        <p:spPr bwMode="auto">
          <a:xfrm>
            <a:off x="971600" y="1066800"/>
            <a:ext cx="6768752" cy="975938"/>
          </a:xfrm>
          <a:prstGeom prst="rect">
            <a:avLst/>
          </a:prstGeom>
          <a:solidFill>
            <a:srgbClr val="E9EDDF"/>
          </a:solidFill>
          <a:ln w="9525" cmpd="sng">
            <a:solidFill>
              <a:srgbClr val="262D17"/>
            </a:solidFill>
          </a:ln>
          <a:extLst/>
        </p:spPr>
        <p:txBody>
          <a:bodyPr wrap="square" lIns="64291" tIns="32146" rIns="64291" bIns="32146">
            <a:spAutoFit/>
          </a:bodyPr>
          <a:lstStyle>
            <a:lvl1pPr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cs typeface="ＭＳ Ｐゴシック" charset="0"/>
                <a:sym typeface="Helvetica Light" charset="0"/>
              </a:defRPr>
            </a:lvl1pPr>
            <a:lvl2pPr marL="742950" indent="-28575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2pPr>
            <a:lvl3pPr marL="11430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3pPr>
            <a:lvl4pPr marL="16002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4pPr>
            <a:lvl5pPr marL="20574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9pPr>
          </a:lstStyle>
          <a:p>
            <a:pPr algn="r" eaLnBrk="1"/>
            <a:r>
              <a:rPr lang="en-US" sz="2800" dirty="0" smtClean="0">
                <a:latin typeface="Cambria"/>
                <a:cs typeface="Cambria"/>
                <a:sym typeface="Wingdings" charset="0"/>
              </a:rPr>
              <a:t>“Most </a:t>
            </a:r>
            <a:r>
              <a:rPr lang="en-US" sz="2800" dirty="0">
                <a:latin typeface="Cambria"/>
                <a:cs typeface="Cambria"/>
                <a:sym typeface="Wingdings" charset="0"/>
              </a:rPr>
              <a:t>important discovery </a:t>
            </a:r>
            <a:r>
              <a:rPr lang="en-US" sz="2800" dirty="0" smtClean="0">
                <a:latin typeface="Cambria"/>
                <a:cs typeface="Cambria"/>
                <a:sym typeface="Wingdings" charset="0"/>
              </a:rPr>
              <a:t>in </a:t>
            </a:r>
            <a:r>
              <a:rPr lang="en-US" sz="2800" dirty="0">
                <a:latin typeface="Cambria"/>
                <a:cs typeface="Cambria"/>
                <a:sym typeface="Wingdings" charset="0"/>
              </a:rPr>
              <a:t>20</a:t>
            </a:r>
            <a:r>
              <a:rPr lang="en-US" sz="2800" baseline="30000" dirty="0">
                <a:latin typeface="Cambria"/>
                <a:cs typeface="Cambria"/>
                <a:sym typeface="Wingdings" charset="0"/>
              </a:rPr>
              <a:t>th</a:t>
            </a:r>
            <a:r>
              <a:rPr lang="en-US" sz="2800" dirty="0">
                <a:latin typeface="Cambria"/>
                <a:cs typeface="Cambria"/>
                <a:sym typeface="Wingdings" charset="0"/>
              </a:rPr>
              <a:t> </a:t>
            </a:r>
            <a:r>
              <a:rPr lang="en-US" sz="2800" dirty="0" smtClean="0">
                <a:latin typeface="Cambria"/>
                <a:cs typeface="Cambria"/>
                <a:sym typeface="Wingdings" charset="0"/>
              </a:rPr>
              <a:t>century”</a:t>
            </a:r>
          </a:p>
          <a:p>
            <a:pPr algn="r" eaLnBrk="1">
              <a:lnSpc>
                <a:spcPct val="40000"/>
              </a:lnSpc>
            </a:pPr>
            <a:endParaRPr lang="en-US" sz="2800" dirty="0" smtClean="0">
              <a:latin typeface="Cambria"/>
              <a:cs typeface="Cambria"/>
              <a:sym typeface="Wingdings" charset="0"/>
            </a:endParaRPr>
          </a:p>
          <a:p>
            <a:pPr algn="r" eaLnBrk="1"/>
            <a:r>
              <a:rPr lang="en-US" sz="2000" dirty="0" err="1">
                <a:latin typeface="Cambria"/>
                <a:cs typeface="Cambria"/>
              </a:rPr>
              <a:t>Smil</a:t>
            </a:r>
            <a:r>
              <a:rPr lang="en-US" sz="2000" dirty="0">
                <a:latin typeface="Cambria"/>
                <a:cs typeface="Cambria"/>
              </a:rPr>
              <a:t>, Nature </a:t>
            </a:r>
            <a:r>
              <a:rPr lang="de-DE" sz="2000" b="1" dirty="0">
                <a:latin typeface="Cambria"/>
                <a:cs typeface="Cambria"/>
              </a:rPr>
              <a:t>400</a:t>
            </a:r>
            <a:r>
              <a:rPr lang="de-DE" sz="2000" dirty="0">
                <a:latin typeface="Cambria"/>
                <a:cs typeface="Cambria"/>
              </a:rPr>
              <a:t>, 415 (1999</a:t>
            </a:r>
            <a:r>
              <a:rPr lang="de-DE" sz="2000" dirty="0" smtClean="0">
                <a:latin typeface="Cambria"/>
                <a:cs typeface="Cambria"/>
              </a:rPr>
              <a:t>)</a:t>
            </a:r>
            <a:endParaRPr lang="de-DE" sz="2000" dirty="0">
              <a:latin typeface="Cambria"/>
              <a:cs typeface="Cambria"/>
            </a:endParaRPr>
          </a:p>
        </p:txBody>
      </p:sp>
      <p:pic>
        <p:nvPicPr>
          <p:cNvPr id="7171" name="Picture 4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429641"/>
            <a:ext cx="4391174" cy="364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oup 27"/>
          <p:cNvGrpSpPr/>
          <p:nvPr/>
        </p:nvGrpSpPr>
        <p:grpSpPr>
          <a:xfrm>
            <a:off x="5508105" y="2861689"/>
            <a:ext cx="1800199" cy="2592288"/>
            <a:chOff x="5652121" y="2420888"/>
            <a:chExt cx="1800199" cy="2592288"/>
          </a:xfrm>
        </p:grpSpPr>
        <p:cxnSp>
          <p:nvCxnSpPr>
            <p:cNvPr id="17" name="Straight Arrow Connector 16"/>
            <p:cNvCxnSpPr/>
            <p:nvPr/>
          </p:nvCxnSpPr>
          <p:spPr>
            <a:xfrm>
              <a:off x="5940152" y="2924944"/>
              <a:ext cx="0" cy="2088232"/>
            </a:xfrm>
            <a:prstGeom prst="straightConnector1">
              <a:avLst/>
            </a:prstGeom>
            <a:ln w="19050" cmpd="sng"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5652121" y="2420888"/>
              <a:ext cx="1800199" cy="461665"/>
            </a:xfrm>
            <a:prstGeom prst="rect">
              <a:avLst/>
            </a:prstGeom>
            <a:ln w="19050" cmpd="sng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ym typeface="Wingdings" charset="0"/>
                </a:rPr>
                <a:t>Industrial production</a:t>
              </a:r>
              <a:endParaRPr lang="en-US" sz="1200" b="1" dirty="0">
                <a:sym typeface="Wingdings" charset="0"/>
              </a:endParaRPr>
            </a:p>
            <a:p>
              <a:r>
                <a:rPr lang="en-US" sz="1200" b="1" dirty="0" smtClean="0">
                  <a:sym typeface="Wingdings" charset="0"/>
                </a:rPr>
                <a:t>Haber</a:t>
              </a:r>
              <a:r>
                <a:rPr lang="en-US" sz="1200" b="1" dirty="0">
                  <a:sym typeface="Wingdings" charset="0"/>
                </a:rPr>
                <a:t>-</a:t>
              </a:r>
              <a:r>
                <a:rPr lang="en-US" sz="1200" b="1" dirty="0" smtClean="0">
                  <a:sym typeface="Wingdings" charset="0"/>
                </a:rPr>
                <a:t>Bosch process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23528" y="2330770"/>
            <a:ext cx="3888432" cy="1656184"/>
            <a:chOff x="323528" y="3671887"/>
            <a:chExt cx="3888432" cy="1656184"/>
          </a:xfrm>
        </p:grpSpPr>
        <p:sp>
          <p:nvSpPr>
            <p:cNvPr id="15" name="Rectangle 14"/>
            <p:cNvSpPr/>
            <p:nvPr/>
          </p:nvSpPr>
          <p:spPr>
            <a:xfrm>
              <a:off x="323528" y="3671887"/>
              <a:ext cx="3888432" cy="1656184"/>
            </a:xfrm>
            <a:prstGeom prst="rect">
              <a:avLst/>
            </a:prstGeom>
            <a:solidFill>
              <a:srgbClr val="E9EDDF"/>
            </a:solidFill>
            <a:ln w="9525" cmpd="sng">
              <a:solidFill>
                <a:srgbClr val="262D1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62D17"/>
                </a:solidFill>
              </a:endParaRPr>
            </a:p>
          </p:txBody>
        </p:sp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168504">
              <a:off x="452160" y="3996192"/>
              <a:ext cx="661524" cy="365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" name="Group 3"/>
            <p:cNvGrpSpPr/>
            <p:nvPr/>
          </p:nvGrpSpPr>
          <p:grpSpPr>
            <a:xfrm>
              <a:off x="1519652" y="3876199"/>
              <a:ext cx="676084" cy="689373"/>
              <a:chOff x="1187624" y="1772816"/>
              <a:chExt cx="818175" cy="815683"/>
            </a:xfrm>
          </p:grpSpPr>
          <p:pic>
            <p:nvPicPr>
              <p:cNvPr id="6" name="Picture 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960009">
                <a:off x="1259632" y="1772816"/>
                <a:ext cx="530143" cy="3037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" name="Picture 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93723">
                <a:off x="1187624" y="2284741"/>
                <a:ext cx="530143" cy="3037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Picture 3"/>
              <p:cNvPicPr>
                <a:picLocks noChangeAspect="1" noChangeArrowheads="1"/>
              </p:cNvPicPr>
              <p:nvPr/>
            </p:nvPicPr>
            <p:blipFill>
              <a:blip r:embed="rId4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97746">
                <a:off x="1475656" y="2052129"/>
                <a:ext cx="530143" cy="3037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" name="TextBox 1"/>
            <p:cNvSpPr txBox="1"/>
            <p:nvPr/>
          </p:nvSpPr>
          <p:spPr>
            <a:xfrm>
              <a:off x="3048821" y="4215122"/>
              <a:ext cx="192061" cy="3928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10" name="Picture 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36948">
              <a:off x="2684264" y="3885152"/>
              <a:ext cx="659048" cy="481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99615">
              <a:off x="3384745" y="3990329"/>
              <a:ext cx="659048" cy="481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1043608" y="4588826"/>
              <a:ext cx="389049" cy="584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>
                  <a:latin typeface="+mn-lt"/>
                </a:rPr>
                <a:t>+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V="1">
              <a:off x="2411760" y="4944510"/>
              <a:ext cx="360040" cy="4356"/>
            </a:xfrm>
            <a:prstGeom prst="straightConnector1">
              <a:avLst/>
            </a:prstGeom>
            <a:ln cap="flat">
              <a:solidFill>
                <a:srgbClr val="000000"/>
              </a:solidFill>
              <a:headEnd type="none"/>
              <a:tailEnd type="arrow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467544" y="4691612"/>
              <a:ext cx="50777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262D17"/>
                  </a:solidFill>
                  <a:latin typeface="Cambria"/>
                  <a:cs typeface="Cambria"/>
                </a:rPr>
                <a:t>N</a:t>
              </a:r>
              <a:r>
                <a:rPr lang="en-US" sz="2400" baseline="-25000" dirty="0">
                  <a:solidFill>
                    <a:srgbClr val="262D17"/>
                  </a:solidFill>
                  <a:latin typeface="Cambria"/>
                  <a:cs typeface="Cambria"/>
                </a:rPr>
                <a:t>2</a:t>
              </a:r>
              <a:endParaRPr lang="en-US" sz="2400" dirty="0">
                <a:solidFill>
                  <a:srgbClr val="262D17"/>
                </a:solidFill>
                <a:latin typeface="Cambria"/>
                <a:cs typeface="Cambria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547664" y="4660834"/>
              <a:ext cx="76254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srgbClr val="262D17"/>
                  </a:solidFill>
                  <a:latin typeface="Cambria"/>
                  <a:cs typeface="Cambria"/>
                </a:rPr>
                <a:t>3H</a:t>
              </a:r>
              <a:r>
                <a:rPr lang="en-US" sz="2800" baseline="-25000" dirty="0">
                  <a:solidFill>
                    <a:srgbClr val="262D17"/>
                  </a:solidFill>
                  <a:latin typeface="Cambria"/>
                  <a:cs typeface="Cambria"/>
                </a:rPr>
                <a:t>2</a:t>
              </a:r>
              <a:endParaRPr lang="en-US" sz="2800" dirty="0">
                <a:solidFill>
                  <a:srgbClr val="262D17"/>
                </a:solidFill>
                <a:latin typeface="Cambria"/>
                <a:cs typeface="Cambria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915816" y="4660834"/>
              <a:ext cx="100695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/>
              <a:r>
                <a:rPr lang="en-US" sz="2800" dirty="0">
                  <a:solidFill>
                    <a:srgbClr val="262D17"/>
                  </a:solidFill>
                  <a:latin typeface="Cambria"/>
                  <a:cs typeface="Cambria"/>
                  <a:sym typeface="Wingdings" charset="0"/>
                </a:rPr>
                <a:t>2NH</a:t>
              </a:r>
              <a:r>
                <a:rPr lang="en-US" sz="2800" baseline="-25000" dirty="0">
                  <a:solidFill>
                    <a:srgbClr val="262D17"/>
                  </a:solidFill>
                  <a:latin typeface="Cambria"/>
                  <a:cs typeface="Cambria"/>
                  <a:sym typeface="Wingdings" charset="0"/>
                </a:rPr>
                <a:t>3</a:t>
              </a:r>
            </a:p>
          </p:txBody>
        </p:sp>
      </p:grpSp>
      <p:sp>
        <p:nvSpPr>
          <p:cNvPr id="31" name="Rectangle 30"/>
          <p:cNvSpPr/>
          <p:nvPr/>
        </p:nvSpPr>
        <p:spPr>
          <a:xfrm>
            <a:off x="395536" y="4346994"/>
            <a:ext cx="3888432" cy="1872208"/>
          </a:xfrm>
          <a:prstGeom prst="rect">
            <a:avLst/>
          </a:prstGeom>
          <a:solidFill>
            <a:srgbClr val="FFDDCC"/>
          </a:solidFill>
          <a:ln w="12700" cmpd="sng">
            <a:solidFill>
              <a:srgbClr val="EB535B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27013" indent="-227013" eaLnBrk="1">
              <a:buFont typeface="Arial"/>
              <a:buChar char="•"/>
            </a:pPr>
            <a:r>
              <a:rPr lang="de-DE" sz="2400" dirty="0" smtClean="0">
                <a:solidFill>
                  <a:schemeClr val="tx1"/>
                </a:solidFill>
                <a:latin typeface="Cambria"/>
                <a:cs typeface="Cambria"/>
              </a:rPr>
              <a:t>1</a:t>
            </a:r>
            <a:r>
              <a:rPr lang="de-DE" sz="2400" dirty="0">
                <a:solidFill>
                  <a:schemeClr val="tx1"/>
                </a:solidFill>
                <a:latin typeface="Cambria"/>
                <a:cs typeface="Cambria"/>
              </a:rPr>
              <a:t>-2% </a:t>
            </a:r>
            <a:r>
              <a:rPr lang="de-DE" sz="2400" dirty="0" err="1">
                <a:solidFill>
                  <a:schemeClr val="tx1"/>
                </a:solidFill>
                <a:latin typeface="Cambria"/>
                <a:cs typeface="Cambria"/>
              </a:rPr>
              <a:t>of</a:t>
            </a:r>
            <a:r>
              <a:rPr lang="de-DE" sz="2400" dirty="0">
                <a:solidFill>
                  <a:schemeClr val="tx1"/>
                </a:solidFill>
                <a:latin typeface="Cambria"/>
                <a:cs typeface="Cambria"/>
              </a:rPr>
              <a:t> </a:t>
            </a:r>
            <a:r>
              <a:rPr lang="de-DE" sz="2400" dirty="0" smtClean="0">
                <a:solidFill>
                  <a:schemeClr val="tx1"/>
                </a:solidFill>
                <a:latin typeface="Cambria"/>
                <a:cs typeface="Cambria"/>
              </a:rPr>
              <a:t>all </a:t>
            </a:r>
            <a:r>
              <a:rPr lang="de-DE" sz="2400" dirty="0" err="1" smtClean="0">
                <a:solidFill>
                  <a:schemeClr val="tx1"/>
                </a:solidFill>
                <a:latin typeface="Cambria"/>
                <a:cs typeface="Cambria"/>
              </a:rPr>
              <a:t>energy</a:t>
            </a:r>
            <a:r>
              <a:rPr lang="de-DE" sz="2400" dirty="0" smtClean="0">
                <a:solidFill>
                  <a:schemeClr val="tx1"/>
                </a:solidFill>
                <a:latin typeface="Cambria"/>
                <a:cs typeface="Cambria"/>
              </a:rPr>
              <a:t> </a:t>
            </a:r>
            <a:r>
              <a:rPr lang="de-DE" sz="2400" dirty="0" err="1" smtClean="0">
                <a:solidFill>
                  <a:schemeClr val="tx1"/>
                </a:solidFill>
                <a:latin typeface="Cambria"/>
                <a:cs typeface="Cambria"/>
              </a:rPr>
              <a:t>use</a:t>
            </a:r>
            <a:r>
              <a:rPr lang="de-DE" sz="2400" dirty="0" smtClean="0">
                <a:solidFill>
                  <a:schemeClr val="tx1"/>
                </a:solidFill>
                <a:latin typeface="Cambria"/>
                <a:cs typeface="Cambria"/>
              </a:rPr>
              <a:t> in </a:t>
            </a:r>
            <a:r>
              <a:rPr lang="de-DE" sz="2400" dirty="0" err="1" smtClean="0">
                <a:solidFill>
                  <a:schemeClr val="tx1"/>
                </a:solidFill>
                <a:latin typeface="Cambria"/>
                <a:cs typeface="Cambria"/>
              </a:rPr>
              <a:t>world</a:t>
            </a:r>
            <a:endParaRPr lang="de-DE" sz="2400" dirty="0" smtClean="0">
              <a:solidFill>
                <a:schemeClr val="tx1"/>
              </a:solidFill>
              <a:latin typeface="Cambria"/>
              <a:cs typeface="Cambria"/>
            </a:endParaRPr>
          </a:p>
          <a:p>
            <a:pPr marL="227013" indent="-227013" eaLnBrk="1">
              <a:buFont typeface="Arial"/>
              <a:buChar char="•"/>
            </a:pPr>
            <a:r>
              <a:rPr lang="de-DE" sz="2400" dirty="0" smtClean="0">
                <a:solidFill>
                  <a:schemeClr val="tx1"/>
                </a:solidFill>
                <a:latin typeface="Cambria"/>
                <a:cs typeface="Cambria"/>
              </a:rPr>
              <a:t>3-5% </a:t>
            </a:r>
            <a:r>
              <a:rPr lang="de-DE" sz="2400" dirty="0" err="1" smtClean="0">
                <a:solidFill>
                  <a:schemeClr val="tx1"/>
                </a:solidFill>
                <a:latin typeface="Cambria"/>
                <a:cs typeface="Cambria"/>
              </a:rPr>
              <a:t>of</a:t>
            </a:r>
            <a:r>
              <a:rPr lang="de-DE" sz="2400" dirty="0" smtClean="0">
                <a:solidFill>
                  <a:schemeClr val="tx1"/>
                </a:solidFill>
                <a:latin typeface="Cambria"/>
                <a:cs typeface="Cambria"/>
              </a:rPr>
              <a:t> global </a:t>
            </a:r>
            <a:r>
              <a:rPr lang="de-DE" sz="2400" dirty="0" err="1" smtClean="0">
                <a:solidFill>
                  <a:schemeClr val="tx1"/>
                </a:solidFill>
                <a:latin typeface="Cambria"/>
                <a:cs typeface="Cambria"/>
              </a:rPr>
              <a:t>natural</a:t>
            </a:r>
            <a:r>
              <a:rPr lang="de-DE" sz="2400" dirty="0" smtClean="0">
                <a:solidFill>
                  <a:schemeClr val="tx1"/>
                </a:solidFill>
                <a:latin typeface="Cambria"/>
                <a:cs typeface="Cambria"/>
              </a:rPr>
              <a:t> gas </a:t>
            </a:r>
            <a:r>
              <a:rPr lang="de-DE" sz="2400" dirty="0" err="1" smtClean="0">
                <a:solidFill>
                  <a:schemeClr val="tx1"/>
                </a:solidFill>
                <a:latin typeface="Cambria"/>
                <a:cs typeface="Cambria"/>
              </a:rPr>
              <a:t>supply</a:t>
            </a:r>
            <a:endParaRPr lang="da-DK" sz="2400" dirty="0" smtClean="0">
              <a:solidFill>
                <a:schemeClr val="tx1"/>
              </a:solidFill>
              <a:latin typeface="Cambria"/>
              <a:cs typeface="Cambria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56EA1-8741-4D7E-B947-8724012F96D2}" type="slidenum">
              <a:rPr lang="en-US" smtClean="0"/>
              <a:t>15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118344" y="6314768"/>
            <a:ext cx="46634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SUNCAT Center for Interface Science and Catalysis</a:t>
            </a:r>
          </a:p>
          <a:p>
            <a:pPr algn="ctr"/>
            <a:r>
              <a:rPr lang="en-US" sz="1400" dirty="0" smtClean="0"/>
              <a:t>Stanford University and SLAC National Accelerator Laboratory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7208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892480" cy="990600"/>
          </a:xfrm>
        </p:spPr>
        <p:txBody>
          <a:bodyPr/>
          <a:lstStyle/>
          <a:p>
            <a:r>
              <a:rPr lang="en-US" sz="4000" dirty="0" smtClean="0"/>
              <a:t>The need for a new chemistry</a:t>
            </a:r>
            <a:endParaRPr lang="en-US" sz="4000" dirty="0"/>
          </a:p>
        </p:txBody>
      </p:sp>
      <p:sp>
        <p:nvSpPr>
          <p:cNvPr id="4" name="Pladsholder til indhold 2"/>
          <p:cNvSpPr txBox="1">
            <a:spLocks/>
          </p:cNvSpPr>
          <p:nvPr/>
        </p:nvSpPr>
        <p:spPr>
          <a:xfrm>
            <a:off x="107504" y="1052736"/>
            <a:ext cx="9433048" cy="518457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800" dirty="0" smtClean="0">
                <a:latin typeface="Cambria"/>
                <a:cs typeface="Cambria"/>
              </a:rPr>
              <a:t>Decentralized production </a:t>
            </a:r>
          </a:p>
          <a:p>
            <a:pPr marL="0" indent="0">
              <a:buNone/>
            </a:pPr>
            <a:endParaRPr lang="en-US" sz="900" dirty="0" smtClean="0">
              <a:latin typeface="Cambria"/>
              <a:cs typeface="Cambria"/>
            </a:endParaRPr>
          </a:p>
          <a:p>
            <a:pPr marL="457200" lvl="1" indent="0">
              <a:buNone/>
            </a:pPr>
            <a:endParaRPr lang="en-US" sz="2000" dirty="0" smtClean="0"/>
          </a:p>
          <a:p>
            <a:pPr>
              <a:buFontTx/>
              <a:buNone/>
            </a:pP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716016" y="2564904"/>
            <a:ext cx="410445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ym typeface="Wingdings"/>
              </a:rPr>
              <a:t>	</a:t>
            </a:r>
            <a:endParaRPr lang="en-US" sz="3200" dirty="0"/>
          </a:p>
        </p:txBody>
      </p:sp>
      <p:pic>
        <p:nvPicPr>
          <p:cNvPr id="13" name="pasted-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3608" y="1988840"/>
            <a:ext cx="2592288" cy="194421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18" name="Group 17"/>
          <p:cNvGrpSpPr/>
          <p:nvPr/>
        </p:nvGrpSpPr>
        <p:grpSpPr>
          <a:xfrm>
            <a:off x="1043608" y="4293096"/>
            <a:ext cx="7776864" cy="1872208"/>
            <a:chOff x="1043608" y="4293096"/>
            <a:chExt cx="7776864" cy="1872208"/>
          </a:xfrm>
        </p:grpSpPr>
        <p:sp>
          <p:nvSpPr>
            <p:cNvPr id="3" name="TextBox 2"/>
            <p:cNvSpPr txBox="1"/>
            <p:nvPr/>
          </p:nvSpPr>
          <p:spPr>
            <a:xfrm>
              <a:off x="4716016" y="4797152"/>
              <a:ext cx="410445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ym typeface="Wingdings"/>
                </a:rPr>
                <a:t>		?</a:t>
              </a:r>
              <a:endParaRPr lang="en-US" sz="3200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1043608" y="4293096"/>
              <a:ext cx="2592288" cy="1872208"/>
              <a:chOff x="971600" y="1052736"/>
              <a:chExt cx="2340832" cy="1636535"/>
            </a:xfrm>
          </p:grpSpPr>
          <p:pic>
            <p:nvPicPr>
              <p:cNvPr id="15" name="Picture 6"/>
              <p:cNvPicPr>
                <a:picLocks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1600" y="1052736"/>
                <a:ext cx="2340832" cy="16365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16" name="Picture 5" descr="pasted-image.t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6409" y="1090389"/>
                <a:ext cx="2211214" cy="1474515"/>
              </a:xfrm>
              <a:prstGeom prst="rect">
                <a:avLst/>
              </a:prstGeom>
              <a:noFill/>
              <a:ln w="63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4128" y="2276872"/>
            <a:ext cx="1947506" cy="132459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56EA1-8741-4D7E-B947-8724012F96D2}" type="slidenum">
              <a:rPr lang="en-US" smtClean="0"/>
              <a:t>16</a:t>
            </a:fld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118344" y="6324600"/>
            <a:ext cx="46634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SUNCAT Center for Interface Science and Catalysis</a:t>
            </a:r>
          </a:p>
          <a:p>
            <a:pPr algn="ctr"/>
            <a:r>
              <a:rPr lang="en-US" sz="1400" dirty="0" smtClean="0"/>
              <a:t>Stanford University and SLAC National Accelerator Laboratory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0508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indent="0"/>
            <a:r>
              <a:rPr lang="en-US" sz="4000" dirty="0" smtClean="0"/>
              <a:t>Sustainable Nitrogen </a:t>
            </a:r>
            <a:r>
              <a:rPr lang="en-US" sz="4000" dirty="0"/>
              <a:t>R</a:t>
            </a:r>
            <a:r>
              <a:rPr lang="en-US" sz="4000" dirty="0" smtClean="0"/>
              <a:t>eduction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5378896"/>
            <a:ext cx="7704856" cy="576064"/>
          </a:xfrm>
          <a:solidFill>
            <a:srgbClr val="E9EDDF"/>
          </a:solidFill>
          <a:ln>
            <a:solidFill>
              <a:srgbClr val="262D17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sz="2800" dirty="0" smtClean="0">
                <a:latin typeface="+mn-lt"/>
              </a:rPr>
              <a:t>Biomimetic ammonia synthesis for fertilizers</a:t>
            </a:r>
            <a:endParaRPr lang="en-US" sz="2800" dirty="0">
              <a:latin typeface="+mn-lt"/>
            </a:endParaRPr>
          </a:p>
        </p:txBody>
      </p:sp>
      <p:pic>
        <p:nvPicPr>
          <p:cNvPr id="7" name="Picture 6" descr="Macintosh HD:Users:norskov:Desktop:Fig1_03b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0" b="4866"/>
          <a:stretch/>
        </p:blipFill>
        <p:spPr bwMode="auto">
          <a:xfrm>
            <a:off x="3707904" y="1346448"/>
            <a:ext cx="5004048" cy="382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2931" r="54346" b="7617"/>
          <a:stretch/>
        </p:blipFill>
        <p:spPr>
          <a:xfrm>
            <a:off x="395536" y="914400"/>
            <a:ext cx="3096344" cy="369662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34628" y="3720235"/>
            <a:ext cx="1101268" cy="10473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56EA1-8741-4D7E-B947-8724012F96D2}" type="slidenum">
              <a:rPr lang="en-US" smtClean="0"/>
              <a:t>17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118344" y="6314768"/>
            <a:ext cx="46634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SUNCAT Center for Interface Science and Catalysis</a:t>
            </a:r>
          </a:p>
          <a:p>
            <a:pPr algn="ctr"/>
            <a:r>
              <a:rPr lang="en-US" sz="1400" dirty="0" smtClean="0"/>
              <a:t>Stanford University and SLAC National Accelerator Laboratory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1153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8" name="Group 4107"/>
          <p:cNvGrpSpPr/>
          <p:nvPr/>
        </p:nvGrpSpPr>
        <p:grpSpPr>
          <a:xfrm>
            <a:off x="-108520" y="2673895"/>
            <a:ext cx="9361040" cy="4211489"/>
            <a:chOff x="-108520" y="2673895"/>
            <a:chExt cx="9361040" cy="4211489"/>
          </a:xfrm>
        </p:grpSpPr>
        <p:grpSp>
          <p:nvGrpSpPr>
            <p:cNvPr id="4107" name="Group 4106"/>
            <p:cNvGrpSpPr/>
            <p:nvPr/>
          </p:nvGrpSpPr>
          <p:grpSpPr>
            <a:xfrm>
              <a:off x="-108520" y="3465983"/>
              <a:ext cx="9361040" cy="3419401"/>
              <a:chOff x="-108520" y="3465983"/>
              <a:chExt cx="9361040" cy="3419401"/>
            </a:xfrm>
          </p:grpSpPr>
          <p:sp>
            <p:nvSpPr>
              <p:cNvPr id="4097" name="AutoShape 1"/>
              <p:cNvSpPr>
                <a:spLocks/>
              </p:cNvSpPr>
              <p:nvPr/>
            </p:nvSpPr>
            <p:spPr bwMode="auto">
              <a:xfrm>
                <a:off x="-108520" y="3465983"/>
                <a:ext cx="9361040" cy="817066"/>
              </a:xfrm>
              <a:custGeom>
                <a:avLst/>
                <a:gdLst>
                  <a:gd name="T0" fmla="*/ 10800 w 21600"/>
                  <a:gd name="T1" fmla="+- 0 10865 130"/>
                  <a:gd name="T2" fmla="*/ 10865 h 21470"/>
                  <a:gd name="T3" fmla="*/ 10800 w 21600"/>
                  <a:gd name="T4" fmla="+- 0 10865 130"/>
                  <a:gd name="T5" fmla="*/ 10865 h 21470"/>
                  <a:gd name="T6" fmla="*/ 10800 w 21600"/>
                  <a:gd name="T7" fmla="+- 0 10865 130"/>
                  <a:gd name="T8" fmla="*/ 10865 h 21470"/>
                  <a:gd name="T9" fmla="*/ 10800 w 21600"/>
                  <a:gd name="T10" fmla="+- 0 10865 130"/>
                  <a:gd name="T11" fmla="*/ 10865 h 21470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21600" h="21470">
                    <a:moveTo>
                      <a:pt x="21579" y="1942"/>
                    </a:moveTo>
                    <a:cubicBezTo>
                      <a:pt x="20740" y="498"/>
                      <a:pt x="19888" y="70"/>
                      <a:pt x="19040" y="665"/>
                    </a:cubicBezTo>
                    <a:cubicBezTo>
                      <a:pt x="18349" y="1150"/>
                      <a:pt x="17664" y="2312"/>
                      <a:pt x="16974" y="2991"/>
                    </a:cubicBezTo>
                    <a:cubicBezTo>
                      <a:pt x="14624" y="5303"/>
                      <a:pt x="12261" y="1978"/>
                      <a:pt x="9905" y="3232"/>
                    </a:cubicBezTo>
                    <a:cubicBezTo>
                      <a:pt x="8966" y="3732"/>
                      <a:pt x="8028" y="4958"/>
                      <a:pt x="7089" y="4293"/>
                    </a:cubicBezTo>
                    <a:cubicBezTo>
                      <a:pt x="6379" y="3790"/>
                      <a:pt x="5679" y="2208"/>
                      <a:pt x="4970" y="1677"/>
                    </a:cubicBezTo>
                    <a:cubicBezTo>
                      <a:pt x="4078" y="1009"/>
                      <a:pt x="3181" y="2007"/>
                      <a:pt x="2291" y="1115"/>
                    </a:cubicBezTo>
                    <a:cubicBezTo>
                      <a:pt x="1875" y="698"/>
                      <a:pt x="1461" y="-130"/>
                      <a:pt x="1043" y="17"/>
                    </a:cubicBezTo>
                    <a:cubicBezTo>
                      <a:pt x="684" y="143"/>
                      <a:pt x="331" y="984"/>
                      <a:pt x="0" y="2500"/>
                    </a:cubicBezTo>
                    <a:lnTo>
                      <a:pt x="105" y="21470"/>
                    </a:lnTo>
                    <a:lnTo>
                      <a:pt x="21600" y="17219"/>
                    </a:lnTo>
                    <a:lnTo>
                      <a:pt x="21579" y="1942"/>
                    </a:lnTo>
                    <a:close/>
                  </a:path>
                </a:pathLst>
              </a:custGeom>
              <a:solidFill>
                <a:srgbClr val="D6E8ED"/>
              </a:solidFill>
              <a:ln>
                <a:noFill/>
              </a:ln>
              <a:effectLst>
                <a:softEdge rad="25400"/>
              </a:effectLst>
              <a:extLst/>
            </p:spPr>
            <p:txBody>
              <a:bodyPr lIns="0" tIns="0" rIns="0" bIns="0" anchor="ctr"/>
              <a:lstStyle/>
              <a:p>
                <a:pPr>
                  <a:defRPr/>
                </a:pPr>
                <a:endParaRPr lang="en-US" sz="1700" dirty="0">
                  <a:cs typeface="Helvetica Light" charset="0"/>
                </a:endParaRPr>
              </a:p>
            </p:txBody>
          </p:sp>
          <p:sp>
            <p:nvSpPr>
              <p:cNvPr id="4098" name="AutoShape 2"/>
              <p:cNvSpPr>
                <a:spLocks/>
              </p:cNvSpPr>
              <p:nvPr/>
            </p:nvSpPr>
            <p:spPr bwMode="auto">
              <a:xfrm>
                <a:off x="2480" y="3609999"/>
                <a:ext cx="9250040" cy="504056"/>
              </a:xfrm>
              <a:custGeom>
                <a:avLst/>
                <a:gdLst>
                  <a:gd name="T0" fmla="*/ 10800 w 21600"/>
                  <a:gd name="T1" fmla="+- 0 11325 1051"/>
                  <a:gd name="T2" fmla="*/ 11325 h 20549"/>
                  <a:gd name="T3" fmla="*/ 10800 w 21600"/>
                  <a:gd name="T4" fmla="+- 0 11325 1051"/>
                  <a:gd name="T5" fmla="*/ 11325 h 20549"/>
                  <a:gd name="T6" fmla="*/ 10800 w 21600"/>
                  <a:gd name="T7" fmla="+- 0 11325 1051"/>
                  <a:gd name="T8" fmla="*/ 11325 h 20549"/>
                  <a:gd name="T9" fmla="*/ 10800 w 21600"/>
                  <a:gd name="T10" fmla="+- 0 11325 1051"/>
                  <a:gd name="T11" fmla="*/ 11325 h 20549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21600" h="20549">
                    <a:moveTo>
                      <a:pt x="21579" y="976"/>
                    </a:moveTo>
                    <a:cubicBezTo>
                      <a:pt x="20538" y="6268"/>
                      <a:pt x="19368" y="7562"/>
                      <a:pt x="18254" y="4655"/>
                    </a:cubicBezTo>
                    <a:cubicBezTo>
                      <a:pt x="18022" y="4050"/>
                      <a:pt x="17791" y="3260"/>
                      <a:pt x="17553" y="3196"/>
                    </a:cubicBezTo>
                    <a:cubicBezTo>
                      <a:pt x="17457" y="3171"/>
                      <a:pt x="17361" y="3265"/>
                      <a:pt x="17265" y="3330"/>
                    </a:cubicBezTo>
                    <a:cubicBezTo>
                      <a:pt x="17041" y="3484"/>
                      <a:pt x="16815" y="3484"/>
                      <a:pt x="16592" y="3160"/>
                    </a:cubicBezTo>
                    <a:cubicBezTo>
                      <a:pt x="16531" y="3071"/>
                      <a:pt x="16470" y="2958"/>
                      <a:pt x="16408" y="2849"/>
                    </a:cubicBezTo>
                    <a:cubicBezTo>
                      <a:pt x="14238" y="-1051"/>
                      <a:pt x="12029" y="-653"/>
                      <a:pt x="9847" y="2269"/>
                    </a:cubicBezTo>
                    <a:cubicBezTo>
                      <a:pt x="9164" y="3185"/>
                      <a:pt x="8475" y="4348"/>
                      <a:pt x="7791" y="3379"/>
                    </a:cubicBezTo>
                    <a:cubicBezTo>
                      <a:pt x="7661" y="3195"/>
                      <a:pt x="7531" y="2934"/>
                      <a:pt x="7400" y="2902"/>
                    </a:cubicBezTo>
                    <a:cubicBezTo>
                      <a:pt x="7272" y="2870"/>
                      <a:pt x="7145" y="3058"/>
                      <a:pt x="7018" y="3332"/>
                    </a:cubicBezTo>
                    <a:cubicBezTo>
                      <a:pt x="6843" y="3712"/>
                      <a:pt x="6660" y="4237"/>
                      <a:pt x="6495" y="3435"/>
                    </a:cubicBezTo>
                    <a:cubicBezTo>
                      <a:pt x="6404" y="2989"/>
                      <a:pt x="6310" y="2206"/>
                      <a:pt x="6225" y="2789"/>
                    </a:cubicBezTo>
                    <a:cubicBezTo>
                      <a:pt x="6201" y="2955"/>
                      <a:pt x="6184" y="3218"/>
                      <a:pt x="6165" y="3459"/>
                    </a:cubicBezTo>
                    <a:cubicBezTo>
                      <a:pt x="5809" y="8078"/>
                      <a:pt x="5227" y="3925"/>
                      <a:pt x="4702" y="3349"/>
                    </a:cubicBezTo>
                    <a:cubicBezTo>
                      <a:pt x="4590" y="3227"/>
                      <a:pt x="4477" y="3302"/>
                      <a:pt x="4368" y="3572"/>
                    </a:cubicBezTo>
                    <a:lnTo>
                      <a:pt x="0" y="20549"/>
                    </a:lnTo>
                    <a:lnTo>
                      <a:pt x="21600" y="16288"/>
                    </a:lnTo>
                    <a:lnTo>
                      <a:pt x="21579" y="976"/>
                    </a:lnTo>
                    <a:close/>
                  </a:path>
                </a:pathLst>
              </a:custGeom>
              <a:solidFill>
                <a:srgbClr val="AED491"/>
              </a:solidFill>
              <a:ln w="44450" cap="flat" cmpd="sng">
                <a:solidFill>
                  <a:srgbClr val="8DA9A7"/>
                </a:solidFill>
                <a:prstDash val="solid"/>
                <a:miter lim="0"/>
                <a:headEnd/>
                <a:tailEnd/>
              </a:ln>
              <a:effectLst>
                <a:softEdge rad="38100"/>
              </a:effectLst>
              <a:extLst/>
            </p:spPr>
            <p:txBody>
              <a:bodyPr lIns="0" tIns="0" rIns="0" bIns="0" anchor="ctr"/>
              <a:lstStyle/>
              <a:p>
                <a:pPr>
                  <a:defRPr/>
                </a:pPr>
                <a:endParaRPr lang="en-US" sz="1700">
                  <a:ln>
                    <a:solidFill>
                      <a:srgbClr val="FF0000"/>
                    </a:solidFill>
                  </a:ln>
                  <a:cs typeface="Helvetica Light" charset="0"/>
                </a:endParaRPr>
              </a:p>
            </p:txBody>
          </p:sp>
          <p:sp>
            <p:nvSpPr>
              <p:cNvPr id="4099" name="AutoShape 3"/>
              <p:cNvSpPr>
                <a:spLocks/>
              </p:cNvSpPr>
              <p:nvPr/>
            </p:nvSpPr>
            <p:spPr bwMode="auto">
              <a:xfrm>
                <a:off x="0" y="3925415"/>
                <a:ext cx="9144000" cy="29599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599"/>
                    </a:lnTo>
                    <a:lnTo>
                      <a:pt x="0" y="21599"/>
                    </a:lnTo>
                    <a:close/>
                  </a:path>
                </a:pathLst>
              </a:custGeom>
              <a:solidFill>
                <a:srgbClr val="F5E6C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l">
                  <a:defRPr/>
                </a:pPr>
                <a:endParaRPr lang="en-US" dirty="0">
                  <a:cs typeface="Helvetica Light" charset="0"/>
                </a:endParaRPr>
              </a:p>
            </p:txBody>
          </p:sp>
          <p:sp>
            <p:nvSpPr>
              <p:cNvPr id="4115" name="AutoShape 19"/>
              <p:cNvSpPr>
                <a:spLocks/>
              </p:cNvSpPr>
              <p:nvPr/>
            </p:nvSpPr>
            <p:spPr bwMode="auto">
              <a:xfrm>
                <a:off x="0" y="3913632"/>
                <a:ext cx="1368152" cy="396613"/>
              </a:xfrm>
              <a:custGeom>
                <a:avLst/>
                <a:gdLst>
                  <a:gd name="T0" fmla="*/ 10800 w 21600"/>
                  <a:gd name="T1" fmla="*/ 10213 h 20426"/>
                  <a:gd name="T2" fmla="*/ 10800 w 21600"/>
                  <a:gd name="T3" fmla="*/ 10213 h 20426"/>
                  <a:gd name="T4" fmla="*/ 10800 w 21600"/>
                  <a:gd name="T5" fmla="*/ 10213 h 20426"/>
                  <a:gd name="T6" fmla="*/ 10800 w 21600"/>
                  <a:gd name="T7" fmla="*/ 10213 h 20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0426">
                    <a:moveTo>
                      <a:pt x="0" y="0"/>
                    </a:moveTo>
                    <a:lnTo>
                      <a:pt x="21600" y="119"/>
                    </a:lnTo>
                    <a:cubicBezTo>
                      <a:pt x="19378" y="13597"/>
                      <a:pt x="14665" y="21600"/>
                      <a:pt x="9712" y="20285"/>
                    </a:cubicBezTo>
                    <a:cubicBezTo>
                      <a:pt x="5522" y="19173"/>
                      <a:pt x="1831" y="1147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022244"/>
                  </a:gs>
                  <a:gs pos="100000">
                    <a:srgbClr val="85CBFE"/>
                  </a:gs>
                </a:gsLst>
                <a:lin ang="16200000" scaled="0"/>
                <a:tileRect/>
              </a:gradFill>
              <a:ln w="28575">
                <a:solidFill>
                  <a:srgbClr val="002E5C"/>
                </a:solidFill>
              </a:ln>
              <a:effectLst>
                <a:softEdge rad="38100"/>
              </a:effectLst>
              <a:extLst/>
            </p:spPr>
            <p:txBody>
              <a:bodyPr lIns="0" tIns="0" rIns="0" bIns="0" anchor="ctr"/>
              <a:lstStyle/>
              <a:p>
                <a:pPr>
                  <a:defRPr/>
                </a:pPr>
                <a:endParaRPr lang="en-US" sz="1700">
                  <a:solidFill>
                    <a:srgbClr val="73FDFF"/>
                  </a:solidFill>
                  <a:cs typeface="Helvetica Light" charset="0"/>
                </a:endParaRPr>
              </a:p>
            </p:txBody>
          </p:sp>
        </p:grpSp>
        <p:pic>
          <p:nvPicPr>
            <p:cNvPr id="4103" name="Picture 7" descr="pasted-image.t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912" y="2673895"/>
              <a:ext cx="3652242" cy="2339578"/>
            </a:xfrm>
            <a:prstGeom prst="rect">
              <a:avLst/>
            </a:prstGeom>
            <a:ln w="12700" cap="flat" cmpd="sng">
              <a:noFill/>
              <a:prstDash val="solid"/>
              <a:miter lim="0"/>
              <a:headEnd type="none" w="med" len="med"/>
              <a:tailEnd type="none" w="med" len="med"/>
            </a:ln>
            <a:effectLst>
              <a:softEdge rad="50800"/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9475" y="4717131"/>
            <a:ext cx="3874453" cy="2096245"/>
          </a:xfrm>
          <a:prstGeom prst="rect">
            <a:avLst/>
          </a:prstGeom>
          <a:solidFill>
            <a:srgbClr val="DDBFA4"/>
          </a:solidFill>
          <a:ln w="19050" cmpd="sng">
            <a:solidFill>
              <a:srgbClr val="88756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none" lIns="64291" tIns="32146" rIns="64291" bIns="32146">
            <a:spAutoFit/>
          </a:bodyPr>
          <a:lstStyle>
            <a:lvl1pPr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cs typeface="ＭＳ Ｐゴシック" charset="0"/>
                <a:sym typeface="Helvetica Light" charset="0"/>
              </a:defRPr>
            </a:lvl1pPr>
            <a:lvl2pPr marL="742950" indent="-28575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2pPr>
            <a:lvl3pPr marL="11430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3pPr>
            <a:lvl4pPr marL="16002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4pPr>
            <a:lvl5pPr marL="20574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9pPr>
          </a:lstStyle>
          <a:p>
            <a:pPr eaLnBrk="1"/>
            <a:r>
              <a:rPr lang="en-US" sz="2400" dirty="0">
                <a:latin typeface="+mn-lt"/>
                <a:cs typeface="Arial"/>
              </a:rPr>
              <a:t>Haber Bosch Process</a:t>
            </a:r>
          </a:p>
          <a:p>
            <a:pPr eaLnBrk="1"/>
            <a:r>
              <a:rPr lang="en-US" sz="2400" dirty="0">
                <a:latin typeface="+mn-lt"/>
                <a:cs typeface="Arial"/>
              </a:rPr>
              <a:t>N</a:t>
            </a:r>
            <a:r>
              <a:rPr lang="en-US" sz="2400" baseline="-25000" dirty="0">
                <a:latin typeface="+mn-lt"/>
                <a:cs typeface="Arial"/>
              </a:rPr>
              <a:t>2</a:t>
            </a:r>
            <a:r>
              <a:rPr lang="en-US" sz="2400" dirty="0">
                <a:latin typeface="+mn-lt"/>
                <a:cs typeface="Arial"/>
              </a:rPr>
              <a:t>+3H</a:t>
            </a:r>
            <a:r>
              <a:rPr lang="en-US" sz="2400" baseline="-25000" dirty="0">
                <a:latin typeface="+mn-lt"/>
                <a:cs typeface="Arial"/>
              </a:rPr>
              <a:t>2</a:t>
            </a:r>
            <a:r>
              <a:rPr lang="en-US" sz="2400" dirty="0">
                <a:latin typeface="+mn-lt"/>
                <a:cs typeface="Arial"/>
              </a:rPr>
              <a:t> </a:t>
            </a:r>
            <a:r>
              <a:rPr lang="en-US" sz="2400" dirty="0">
                <a:latin typeface="+mn-lt"/>
                <a:cs typeface="Arial"/>
                <a:sym typeface="Wingdings" charset="0"/>
              </a:rPr>
              <a:t> 2NH</a:t>
            </a:r>
            <a:r>
              <a:rPr lang="en-US" sz="2400" baseline="-25000" dirty="0">
                <a:latin typeface="+mn-lt"/>
                <a:cs typeface="Arial"/>
                <a:sym typeface="Wingdings" charset="0"/>
              </a:rPr>
              <a:t>3</a:t>
            </a:r>
          </a:p>
          <a:p>
            <a:pPr eaLnBrk="1">
              <a:lnSpc>
                <a:spcPct val="50000"/>
              </a:lnSpc>
            </a:pPr>
            <a:endParaRPr lang="en-US" sz="2400" dirty="0">
              <a:latin typeface="+mn-lt"/>
              <a:cs typeface="Arial"/>
            </a:endParaRPr>
          </a:p>
          <a:p>
            <a:pPr eaLnBrk="1"/>
            <a:r>
              <a:rPr lang="en-US" sz="2400" dirty="0">
                <a:latin typeface="+mn-lt"/>
                <a:cs typeface="Arial"/>
              </a:rPr>
              <a:t>100-150 bar</a:t>
            </a:r>
          </a:p>
          <a:p>
            <a:pPr eaLnBrk="1"/>
            <a:r>
              <a:rPr lang="en-US" sz="2400" dirty="0">
                <a:latin typeface="+mn-lt"/>
                <a:cs typeface="Arial"/>
              </a:rPr>
              <a:t>700-800K</a:t>
            </a:r>
          </a:p>
          <a:p>
            <a:pPr eaLnBrk="1"/>
            <a:r>
              <a:rPr lang="en-US" sz="2400" dirty="0">
                <a:latin typeface="+mn-lt"/>
                <a:cs typeface="Arial"/>
              </a:rPr>
              <a:t>H</a:t>
            </a:r>
            <a:r>
              <a:rPr lang="en-US" sz="2400" baseline="-25000" dirty="0">
                <a:latin typeface="+mn-lt"/>
                <a:cs typeface="Arial"/>
              </a:rPr>
              <a:t>2</a:t>
            </a:r>
            <a:r>
              <a:rPr lang="en-US" sz="2400" dirty="0">
                <a:latin typeface="+mn-lt"/>
                <a:cs typeface="Arial"/>
              </a:rPr>
              <a:t> from natural gas reforming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01333" y="44624"/>
            <a:ext cx="4546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Cambria"/>
                <a:cs typeface="Cambria"/>
              </a:rPr>
              <a:t>Today’s Technology</a:t>
            </a:r>
            <a:endParaRPr lang="en-US" sz="4000" dirty="0">
              <a:latin typeface="Cambria"/>
              <a:cs typeface="Cambria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971600" y="1144393"/>
            <a:ext cx="2340832" cy="1636535"/>
            <a:chOff x="971600" y="1052736"/>
            <a:chExt cx="2340832" cy="1636535"/>
          </a:xfrm>
        </p:grpSpPr>
        <p:pic>
          <p:nvPicPr>
            <p:cNvPr id="4102" name="Picture 6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600" y="1052736"/>
              <a:ext cx="2340832" cy="16365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4101" name="Picture 5" descr="pasted-image.ti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409" y="1090389"/>
              <a:ext cx="2211214" cy="1474515"/>
            </a:xfrm>
            <a:prstGeom prst="rect">
              <a:avLst/>
            </a:prstGeom>
            <a:noFill/>
            <a:ln w="63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grpSp>
        <p:nvGrpSpPr>
          <p:cNvPr id="27" name="Group 26"/>
          <p:cNvGrpSpPr/>
          <p:nvPr/>
        </p:nvGrpSpPr>
        <p:grpSpPr>
          <a:xfrm>
            <a:off x="6641944" y="4949169"/>
            <a:ext cx="2466560" cy="1936215"/>
            <a:chOff x="6372200" y="4869160"/>
            <a:chExt cx="2466560" cy="1936215"/>
          </a:xfrm>
        </p:grpSpPr>
        <p:pic>
          <p:nvPicPr>
            <p:cNvPr id="44" name="Picture 6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2200" y="4869160"/>
              <a:ext cx="2466560" cy="19362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44208" y="4941168"/>
              <a:ext cx="2314483" cy="1728147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</p:grpSp>
      <p:sp>
        <p:nvSpPr>
          <p:cNvPr id="28" name="Right Arrow 27"/>
          <p:cNvSpPr/>
          <p:nvPr/>
        </p:nvSpPr>
        <p:spPr>
          <a:xfrm flipH="1">
            <a:off x="2411760" y="3789040"/>
            <a:ext cx="1368152" cy="864096"/>
          </a:xfrm>
          <a:prstGeom prst="rightArrow">
            <a:avLst>
              <a:gd name="adj1" fmla="val 57882"/>
              <a:gd name="adj2" fmla="val 61989"/>
            </a:avLst>
          </a:prstGeom>
          <a:solidFill>
            <a:srgbClr val="B3141A"/>
          </a:solidFill>
          <a:ln w="12700">
            <a:solidFill>
              <a:srgbClr val="56090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&gt;50%</a:t>
            </a:r>
            <a:endParaRPr lang="en-US" sz="2400" dirty="0"/>
          </a:p>
        </p:txBody>
      </p:sp>
      <p:sp>
        <p:nvSpPr>
          <p:cNvPr id="50" name="Right Arrow 49"/>
          <p:cNvSpPr/>
          <p:nvPr/>
        </p:nvSpPr>
        <p:spPr>
          <a:xfrm rot="2220000">
            <a:off x="7097078" y="4224233"/>
            <a:ext cx="1281805" cy="792088"/>
          </a:xfrm>
          <a:prstGeom prst="rightArrow">
            <a:avLst>
              <a:gd name="adj1" fmla="val 57882"/>
              <a:gd name="adj2" fmla="val 61989"/>
            </a:avLst>
          </a:prstGeom>
          <a:solidFill>
            <a:srgbClr val="42771F"/>
          </a:solidFill>
          <a:ln w="12700">
            <a:solidFill>
              <a:srgbClr val="1D340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&lt;50%</a:t>
            </a:r>
            <a:endParaRPr lang="en-US" sz="2400" dirty="0"/>
          </a:p>
        </p:txBody>
      </p:sp>
      <p:grpSp>
        <p:nvGrpSpPr>
          <p:cNvPr id="4106" name="Group 4105"/>
          <p:cNvGrpSpPr/>
          <p:nvPr/>
        </p:nvGrpSpPr>
        <p:grpSpPr>
          <a:xfrm>
            <a:off x="2699792" y="1052736"/>
            <a:ext cx="6264696" cy="2016224"/>
            <a:chOff x="2699792" y="1052736"/>
            <a:chExt cx="6264696" cy="2016224"/>
          </a:xfrm>
        </p:grpSpPr>
        <p:cxnSp>
          <p:nvCxnSpPr>
            <p:cNvPr id="32" name="Straight Connector 31"/>
            <p:cNvCxnSpPr/>
            <p:nvPr/>
          </p:nvCxnSpPr>
          <p:spPr>
            <a:xfrm flipV="1">
              <a:off x="2699792" y="1052736"/>
              <a:ext cx="5184576" cy="432048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2699793" y="1536192"/>
              <a:ext cx="5085134" cy="1512168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05" name="Group 4104"/>
            <p:cNvGrpSpPr/>
            <p:nvPr/>
          </p:nvGrpSpPr>
          <p:grpSpPr>
            <a:xfrm>
              <a:off x="6948264" y="1052736"/>
              <a:ext cx="2016224" cy="2016224"/>
              <a:chOff x="6948264" y="1052736"/>
              <a:chExt cx="2016224" cy="2016224"/>
            </a:xfrm>
          </p:grpSpPr>
          <p:pic>
            <p:nvPicPr>
              <p:cNvPr id="51" name="Picture 50"/>
              <p:cNvPicPr>
                <a:picLocks noChangeAspect="1"/>
              </p:cNvPicPr>
              <p:nvPr/>
            </p:nvPicPr>
            <p:blipFill rotWithShape="1">
              <a:blip r:embed="rId6"/>
              <a:srcRect l="4875" t="5048" r="977" b="804"/>
              <a:stretch/>
            </p:blipFill>
            <p:spPr>
              <a:xfrm>
                <a:off x="6948264" y="1052736"/>
                <a:ext cx="2016224" cy="2016224"/>
              </a:xfrm>
              <a:prstGeom prst="ellipse">
                <a:avLst/>
              </a:prstGeom>
              <a:ln w="12700">
                <a:solidFill>
                  <a:schemeClr val="tx1"/>
                </a:solidFill>
              </a:ln>
            </p:spPr>
          </p:pic>
          <p:grpSp>
            <p:nvGrpSpPr>
              <p:cNvPr id="4104" name="Group 4103"/>
              <p:cNvGrpSpPr/>
              <p:nvPr/>
            </p:nvGrpSpPr>
            <p:grpSpPr>
              <a:xfrm>
                <a:off x="7236296" y="1268760"/>
                <a:ext cx="553995" cy="307777"/>
                <a:chOff x="7236296" y="1268760"/>
                <a:chExt cx="553995" cy="307777"/>
              </a:xfrm>
            </p:grpSpPr>
            <p:cxnSp>
              <p:nvCxnSpPr>
                <p:cNvPr id="53" name="Straight Connector 52"/>
                <p:cNvCxnSpPr/>
                <p:nvPr/>
              </p:nvCxnSpPr>
              <p:spPr>
                <a:xfrm>
                  <a:off x="7273264" y="1556792"/>
                  <a:ext cx="480059" cy="0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96" name="TextBox 4095"/>
                <p:cNvSpPr txBox="1"/>
                <p:nvPr/>
              </p:nvSpPr>
              <p:spPr>
                <a:xfrm>
                  <a:off x="7236296" y="1268760"/>
                  <a:ext cx="55399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chemeClr val="bg1"/>
                      </a:solidFill>
                      <a:latin typeface="+mn-lt"/>
                    </a:rPr>
                    <a:t>5 nm</a:t>
                  </a:r>
                  <a:endParaRPr lang="en-US" sz="1400" dirty="0">
                    <a:solidFill>
                      <a:schemeClr val="bg1"/>
                    </a:solidFill>
                    <a:latin typeface="+mn-lt"/>
                  </a:endParaRPr>
                </a:p>
              </p:txBody>
            </p:sp>
          </p:grpSp>
        </p:grpSp>
      </p:grpSp>
      <p:grpSp>
        <p:nvGrpSpPr>
          <p:cNvPr id="4" name="Group 3"/>
          <p:cNvGrpSpPr/>
          <p:nvPr/>
        </p:nvGrpSpPr>
        <p:grpSpPr>
          <a:xfrm>
            <a:off x="1619672" y="2231136"/>
            <a:ext cx="2547712" cy="1285857"/>
            <a:chOff x="1619672" y="2231136"/>
            <a:chExt cx="2547712" cy="1285857"/>
          </a:xfrm>
        </p:grpSpPr>
        <p:pic>
          <p:nvPicPr>
            <p:cNvPr id="35" name="Picture 6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2231136"/>
              <a:ext cx="2547712" cy="12858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31" name="Picture 17" descr="pasted-image.tif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6" t="1482" r="1589" b="1680"/>
            <a:stretch/>
          </p:blipFill>
          <p:spPr bwMode="auto">
            <a:xfrm>
              <a:off x="1684272" y="2276872"/>
              <a:ext cx="2418512" cy="11430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56EA1-8741-4D7E-B947-8724012F96D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50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5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sz="3700" dirty="0" smtClean="0"/>
              <a:t>Nature’s Ammonia Plant: </a:t>
            </a:r>
            <a:r>
              <a:rPr lang="en-US" sz="3700" dirty="0" err="1" smtClean="0"/>
              <a:t>Nitrogenase</a:t>
            </a:r>
            <a:endParaRPr lang="en-US" sz="3700" dirty="0"/>
          </a:p>
        </p:txBody>
      </p:sp>
      <p:pic>
        <p:nvPicPr>
          <p:cNvPr id="41" name="Picture 2" descr="pasted-image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" t="3305" r="60785" b="3871"/>
          <a:stretch/>
        </p:blipFill>
        <p:spPr bwMode="auto">
          <a:xfrm>
            <a:off x="0" y="1697906"/>
            <a:ext cx="3491880" cy="5187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71800" y="1268760"/>
            <a:ext cx="2808312" cy="441146"/>
          </a:xfrm>
          <a:prstGeom prst="rect">
            <a:avLst/>
          </a:prstGeom>
          <a:solidFill>
            <a:srgbClr val="E9EDE0"/>
          </a:solidFill>
          <a:ln>
            <a:solidFill>
              <a:srgbClr val="252C17"/>
            </a:solidFill>
          </a:ln>
        </p:spPr>
        <p:txBody>
          <a:bodyPr wrap="square" anchor="t">
            <a:spAutoFit/>
          </a:bodyPr>
          <a:lstStyle/>
          <a:p>
            <a:pPr algn="ctr" eaLnBrk="1"/>
            <a:r>
              <a:rPr lang="en-US" sz="2000" dirty="0">
                <a:latin typeface="+mn-lt"/>
              </a:rPr>
              <a:t>N</a:t>
            </a:r>
            <a:r>
              <a:rPr lang="en-US" sz="2000" baseline="-25000" dirty="0">
                <a:latin typeface="+mn-lt"/>
              </a:rPr>
              <a:t>2</a:t>
            </a:r>
            <a:r>
              <a:rPr lang="en-US" sz="2000" dirty="0">
                <a:latin typeface="+mn-lt"/>
              </a:rPr>
              <a:t>+6(H</a:t>
            </a:r>
            <a:r>
              <a:rPr lang="en-US" sz="2000" baseline="30000" dirty="0">
                <a:latin typeface="+mn-lt"/>
              </a:rPr>
              <a:t>+</a:t>
            </a:r>
            <a:r>
              <a:rPr lang="en-US" sz="2000" dirty="0">
                <a:latin typeface="+mn-lt"/>
              </a:rPr>
              <a:t>+e</a:t>
            </a:r>
            <a:r>
              <a:rPr lang="en-US" sz="2000" baseline="30000" dirty="0">
                <a:latin typeface="+mn-lt"/>
              </a:rPr>
              <a:t>-</a:t>
            </a:r>
            <a:r>
              <a:rPr lang="en-US" sz="2000" dirty="0">
                <a:latin typeface="+mn-lt"/>
              </a:rPr>
              <a:t>) </a:t>
            </a:r>
            <a:r>
              <a:rPr lang="en-US" sz="2000" dirty="0">
                <a:latin typeface="+mn-lt"/>
                <a:sym typeface="Wingdings" charset="0"/>
              </a:rPr>
              <a:t> </a:t>
            </a:r>
            <a:r>
              <a:rPr lang="en-US" sz="2000" dirty="0" smtClean="0">
                <a:latin typeface="+mn-lt"/>
                <a:sym typeface="Wingdings" charset="0"/>
              </a:rPr>
              <a:t>2NH</a:t>
            </a:r>
            <a:r>
              <a:rPr lang="en-US" sz="2000" baseline="-25000" dirty="0" smtClean="0">
                <a:latin typeface="+mn-lt"/>
                <a:sym typeface="Wingdings" charset="0"/>
              </a:rPr>
              <a:t>3</a:t>
            </a:r>
          </a:p>
          <a:p>
            <a:pPr algn="ctr" eaLnBrk="1">
              <a:lnSpc>
                <a:spcPct val="0"/>
              </a:lnSpc>
            </a:pPr>
            <a:endParaRPr lang="en-US" sz="2400" baseline="-25000" dirty="0">
              <a:latin typeface="+mn-lt"/>
              <a:sym typeface="Wingdings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915816" y="4365104"/>
            <a:ext cx="2016224" cy="2016224"/>
            <a:chOff x="4211960" y="3645024"/>
            <a:chExt cx="1728192" cy="1728192"/>
          </a:xfrm>
          <a:effectLst>
            <a:outerShdw blurRad="38100" dist="254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7" name="Oval 26"/>
            <p:cNvSpPr/>
            <p:nvPr/>
          </p:nvSpPr>
          <p:spPr>
            <a:xfrm>
              <a:off x="4211960" y="3645024"/>
              <a:ext cx="1728192" cy="172819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Nitrogenase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615" t="-8486" r="-9917" b="-11640"/>
            <a:stretch/>
          </p:blipFill>
          <p:spPr>
            <a:xfrm>
              <a:off x="4283968" y="3717089"/>
              <a:ext cx="1593910" cy="1656127"/>
            </a:xfrm>
            <a:prstGeom prst="ellipse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3563888" y="1844824"/>
            <a:ext cx="4968552" cy="3672408"/>
            <a:chOff x="3563888" y="1844824"/>
            <a:chExt cx="4968552" cy="3672408"/>
          </a:xfrm>
        </p:grpSpPr>
        <p:cxnSp>
          <p:nvCxnSpPr>
            <p:cNvPr id="19" name="Straight Connector 18"/>
            <p:cNvCxnSpPr/>
            <p:nvPr/>
          </p:nvCxnSpPr>
          <p:spPr>
            <a:xfrm flipV="1">
              <a:off x="3635896" y="4869161"/>
              <a:ext cx="4032448" cy="648071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endCxn id="10" idx="1"/>
            </p:cNvCxnSpPr>
            <p:nvPr/>
          </p:nvCxnSpPr>
          <p:spPr>
            <a:xfrm flipV="1">
              <a:off x="3563888" y="2319364"/>
              <a:ext cx="2202732" cy="312586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/>
            <p:cNvGrpSpPr/>
            <p:nvPr/>
          </p:nvGrpSpPr>
          <p:grpSpPr>
            <a:xfrm>
              <a:off x="5292080" y="1844824"/>
              <a:ext cx="3240360" cy="3240360"/>
              <a:chOff x="5652120" y="2924944"/>
              <a:chExt cx="2569464" cy="256946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0" name="Oval 9"/>
              <p:cNvSpPr/>
              <p:nvPr/>
            </p:nvSpPr>
            <p:spPr>
              <a:xfrm>
                <a:off x="5652120" y="2924944"/>
                <a:ext cx="2569464" cy="2569464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pic>
            <p:nvPicPr>
              <p:cNvPr id="9" name="Picture 8" descr="nitrogenase_centralligand.jpg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93" t="-280" r="-10797" b="-1654"/>
              <a:stretch/>
            </p:blipFill>
            <p:spPr>
              <a:xfrm>
                <a:off x="6084168" y="2924944"/>
                <a:ext cx="1712725" cy="2569019"/>
              </a:xfrm>
              <a:prstGeom prst="ellipse">
                <a:avLst/>
              </a:prstGeom>
            </p:spPr>
          </p:pic>
        </p:grp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56EA1-8741-4D7E-B947-8724012F96D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17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Some thoughts on global energy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915400" cy="54864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Major action will be needed to keep global temperature increases </a:t>
            </a:r>
            <a:r>
              <a:rPr lang="en-US" dirty="0"/>
              <a:t>to 2 </a:t>
            </a:r>
            <a:r>
              <a:rPr lang="en-US" dirty="0" smtClean="0"/>
              <a:t>°C </a:t>
            </a:r>
            <a:r>
              <a:rPr lang="en-US" dirty="0"/>
              <a:t>or </a:t>
            </a:r>
            <a:r>
              <a:rPr lang="en-US" dirty="0" smtClean="0"/>
              <a:t>less (COP21 Agreement).</a:t>
            </a:r>
            <a:endParaRPr lang="en-US" dirty="0"/>
          </a:p>
          <a:p>
            <a:pPr lvl="1"/>
            <a:r>
              <a:rPr lang="en-US" dirty="0" smtClean="0"/>
              <a:t>Long-term: </a:t>
            </a:r>
          </a:p>
          <a:p>
            <a:pPr lvl="2"/>
            <a:r>
              <a:rPr lang="en-US" dirty="0" smtClean="0"/>
              <a:t>Need 80-100 % of energy from renewable / CO</a:t>
            </a:r>
            <a:r>
              <a:rPr lang="en-US" baseline="-25000" dirty="0" smtClean="0"/>
              <a:t>2</a:t>
            </a:r>
            <a:r>
              <a:rPr lang="en-US" dirty="0" smtClean="0"/>
              <a:t>-free sources.</a:t>
            </a:r>
          </a:p>
          <a:p>
            <a:pPr lvl="1"/>
            <a:r>
              <a:rPr lang="en-US" dirty="0" smtClean="0"/>
              <a:t>Short-term: </a:t>
            </a:r>
          </a:p>
          <a:p>
            <a:pPr lvl="2"/>
            <a:r>
              <a:rPr lang="en-US" dirty="0" smtClean="0"/>
              <a:t>Need </a:t>
            </a:r>
            <a:r>
              <a:rPr lang="en-US" dirty="0"/>
              <a:t>to </a:t>
            </a:r>
            <a:r>
              <a:rPr lang="en-US" dirty="0" smtClean="0"/>
              <a:t>use conventional energy more intelligently.</a:t>
            </a:r>
          </a:p>
          <a:p>
            <a:pPr lvl="2"/>
            <a:r>
              <a:rPr lang="en-US" dirty="0" smtClean="0"/>
              <a:t>Improved energy efficiency</a:t>
            </a:r>
          </a:p>
          <a:p>
            <a:pPr lvl="2"/>
            <a:r>
              <a:rPr lang="en-US" dirty="0" smtClean="0"/>
              <a:t>Natural gas and/or nuclear</a:t>
            </a:r>
          </a:p>
          <a:p>
            <a:r>
              <a:rPr lang="en-US" dirty="0" smtClean="0"/>
              <a:t>Technological innovation is the ultimate key to making this happen. Policy and finance are absolutely crucial.</a:t>
            </a:r>
          </a:p>
          <a:p>
            <a:r>
              <a:rPr lang="en-US" dirty="0" smtClean="0"/>
              <a:t>Q: Which technologies? A: ‘All of the above’. </a:t>
            </a:r>
          </a:p>
          <a:p>
            <a:pPr lvl="1"/>
            <a:r>
              <a:rPr lang="en-US" dirty="0" smtClean="0"/>
              <a:t>Each plays its role.</a:t>
            </a:r>
          </a:p>
          <a:p>
            <a:pPr lvl="1"/>
            <a:r>
              <a:rPr lang="en-US" dirty="0" smtClean="0"/>
              <a:t>Some technologies are on the right track, but more need to be developed to get onto the right track.</a:t>
            </a:r>
          </a:p>
          <a:p>
            <a:pPr lvl="1"/>
            <a:r>
              <a:rPr lang="en-US" dirty="0" smtClean="0"/>
              <a:t>If the right mix of ~ 12-15 technologies can contribute 1-10 % each to global energy, we can replace fossil fuels entirely.  </a:t>
            </a:r>
          </a:p>
          <a:p>
            <a:r>
              <a:rPr lang="en-US" dirty="0" smtClean="0"/>
              <a:t>Efficient, sustainable chemical transformations are essential.</a:t>
            </a:r>
          </a:p>
          <a:p>
            <a:r>
              <a:rPr lang="en-US" dirty="0" smtClean="0"/>
              <a:t>Well-designed and executed systems integration will be just as important as the energy technologies themselves.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56EA1-8741-4D7E-B947-8724012F96D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506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pasted-imag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40" y="922008"/>
            <a:ext cx="7773293" cy="2943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4205380" y="4378392"/>
            <a:ext cx="4536504" cy="1584176"/>
          </a:xfrm>
          <a:prstGeom prst="rect">
            <a:avLst/>
          </a:prstGeom>
          <a:solidFill>
            <a:srgbClr val="E9EDDF"/>
          </a:solidFill>
          <a:ln w="9525">
            <a:solidFill>
              <a:srgbClr val="262D17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 eaLnBrk="1"/>
            <a:r>
              <a:rPr lang="en-US" sz="2400" dirty="0" smtClean="0">
                <a:latin typeface="Cambria"/>
                <a:cs typeface="Cambria"/>
              </a:rPr>
              <a:t>Just-in-time </a:t>
            </a:r>
            <a:r>
              <a:rPr lang="en-US" sz="2400" dirty="0">
                <a:latin typeface="Cambria"/>
                <a:cs typeface="Cambria"/>
              </a:rPr>
              <a:t>fertilizer</a:t>
            </a:r>
            <a:r>
              <a:rPr lang="en-US" sz="2400" dirty="0" smtClean="0">
                <a:latin typeface="Cambria"/>
                <a:cs typeface="Cambria"/>
              </a:rPr>
              <a:t>:</a:t>
            </a:r>
          </a:p>
          <a:p>
            <a:pPr marL="230188" indent="-230188" algn="l" eaLnBrk="1">
              <a:buFont typeface="Arial"/>
              <a:buChar char="•"/>
            </a:pPr>
            <a:r>
              <a:rPr lang="en-US" sz="2400" dirty="0" smtClean="0">
                <a:latin typeface="Cambria"/>
                <a:cs typeface="Cambria"/>
              </a:rPr>
              <a:t>Only </a:t>
            </a:r>
            <a:r>
              <a:rPr lang="en-US" sz="2400" dirty="0">
                <a:latin typeface="Cambria"/>
                <a:cs typeface="Cambria"/>
              </a:rPr>
              <a:t>when the sun is shining</a:t>
            </a:r>
          </a:p>
          <a:p>
            <a:pPr marL="230188" indent="-230188" algn="l" eaLnBrk="1">
              <a:buFont typeface="Arial"/>
              <a:buChar char="•"/>
            </a:pPr>
            <a:r>
              <a:rPr lang="en-US" sz="2400" dirty="0">
                <a:latin typeface="Cambria"/>
                <a:cs typeface="Cambria"/>
              </a:rPr>
              <a:t>Only when water is </a:t>
            </a:r>
            <a:r>
              <a:rPr lang="en-US" sz="2400" dirty="0" smtClean="0">
                <a:latin typeface="Cambria"/>
                <a:cs typeface="Cambria"/>
              </a:rPr>
              <a:t>present</a:t>
            </a:r>
          </a:p>
        </p:txBody>
      </p:sp>
      <p:pic>
        <p:nvPicPr>
          <p:cNvPr id="11" name="Picture 10" descr="Macintosh HD:Users:norskov:Desktop:Fig1_03b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0" b="4866"/>
          <a:stretch/>
        </p:blipFill>
        <p:spPr bwMode="auto">
          <a:xfrm>
            <a:off x="302837" y="3946344"/>
            <a:ext cx="3707904" cy="2530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"/>
          <p:cNvPicPr>
            <a:picLocks noChangeAspect="1" noChangeArrowheads="1"/>
          </p:cNvPicPr>
          <p:nvPr userDrawn="1"/>
        </p:nvPicPr>
        <p:blipFill>
          <a:blip r:embed="rId4" cstate="print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5604">
            <a:off x="240111" y="4091773"/>
            <a:ext cx="781974" cy="55855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5" cstate="print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782" y="3814016"/>
            <a:ext cx="494286" cy="35306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613092" y="4090360"/>
            <a:ext cx="1080120" cy="1440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569306" y="4009968"/>
            <a:ext cx="92772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757108" y="4062138"/>
            <a:ext cx="92772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793714" y="3946344"/>
            <a:ext cx="611466" cy="2244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461624" y="4062138"/>
            <a:ext cx="288032" cy="14401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613092" y="2578192"/>
            <a:ext cx="1152128" cy="1512168"/>
          </a:xfrm>
          <a:prstGeom prst="line">
            <a:avLst/>
          </a:prstGeom>
          <a:ln>
            <a:solidFill>
              <a:srgbClr val="E3A93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541084" y="2578192"/>
            <a:ext cx="0" cy="1512168"/>
          </a:xfrm>
          <a:prstGeom prst="line">
            <a:avLst/>
          </a:prstGeom>
          <a:ln>
            <a:solidFill>
              <a:srgbClr val="E3A93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Cambria"/>
                <a:cs typeface="Cambria"/>
              </a:rPr>
              <a:t>(Photo-)electrochemical </a:t>
            </a:r>
            <a:r>
              <a:rPr lang="en-US" dirty="0" smtClean="0">
                <a:latin typeface="Cambria"/>
                <a:cs typeface="Cambria"/>
              </a:rPr>
              <a:t>Ammonia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56EA1-8741-4D7E-B947-8724012F96D2}" type="slidenum">
              <a:rPr lang="en-US" smtClean="0"/>
              <a:t>20</a:t>
            </a:fld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118344" y="6324600"/>
            <a:ext cx="46634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SUNCAT Center for Interface Science and Catalysis</a:t>
            </a:r>
          </a:p>
          <a:p>
            <a:pPr algn="ctr"/>
            <a:r>
              <a:rPr lang="en-US" sz="1400" dirty="0" smtClean="0"/>
              <a:t>Stanford University and SLAC National Accelerator Laboratory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0102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56EA1-8741-4D7E-B947-8724012F96D2}" type="slidenum">
              <a:rPr lang="en-US" smtClean="0"/>
              <a:t>21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90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56EA1-8741-4D7E-B947-8724012F96D2}" type="slidenum">
              <a:rPr lang="en-US" smtClean="0"/>
              <a:t>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861160" y="2656582"/>
            <a:ext cx="5301643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Key Points from</a:t>
            </a:r>
          </a:p>
          <a:p>
            <a:pPr algn="ctr"/>
            <a:r>
              <a:rPr lang="en-US" sz="3200" dirty="0" smtClean="0"/>
              <a:t>ExxonMobil’s </a:t>
            </a:r>
            <a:r>
              <a:rPr lang="en-US" sz="3200" dirty="0" smtClean="0"/>
              <a:t>Outlook for 2040</a:t>
            </a:r>
          </a:p>
          <a:p>
            <a:pPr algn="ctr"/>
            <a:endParaRPr lang="en-US" sz="2000" dirty="0" smtClean="0"/>
          </a:p>
          <a:p>
            <a:pPr algn="ctr"/>
            <a:r>
              <a:rPr lang="en-US" sz="2000" dirty="0" smtClean="0"/>
              <a:t>(updated January 2016)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6954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23750" t="23826" r="47500" b="70143"/>
          <a:stretch/>
        </p:blipFill>
        <p:spPr>
          <a:xfrm>
            <a:off x="6076950" y="2000283"/>
            <a:ext cx="3067050" cy="3619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" y="76200"/>
            <a:ext cx="885825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Global Projections: GDP, energy, CO</a:t>
            </a:r>
            <a:r>
              <a:rPr lang="en-US" baseline="-25000" dirty="0" smtClean="0"/>
              <a:t>2</a:t>
            </a:r>
            <a:r>
              <a:rPr lang="en-US" dirty="0" smtClean="0"/>
              <a:t> emissions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56EA1-8741-4D7E-B947-8724012F96D2}" type="slidenum">
              <a:rPr lang="en-US" smtClean="0"/>
              <a:t>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7500" t="22222" r="37500" b="22222"/>
          <a:stretch/>
        </p:blipFill>
        <p:spPr>
          <a:xfrm>
            <a:off x="0" y="1897799"/>
            <a:ext cx="2819400" cy="35242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5001" t="20000" r="40000" b="26667"/>
          <a:stretch/>
        </p:blipFill>
        <p:spPr>
          <a:xfrm>
            <a:off x="2895600" y="1950741"/>
            <a:ext cx="2819287" cy="338325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3350" y="914400"/>
            <a:ext cx="2438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rgbClr val="C00000"/>
                </a:solidFill>
                <a:latin typeface="EMprint"/>
              </a:rPr>
              <a:t>Global </a:t>
            </a:r>
            <a:r>
              <a:rPr lang="en-US" sz="1600" b="1" i="1" dirty="0" smtClean="0">
                <a:solidFill>
                  <a:srgbClr val="C00000"/>
                </a:solidFill>
                <a:latin typeface="EMprint"/>
              </a:rPr>
              <a:t>GDP doubles between 2014-2040 </a:t>
            </a:r>
            <a:endParaRPr lang="en-US" sz="1600" b="1" i="1" dirty="0">
              <a:solidFill>
                <a:srgbClr val="C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52800" y="914400"/>
            <a:ext cx="2438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rgbClr val="C00000"/>
                </a:solidFill>
                <a:latin typeface="EMprint"/>
              </a:rPr>
              <a:t>Global </a:t>
            </a:r>
            <a:r>
              <a:rPr lang="en-US" sz="1600" b="1" i="1" dirty="0" smtClean="0">
                <a:solidFill>
                  <a:srgbClr val="C00000"/>
                </a:solidFill>
                <a:latin typeface="EMprint"/>
              </a:rPr>
              <a:t>energy demand increases by 25% between 2014-2040 </a:t>
            </a:r>
            <a:endParaRPr lang="en-US" sz="1600" b="1" i="1" dirty="0">
              <a:solidFill>
                <a:srgbClr val="C00000"/>
              </a:solidFill>
            </a:endParaRPr>
          </a:p>
        </p:txBody>
      </p:sp>
      <p:sp>
        <p:nvSpPr>
          <p:cNvPr id="8" name="Right Brace 7"/>
          <p:cNvSpPr/>
          <p:nvPr/>
        </p:nvSpPr>
        <p:spPr>
          <a:xfrm>
            <a:off x="5486400" y="3505200"/>
            <a:ext cx="381000" cy="1600200"/>
          </a:xfrm>
          <a:prstGeom prst="rightBrace">
            <a:avLst>
              <a:gd name="adj1" fmla="val 8333"/>
              <a:gd name="adj2" fmla="val 41422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828800" y="6400800"/>
            <a:ext cx="55250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“The Outlook for Energy: A View to 2040” by ExxonMobil (2016).</a:t>
            </a:r>
            <a:endParaRPr lang="en-US" sz="1600" i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23751" t="29857" r="51785" b="20619"/>
          <a:stretch/>
        </p:blipFill>
        <p:spPr>
          <a:xfrm>
            <a:off x="6534150" y="2514600"/>
            <a:ext cx="2609850" cy="29718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867400" y="4004846"/>
            <a:ext cx="8848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 smtClean="0">
                <a:solidFill>
                  <a:srgbClr val="C00000"/>
                </a:solidFill>
                <a:latin typeface="EMprint"/>
              </a:rPr>
              <a:t>23 TW</a:t>
            </a:r>
            <a:endParaRPr lang="en-US" sz="1600" b="1" i="1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77000" y="914400"/>
            <a:ext cx="2514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rgbClr val="C00000"/>
                </a:solidFill>
                <a:latin typeface="EMprint"/>
              </a:rPr>
              <a:t>Global CO</a:t>
            </a:r>
            <a:r>
              <a:rPr lang="en-US" sz="1600" b="1" i="1" baseline="-25000" dirty="0">
                <a:solidFill>
                  <a:srgbClr val="C00000"/>
                </a:solidFill>
                <a:latin typeface="EMprint"/>
              </a:rPr>
              <a:t>2</a:t>
            </a:r>
            <a:r>
              <a:rPr lang="en-US" sz="1600" b="1" i="1" dirty="0">
                <a:solidFill>
                  <a:srgbClr val="C00000"/>
                </a:solidFill>
                <a:latin typeface="EMprint"/>
              </a:rPr>
              <a:t> emissions to peak around 2030, then decline </a:t>
            </a:r>
            <a:endParaRPr lang="en-US" sz="16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00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future of transportation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56EA1-8741-4D7E-B947-8724012F96D2}" type="slidenum">
              <a:rPr lang="en-US" smtClean="0"/>
              <a:t>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750" t="15557" r="57500" b="22222"/>
          <a:stretch/>
        </p:blipFill>
        <p:spPr>
          <a:xfrm>
            <a:off x="38100" y="2057463"/>
            <a:ext cx="2891790" cy="35203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1250" t="17778" r="40000" b="13333"/>
          <a:stretch/>
        </p:blipFill>
        <p:spPr>
          <a:xfrm>
            <a:off x="2895600" y="1893564"/>
            <a:ext cx="2891790" cy="38976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6200" y="914400"/>
            <a:ext cx="2438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rgbClr val="C00000"/>
                </a:solidFill>
                <a:latin typeface="EMprint"/>
              </a:rPr>
              <a:t>Global energy demand for transportation to rise by about 30 percent 2014-2040 </a:t>
            </a:r>
            <a:endParaRPr lang="en-US" sz="1600" b="1" i="1" dirty="0">
              <a:solidFill>
                <a:srgbClr val="C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36251" t="15556" r="36249" b="20000"/>
          <a:stretch/>
        </p:blipFill>
        <p:spPr>
          <a:xfrm>
            <a:off x="6457424" y="2097404"/>
            <a:ext cx="2686576" cy="354139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372927" y="914400"/>
            <a:ext cx="33994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rgbClr val="C00000"/>
                </a:solidFill>
                <a:latin typeface="EMprint"/>
              </a:rPr>
              <a:t>Trade, economic growth spur close to </a:t>
            </a:r>
            <a:r>
              <a:rPr lang="en-US" sz="1600" b="1" i="1" dirty="0" smtClean="0">
                <a:solidFill>
                  <a:srgbClr val="C00000"/>
                </a:solidFill>
                <a:latin typeface="EMprint"/>
              </a:rPr>
              <a:t>55 % increase in </a:t>
            </a:r>
            <a:r>
              <a:rPr lang="en-US" sz="1600" b="1" i="1" dirty="0">
                <a:solidFill>
                  <a:srgbClr val="C00000"/>
                </a:solidFill>
                <a:latin typeface="EMprint"/>
              </a:rPr>
              <a:t>commercial transport needs </a:t>
            </a:r>
            <a:endParaRPr lang="en-US" sz="1600" b="1" i="1" dirty="0">
              <a:solidFill>
                <a:srgbClr val="C00000"/>
              </a:solidFill>
            </a:endParaRPr>
          </a:p>
        </p:txBody>
      </p:sp>
      <p:sp>
        <p:nvSpPr>
          <p:cNvPr id="11" name="Right Brace 10"/>
          <p:cNvSpPr/>
          <p:nvPr/>
        </p:nvSpPr>
        <p:spPr>
          <a:xfrm>
            <a:off x="5562600" y="2895600"/>
            <a:ext cx="381000" cy="2590800"/>
          </a:xfrm>
          <a:prstGeom prst="rightBrace">
            <a:avLst>
              <a:gd name="adj1" fmla="val 8333"/>
              <a:gd name="adj2" fmla="val 11029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973127" y="3014246"/>
            <a:ext cx="10372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 smtClean="0">
                <a:solidFill>
                  <a:srgbClr val="C00000"/>
                </a:solidFill>
                <a:latin typeface="EMprint"/>
              </a:rPr>
              <a:t>3.5 TW</a:t>
            </a:r>
            <a:endParaRPr lang="en-US" sz="1600" b="1" i="1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90600" y="5909846"/>
            <a:ext cx="6934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 smtClean="0">
                <a:solidFill>
                  <a:srgbClr val="C00000"/>
                </a:solidFill>
                <a:latin typeface="EMprint"/>
              </a:rPr>
              <a:t>For the bulk of transportation in 2040, chemical fuels will be needed.</a:t>
            </a:r>
            <a:endParaRPr lang="en-US" sz="1600" b="1" i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28800" y="6400800"/>
            <a:ext cx="55250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“The Outlook for Energy: A View to 2040” by ExxonMobil (2016).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62491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future of the chemical industry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56EA1-8741-4D7E-B947-8724012F96D2}" type="slidenum">
              <a:rPr lang="en-US" smtClean="0"/>
              <a:t>6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81000" y="990600"/>
            <a:ext cx="3048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rgbClr val="C00000"/>
                </a:solidFill>
                <a:latin typeface="EMprint"/>
              </a:rPr>
              <a:t>Industrial activity expands to serve non-OECD growth </a:t>
            </a:r>
            <a:endParaRPr lang="en-US" sz="1600" b="1" i="1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8750" t="17778" r="32501" b="11110"/>
          <a:stretch/>
        </p:blipFill>
        <p:spPr>
          <a:xfrm>
            <a:off x="381000" y="1752600"/>
            <a:ext cx="3808055" cy="39310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0000" t="20001" r="50000" b="11110"/>
          <a:stretch/>
        </p:blipFill>
        <p:spPr>
          <a:xfrm>
            <a:off x="4648200" y="1762125"/>
            <a:ext cx="2895600" cy="3740150"/>
          </a:xfrm>
          <a:prstGeom prst="rect">
            <a:avLst/>
          </a:prstGeom>
        </p:spPr>
      </p:pic>
      <p:sp>
        <p:nvSpPr>
          <p:cNvPr id="7" name="Right Brace 6"/>
          <p:cNvSpPr/>
          <p:nvPr/>
        </p:nvSpPr>
        <p:spPr>
          <a:xfrm>
            <a:off x="7543800" y="2328863"/>
            <a:ext cx="381000" cy="2928937"/>
          </a:xfrm>
          <a:prstGeom prst="rightBrace">
            <a:avLst>
              <a:gd name="adj1" fmla="val 8333"/>
              <a:gd name="adj2" fmla="val 19582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954327" y="2743200"/>
            <a:ext cx="10372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 smtClean="0">
                <a:solidFill>
                  <a:srgbClr val="C00000"/>
                </a:solidFill>
                <a:latin typeface="EMprint"/>
              </a:rPr>
              <a:t>2.5 TW</a:t>
            </a:r>
            <a:endParaRPr lang="en-US" sz="1600" b="1" i="1" dirty="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95800" y="990600"/>
            <a:ext cx="3657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rgbClr val="C00000"/>
                </a:solidFill>
                <a:latin typeface="EMprint"/>
              </a:rPr>
              <a:t>Chemicals is one of the fastest-growing energy-demand sectors</a:t>
            </a:r>
            <a:endParaRPr lang="en-US" sz="1600" b="1" i="1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90600" y="5681246"/>
            <a:ext cx="6934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 smtClean="0">
                <a:solidFill>
                  <a:srgbClr val="C00000"/>
                </a:solidFill>
                <a:latin typeface="EMprint"/>
              </a:rPr>
              <a:t>The chemical industry will demand ~ 2.5 TW, more efficient, sustainable processes are needed.</a:t>
            </a:r>
            <a:endParaRPr lang="en-US" sz="1600" b="1" i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28800" y="6400800"/>
            <a:ext cx="55250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“The Outlook for Energy: A View to 2040” by ExxonMobil (2016).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422802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56EA1-8741-4D7E-B947-8724012F96D2}" type="slidenum">
              <a:rPr lang="en-US" smtClean="0"/>
              <a:t>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43385" y="2656582"/>
            <a:ext cx="61371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A look at the U.S. Chemical Industry</a:t>
            </a:r>
          </a:p>
        </p:txBody>
      </p:sp>
    </p:spTree>
    <p:extLst>
      <p:ext uri="{BB962C8B-B14F-4D97-AF65-F5344CB8AC3E}">
        <p14:creationId xmlns:p14="http://schemas.microsoft.com/office/powerpoint/2010/main" val="110483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U.S. Chemical Sector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pPr lvl="1"/>
            <a:r>
              <a:rPr lang="en-US" dirty="0" smtClean="0"/>
              <a:t>Over 70,000 chemicals are produced in the USA.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business of chemistry supports 25% of the U.S. </a:t>
            </a:r>
            <a:r>
              <a:rPr lang="en-US" dirty="0" smtClean="0"/>
              <a:t>GDP.</a:t>
            </a:r>
          </a:p>
          <a:p>
            <a:pPr lvl="1"/>
            <a:r>
              <a:rPr lang="en-US" dirty="0" smtClean="0"/>
              <a:t>It </a:t>
            </a:r>
            <a:r>
              <a:rPr lang="en-US" dirty="0"/>
              <a:t>is the largest U.S. exporting sector, contributing 12% of all exports. </a:t>
            </a:r>
          </a:p>
          <a:p>
            <a:pPr lvl="1"/>
            <a:r>
              <a:rPr lang="en-US" dirty="0"/>
              <a:t>The U.S. chemical sector accounts for 15% of the world’s chemical production. </a:t>
            </a:r>
          </a:p>
          <a:p>
            <a:pPr lvl="1"/>
            <a:r>
              <a:rPr lang="en-US" dirty="0"/>
              <a:t>The value of chemical goods produced in the United States in 2010 totaled $701 billion and weighed 1.2 billion tons.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56EA1-8741-4D7E-B947-8724012F96D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88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Examples of US Chemical Production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56EA1-8741-4D7E-B947-8724012F96D2}" type="slidenum">
              <a:rPr lang="en-US" smtClean="0"/>
              <a:t>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0000" t="15556" r="31250" b="6666"/>
          <a:stretch/>
        </p:blipFill>
        <p:spPr>
          <a:xfrm>
            <a:off x="457199" y="875377"/>
            <a:ext cx="5357949" cy="604929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19800" y="5257800"/>
            <a:ext cx="3086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Bandwidth </a:t>
            </a:r>
            <a:r>
              <a:rPr lang="en-US" sz="1200" dirty="0"/>
              <a:t>Study on Energy Use and Potential Energy Saving Opportunities in U.S. Chemical </a:t>
            </a:r>
            <a:r>
              <a:rPr lang="en-US" sz="1200" dirty="0" smtClean="0"/>
              <a:t>Manufacturing, U.S. DOE EERE (June 2015).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5117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14000</TotalTime>
  <Words>849</Words>
  <Application>Microsoft Office PowerPoint</Application>
  <PresentationFormat>On-screen Show (4:3)</PresentationFormat>
  <Paragraphs>163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Cambria</vt:lpstr>
      <vt:lpstr>EMprint</vt:lpstr>
      <vt:lpstr>Helvetica Light</vt:lpstr>
      <vt:lpstr>ＭＳ Ｐゴシック</vt:lpstr>
      <vt:lpstr>Times New Roman</vt:lpstr>
      <vt:lpstr>Wingdings</vt:lpstr>
      <vt:lpstr>Office Theme</vt:lpstr>
      <vt:lpstr>Unconventional Routes to Conventional Chemicals</vt:lpstr>
      <vt:lpstr>Some thoughts on global energy</vt:lpstr>
      <vt:lpstr>PowerPoint Presentation</vt:lpstr>
      <vt:lpstr>Global Projections: GDP, energy, CO2 emissions</vt:lpstr>
      <vt:lpstr>The future of transportation</vt:lpstr>
      <vt:lpstr>The future of the chemical industry</vt:lpstr>
      <vt:lpstr>PowerPoint Presentation</vt:lpstr>
      <vt:lpstr>U.S. Chemical Sector</vt:lpstr>
      <vt:lpstr>Examples of US Chemical Production</vt:lpstr>
      <vt:lpstr>Overall chemical production is exothermic</vt:lpstr>
      <vt:lpstr>The need for a new chemistry</vt:lpstr>
      <vt:lpstr>PowerPoint Presentation</vt:lpstr>
      <vt:lpstr>PowerPoint Presentation</vt:lpstr>
      <vt:lpstr>PowerPoint Presentation</vt:lpstr>
      <vt:lpstr>PowerPoint Presentation</vt:lpstr>
      <vt:lpstr>The need for a new chemistry</vt:lpstr>
      <vt:lpstr>Sustainable Nitrogen Reduction</vt:lpstr>
      <vt:lpstr>PowerPoint Presentation</vt:lpstr>
      <vt:lpstr>Nature’s Ammonia Plant: Nitrogenase</vt:lpstr>
      <vt:lpstr>(Photo-)electrochemical Ammonia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Tommy</dc:creator>
  <cp:lastModifiedBy>Tommy</cp:lastModifiedBy>
  <cp:revision>1556</cp:revision>
  <cp:lastPrinted>2015-04-10T19:47:18Z</cp:lastPrinted>
  <dcterms:created xsi:type="dcterms:W3CDTF">2011-02-21T02:08:06Z</dcterms:created>
  <dcterms:modified xsi:type="dcterms:W3CDTF">2016-02-01T18:33:12Z</dcterms:modified>
</cp:coreProperties>
</file>