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45"/>
  </p:notesMasterIdLst>
  <p:sldIdLst>
    <p:sldId id="257" r:id="rId3"/>
    <p:sldId id="259" r:id="rId4"/>
    <p:sldId id="258" r:id="rId5"/>
    <p:sldId id="399" r:id="rId6"/>
    <p:sldId id="260" r:id="rId7"/>
    <p:sldId id="261" r:id="rId8"/>
    <p:sldId id="263" r:id="rId9"/>
    <p:sldId id="368" r:id="rId10"/>
    <p:sldId id="264" r:id="rId11"/>
    <p:sldId id="265" r:id="rId12"/>
    <p:sldId id="266" r:id="rId13"/>
    <p:sldId id="267" r:id="rId14"/>
    <p:sldId id="268" r:id="rId15"/>
    <p:sldId id="269" r:id="rId16"/>
    <p:sldId id="270" r:id="rId17"/>
    <p:sldId id="271" r:id="rId18"/>
    <p:sldId id="272" r:id="rId19"/>
    <p:sldId id="273" r:id="rId20"/>
    <p:sldId id="277" r:id="rId21"/>
    <p:sldId id="278" r:id="rId22"/>
    <p:sldId id="279" r:id="rId23"/>
    <p:sldId id="308" r:id="rId24"/>
    <p:sldId id="280" r:id="rId25"/>
    <p:sldId id="281" r:id="rId26"/>
    <p:sldId id="275" r:id="rId27"/>
    <p:sldId id="362" r:id="rId28"/>
    <p:sldId id="306" r:id="rId29"/>
    <p:sldId id="398" r:id="rId30"/>
    <p:sldId id="397" r:id="rId31"/>
    <p:sldId id="309" r:id="rId32"/>
    <p:sldId id="288" r:id="rId33"/>
    <p:sldId id="289" r:id="rId34"/>
    <p:sldId id="364" r:id="rId35"/>
    <p:sldId id="365" r:id="rId36"/>
    <p:sldId id="366" r:id="rId37"/>
    <p:sldId id="284" r:id="rId38"/>
    <p:sldId id="285" r:id="rId39"/>
    <p:sldId id="312" r:id="rId40"/>
    <p:sldId id="287" r:id="rId41"/>
    <p:sldId id="276" r:id="rId42"/>
    <p:sldId id="282" r:id="rId43"/>
    <p:sldId id="283"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83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CC5AEF-32EC-491A-9B19-D9090672E43D}" type="datetimeFigureOut">
              <a:rPr lang="en-US" smtClean="0"/>
              <a:t>1/31/2016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BAA70-330C-470B-8C54-D16E6773AFDA}" type="slidenum">
              <a:rPr lang="en-US" smtClean="0"/>
              <a:t>‹#›</a:t>
            </a:fld>
            <a:endParaRPr lang="en-US"/>
          </a:p>
        </p:txBody>
      </p:sp>
    </p:spTree>
    <p:extLst>
      <p:ext uri="{BB962C8B-B14F-4D97-AF65-F5344CB8AC3E}">
        <p14:creationId xmlns:p14="http://schemas.microsoft.com/office/powerpoint/2010/main" val="4173772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F6987D-E4BE-4788-BDFC-08FC901BCB7C}" type="slidenum">
              <a:rPr lang="en-GB">
                <a:solidFill>
                  <a:prstClr val="black"/>
                </a:solidFill>
              </a:rPr>
              <a:pPr/>
              <a:t>1</a:t>
            </a:fld>
            <a:endParaRPr lang="en-GB" dirty="0">
              <a:solidFill>
                <a:prstClr val="black"/>
              </a:solidFill>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D1D0DC-CFD5-4CE0-A67D-70357A0F5EAD}" type="slidenum">
              <a:rPr lang="en-GB" smtClean="0"/>
              <a:pPr/>
              <a:t>35</a:t>
            </a:fld>
            <a:endParaRPr lang="en-GB" dirty="0"/>
          </a:p>
        </p:txBody>
      </p:sp>
    </p:spTree>
    <p:extLst>
      <p:ext uri="{BB962C8B-B14F-4D97-AF65-F5344CB8AC3E}">
        <p14:creationId xmlns:p14="http://schemas.microsoft.com/office/powerpoint/2010/main" val="1224464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1F0F9A-A24E-4BD1-9190-19BFE3616F16}" type="slidenum">
              <a:rPr lang="en-GB">
                <a:solidFill>
                  <a:prstClr val="black"/>
                </a:solidFill>
              </a:rPr>
              <a:pPr>
                <a:defRPr/>
              </a:pPr>
              <a:t>38</a:t>
            </a:fld>
            <a:endParaRPr lang="en-GB">
              <a:solidFill>
                <a:prstClr val="black"/>
              </a:solidFill>
            </a:endParaRPr>
          </a:p>
        </p:txBody>
      </p:sp>
    </p:spTree>
    <p:extLst>
      <p:ext uri="{BB962C8B-B14F-4D97-AF65-F5344CB8AC3E}">
        <p14:creationId xmlns:p14="http://schemas.microsoft.com/office/powerpoint/2010/main" val="241446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BAA70-330C-470B-8C54-D16E6773AFDA}" type="slidenum">
              <a:rPr lang="en-US" smtClean="0"/>
              <a:t>39</a:t>
            </a:fld>
            <a:endParaRPr lang="en-US"/>
          </a:p>
        </p:txBody>
      </p:sp>
    </p:spTree>
    <p:extLst>
      <p:ext uri="{BB962C8B-B14F-4D97-AF65-F5344CB8AC3E}">
        <p14:creationId xmlns:p14="http://schemas.microsoft.com/office/powerpoint/2010/main" val="273535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03" name="Rectangle 7"/>
          <p:cNvSpPr>
            <a:spLocks noChangeArrowheads="1"/>
          </p:cNvSpPr>
          <p:nvPr userDrawn="1"/>
        </p:nvSpPr>
        <p:spPr bwMode="auto">
          <a:xfrm>
            <a:off x="0" y="0"/>
            <a:ext cx="6589713" cy="6858000"/>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srgbClr val="000000"/>
              </a:solidFill>
            </a:endParaRPr>
          </a:p>
        </p:txBody>
      </p:sp>
      <p:sp>
        <p:nvSpPr>
          <p:cNvPr id="4104" name="Rectangle 8"/>
          <p:cNvSpPr>
            <a:spLocks noChangeArrowheads="1"/>
          </p:cNvSpPr>
          <p:nvPr userDrawn="1"/>
        </p:nvSpPr>
        <p:spPr bwMode="auto">
          <a:xfrm>
            <a:off x="0" y="0"/>
            <a:ext cx="6589713" cy="1196975"/>
          </a:xfrm>
          <a:prstGeom prst="rect">
            <a:avLst/>
          </a:prstGeom>
          <a:solidFill>
            <a:srgbClr val="FDC8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srgbClr val="000000"/>
              </a:solidFill>
            </a:endParaRPr>
          </a:p>
        </p:txBody>
      </p:sp>
      <p:sp>
        <p:nvSpPr>
          <p:cNvPr id="4099" name="Rectangle 3"/>
          <p:cNvSpPr>
            <a:spLocks noGrp="1" noChangeArrowheads="1"/>
          </p:cNvSpPr>
          <p:nvPr>
            <p:ph type="ctrTitle"/>
          </p:nvPr>
        </p:nvSpPr>
        <p:spPr>
          <a:xfrm>
            <a:off x="827088" y="2636838"/>
            <a:ext cx="5329237" cy="2551112"/>
          </a:xfrm>
        </p:spPr>
        <p:txBody>
          <a:bodyPr/>
          <a:lstStyle>
            <a:lvl1pPr>
              <a:defRPr sz="3200" b="0">
                <a:solidFill>
                  <a:schemeClr val="bg1"/>
                </a:solidFill>
              </a:defRPr>
            </a:lvl1pPr>
          </a:lstStyle>
          <a:p>
            <a:pPr lvl="0"/>
            <a:r>
              <a:rPr lang="en-GB" noProof="0" smtClean="0"/>
              <a:t>Click to edit Master title style</a:t>
            </a:r>
          </a:p>
        </p:txBody>
      </p:sp>
      <p:sp>
        <p:nvSpPr>
          <p:cNvPr id="4100" name="Rectangle 4"/>
          <p:cNvSpPr>
            <a:spLocks noGrp="1" noChangeArrowheads="1"/>
          </p:cNvSpPr>
          <p:nvPr>
            <p:ph type="subTitle" idx="1"/>
          </p:nvPr>
        </p:nvSpPr>
        <p:spPr>
          <a:xfrm>
            <a:off x="827088" y="5473700"/>
            <a:ext cx="5329237" cy="908050"/>
          </a:xfrm>
        </p:spPr>
        <p:txBody>
          <a:bodyPr/>
          <a:lstStyle>
            <a:lvl1pPr marL="0" indent="0">
              <a:buFontTx/>
              <a:buNone/>
              <a:defRPr sz="1200">
                <a:solidFill>
                  <a:schemeClr val="bg1"/>
                </a:solidFill>
              </a:defRPr>
            </a:lvl1pPr>
          </a:lstStyle>
          <a:p>
            <a:pPr lvl="0"/>
            <a:r>
              <a:rPr lang="en-GB" noProof="0" smtClean="0"/>
              <a:t>Click to edit Master subtitle style</a:t>
            </a:r>
          </a:p>
        </p:txBody>
      </p:sp>
      <p:sp>
        <p:nvSpPr>
          <p:cNvPr id="4105" name="Line 9"/>
          <p:cNvSpPr>
            <a:spLocks noChangeShapeType="1"/>
          </p:cNvSpPr>
          <p:nvPr userDrawn="1"/>
        </p:nvSpPr>
        <p:spPr bwMode="auto">
          <a:xfrm flipV="1">
            <a:off x="358775" y="0"/>
            <a:ext cx="0" cy="68580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4106" name="Rectangle 10"/>
          <p:cNvSpPr>
            <a:spLocks noGrp="1" noChangeArrowheads="1"/>
          </p:cNvSpPr>
          <p:nvPr>
            <p:ph type="ftr" sz="quarter" idx="3"/>
          </p:nvPr>
        </p:nvSpPr>
        <p:spPr>
          <a:xfrm>
            <a:off x="817563" y="925513"/>
            <a:ext cx="2895600" cy="279400"/>
          </a:xfrm>
        </p:spPr>
        <p:txBody>
          <a:bodyPr/>
          <a:lstStyle>
            <a:lvl1pPr>
              <a:defRPr>
                <a:solidFill>
                  <a:srgbClr val="0054A6"/>
                </a:solidFill>
              </a:defRPr>
            </a:lvl1pPr>
          </a:lstStyle>
          <a:p>
            <a:r>
              <a:rPr lang="en-GB" dirty="0" smtClean="0"/>
              <a:t>© American Chemical Society 2014</a:t>
            </a:r>
            <a:endParaRPr lang="en-GB" dirty="0"/>
          </a:p>
        </p:txBody>
      </p:sp>
      <p:sp>
        <p:nvSpPr>
          <p:cNvPr id="4109" name="Rectangle 13"/>
          <p:cNvSpPr>
            <a:spLocks noChangeArrowheads="1"/>
          </p:cNvSpPr>
          <p:nvPr userDrawn="1"/>
        </p:nvSpPr>
        <p:spPr bwMode="auto">
          <a:xfrm>
            <a:off x="4578350" y="936625"/>
            <a:ext cx="175895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fontAlgn="base">
              <a:spcBef>
                <a:spcPct val="0"/>
              </a:spcBef>
              <a:spcAft>
                <a:spcPct val="0"/>
              </a:spcAft>
            </a:pPr>
            <a:r>
              <a:rPr lang="en-GB" sz="800" b="1" dirty="0">
                <a:solidFill>
                  <a:srgbClr val="0054A6"/>
                </a:solidFill>
              </a:rPr>
              <a:t>ACS Green Chemistry Institute®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95278" y="1756866"/>
            <a:ext cx="2025506" cy="605883"/>
          </a:xfrm>
          <a:prstGeom prst="rect">
            <a:avLst/>
          </a:prstGeom>
        </p:spPr>
      </p:pic>
    </p:spTree>
    <p:extLst>
      <p:ext uri="{BB962C8B-B14F-4D97-AF65-F5344CB8AC3E}">
        <p14:creationId xmlns:p14="http://schemas.microsoft.com/office/powerpoint/2010/main" val="10541614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GB" dirty="0" smtClean="0"/>
              <a:t>© American Chemical Society 2014</a:t>
            </a:r>
            <a:endParaRPr lang="en-GB" dirty="0"/>
          </a:p>
        </p:txBody>
      </p:sp>
      <p:sp>
        <p:nvSpPr>
          <p:cNvPr id="5" name="Slide Number Placeholder 4"/>
          <p:cNvSpPr>
            <a:spLocks noGrp="1"/>
          </p:cNvSpPr>
          <p:nvPr>
            <p:ph type="sldNum" sz="quarter" idx="11"/>
          </p:nvPr>
        </p:nvSpPr>
        <p:spPr/>
        <p:txBody>
          <a:bodyPr/>
          <a:lstStyle>
            <a:lvl1pPr>
              <a:defRPr/>
            </a:lvl1pPr>
          </a:lstStyle>
          <a:p>
            <a:fld id="{6FDA3FC6-387A-48EE-8C82-DA530274D72A}" type="slidenum">
              <a:rPr lang="en-GB"/>
              <a:pPr/>
              <a:t>‹#›</a:t>
            </a:fld>
            <a:endParaRPr lang="en-GB" dirty="0"/>
          </a:p>
        </p:txBody>
      </p:sp>
    </p:spTree>
    <p:extLst>
      <p:ext uri="{BB962C8B-B14F-4D97-AF65-F5344CB8AC3E}">
        <p14:creationId xmlns:p14="http://schemas.microsoft.com/office/powerpoint/2010/main" val="112712629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3063" y="319088"/>
            <a:ext cx="1963737" cy="5807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27088" y="319088"/>
            <a:ext cx="5743575" cy="5807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GB" dirty="0" smtClean="0"/>
              <a:t>© American Chemical Society 2014</a:t>
            </a:r>
            <a:endParaRPr lang="en-GB" dirty="0"/>
          </a:p>
        </p:txBody>
      </p:sp>
      <p:sp>
        <p:nvSpPr>
          <p:cNvPr id="5" name="Slide Number Placeholder 4"/>
          <p:cNvSpPr>
            <a:spLocks noGrp="1"/>
          </p:cNvSpPr>
          <p:nvPr>
            <p:ph type="sldNum" sz="quarter" idx="11"/>
          </p:nvPr>
        </p:nvSpPr>
        <p:spPr/>
        <p:txBody>
          <a:bodyPr/>
          <a:lstStyle>
            <a:lvl1pPr>
              <a:defRPr/>
            </a:lvl1pPr>
          </a:lstStyle>
          <a:p>
            <a:fld id="{C057E3A9-0A6F-42FF-A189-C62FD4938F4A}" type="slidenum">
              <a:rPr lang="en-GB"/>
              <a:pPr/>
              <a:t>‹#›</a:t>
            </a:fld>
            <a:endParaRPr lang="en-GB" dirty="0"/>
          </a:p>
        </p:txBody>
      </p:sp>
    </p:spTree>
    <p:extLst>
      <p:ext uri="{BB962C8B-B14F-4D97-AF65-F5344CB8AC3E}">
        <p14:creationId xmlns:p14="http://schemas.microsoft.com/office/powerpoint/2010/main" val="9464195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8813" y="409575"/>
            <a:ext cx="7781925" cy="8810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50875" y="1665288"/>
            <a:ext cx="3810000" cy="4090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3275" y="1665288"/>
            <a:ext cx="3810000" cy="4090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3"/>
          <p:cNvSpPr>
            <a:spLocks noGrp="1"/>
          </p:cNvSpPr>
          <p:nvPr>
            <p:ph type="ftr" sz="quarter" idx="10"/>
          </p:nvPr>
        </p:nvSpPr>
        <p:spPr>
          <a:xfrm>
            <a:off x="817563" y="6462713"/>
            <a:ext cx="2895600" cy="279400"/>
          </a:xfrm>
        </p:spPr>
        <p:txBody>
          <a:bodyPr/>
          <a:lstStyle>
            <a:lvl1pPr>
              <a:defRPr/>
            </a:lvl1pPr>
          </a:lstStyle>
          <a:p>
            <a:r>
              <a:rPr lang="en-GB" dirty="0" smtClean="0"/>
              <a:t>© American Chemical Society 2014</a:t>
            </a:r>
            <a:endParaRPr lang="en-GB" dirty="0"/>
          </a:p>
        </p:txBody>
      </p:sp>
    </p:spTree>
    <p:extLst>
      <p:ext uri="{BB962C8B-B14F-4D97-AF65-F5344CB8AC3E}">
        <p14:creationId xmlns:p14="http://schemas.microsoft.com/office/powerpoint/2010/main" val="50889206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Rectangle 5"/>
          <p:cNvSpPr/>
          <p:nvPr userDrawn="1"/>
        </p:nvSpPr>
        <p:spPr>
          <a:xfrm>
            <a:off x="7772400" y="6037263"/>
            <a:ext cx="10668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D171C9BA-5458-4DB7-82E1-E35A7B3CCDF4}" type="slidenum">
              <a:rPr lang="en-US"/>
              <a:pPr>
                <a:defRPr/>
              </a:pPr>
              <a:t>‹#›</a:t>
            </a:fld>
            <a:endParaRPr lang="en-US" dirty="0"/>
          </a:p>
        </p:txBody>
      </p:sp>
    </p:spTree>
    <p:extLst>
      <p:ext uri="{BB962C8B-B14F-4D97-AF65-F5344CB8AC3E}">
        <p14:creationId xmlns:p14="http://schemas.microsoft.com/office/powerpoint/2010/main" val="232912173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Rectangle 5"/>
          <p:cNvSpPr/>
          <p:nvPr userDrawn="1"/>
        </p:nvSpPr>
        <p:spPr>
          <a:xfrm>
            <a:off x="7772400" y="6037263"/>
            <a:ext cx="10668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D171C9BA-5458-4DB7-82E1-E35A7B3CCDF4}" type="slidenum">
              <a:rPr lang="en-US"/>
              <a:pPr>
                <a:defRPr/>
              </a:pPr>
              <a:t>‹#›</a:t>
            </a:fld>
            <a:endParaRPr lang="en-US" dirty="0"/>
          </a:p>
        </p:txBody>
      </p:sp>
    </p:spTree>
    <p:extLst>
      <p:ext uri="{BB962C8B-B14F-4D97-AF65-F5344CB8AC3E}">
        <p14:creationId xmlns:p14="http://schemas.microsoft.com/office/powerpoint/2010/main" val="18345586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6" name="Picture 4" descr="ACS-Chemistry-for-Life-RGB"/>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184915"/>
            <a:ext cx="17335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GB" dirty="0"/>
              <a:t>American Chemical Society</a:t>
            </a:r>
          </a:p>
        </p:txBody>
      </p:sp>
      <p:sp>
        <p:nvSpPr>
          <p:cNvPr id="5" name="Slide Number Placeholder 4"/>
          <p:cNvSpPr>
            <a:spLocks noGrp="1"/>
          </p:cNvSpPr>
          <p:nvPr>
            <p:ph type="sldNum" sz="quarter" idx="11"/>
          </p:nvPr>
        </p:nvSpPr>
        <p:spPr/>
        <p:txBody>
          <a:bodyPr/>
          <a:lstStyle>
            <a:lvl1pPr>
              <a:defRPr/>
            </a:lvl1pPr>
          </a:lstStyle>
          <a:p>
            <a:fld id="{A92BECCA-AF08-4612-B79A-9C34DDC22076}" type="slidenum">
              <a:rPr lang="en-GB"/>
              <a:pPr/>
              <a:t>‹#›</a:t>
            </a:fld>
            <a:endParaRPr lang="en-GB" dirty="0"/>
          </a:p>
        </p:txBody>
      </p:sp>
    </p:spTree>
    <p:extLst>
      <p:ext uri="{BB962C8B-B14F-4D97-AF65-F5344CB8AC3E}">
        <p14:creationId xmlns:p14="http://schemas.microsoft.com/office/powerpoint/2010/main" val="427121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GB" dirty="0"/>
              <a:t>American Chemical Society</a:t>
            </a:r>
          </a:p>
        </p:txBody>
      </p:sp>
      <p:sp>
        <p:nvSpPr>
          <p:cNvPr id="4" name="Slide Number Placeholder 3"/>
          <p:cNvSpPr>
            <a:spLocks noGrp="1"/>
          </p:cNvSpPr>
          <p:nvPr>
            <p:ph type="sldNum" sz="quarter" idx="11"/>
          </p:nvPr>
        </p:nvSpPr>
        <p:spPr/>
        <p:txBody>
          <a:bodyPr/>
          <a:lstStyle>
            <a:lvl1pPr>
              <a:defRPr/>
            </a:lvl1pPr>
          </a:lstStyle>
          <a:p>
            <a:fld id="{F85B6AD7-F00C-433B-A711-53DE648F7C1F}" type="slidenum">
              <a:rPr lang="en-GB"/>
              <a:pPr/>
              <a:t>‹#›</a:t>
            </a:fld>
            <a:endParaRPr lang="en-GB" dirty="0"/>
          </a:p>
        </p:txBody>
      </p:sp>
    </p:spTree>
    <p:extLst>
      <p:ext uri="{BB962C8B-B14F-4D97-AF65-F5344CB8AC3E}">
        <p14:creationId xmlns:p14="http://schemas.microsoft.com/office/powerpoint/2010/main" val="750827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dirty="0"/>
              <a:t>American Chemical Society</a:t>
            </a:r>
          </a:p>
        </p:txBody>
      </p:sp>
      <p:sp>
        <p:nvSpPr>
          <p:cNvPr id="3" name="Slide Number Placeholder 2"/>
          <p:cNvSpPr>
            <a:spLocks noGrp="1"/>
          </p:cNvSpPr>
          <p:nvPr>
            <p:ph type="sldNum" sz="quarter" idx="11"/>
          </p:nvPr>
        </p:nvSpPr>
        <p:spPr/>
        <p:txBody>
          <a:bodyPr/>
          <a:lstStyle>
            <a:lvl1pPr>
              <a:defRPr/>
            </a:lvl1pPr>
          </a:lstStyle>
          <a:p>
            <a:fld id="{5DF233E6-7AB1-4F6D-A5D3-E7252F13A49E}" type="slidenum">
              <a:rPr lang="en-GB"/>
              <a:pPr/>
              <a:t>‹#›</a:t>
            </a:fld>
            <a:endParaRPr lang="en-GB" dirty="0"/>
          </a:p>
        </p:txBody>
      </p:sp>
    </p:spTree>
    <p:extLst>
      <p:ext uri="{BB962C8B-B14F-4D97-AF65-F5344CB8AC3E}">
        <p14:creationId xmlns:p14="http://schemas.microsoft.com/office/powerpoint/2010/main" val="2058092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GB" dirty="0" smtClean="0"/>
              <a:t>© American Chemical Society 2014</a:t>
            </a:r>
            <a:endParaRPr lang="en-GB" dirty="0"/>
          </a:p>
        </p:txBody>
      </p:sp>
      <p:sp>
        <p:nvSpPr>
          <p:cNvPr id="5" name="Slide Number Placeholder 4"/>
          <p:cNvSpPr>
            <a:spLocks noGrp="1"/>
          </p:cNvSpPr>
          <p:nvPr>
            <p:ph type="sldNum" sz="quarter" idx="11"/>
          </p:nvPr>
        </p:nvSpPr>
        <p:spPr/>
        <p:txBody>
          <a:bodyPr/>
          <a:lstStyle>
            <a:lvl1pPr>
              <a:defRPr/>
            </a:lvl1pPr>
          </a:lstStyle>
          <a:p>
            <a:fld id="{A92BECCA-AF08-4612-B79A-9C34DDC22076}" type="slidenum">
              <a:rPr lang="en-GB"/>
              <a:pPr/>
              <a:t>‹#›</a:t>
            </a:fld>
            <a:endParaRPr lang="en-GB" dirty="0"/>
          </a:p>
        </p:txBody>
      </p:sp>
    </p:spTree>
    <p:extLst>
      <p:ext uri="{BB962C8B-B14F-4D97-AF65-F5344CB8AC3E}">
        <p14:creationId xmlns:p14="http://schemas.microsoft.com/office/powerpoint/2010/main" val="35664278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4"/>
          <p:cNvSpPr>
            <a:spLocks noGrp="1"/>
          </p:cNvSpPr>
          <p:nvPr>
            <p:ph type="sldNum" sz="quarter" idx="11"/>
          </p:nvPr>
        </p:nvSpPr>
        <p:spPr/>
        <p:txBody>
          <a:bodyPr/>
          <a:lstStyle>
            <a:lvl1pPr>
              <a:defRPr/>
            </a:lvl1pPr>
          </a:lstStyle>
          <a:p>
            <a:fld id="{8B499C35-32E7-49CF-AE5E-036E0D315EB8}" type="slidenum">
              <a:rPr lang="en-GB"/>
              <a:pPr/>
              <a:t>‹#›</a:t>
            </a:fld>
            <a:endParaRPr lang="en-GB" dirty="0"/>
          </a:p>
        </p:txBody>
      </p:sp>
      <p:sp>
        <p:nvSpPr>
          <p:cNvPr id="6" name="Footer Placeholder 3"/>
          <p:cNvSpPr txBox="1">
            <a:spLocks/>
          </p:cNvSpPr>
          <p:nvPr userDrawn="1"/>
        </p:nvSpPr>
        <p:spPr bwMode="auto">
          <a:xfrm>
            <a:off x="888075" y="6464985"/>
            <a:ext cx="2895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l" rtl="0" fontAlgn="base">
              <a:spcBef>
                <a:spcPct val="0"/>
              </a:spcBef>
              <a:spcAft>
                <a:spcPct val="0"/>
              </a:spcAft>
              <a:defRPr sz="800" b="1" kern="1200">
                <a:solidFill>
                  <a:srgbClr val="0039A6"/>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GB" dirty="0" smtClean="0"/>
              <a:t>© American Chemical Society 2014</a:t>
            </a:r>
            <a:endParaRPr lang="en-GB" dirty="0"/>
          </a:p>
        </p:txBody>
      </p:sp>
    </p:spTree>
    <p:extLst>
      <p:ext uri="{BB962C8B-B14F-4D97-AF65-F5344CB8AC3E}">
        <p14:creationId xmlns:p14="http://schemas.microsoft.com/office/powerpoint/2010/main" val="42868682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7088" y="1773238"/>
            <a:ext cx="3852862"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2350" y="1773238"/>
            <a:ext cx="385445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dirty="0" smtClean="0"/>
              <a:t>© American Chemical Society 2014</a:t>
            </a:r>
            <a:endParaRPr lang="en-GB" dirty="0"/>
          </a:p>
        </p:txBody>
      </p:sp>
      <p:sp>
        <p:nvSpPr>
          <p:cNvPr id="6" name="Slide Number Placeholder 5"/>
          <p:cNvSpPr>
            <a:spLocks noGrp="1"/>
          </p:cNvSpPr>
          <p:nvPr>
            <p:ph type="sldNum" sz="quarter" idx="11"/>
          </p:nvPr>
        </p:nvSpPr>
        <p:spPr/>
        <p:txBody>
          <a:bodyPr/>
          <a:lstStyle>
            <a:lvl1pPr>
              <a:defRPr/>
            </a:lvl1pPr>
          </a:lstStyle>
          <a:p>
            <a:fld id="{B51A3002-F21C-456D-9CE9-DE616CC1B3A7}" type="slidenum">
              <a:rPr lang="en-GB"/>
              <a:pPr/>
              <a:t>‹#›</a:t>
            </a:fld>
            <a:endParaRPr lang="en-GB" dirty="0"/>
          </a:p>
        </p:txBody>
      </p:sp>
      <p:sp>
        <p:nvSpPr>
          <p:cNvPr id="7" name="Footer Placeholder 3"/>
          <p:cNvSpPr txBox="1">
            <a:spLocks/>
          </p:cNvSpPr>
          <p:nvPr userDrawn="1"/>
        </p:nvSpPr>
        <p:spPr bwMode="auto">
          <a:xfrm>
            <a:off x="817563" y="6462713"/>
            <a:ext cx="2895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l" rtl="0" fontAlgn="base">
              <a:spcBef>
                <a:spcPct val="0"/>
              </a:spcBef>
              <a:spcAft>
                <a:spcPct val="0"/>
              </a:spcAft>
              <a:defRPr sz="800" b="1" kern="1200">
                <a:solidFill>
                  <a:srgbClr val="0039A6"/>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GB" dirty="0" smtClean="0"/>
              <a:t>© </a:t>
            </a:r>
            <a:r>
              <a:rPr lang="en-GB" dirty="0" err="1" smtClean="0"/>
              <a:t>merican</a:t>
            </a:r>
            <a:r>
              <a:rPr lang="en-GB" dirty="0" smtClean="0"/>
              <a:t> Chemical Society 2014</a:t>
            </a:r>
            <a:endParaRPr lang="en-GB" dirty="0"/>
          </a:p>
        </p:txBody>
      </p:sp>
      <p:pic>
        <p:nvPicPr>
          <p:cNvPr id="8" name="Picture 4" descr="ACS-Chemistry-for-Life-RGB"/>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184915"/>
            <a:ext cx="17335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32266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GB" dirty="0" smtClean="0"/>
              <a:t>© American Chemical Society 2014</a:t>
            </a:r>
            <a:endParaRPr lang="en-GB" dirty="0"/>
          </a:p>
        </p:txBody>
      </p:sp>
      <p:sp>
        <p:nvSpPr>
          <p:cNvPr id="8" name="Slide Number Placeholder 7"/>
          <p:cNvSpPr>
            <a:spLocks noGrp="1"/>
          </p:cNvSpPr>
          <p:nvPr>
            <p:ph type="sldNum" sz="quarter" idx="11"/>
          </p:nvPr>
        </p:nvSpPr>
        <p:spPr/>
        <p:txBody>
          <a:bodyPr/>
          <a:lstStyle>
            <a:lvl1pPr>
              <a:defRPr/>
            </a:lvl1pPr>
          </a:lstStyle>
          <a:p>
            <a:fld id="{F26AB023-3E67-498E-9826-4778F8D6AFC8}" type="slidenum">
              <a:rPr lang="en-GB"/>
              <a:pPr/>
              <a:t>‹#›</a:t>
            </a:fld>
            <a:endParaRPr lang="en-GB" dirty="0"/>
          </a:p>
        </p:txBody>
      </p:sp>
      <p:pic>
        <p:nvPicPr>
          <p:cNvPr id="10" name="Picture 4" descr="ACS-Chemistry-for-Life-RGB"/>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184915"/>
            <a:ext cx="17335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53762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GB" dirty="0" smtClean="0"/>
              <a:t>© American Chemical Society 2014</a:t>
            </a:r>
            <a:endParaRPr lang="en-GB" dirty="0"/>
          </a:p>
        </p:txBody>
      </p:sp>
      <p:sp>
        <p:nvSpPr>
          <p:cNvPr id="4" name="Slide Number Placeholder 3"/>
          <p:cNvSpPr>
            <a:spLocks noGrp="1"/>
          </p:cNvSpPr>
          <p:nvPr>
            <p:ph type="sldNum" sz="quarter" idx="11"/>
          </p:nvPr>
        </p:nvSpPr>
        <p:spPr/>
        <p:txBody>
          <a:bodyPr/>
          <a:lstStyle>
            <a:lvl1pPr>
              <a:defRPr/>
            </a:lvl1pPr>
          </a:lstStyle>
          <a:p>
            <a:fld id="{F85B6AD7-F00C-433B-A711-53DE648F7C1F}" type="slidenum">
              <a:rPr lang="en-GB"/>
              <a:pPr/>
              <a:t>‹#›</a:t>
            </a:fld>
            <a:endParaRPr lang="en-GB" dirty="0"/>
          </a:p>
        </p:txBody>
      </p:sp>
      <p:sp>
        <p:nvSpPr>
          <p:cNvPr id="7" name="Footer Placeholder 3"/>
          <p:cNvSpPr txBox="1">
            <a:spLocks/>
          </p:cNvSpPr>
          <p:nvPr userDrawn="1"/>
        </p:nvSpPr>
        <p:spPr bwMode="auto">
          <a:xfrm>
            <a:off x="817563" y="6462713"/>
            <a:ext cx="2895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l" rtl="0" fontAlgn="base">
              <a:spcBef>
                <a:spcPct val="0"/>
              </a:spcBef>
              <a:spcAft>
                <a:spcPct val="0"/>
              </a:spcAft>
              <a:defRPr sz="800" b="1" kern="1200">
                <a:solidFill>
                  <a:srgbClr val="0039A6"/>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GB" dirty="0" smtClean="0"/>
              <a:t>© American Chemical Society 014</a:t>
            </a:r>
            <a:endParaRPr lang="en-GB" dirty="0"/>
          </a:p>
        </p:txBody>
      </p:sp>
      <p:pic>
        <p:nvPicPr>
          <p:cNvPr id="8" name="Picture 4" descr="ACS-Chemistry-for-Life-RGB"/>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184915"/>
            <a:ext cx="17335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81541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lvl1pPr>
          </a:lstStyle>
          <a:p>
            <a:fld id="{5DF233E6-7AB1-4F6D-A5D3-E7252F13A49E}" type="slidenum">
              <a:rPr lang="en-GB"/>
              <a:pPr/>
              <a:t>‹#›</a:t>
            </a:fld>
            <a:endParaRPr lang="en-GB" dirty="0"/>
          </a:p>
        </p:txBody>
      </p:sp>
      <p:sp>
        <p:nvSpPr>
          <p:cNvPr id="4" name="Footer Placeholder 3"/>
          <p:cNvSpPr txBox="1">
            <a:spLocks/>
          </p:cNvSpPr>
          <p:nvPr userDrawn="1"/>
        </p:nvSpPr>
        <p:spPr bwMode="auto">
          <a:xfrm>
            <a:off x="817563" y="6462713"/>
            <a:ext cx="2895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l" rtl="0" fontAlgn="base">
              <a:spcBef>
                <a:spcPct val="0"/>
              </a:spcBef>
              <a:spcAft>
                <a:spcPct val="0"/>
              </a:spcAft>
              <a:defRPr sz="800" b="1" kern="1200">
                <a:solidFill>
                  <a:srgbClr val="0039A6"/>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GB" dirty="0" smtClean="0"/>
              <a:t>© American Chemical </a:t>
            </a:r>
            <a:r>
              <a:rPr lang="en-GB" dirty="0" err="1" smtClean="0"/>
              <a:t>Sociey</a:t>
            </a:r>
            <a:r>
              <a:rPr lang="en-GB" dirty="0" smtClean="0"/>
              <a:t> 2014</a:t>
            </a:r>
            <a:endParaRPr lang="en-GB" dirty="0"/>
          </a:p>
        </p:txBody>
      </p:sp>
      <p:pic>
        <p:nvPicPr>
          <p:cNvPr id="5" name="Picture 4" descr="ACS-Chemistry-for-Life-RGB"/>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184915"/>
            <a:ext cx="17335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77169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dirty="0" smtClean="0"/>
              <a:t>© American Chemical Society 2014</a:t>
            </a:r>
            <a:endParaRPr lang="en-GB" dirty="0"/>
          </a:p>
        </p:txBody>
      </p:sp>
      <p:sp>
        <p:nvSpPr>
          <p:cNvPr id="6" name="Slide Number Placeholder 5"/>
          <p:cNvSpPr>
            <a:spLocks noGrp="1"/>
          </p:cNvSpPr>
          <p:nvPr>
            <p:ph type="sldNum" sz="quarter" idx="11"/>
          </p:nvPr>
        </p:nvSpPr>
        <p:spPr/>
        <p:txBody>
          <a:bodyPr/>
          <a:lstStyle>
            <a:lvl1pPr>
              <a:defRPr/>
            </a:lvl1pPr>
          </a:lstStyle>
          <a:p>
            <a:fld id="{93AD8337-8B3A-4CB1-9F82-48ED5E07CF3F}" type="slidenum">
              <a:rPr lang="en-GB"/>
              <a:pPr/>
              <a:t>‹#›</a:t>
            </a:fld>
            <a:endParaRPr lang="en-GB" dirty="0"/>
          </a:p>
        </p:txBody>
      </p:sp>
    </p:spTree>
    <p:extLst>
      <p:ext uri="{BB962C8B-B14F-4D97-AF65-F5344CB8AC3E}">
        <p14:creationId xmlns:p14="http://schemas.microsoft.com/office/powerpoint/2010/main" val="314651332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dirty="0" smtClean="0"/>
              <a:t>© American Chemical Society 2014</a:t>
            </a:r>
            <a:endParaRPr lang="en-GB" dirty="0"/>
          </a:p>
        </p:txBody>
      </p:sp>
      <p:sp>
        <p:nvSpPr>
          <p:cNvPr id="6" name="Slide Number Placeholder 5"/>
          <p:cNvSpPr>
            <a:spLocks noGrp="1"/>
          </p:cNvSpPr>
          <p:nvPr>
            <p:ph type="sldNum" sz="quarter" idx="11"/>
          </p:nvPr>
        </p:nvSpPr>
        <p:spPr/>
        <p:txBody>
          <a:bodyPr/>
          <a:lstStyle>
            <a:lvl1pPr>
              <a:defRPr/>
            </a:lvl1pPr>
          </a:lstStyle>
          <a:p>
            <a:fld id="{126DF0C2-6877-48EA-91E8-BE9048059797}" type="slidenum">
              <a:rPr lang="en-GB"/>
              <a:pPr/>
              <a:t>‹#›</a:t>
            </a:fld>
            <a:endParaRPr lang="en-GB" dirty="0"/>
          </a:p>
        </p:txBody>
      </p:sp>
    </p:spTree>
    <p:extLst>
      <p:ext uri="{BB962C8B-B14F-4D97-AF65-F5344CB8AC3E}">
        <p14:creationId xmlns:p14="http://schemas.microsoft.com/office/powerpoint/2010/main" val="9743307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jpg"/><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27088" y="319088"/>
            <a:ext cx="6265862"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827088" y="1773238"/>
            <a:ext cx="7859712"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9" name="Rectangle 5"/>
          <p:cNvSpPr>
            <a:spLocks noGrp="1" noChangeArrowheads="1"/>
          </p:cNvSpPr>
          <p:nvPr>
            <p:ph type="ftr" sz="quarter" idx="3"/>
          </p:nvPr>
        </p:nvSpPr>
        <p:spPr bwMode="auto">
          <a:xfrm>
            <a:off x="817563" y="6462713"/>
            <a:ext cx="2895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1">
                <a:solidFill>
                  <a:srgbClr val="0039A6"/>
                </a:solidFill>
              </a:defRPr>
            </a:lvl1pPr>
          </a:lstStyle>
          <a:p>
            <a:pPr fontAlgn="base">
              <a:spcBef>
                <a:spcPct val="0"/>
              </a:spcBef>
              <a:spcAft>
                <a:spcPct val="0"/>
              </a:spcAft>
            </a:pPr>
            <a:r>
              <a:rPr lang="en-GB" dirty="0"/>
              <a:t>American Chemical Society</a:t>
            </a:r>
          </a:p>
        </p:txBody>
      </p:sp>
      <p:sp>
        <p:nvSpPr>
          <p:cNvPr id="1030" name="Rectangle 6"/>
          <p:cNvSpPr>
            <a:spLocks noGrp="1" noChangeArrowheads="1"/>
          </p:cNvSpPr>
          <p:nvPr>
            <p:ph type="sldNum" sz="quarter" idx="4"/>
          </p:nvPr>
        </p:nvSpPr>
        <p:spPr bwMode="auto">
          <a:xfrm>
            <a:off x="6908800" y="6464300"/>
            <a:ext cx="1773238"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b="1">
                <a:solidFill>
                  <a:srgbClr val="0039A6"/>
                </a:solidFill>
              </a:defRPr>
            </a:lvl1pPr>
          </a:lstStyle>
          <a:p>
            <a:pPr fontAlgn="base">
              <a:spcBef>
                <a:spcPct val="0"/>
              </a:spcBef>
              <a:spcAft>
                <a:spcPct val="0"/>
              </a:spcAft>
            </a:pPr>
            <a:fld id="{07C06B7F-6DB6-4996-A7BE-C5C4739A1808}" type="slidenum">
              <a:rPr lang="en-GB"/>
              <a:pPr fontAlgn="base">
                <a:spcBef>
                  <a:spcPct val="0"/>
                </a:spcBef>
                <a:spcAft>
                  <a:spcPct val="0"/>
                </a:spcAft>
              </a:pPr>
              <a:t>‹#›</a:t>
            </a:fld>
            <a:endParaRPr lang="en-GB" dirty="0"/>
          </a:p>
        </p:txBody>
      </p:sp>
      <p:sp>
        <p:nvSpPr>
          <p:cNvPr id="1031" name="Rectangle 7"/>
          <p:cNvSpPr>
            <a:spLocks noChangeArrowheads="1"/>
          </p:cNvSpPr>
          <p:nvPr/>
        </p:nvSpPr>
        <p:spPr bwMode="auto">
          <a:xfrm>
            <a:off x="0" y="0"/>
            <a:ext cx="360363" cy="6858000"/>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srgbClr val="000000"/>
              </a:solidFill>
            </a:endParaRPr>
          </a:p>
        </p:txBody>
      </p:sp>
      <p:sp>
        <p:nvSpPr>
          <p:cNvPr id="1032" name="Rectangle 8"/>
          <p:cNvSpPr>
            <a:spLocks noChangeArrowheads="1"/>
          </p:cNvSpPr>
          <p:nvPr/>
        </p:nvSpPr>
        <p:spPr bwMode="auto">
          <a:xfrm>
            <a:off x="0" y="0"/>
            <a:ext cx="360363" cy="1198563"/>
          </a:xfrm>
          <a:prstGeom prst="rect">
            <a:avLst/>
          </a:prstGeom>
          <a:solidFill>
            <a:srgbClr val="FDC8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srgbClr val="000000"/>
              </a:solidFill>
            </a:endParaRPr>
          </a:p>
        </p:txBody>
      </p:sp>
      <p:sp>
        <p:nvSpPr>
          <p:cNvPr id="1037" name="Line 13"/>
          <p:cNvSpPr>
            <a:spLocks noChangeShapeType="1"/>
          </p:cNvSpPr>
          <p:nvPr/>
        </p:nvSpPr>
        <p:spPr bwMode="auto">
          <a:xfrm>
            <a:off x="827088" y="6381750"/>
            <a:ext cx="7848600" cy="0"/>
          </a:xfrm>
          <a:prstGeom prst="line">
            <a:avLst/>
          </a:prstGeom>
          <a:noFill/>
          <a:ln w="9525">
            <a:solidFill>
              <a:srgbClr val="0054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042" name="Rectangle 18"/>
          <p:cNvSpPr>
            <a:spLocks noChangeArrowheads="1"/>
          </p:cNvSpPr>
          <p:nvPr/>
        </p:nvSpPr>
        <p:spPr bwMode="auto">
          <a:xfrm>
            <a:off x="6804025" y="6453188"/>
            <a:ext cx="187325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fontAlgn="base">
              <a:spcBef>
                <a:spcPct val="0"/>
              </a:spcBef>
              <a:spcAft>
                <a:spcPct val="0"/>
              </a:spcAft>
            </a:pPr>
            <a:r>
              <a:rPr lang="en-GB" sz="800" b="1" dirty="0">
                <a:solidFill>
                  <a:srgbClr val="0039A6"/>
                </a:solidFill>
              </a:rPr>
              <a:t>ACS Green Chemistry Institute®</a:t>
            </a:r>
          </a:p>
        </p:txBody>
      </p:sp>
      <p:pic>
        <p:nvPicPr>
          <p:cNvPr id="12" name="Picture 4" descr="ACS-Chemistry-for-Life-RGB"/>
          <p:cNvPicPr>
            <a:picLocks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33400" y="184915"/>
            <a:ext cx="17335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6895278" y="152400"/>
            <a:ext cx="2025506" cy="605883"/>
          </a:xfrm>
          <a:prstGeom prst="rect">
            <a:avLst/>
          </a:prstGeom>
        </p:spPr>
      </p:pic>
    </p:spTree>
    <p:extLst>
      <p:ext uri="{BB962C8B-B14F-4D97-AF65-F5344CB8AC3E}">
        <p14:creationId xmlns:p14="http://schemas.microsoft.com/office/powerpoint/2010/main" val="4046859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dt="0"/>
  <p:txStyles>
    <p:titleStyle>
      <a:lvl1pPr algn="l" rtl="0" fontAlgn="base">
        <a:lnSpc>
          <a:spcPct val="90000"/>
        </a:lnSpc>
        <a:spcBef>
          <a:spcPct val="0"/>
        </a:spcBef>
        <a:spcAft>
          <a:spcPct val="0"/>
        </a:spcAft>
        <a:defRPr sz="2600" b="1">
          <a:solidFill>
            <a:srgbClr val="0039A6"/>
          </a:solidFill>
          <a:latin typeface="+mj-lt"/>
          <a:ea typeface="+mj-ea"/>
          <a:cs typeface="+mj-cs"/>
        </a:defRPr>
      </a:lvl1pPr>
      <a:lvl2pPr algn="l" rtl="0" fontAlgn="base">
        <a:lnSpc>
          <a:spcPct val="90000"/>
        </a:lnSpc>
        <a:spcBef>
          <a:spcPct val="0"/>
        </a:spcBef>
        <a:spcAft>
          <a:spcPct val="0"/>
        </a:spcAft>
        <a:defRPr sz="2600" b="1">
          <a:solidFill>
            <a:srgbClr val="0039A6"/>
          </a:solidFill>
          <a:latin typeface="Arial" charset="0"/>
        </a:defRPr>
      </a:lvl2pPr>
      <a:lvl3pPr algn="l" rtl="0" fontAlgn="base">
        <a:lnSpc>
          <a:spcPct val="90000"/>
        </a:lnSpc>
        <a:spcBef>
          <a:spcPct val="0"/>
        </a:spcBef>
        <a:spcAft>
          <a:spcPct val="0"/>
        </a:spcAft>
        <a:defRPr sz="2600" b="1">
          <a:solidFill>
            <a:srgbClr val="0039A6"/>
          </a:solidFill>
          <a:latin typeface="Arial" charset="0"/>
        </a:defRPr>
      </a:lvl3pPr>
      <a:lvl4pPr algn="l" rtl="0" fontAlgn="base">
        <a:lnSpc>
          <a:spcPct val="90000"/>
        </a:lnSpc>
        <a:spcBef>
          <a:spcPct val="0"/>
        </a:spcBef>
        <a:spcAft>
          <a:spcPct val="0"/>
        </a:spcAft>
        <a:defRPr sz="2600" b="1">
          <a:solidFill>
            <a:srgbClr val="0039A6"/>
          </a:solidFill>
          <a:latin typeface="Arial" charset="0"/>
        </a:defRPr>
      </a:lvl4pPr>
      <a:lvl5pPr algn="l" rtl="0" fontAlgn="base">
        <a:lnSpc>
          <a:spcPct val="90000"/>
        </a:lnSpc>
        <a:spcBef>
          <a:spcPct val="0"/>
        </a:spcBef>
        <a:spcAft>
          <a:spcPct val="0"/>
        </a:spcAft>
        <a:defRPr sz="2600" b="1">
          <a:solidFill>
            <a:srgbClr val="0039A6"/>
          </a:solidFill>
          <a:latin typeface="Arial" charset="0"/>
        </a:defRPr>
      </a:lvl5pPr>
      <a:lvl6pPr marL="457200" algn="l" rtl="0" fontAlgn="base">
        <a:lnSpc>
          <a:spcPct val="90000"/>
        </a:lnSpc>
        <a:spcBef>
          <a:spcPct val="0"/>
        </a:spcBef>
        <a:spcAft>
          <a:spcPct val="0"/>
        </a:spcAft>
        <a:defRPr sz="2600" b="1">
          <a:solidFill>
            <a:srgbClr val="0039A6"/>
          </a:solidFill>
          <a:latin typeface="Arial" charset="0"/>
        </a:defRPr>
      </a:lvl6pPr>
      <a:lvl7pPr marL="914400" algn="l" rtl="0" fontAlgn="base">
        <a:lnSpc>
          <a:spcPct val="90000"/>
        </a:lnSpc>
        <a:spcBef>
          <a:spcPct val="0"/>
        </a:spcBef>
        <a:spcAft>
          <a:spcPct val="0"/>
        </a:spcAft>
        <a:defRPr sz="2600" b="1">
          <a:solidFill>
            <a:srgbClr val="0039A6"/>
          </a:solidFill>
          <a:latin typeface="Arial" charset="0"/>
        </a:defRPr>
      </a:lvl7pPr>
      <a:lvl8pPr marL="1371600" algn="l" rtl="0" fontAlgn="base">
        <a:lnSpc>
          <a:spcPct val="90000"/>
        </a:lnSpc>
        <a:spcBef>
          <a:spcPct val="0"/>
        </a:spcBef>
        <a:spcAft>
          <a:spcPct val="0"/>
        </a:spcAft>
        <a:defRPr sz="2600" b="1">
          <a:solidFill>
            <a:srgbClr val="0039A6"/>
          </a:solidFill>
          <a:latin typeface="Arial" charset="0"/>
        </a:defRPr>
      </a:lvl8pPr>
      <a:lvl9pPr marL="1828800" algn="l" rtl="0" fontAlgn="base">
        <a:lnSpc>
          <a:spcPct val="90000"/>
        </a:lnSpc>
        <a:spcBef>
          <a:spcPct val="0"/>
        </a:spcBef>
        <a:spcAft>
          <a:spcPct val="0"/>
        </a:spcAft>
        <a:defRPr sz="2600" b="1">
          <a:solidFill>
            <a:srgbClr val="0039A6"/>
          </a:solidFill>
          <a:latin typeface="Arial" charset="0"/>
        </a:defRPr>
      </a:lvl9pPr>
    </p:titleStyle>
    <p:bodyStyle>
      <a:lvl1pPr marL="342900" indent="-342900" algn="l" rtl="0" fontAlgn="base">
        <a:spcBef>
          <a:spcPct val="10000"/>
        </a:spcBef>
        <a:spcAft>
          <a:spcPct val="40000"/>
        </a:spcAft>
        <a:buChar char="•"/>
        <a:defRPr>
          <a:solidFill>
            <a:srgbClr val="0039A6"/>
          </a:solidFill>
          <a:latin typeface="+mn-lt"/>
          <a:ea typeface="+mn-ea"/>
          <a:cs typeface="+mn-cs"/>
        </a:defRPr>
      </a:lvl1pPr>
      <a:lvl2pPr marL="742950" indent="-285750" algn="l" rtl="0" fontAlgn="base">
        <a:spcBef>
          <a:spcPct val="10000"/>
        </a:spcBef>
        <a:spcAft>
          <a:spcPct val="40000"/>
        </a:spcAft>
        <a:buChar char="–"/>
        <a:defRPr sz="1600">
          <a:solidFill>
            <a:srgbClr val="0039A6"/>
          </a:solidFill>
          <a:latin typeface="+mn-lt"/>
        </a:defRPr>
      </a:lvl2pPr>
      <a:lvl3pPr marL="1143000" indent="-228600" algn="l" rtl="0" fontAlgn="base">
        <a:spcBef>
          <a:spcPct val="10000"/>
        </a:spcBef>
        <a:spcAft>
          <a:spcPct val="40000"/>
        </a:spcAft>
        <a:buChar char="•"/>
        <a:defRPr sz="1400">
          <a:solidFill>
            <a:srgbClr val="0039A6"/>
          </a:solidFill>
          <a:latin typeface="+mn-lt"/>
        </a:defRPr>
      </a:lvl3pPr>
      <a:lvl4pPr marL="1600200" indent="-228600" algn="l" rtl="0" fontAlgn="base">
        <a:spcBef>
          <a:spcPct val="10000"/>
        </a:spcBef>
        <a:spcAft>
          <a:spcPct val="40000"/>
        </a:spcAft>
        <a:buChar char="–"/>
        <a:defRPr sz="1200">
          <a:solidFill>
            <a:srgbClr val="0039A6"/>
          </a:solidFill>
          <a:latin typeface="+mn-lt"/>
        </a:defRPr>
      </a:lvl4pPr>
      <a:lvl5pPr marL="2057400" indent="-228600" algn="l" rtl="0" fontAlgn="base">
        <a:spcBef>
          <a:spcPct val="10000"/>
        </a:spcBef>
        <a:spcAft>
          <a:spcPct val="40000"/>
        </a:spcAft>
        <a:buChar char="»"/>
        <a:defRPr sz="1000">
          <a:solidFill>
            <a:srgbClr val="0039A6"/>
          </a:solidFill>
          <a:latin typeface="+mn-lt"/>
        </a:defRPr>
      </a:lvl5pPr>
      <a:lvl6pPr marL="2514600" indent="-228600" algn="l" rtl="0" fontAlgn="base">
        <a:spcBef>
          <a:spcPct val="10000"/>
        </a:spcBef>
        <a:spcAft>
          <a:spcPct val="40000"/>
        </a:spcAft>
        <a:buChar char="»"/>
        <a:defRPr sz="1000">
          <a:solidFill>
            <a:srgbClr val="0039A6"/>
          </a:solidFill>
          <a:latin typeface="+mn-lt"/>
        </a:defRPr>
      </a:lvl6pPr>
      <a:lvl7pPr marL="2971800" indent="-228600" algn="l" rtl="0" fontAlgn="base">
        <a:spcBef>
          <a:spcPct val="10000"/>
        </a:spcBef>
        <a:spcAft>
          <a:spcPct val="40000"/>
        </a:spcAft>
        <a:buChar char="»"/>
        <a:defRPr sz="1000">
          <a:solidFill>
            <a:srgbClr val="0039A6"/>
          </a:solidFill>
          <a:latin typeface="+mn-lt"/>
        </a:defRPr>
      </a:lvl7pPr>
      <a:lvl8pPr marL="3429000" indent="-228600" algn="l" rtl="0" fontAlgn="base">
        <a:spcBef>
          <a:spcPct val="10000"/>
        </a:spcBef>
        <a:spcAft>
          <a:spcPct val="40000"/>
        </a:spcAft>
        <a:buChar char="»"/>
        <a:defRPr sz="1000">
          <a:solidFill>
            <a:srgbClr val="0039A6"/>
          </a:solidFill>
          <a:latin typeface="+mn-lt"/>
        </a:defRPr>
      </a:lvl8pPr>
      <a:lvl9pPr marL="3886200" indent="-228600" algn="l" rtl="0" fontAlgn="base">
        <a:spcBef>
          <a:spcPct val="10000"/>
        </a:spcBef>
        <a:spcAft>
          <a:spcPct val="40000"/>
        </a:spcAft>
        <a:buChar char="»"/>
        <a:defRPr sz="1000">
          <a:solidFill>
            <a:srgbClr val="0039A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4" descr="ACS-Chemistry-for-Life-RGB"/>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184915"/>
            <a:ext cx="17335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827088" y="319088"/>
            <a:ext cx="6265862"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827088" y="1773238"/>
            <a:ext cx="7859712"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9" name="Rectangle 5"/>
          <p:cNvSpPr>
            <a:spLocks noGrp="1" noChangeArrowheads="1"/>
          </p:cNvSpPr>
          <p:nvPr>
            <p:ph type="ftr" sz="quarter" idx="3"/>
          </p:nvPr>
        </p:nvSpPr>
        <p:spPr bwMode="auto">
          <a:xfrm>
            <a:off x="817563" y="6462713"/>
            <a:ext cx="2895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1">
                <a:solidFill>
                  <a:srgbClr val="0039A6"/>
                </a:solidFill>
              </a:defRPr>
            </a:lvl1pPr>
          </a:lstStyle>
          <a:p>
            <a:pPr fontAlgn="base">
              <a:spcBef>
                <a:spcPct val="0"/>
              </a:spcBef>
              <a:spcAft>
                <a:spcPct val="0"/>
              </a:spcAft>
            </a:pPr>
            <a:r>
              <a:rPr lang="en-GB" dirty="0"/>
              <a:t>American Chemical Society</a:t>
            </a:r>
          </a:p>
        </p:txBody>
      </p:sp>
      <p:sp>
        <p:nvSpPr>
          <p:cNvPr id="1030" name="Rectangle 6"/>
          <p:cNvSpPr>
            <a:spLocks noGrp="1" noChangeArrowheads="1"/>
          </p:cNvSpPr>
          <p:nvPr>
            <p:ph type="sldNum" sz="quarter" idx="4"/>
          </p:nvPr>
        </p:nvSpPr>
        <p:spPr bwMode="auto">
          <a:xfrm>
            <a:off x="6908800" y="6464300"/>
            <a:ext cx="1773238"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b="1">
                <a:solidFill>
                  <a:srgbClr val="0039A6"/>
                </a:solidFill>
              </a:defRPr>
            </a:lvl1pPr>
          </a:lstStyle>
          <a:p>
            <a:pPr fontAlgn="base">
              <a:spcBef>
                <a:spcPct val="0"/>
              </a:spcBef>
              <a:spcAft>
                <a:spcPct val="0"/>
              </a:spcAft>
            </a:pPr>
            <a:fld id="{07C06B7F-6DB6-4996-A7BE-C5C4739A1808}" type="slidenum">
              <a:rPr lang="en-GB"/>
              <a:pPr fontAlgn="base">
                <a:spcBef>
                  <a:spcPct val="0"/>
                </a:spcBef>
                <a:spcAft>
                  <a:spcPct val="0"/>
                </a:spcAft>
              </a:pPr>
              <a:t>‹#›</a:t>
            </a:fld>
            <a:endParaRPr lang="en-GB" dirty="0"/>
          </a:p>
        </p:txBody>
      </p:sp>
      <p:sp>
        <p:nvSpPr>
          <p:cNvPr id="1031" name="Rectangle 7"/>
          <p:cNvSpPr>
            <a:spLocks noChangeArrowheads="1"/>
          </p:cNvSpPr>
          <p:nvPr/>
        </p:nvSpPr>
        <p:spPr bwMode="auto">
          <a:xfrm>
            <a:off x="0" y="0"/>
            <a:ext cx="360363" cy="6858000"/>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srgbClr val="000000"/>
              </a:solidFill>
            </a:endParaRPr>
          </a:p>
        </p:txBody>
      </p:sp>
      <p:sp>
        <p:nvSpPr>
          <p:cNvPr id="1032" name="Rectangle 8"/>
          <p:cNvSpPr>
            <a:spLocks noChangeArrowheads="1"/>
          </p:cNvSpPr>
          <p:nvPr/>
        </p:nvSpPr>
        <p:spPr bwMode="auto">
          <a:xfrm>
            <a:off x="0" y="0"/>
            <a:ext cx="360363" cy="1198563"/>
          </a:xfrm>
          <a:prstGeom prst="rect">
            <a:avLst/>
          </a:prstGeom>
          <a:solidFill>
            <a:srgbClr val="FDC8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srgbClr val="000000"/>
              </a:solidFill>
            </a:endParaRPr>
          </a:p>
        </p:txBody>
      </p:sp>
      <p:sp>
        <p:nvSpPr>
          <p:cNvPr id="1037" name="Line 13"/>
          <p:cNvSpPr>
            <a:spLocks noChangeShapeType="1"/>
          </p:cNvSpPr>
          <p:nvPr/>
        </p:nvSpPr>
        <p:spPr bwMode="auto">
          <a:xfrm>
            <a:off x="827088" y="6381750"/>
            <a:ext cx="7848600" cy="0"/>
          </a:xfrm>
          <a:prstGeom prst="line">
            <a:avLst/>
          </a:prstGeom>
          <a:noFill/>
          <a:ln w="9525">
            <a:solidFill>
              <a:srgbClr val="0054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1042" name="Rectangle 18"/>
          <p:cNvSpPr>
            <a:spLocks noChangeArrowheads="1"/>
          </p:cNvSpPr>
          <p:nvPr/>
        </p:nvSpPr>
        <p:spPr bwMode="auto">
          <a:xfrm>
            <a:off x="6804025" y="6453188"/>
            <a:ext cx="187325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fontAlgn="base">
              <a:spcBef>
                <a:spcPct val="0"/>
              </a:spcBef>
              <a:spcAft>
                <a:spcPct val="0"/>
              </a:spcAft>
            </a:pPr>
            <a:r>
              <a:rPr lang="en-GB" sz="800" b="1" dirty="0">
                <a:solidFill>
                  <a:srgbClr val="0039A6"/>
                </a:solidFill>
              </a:rPr>
              <a:t>ACS Green Chemistry Institute®</a:t>
            </a: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66094" y="152400"/>
            <a:ext cx="2025506" cy="605883"/>
          </a:xfrm>
          <a:prstGeom prst="rect">
            <a:avLst/>
          </a:prstGeom>
        </p:spPr>
      </p:pic>
    </p:spTree>
    <p:extLst>
      <p:ext uri="{BB962C8B-B14F-4D97-AF65-F5344CB8AC3E}">
        <p14:creationId xmlns:p14="http://schemas.microsoft.com/office/powerpoint/2010/main" val="1727181737"/>
      </p:ext>
    </p:extLst>
  </p:cSld>
  <p:clrMap bg1="lt1" tx1="dk1" bg2="lt2" tx2="dk2" accent1="accent1" accent2="accent2" accent3="accent3" accent4="accent4" accent5="accent5" accent6="accent6" hlink="hlink" folHlink="folHlink"/>
  <p:sldLayoutIdLst>
    <p:sldLayoutId id="2147483677" r:id="rId1"/>
    <p:sldLayoutId id="2147483679" r:id="rId2"/>
    <p:sldLayoutId id="2147483680" r:id="rId3"/>
  </p:sldLayoutIdLst>
  <p:hf sldNum="0" hdr="0" dt="0"/>
  <p:txStyles>
    <p:titleStyle>
      <a:lvl1pPr algn="l" rtl="0" fontAlgn="base">
        <a:lnSpc>
          <a:spcPct val="90000"/>
        </a:lnSpc>
        <a:spcBef>
          <a:spcPct val="0"/>
        </a:spcBef>
        <a:spcAft>
          <a:spcPct val="0"/>
        </a:spcAft>
        <a:defRPr sz="2600" b="1">
          <a:solidFill>
            <a:srgbClr val="0039A6"/>
          </a:solidFill>
          <a:latin typeface="+mj-lt"/>
          <a:ea typeface="+mj-ea"/>
          <a:cs typeface="+mj-cs"/>
        </a:defRPr>
      </a:lvl1pPr>
      <a:lvl2pPr algn="l" rtl="0" fontAlgn="base">
        <a:lnSpc>
          <a:spcPct val="90000"/>
        </a:lnSpc>
        <a:spcBef>
          <a:spcPct val="0"/>
        </a:spcBef>
        <a:spcAft>
          <a:spcPct val="0"/>
        </a:spcAft>
        <a:defRPr sz="2600" b="1">
          <a:solidFill>
            <a:srgbClr val="0039A6"/>
          </a:solidFill>
          <a:latin typeface="Arial" charset="0"/>
        </a:defRPr>
      </a:lvl2pPr>
      <a:lvl3pPr algn="l" rtl="0" fontAlgn="base">
        <a:lnSpc>
          <a:spcPct val="90000"/>
        </a:lnSpc>
        <a:spcBef>
          <a:spcPct val="0"/>
        </a:spcBef>
        <a:spcAft>
          <a:spcPct val="0"/>
        </a:spcAft>
        <a:defRPr sz="2600" b="1">
          <a:solidFill>
            <a:srgbClr val="0039A6"/>
          </a:solidFill>
          <a:latin typeface="Arial" charset="0"/>
        </a:defRPr>
      </a:lvl3pPr>
      <a:lvl4pPr algn="l" rtl="0" fontAlgn="base">
        <a:lnSpc>
          <a:spcPct val="90000"/>
        </a:lnSpc>
        <a:spcBef>
          <a:spcPct val="0"/>
        </a:spcBef>
        <a:spcAft>
          <a:spcPct val="0"/>
        </a:spcAft>
        <a:defRPr sz="2600" b="1">
          <a:solidFill>
            <a:srgbClr val="0039A6"/>
          </a:solidFill>
          <a:latin typeface="Arial" charset="0"/>
        </a:defRPr>
      </a:lvl4pPr>
      <a:lvl5pPr algn="l" rtl="0" fontAlgn="base">
        <a:lnSpc>
          <a:spcPct val="90000"/>
        </a:lnSpc>
        <a:spcBef>
          <a:spcPct val="0"/>
        </a:spcBef>
        <a:spcAft>
          <a:spcPct val="0"/>
        </a:spcAft>
        <a:defRPr sz="2600" b="1">
          <a:solidFill>
            <a:srgbClr val="0039A6"/>
          </a:solidFill>
          <a:latin typeface="Arial" charset="0"/>
        </a:defRPr>
      </a:lvl5pPr>
      <a:lvl6pPr marL="457200" algn="l" rtl="0" fontAlgn="base">
        <a:lnSpc>
          <a:spcPct val="90000"/>
        </a:lnSpc>
        <a:spcBef>
          <a:spcPct val="0"/>
        </a:spcBef>
        <a:spcAft>
          <a:spcPct val="0"/>
        </a:spcAft>
        <a:defRPr sz="2600" b="1">
          <a:solidFill>
            <a:srgbClr val="0039A6"/>
          </a:solidFill>
          <a:latin typeface="Arial" charset="0"/>
        </a:defRPr>
      </a:lvl6pPr>
      <a:lvl7pPr marL="914400" algn="l" rtl="0" fontAlgn="base">
        <a:lnSpc>
          <a:spcPct val="90000"/>
        </a:lnSpc>
        <a:spcBef>
          <a:spcPct val="0"/>
        </a:spcBef>
        <a:spcAft>
          <a:spcPct val="0"/>
        </a:spcAft>
        <a:defRPr sz="2600" b="1">
          <a:solidFill>
            <a:srgbClr val="0039A6"/>
          </a:solidFill>
          <a:latin typeface="Arial" charset="0"/>
        </a:defRPr>
      </a:lvl7pPr>
      <a:lvl8pPr marL="1371600" algn="l" rtl="0" fontAlgn="base">
        <a:lnSpc>
          <a:spcPct val="90000"/>
        </a:lnSpc>
        <a:spcBef>
          <a:spcPct val="0"/>
        </a:spcBef>
        <a:spcAft>
          <a:spcPct val="0"/>
        </a:spcAft>
        <a:defRPr sz="2600" b="1">
          <a:solidFill>
            <a:srgbClr val="0039A6"/>
          </a:solidFill>
          <a:latin typeface="Arial" charset="0"/>
        </a:defRPr>
      </a:lvl8pPr>
      <a:lvl9pPr marL="1828800" algn="l" rtl="0" fontAlgn="base">
        <a:lnSpc>
          <a:spcPct val="90000"/>
        </a:lnSpc>
        <a:spcBef>
          <a:spcPct val="0"/>
        </a:spcBef>
        <a:spcAft>
          <a:spcPct val="0"/>
        </a:spcAft>
        <a:defRPr sz="2600" b="1">
          <a:solidFill>
            <a:srgbClr val="0039A6"/>
          </a:solidFill>
          <a:latin typeface="Arial" charset="0"/>
        </a:defRPr>
      </a:lvl9pPr>
    </p:titleStyle>
    <p:bodyStyle>
      <a:lvl1pPr marL="342900" indent="-342900" algn="l" rtl="0" fontAlgn="base">
        <a:spcBef>
          <a:spcPct val="10000"/>
        </a:spcBef>
        <a:spcAft>
          <a:spcPct val="40000"/>
        </a:spcAft>
        <a:buChar char="•"/>
        <a:defRPr>
          <a:solidFill>
            <a:srgbClr val="0039A6"/>
          </a:solidFill>
          <a:latin typeface="+mn-lt"/>
          <a:ea typeface="+mn-ea"/>
          <a:cs typeface="+mn-cs"/>
        </a:defRPr>
      </a:lvl1pPr>
      <a:lvl2pPr marL="742950" indent="-285750" algn="l" rtl="0" fontAlgn="base">
        <a:spcBef>
          <a:spcPct val="10000"/>
        </a:spcBef>
        <a:spcAft>
          <a:spcPct val="40000"/>
        </a:spcAft>
        <a:buChar char="–"/>
        <a:defRPr sz="1600">
          <a:solidFill>
            <a:srgbClr val="0039A6"/>
          </a:solidFill>
          <a:latin typeface="+mn-lt"/>
        </a:defRPr>
      </a:lvl2pPr>
      <a:lvl3pPr marL="1143000" indent="-228600" algn="l" rtl="0" fontAlgn="base">
        <a:spcBef>
          <a:spcPct val="10000"/>
        </a:spcBef>
        <a:spcAft>
          <a:spcPct val="40000"/>
        </a:spcAft>
        <a:buChar char="•"/>
        <a:defRPr sz="1400">
          <a:solidFill>
            <a:srgbClr val="0039A6"/>
          </a:solidFill>
          <a:latin typeface="+mn-lt"/>
        </a:defRPr>
      </a:lvl3pPr>
      <a:lvl4pPr marL="1600200" indent="-228600" algn="l" rtl="0" fontAlgn="base">
        <a:spcBef>
          <a:spcPct val="10000"/>
        </a:spcBef>
        <a:spcAft>
          <a:spcPct val="40000"/>
        </a:spcAft>
        <a:buChar char="–"/>
        <a:defRPr sz="1200">
          <a:solidFill>
            <a:srgbClr val="0039A6"/>
          </a:solidFill>
          <a:latin typeface="+mn-lt"/>
        </a:defRPr>
      </a:lvl4pPr>
      <a:lvl5pPr marL="2057400" indent="-228600" algn="l" rtl="0" fontAlgn="base">
        <a:spcBef>
          <a:spcPct val="10000"/>
        </a:spcBef>
        <a:spcAft>
          <a:spcPct val="40000"/>
        </a:spcAft>
        <a:buChar char="»"/>
        <a:defRPr sz="1000">
          <a:solidFill>
            <a:srgbClr val="0039A6"/>
          </a:solidFill>
          <a:latin typeface="+mn-lt"/>
        </a:defRPr>
      </a:lvl5pPr>
      <a:lvl6pPr marL="2514600" indent="-228600" algn="l" rtl="0" fontAlgn="base">
        <a:spcBef>
          <a:spcPct val="10000"/>
        </a:spcBef>
        <a:spcAft>
          <a:spcPct val="40000"/>
        </a:spcAft>
        <a:buChar char="»"/>
        <a:defRPr sz="1000">
          <a:solidFill>
            <a:srgbClr val="0039A6"/>
          </a:solidFill>
          <a:latin typeface="+mn-lt"/>
        </a:defRPr>
      </a:lvl6pPr>
      <a:lvl7pPr marL="2971800" indent="-228600" algn="l" rtl="0" fontAlgn="base">
        <a:spcBef>
          <a:spcPct val="10000"/>
        </a:spcBef>
        <a:spcAft>
          <a:spcPct val="40000"/>
        </a:spcAft>
        <a:buChar char="»"/>
        <a:defRPr sz="1000">
          <a:solidFill>
            <a:srgbClr val="0039A6"/>
          </a:solidFill>
          <a:latin typeface="+mn-lt"/>
        </a:defRPr>
      </a:lvl7pPr>
      <a:lvl8pPr marL="3429000" indent="-228600" algn="l" rtl="0" fontAlgn="base">
        <a:spcBef>
          <a:spcPct val="10000"/>
        </a:spcBef>
        <a:spcAft>
          <a:spcPct val="40000"/>
        </a:spcAft>
        <a:buChar char="»"/>
        <a:defRPr sz="1000">
          <a:solidFill>
            <a:srgbClr val="0039A6"/>
          </a:solidFill>
          <a:latin typeface="+mn-lt"/>
        </a:defRPr>
      </a:lvl8pPr>
      <a:lvl9pPr marL="3886200" indent="-228600" algn="l" rtl="0" fontAlgn="base">
        <a:spcBef>
          <a:spcPct val="10000"/>
        </a:spcBef>
        <a:spcAft>
          <a:spcPct val="40000"/>
        </a:spcAft>
        <a:buChar char="»"/>
        <a:defRPr sz="1000">
          <a:solidFill>
            <a:srgbClr val="0039A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http://news.nationalpost.com/author/reutersnp/" TargetMode="External"/><Relationship Id="rId2" Type="http://schemas.openxmlformats.org/officeDocument/2006/relationships/hyperlink" Target="http://news.nationalpost.com/author/associatedpressnp/" TargetMode="External"/><Relationship Id="rId1" Type="http://schemas.openxmlformats.org/officeDocument/2006/relationships/slideLayout" Target="../slideLayouts/slideLayout1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hyperlink" Target="http://www.dailyfinance.com/writers/24-7-wall-s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dx.doi.org/10.1038/478029a" TargetMode="External"/><Relationship Id="rId7" Type="http://schemas.openxmlformats.org/officeDocument/2006/relationships/hyperlink" Target="http://phosphorusfutures.net/" TargetMode="External"/><Relationship Id="rId2" Type="http://schemas.openxmlformats.org/officeDocument/2006/relationships/hyperlink" Target="http://www.sciencedaily.com/releases/2011/10/111014104948.htm" TargetMode="External"/><Relationship Id="rId1" Type="http://schemas.openxmlformats.org/officeDocument/2006/relationships/slideLayout" Target="../slideLayouts/slideLayout1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www.acs.org/content/acs/en/membership-and-networks.html" TargetMode="External"/><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slideLayout" Target="../slideLayouts/slideLayout16.xml"/><Relationship Id="rId1" Type="http://schemas.openxmlformats.org/officeDocument/2006/relationships/vmlDrawing" Target="../drawings/vmlDrawing1.vml"/><Relationship Id="rId5" Type="http://schemas.openxmlformats.org/officeDocument/2006/relationships/image" Target="../media/image18.w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5.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hyperlink" Target="mailto:d_constable@acs.org" TargetMode="External"/><Relationship Id="rId2" Type="http://schemas.openxmlformats.org/officeDocument/2006/relationships/image" Target="../media/image1.jpeg"/><Relationship Id="rId1" Type="http://schemas.openxmlformats.org/officeDocument/2006/relationships/slideLayout" Target="../slideLayouts/slideLayout17.xml"/><Relationship Id="rId5" Type="http://schemas.openxmlformats.org/officeDocument/2006/relationships/image" Target="../media/image26.jpe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1.png"/><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image" Target="../media/image34.png"/><Relationship Id="rId5" Type="http://schemas.openxmlformats.org/officeDocument/2006/relationships/image" Target="../media/image33.w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855111" y="304800"/>
            <a:ext cx="2060289" cy="1407289"/>
            <a:chOff x="6817489" y="497711"/>
            <a:chExt cx="2060289" cy="1407289"/>
          </a:xfrm>
        </p:grpSpPr>
        <p:sp>
          <p:nvSpPr>
            <p:cNvPr id="3" name="Rectangle 2"/>
            <p:cNvSpPr/>
            <p:nvPr/>
          </p:nvSpPr>
          <p:spPr>
            <a:xfrm>
              <a:off x="7037403" y="497711"/>
              <a:ext cx="1840375" cy="1407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pic>
          <p:nvPicPr>
            <p:cNvPr id="5" name="Picture 4" descr="ACS-Chemistry-for-Life-RGB"/>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7489" y="787078"/>
              <a:ext cx="2043405" cy="7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Rectangle 10"/>
          <p:cNvSpPr>
            <a:spLocks noGrp="1" noChangeArrowheads="1"/>
          </p:cNvSpPr>
          <p:nvPr>
            <p:ph type="ftr" sz="quarter" idx="3"/>
          </p:nvPr>
        </p:nvSpPr>
        <p:spPr/>
        <p:txBody>
          <a:bodyPr/>
          <a:lstStyle/>
          <a:p>
            <a:r>
              <a:rPr lang="en-GB" dirty="0"/>
              <a:t>American Chemical Society</a:t>
            </a:r>
          </a:p>
        </p:txBody>
      </p:sp>
      <p:sp>
        <p:nvSpPr>
          <p:cNvPr id="10" name="Title 1"/>
          <p:cNvSpPr>
            <a:spLocks noGrp="1"/>
          </p:cNvSpPr>
          <p:nvPr>
            <p:ph type="ctrTitle"/>
          </p:nvPr>
        </p:nvSpPr>
        <p:spPr>
          <a:xfrm>
            <a:off x="780789" y="1462969"/>
            <a:ext cx="5620011" cy="2551112"/>
          </a:xfrm>
        </p:spPr>
        <p:txBody>
          <a:bodyPr anchor="ctr"/>
          <a:lstStyle/>
          <a:p>
            <a:pPr algn="ctr"/>
            <a:r>
              <a:rPr lang="en-US" dirty="0"/>
              <a:t>The Global Chemistry</a:t>
            </a:r>
            <a:br>
              <a:rPr lang="en-US" dirty="0"/>
            </a:br>
            <a:r>
              <a:rPr lang="en-US" dirty="0"/>
              <a:t>Enterprise is Completely Unsustainable – What are you going to do about it? </a:t>
            </a:r>
            <a:endParaRPr lang="en-US" dirty="0"/>
          </a:p>
        </p:txBody>
      </p:sp>
      <p:sp>
        <p:nvSpPr>
          <p:cNvPr id="12" name="Subtitle 2"/>
          <p:cNvSpPr txBox="1">
            <a:spLocks/>
          </p:cNvSpPr>
          <p:nvPr/>
        </p:nvSpPr>
        <p:spPr bwMode="auto">
          <a:xfrm>
            <a:off x="898464" y="4114800"/>
            <a:ext cx="5329237"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10000"/>
              </a:spcBef>
              <a:spcAft>
                <a:spcPct val="40000"/>
              </a:spcAft>
              <a:buFontTx/>
              <a:buNone/>
              <a:defRPr sz="1200">
                <a:solidFill>
                  <a:schemeClr val="bg1"/>
                </a:solidFill>
                <a:latin typeface="+mn-lt"/>
                <a:ea typeface="+mn-ea"/>
                <a:cs typeface="+mn-cs"/>
              </a:defRPr>
            </a:lvl1pPr>
            <a:lvl2pPr marL="742950" indent="-285750" algn="l" rtl="0" fontAlgn="base">
              <a:spcBef>
                <a:spcPct val="10000"/>
              </a:spcBef>
              <a:spcAft>
                <a:spcPct val="40000"/>
              </a:spcAft>
              <a:buChar char="–"/>
              <a:defRPr sz="1600">
                <a:solidFill>
                  <a:srgbClr val="0039A6"/>
                </a:solidFill>
                <a:latin typeface="+mn-lt"/>
              </a:defRPr>
            </a:lvl2pPr>
            <a:lvl3pPr marL="1143000" indent="-228600" algn="l" rtl="0" fontAlgn="base">
              <a:spcBef>
                <a:spcPct val="10000"/>
              </a:spcBef>
              <a:spcAft>
                <a:spcPct val="40000"/>
              </a:spcAft>
              <a:buChar char="•"/>
              <a:defRPr sz="1400">
                <a:solidFill>
                  <a:srgbClr val="0039A6"/>
                </a:solidFill>
                <a:latin typeface="+mn-lt"/>
              </a:defRPr>
            </a:lvl3pPr>
            <a:lvl4pPr marL="1600200" indent="-228600" algn="l" rtl="0" fontAlgn="base">
              <a:spcBef>
                <a:spcPct val="10000"/>
              </a:spcBef>
              <a:spcAft>
                <a:spcPct val="40000"/>
              </a:spcAft>
              <a:buChar char="–"/>
              <a:defRPr sz="1200">
                <a:solidFill>
                  <a:srgbClr val="0039A6"/>
                </a:solidFill>
                <a:latin typeface="+mn-lt"/>
              </a:defRPr>
            </a:lvl4pPr>
            <a:lvl5pPr marL="2057400" indent="-228600" algn="l" rtl="0" fontAlgn="base">
              <a:spcBef>
                <a:spcPct val="10000"/>
              </a:spcBef>
              <a:spcAft>
                <a:spcPct val="40000"/>
              </a:spcAft>
              <a:buChar char="»"/>
              <a:defRPr sz="1000">
                <a:solidFill>
                  <a:srgbClr val="0039A6"/>
                </a:solidFill>
                <a:latin typeface="+mn-lt"/>
              </a:defRPr>
            </a:lvl5pPr>
            <a:lvl6pPr marL="2514600" indent="-228600" algn="l" rtl="0" fontAlgn="base">
              <a:spcBef>
                <a:spcPct val="10000"/>
              </a:spcBef>
              <a:spcAft>
                <a:spcPct val="40000"/>
              </a:spcAft>
              <a:buChar char="»"/>
              <a:defRPr sz="1000">
                <a:solidFill>
                  <a:srgbClr val="0039A6"/>
                </a:solidFill>
                <a:latin typeface="+mn-lt"/>
              </a:defRPr>
            </a:lvl6pPr>
            <a:lvl7pPr marL="2971800" indent="-228600" algn="l" rtl="0" fontAlgn="base">
              <a:spcBef>
                <a:spcPct val="10000"/>
              </a:spcBef>
              <a:spcAft>
                <a:spcPct val="40000"/>
              </a:spcAft>
              <a:buChar char="»"/>
              <a:defRPr sz="1000">
                <a:solidFill>
                  <a:srgbClr val="0039A6"/>
                </a:solidFill>
                <a:latin typeface="+mn-lt"/>
              </a:defRPr>
            </a:lvl7pPr>
            <a:lvl8pPr marL="3429000" indent="-228600" algn="l" rtl="0" fontAlgn="base">
              <a:spcBef>
                <a:spcPct val="10000"/>
              </a:spcBef>
              <a:spcAft>
                <a:spcPct val="40000"/>
              </a:spcAft>
              <a:buChar char="»"/>
              <a:defRPr sz="1000">
                <a:solidFill>
                  <a:srgbClr val="0039A6"/>
                </a:solidFill>
                <a:latin typeface="+mn-lt"/>
              </a:defRPr>
            </a:lvl8pPr>
            <a:lvl9pPr marL="3886200" indent="-228600" algn="l" rtl="0" fontAlgn="base">
              <a:spcBef>
                <a:spcPct val="10000"/>
              </a:spcBef>
              <a:spcAft>
                <a:spcPct val="40000"/>
              </a:spcAft>
              <a:buChar char="»"/>
              <a:defRPr sz="1000">
                <a:solidFill>
                  <a:srgbClr val="0039A6"/>
                </a:solidFill>
                <a:latin typeface="+mn-lt"/>
              </a:defRPr>
            </a:lvl9pPr>
          </a:lstStyle>
          <a:p>
            <a:pPr algn="ctr">
              <a:spcBef>
                <a:spcPts val="0"/>
              </a:spcBef>
              <a:spcAft>
                <a:spcPts val="0"/>
              </a:spcAft>
            </a:pPr>
            <a:r>
              <a:rPr lang="en-US" sz="1800" b="1" kern="0" dirty="0" err="1">
                <a:solidFill>
                  <a:srgbClr val="FFFFFF"/>
                </a:solidFill>
              </a:rPr>
              <a:t>TeraWatts</a:t>
            </a:r>
            <a:r>
              <a:rPr lang="en-US" sz="1800" b="1" kern="0" dirty="0">
                <a:solidFill>
                  <a:srgbClr val="FFFFFF"/>
                </a:solidFill>
              </a:rPr>
              <a:t>, </a:t>
            </a:r>
            <a:r>
              <a:rPr lang="en-US" sz="1800" b="1" kern="0" dirty="0" err="1">
                <a:solidFill>
                  <a:srgbClr val="FFFFFF"/>
                </a:solidFill>
              </a:rPr>
              <a:t>TeraGrams</a:t>
            </a:r>
            <a:r>
              <a:rPr lang="en-US" sz="1800" b="1" kern="0" dirty="0">
                <a:solidFill>
                  <a:srgbClr val="FFFFFF"/>
                </a:solidFill>
              </a:rPr>
              <a:t>, </a:t>
            </a:r>
            <a:r>
              <a:rPr lang="en-US" sz="1800" b="1" kern="0" dirty="0" err="1">
                <a:solidFill>
                  <a:srgbClr val="FFFFFF"/>
                </a:solidFill>
              </a:rPr>
              <a:t>TeraLiters</a:t>
            </a:r>
            <a:r>
              <a:rPr lang="en-US" sz="1800" b="1" kern="0" dirty="0">
                <a:solidFill>
                  <a:srgbClr val="FFFFFF"/>
                </a:solidFill>
              </a:rPr>
              <a:t> 2016</a:t>
            </a:r>
          </a:p>
          <a:p>
            <a:pPr algn="ctr">
              <a:spcBef>
                <a:spcPts val="0"/>
              </a:spcBef>
              <a:spcAft>
                <a:spcPts val="0"/>
              </a:spcAft>
            </a:pPr>
            <a:r>
              <a:rPr lang="en-US" sz="1800" b="1" kern="0" dirty="0">
                <a:solidFill>
                  <a:srgbClr val="FFFFFF"/>
                </a:solidFill>
              </a:rPr>
              <a:t>Workshop on Challenges and Opportunities</a:t>
            </a:r>
          </a:p>
          <a:p>
            <a:pPr algn="ctr">
              <a:spcBef>
                <a:spcPts val="0"/>
              </a:spcBef>
              <a:spcAft>
                <a:spcPts val="0"/>
              </a:spcAft>
            </a:pPr>
            <a:r>
              <a:rPr lang="en-US" sz="1800" b="1" kern="0" dirty="0">
                <a:solidFill>
                  <a:srgbClr val="FFFFFF"/>
                </a:solidFill>
              </a:rPr>
              <a:t>for Future Sustainable Production of Chemicals and </a:t>
            </a:r>
            <a:r>
              <a:rPr lang="en-US" sz="1800" b="1" kern="0" dirty="0" smtClean="0">
                <a:solidFill>
                  <a:srgbClr val="FFFFFF"/>
                </a:solidFill>
              </a:rPr>
              <a:t>Fuels</a:t>
            </a:r>
          </a:p>
          <a:p>
            <a:pPr algn="ctr">
              <a:spcBef>
                <a:spcPts val="0"/>
              </a:spcBef>
              <a:spcAft>
                <a:spcPts val="0"/>
              </a:spcAft>
            </a:pPr>
            <a:r>
              <a:rPr lang="en-US" sz="1800" b="1" kern="0" dirty="0" smtClean="0">
                <a:solidFill>
                  <a:srgbClr val="FFFFFF"/>
                </a:solidFill>
              </a:rPr>
              <a:t/>
            </a:r>
            <a:br>
              <a:rPr lang="en-US" sz="1800" b="1" kern="0" dirty="0" smtClean="0">
                <a:solidFill>
                  <a:srgbClr val="FFFFFF"/>
                </a:solidFill>
              </a:rPr>
            </a:br>
            <a:r>
              <a:rPr lang="en-US" sz="1800" b="1" kern="0" dirty="0" smtClean="0">
                <a:solidFill>
                  <a:srgbClr val="FFFFFF"/>
                </a:solidFill>
              </a:rPr>
              <a:t>ACS Green Chemistry Institute</a:t>
            </a:r>
            <a:br>
              <a:rPr lang="en-US" sz="1800" b="1" kern="0" dirty="0" smtClean="0">
                <a:solidFill>
                  <a:srgbClr val="FFFFFF"/>
                </a:solidFill>
              </a:rPr>
            </a:br>
            <a:r>
              <a:rPr lang="en-US" sz="1800" b="1" kern="0" dirty="0" smtClean="0">
                <a:solidFill>
                  <a:srgbClr val="FFFFFF"/>
                </a:solidFill>
              </a:rPr>
              <a:t>1 Feb 2016</a:t>
            </a:r>
            <a:r>
              <a:rPr lang="en-US" sz="1800" b="1" kern="0" dirty="0" smtClean="0">
                <a:solidFill>
                  <a:srgbClr val="FFFFFF"/>
                </a:solidFill>
              </a:rPr>
              <a:t/>
            </a:r>
            <a:br>
              <a:rPr lang="en-US" sz="1800" b="1" kern="0" dirty="0" smtClean="0">
                <a:solidFill>
                  <a:srgbClr val="FFFFFF"/>
                </a:solidFill>
              </a:rPr>
            </a:br>
            <a:endParaRPr lang="en-US" sz="1800" b="1" kern="0" baseline="30000" dirty="0">
              <a:solidFill>
                <a:srgbClr val="FFFFFF"/>
              </a:solidFill>
            </a:endParaRPr>
          </a:p>
        </p:txBody>
      </p:sp>
    </p:spTree>
    <p:extLst>
      <p:ext uri="{BB962C8B-B14F-4D97-AF65-F5344CB8AC3E}">
        <p14:creationId xmlns:p14="http://schemas.microsoft.com/office/powerpoint/2010/main" val="1933539247"/>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a:srcRect/>
          <a:stretch>
            <a:fillRect/>
          </a:stretch>
        </p:blipFill>
        <p:spPr bwMode="auto">
          <a:xfrm>
            <a:off x="431314" y="1169043"/>
            <a:ext cx="8590821" cy="5179671"/>
          </a:xfrm>
          <a:prstGeom prst="rect">
            <a:avLst/>
          </a:prstGeom>
          <a:noFill/>
          <a:ln w="9525">
            <a:noFill/>
            <a:miter lim="800000"/>
            <a:headEnd/>
            <a:tailEnd/>
          </a:ln>
        </p:spPr>
      </p:pic>
      <p:sp>
        <p:nvSpPr>
          <p:cNvPr id="4" name="Footer Placeholder 3"/>
          <p:cNvSpPr>
            <a:spLocks noGrp="1"/>
          </p:cNvSpPr>
          <p:nvPr>
            <p:ph type="ftr" sz="quarter" idx="10"/>
          </p:nvPr>
        </p:nvSpPr>
        <p:spPr/>
        <p:txBody>
          <a:bodyPr/>
          <a:lstStyle/>
          <a:p>
            <a:r>
              <a:rPr lang="en-GB" dirty="0"/>
              <a:t>American Chemical Society</a:t>
            </a:r>
          </a:p>
        </p:txBody>
      </p:sp>
      <p:sp>
        <p:nvSpPr>
          <p:cNvPr id="9" name="Title 3"/>
          <p:cNvSpPr txBox="1">
            <a:spLocks/>
          </p:cNvSpPr>
          <p:nvPr/>
        </p:nvSpPr>
        <p:spPr bwMode="auto">
          <a:xfrm>
            <a:off x="509359" y="756415"/>
            <a:ext cx="8160079" cy="462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600" b="1">
                <a:solidFill>
                  <a:srgbClr val="0039A6"/>
                </a:solidFill>
                <a:latin typeface="+mj-lt"/>
                <a:ea typeface="+mj-ea"/>
                <a:cs typeface="+mj-cs"/>
              </a:defRPr>
            </a:lvl1pPr>
            <a:lvl2pPr algn="l" rtl="0" fontAlgn="base">
              <a:lnSpc>
                <a:spcPct val="90000"/>
              </a:lnSpc>
              <a:spcBef>
                <a:spcPct val="0"/>
              </a:spcBef>
              <a:spcAft>
                <a:spcPct val="0"/>
              </a:spcAft>
              <a:defRPr sz="2600" b="1">
                <a:solidFill>
                  <a:srgbClr val="0039A6"/>
                </a:solidFill>
                <a:latin typeface="Arial" charset="0"/>
              </a:defRPr>
            </a:lvl2pPr>
            <a:lvl3pPr algn="l" rtl="0" fontAlgn="base">
              <a:lnSpc>
                <a:spcPct val="90000"/>
              </a:lnSpc>
              <a:spcBef>
                <a:spcPct val="0"/>
              </a:spcBef>
              <a:spcAft>
                <a:spcPct val="0"/>
              </a:spcAft>
              <a:defRPr sz="2600" b="1">
                <a:solidFill>
                  <a:srgbClr val="0039A6"/>
                </a:solidFill>
                <a:latin typeface="Arial" charset="0"/>
              </a:defRPr>
            </a:lvl3pPr>
            <a:lvl4pPr algn="l" rtl="0" fontAlgn="base">
              <a:lnSpc>
                <a:spcPct val="90000"/>
              </a:lnSpc>
              <a:spcBef>
                <a:spcPct val="0"/>
              </a:spcBef>
              <a:spcAft>
                <a:spcPct val="0"/>
              </a:spcAft>
              <a:defRPr sz="2600" b="1">
                <a:solidFill>
                  <a:srgbClr val="0039A6"/>
                </a:solidFill>
                <a:latin typeface="Arial" charset="0"/>
              </a:defRPr>
            </a:lvl4pPr>
            <a:lvl5pPr algn="l" rtl="0" fontAlgn="base">
              <a:lnSpc>
                <a:spcPct val="90000"/>
              </a:lnSpc>
              <a:spcBef>
                <a:spcPct val="0"/>
              </a:spcBef>
              <a:spcAft>
                <a:spcPct val="0"/>
              </a:spcAft>
              <a:defRPr sz="2600" b="1">
                <a:solidFill>
                  <a:srgbClr val="0039A6"/>
                </a:solidFill>
                <a:latin typeface="Arial" charset="0"/>
              </a:defRPr>
            </a:lvl5pPr>
            <a:lvl6pPr marL="457200" algn="l" rtl="0" fontAlgn="base">
              <a:lnSpc>
                <a:spcPct val="90000"/>
              </a:lnSpc>
              <a:spcBef>
                <a:spcPct val="0"/>
              </a:spcBef>
              <a:spcAft>
                <a:spcPct val="0"/>
              </a:spcAft>
              <a:defRPr sz="2600" b="1">
                <a:solidFill>
                  <a:srgbClr val="0039A6"/>
                </a:solidFill>
                <a:latin typeface="Arial" charset="0"/>
              </a:defRPr>
            </a:lvl6pPr>
            <a:lvl7pPr marL="914400" algn="l" rtl="0" fontAlgn="base">
              <a:lnSpc>
                <a:spcPct val="90000"/>
              </a:lnSpc>
              <a:spcBef>
                <a:spcPct val="0"/>
              </a:spcBef>
              <a:spcAft>
                <a:spcPct val="0"/>
              </a:spcAft>
              <a:defRPr sz="2600" b="1">
                <a:solidFill>
                  <a:srgbClr val="0039A6"/>
                </a:solidFill>
                <a:latin typeface="Arial" charset="0"/>
              </a:defRPr>
            </a:lvl7pPr>
            <a:lvl8pPr marL="1371600" algn="l" rtl="0" fontAlgn="base">
              <a:lnSpc>
                <a:spcPct val="90000"/>
              </a:lnSpc>
              <a:spcBef>
                <a:spcPct val="0"/>
              </a:spcBef>
              <a:spcAft>
                <a:spcPct val="0"/>
              </a:spcAft>
              <a:defRPr sz="2600" b="1">
                <a:solidFill>
                  <a:srgbClr val="0039A6"/>
                </a:solidFill>
                <a:latin typeface="Arial" charset="0"/>
              </a:defRPr>
            </a:lvl8pPr>
            <a:lvl9pPr marL="1828800" algn="l" rtl="0" fontAlgn="base">
              <a:lnSpc>
                <a:spcPct val="90000"/>
              </a:lnSpc>
              <a:spcBef>
                <a:spcPct val="0"/>
              </a:spcBef>
              <a:spcAft>
                <a:spcPct val="0"/>
              </a:spcAft>
              <a:defRPr sz="2600" b="1">
                <a:solidFill>
                  <a:srgbClr val="0039A6"/>
                </a:solidFill>
                <a:latin typeface="Arial" charset="0"/>
              </a:defRPr>
            </a:lvl9pPr>
          </a:lstStyle>
          <a:p>
            <a:r>
              <a:rPr lang="en-US" sz="2800" kern="0" dirty="0" smtClean="0"/>
              <a:t>We are Criticality Dependent on Some Elements</a:t>
            </a:r>
          </a:p>
        </p:txBody>
      </p:sp>
    </p:spTree>
    <p:extLst>
      <p:ext uri="{BB962C8B-B14F-4D97-AF65-F5344CB8AC3E}">
        <p14:creationId xmlns:p14="http://schemas.microsoft.com/office/powerpoint/2010/main" val="327694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a:t>American Chemical Society</a:t>
            </a:r>
          </a:p>
        </p:txBody>
      </p:sp>
      <p:grpSp>
        <p:nvGrpSpPr>
          <p:cNvPr id="5" name="Group 2"/>
          <p:cNvGrpSpPr>
            <a:grpSpLocks/>
          </p:cNvGrpSpPr>
          <p:nvPr/>
        </p:nvGrpSpPr>
        <p:grpSpPr bwMode="auto">
          <a:xfrm>
            <a:off x="533397" y="1415505"/>
            <a:ext cx="6579777" cy="4614302"/>
            <a:chOff x="550" y="822"/>
            <a:chExt cx="4485" cy="3201"/>
          </a:xfrm>
        </p:grpSpPr>
        <p:pic>
          <p:nvPicPr>
            <p:cNvPr id="6" name="Picture 3"/>
            <p:cNvPicPr>
              <a:picLocks noChangeAspect="1" noChangeArrowheads="1"/>
            </p:cNvPicPr>
            <p:nvPr/>
          </p:nvPicPr>
          <p:blipFill>
            <a:blip r:embed="rId2" cstate="print"/>
            <a:srcRect/>
            <a:stretch>
              <a:fillRect/>
            </a:stretch>
          </p:blipFill>
          <p:spPr bwMode="auto">
            <a:xfrm>
              <a:off x="550" y="822"/>
              <a:ext cx="4485" cy="3201"/>
            </a:xfrm>
            <a:prstGeom prst="rect">
              <a:avLst/>
            </a:prstGeom>
            <a:noFill/>
            <a:ln w="9525">
              <a:noFill/>
              <a:miter lim="800000"/>
              <a:headEnd/>
              <a:tailEnd/>
            </a:ln>
            <a:effectLst/>
          </p:spPr>
        </p:pic>
        <p:sp>
          <p:nvSpPr>
            <p:cNvPr id="7" name="Oval 4"/>
            <p:cNvSpPr>
              <a:spLocks noChangeArrowheads="1"/>
            </p:cNvSpPr>
            <p:nvPr/>
          </p:nvSpPr>
          <p:spPr bwMode="auto">
            <a:xfrm>
              <a:off x="3592" y="1928"/>
              <a:ext cx="304" cy="264"/>
            </a:xfrm>
            <a:prstGeom prst="ellipse">
              <a:avLst/>
            </a:prstGeom>
            <a:solidFill>
              <a:srgbClr val="E3CEFE"/>
            </a:solidFill>
            <a:ln w="9525">
              <a:solidFill>
                <a:srgbClr val="000000"/>
              </a:solidFill>
              <a:round/>
              <a:headEnd/>
              <a:tailEnd/>
            </a:ln>
            <a:effectLst/>
          </p:spPr>
          <p:txBody>
            <a:bodyPr wrap="none" lIns="72000" tIns="46800" rIns="90000" bIns="46800" anchor="ctr"/>
            <a:lstStyle/>
            <a:p>
              <a:pPr algn="ctr" eaLnBrk="0" fontAlgn="base" hangingPunct="0">
                <a:spcBef>
                  <a:spcPct val="0"/>
                </a:spcBef>
                <a:spcAft>
                  <a:spcPct val="0"/>
                </a:spcAft>
              </a:pPr>
              <a:r>
                <a:rPr lang="de-DE" sz="1500">
                  <a:solidFill>
                    <a:srgbClr val="000000"/>
                  </a:solidFill>
                </a:rPr>
                <a:t>PGM</a:t>
              </a:r>
              <a:endParaRPr lang="en-US" sz="1500">
                <a:solidFill>
                  <a:srgbClr val="000000"/>
                </a:solidFill>
              </a:endParaRPr>
            </a:p>
          </p:txBody>
        </p:sp>
      </p:grpSp>
      <p:sp>
        <p:nvSpPr>
          <p:cNvPr id="8" name="Text Box 5"/>
          <p:cNvSpPr txBox="1">
            <a:spLocks noChangeArrowheads="1"/>
          </p:cNvSpPr>
          <p:nvPr/>
        </p:nvSpPr>
        <p:spPr bwMode="auto">
          <a:xfrm>
            <a:off x="3144838" y="4952465"/>
            <a:ext cx="5999162" cy="1430264"/>
          </a:xfrm>
          <a:prstGeom prst="rect">
            <a:avLst/>
          </a:prstGeom>
          <a:solidFill>
            <a:srgbClr val="FFFFFF"/>
          </a:solidFill>
          <a:ln w="9525">
            <a:noFill/>
            <a:miter lim="800000"/>
            <a:headEnd/>
            <a:tailEnd/>
          </a:ln>
          <a:effectLst/>
        </p:spPr>
        <p:txBody>
          <a:bodyPr lIns="72000" tIns="46800" rIns="90000" bIns="46800">
            <a:spAutoFit/>
          </a:bodyPr>
          <a:lstStyle/>
          <a:p>
            <a:pPr marL="177800" indent="-177800" eaLnBrk="0" fontAlgn="base" hangingPunct="0">
              <a:spcBef>
                <a:spcPct val="0"/>
              </a:spcBef>
              <a:spcAft>
                <a:spcPct val="40000"/>
              </a:spcAft>
            </a:pPr>
            <a:r>
              <a:rPr lang="en-GB" dirty="0">
                <a:solidFill>
                  <a:srgbClr val="009999"/>
                </a:solidFill>
                <a:sym typeface="Wingdings 3" pitchFamily="18" charset="2"/>
              </a:rPr>
              <a:t> </a:t>
            </a:r>
            <a:r>
              <a:rPr lang="en-GB" sz="1600" dirty="0">
                <a:solidFill>
                  <a:srgbClr val="009999"/>
                </a:solidFill>
              </a:rPr>
              <a:t>supply of many “technology metals” is price-inelastic:</a:t>
            </a:r>
          </a:p>
          <a:p>
            <a:pPr marL="177800" indent="-177800" eaLnBrk="0" fontAlgn="base" hangingPunct="0">
              <a:spcBef>
                <a:spcPct val="0"/>
              </a:spcBef>
              <a:spcAft>
                <a:spcPct val="20000"/>
              </a:spcAft>
              <a:buFontTx/>
              <a:buChar char="•"/>
            </a:pPr>
            <a:r>
              <a:rPr lang="en-GB" sz="1400" dirty="0">
                <a:solidFill>
                  <a:srgbClr val="000000"/>
                </a:solidFill>
              </a:rPr>
              <a:t>Increased demand can only be met by primary production if demand for major metal rises accordingly</a:t>
            </a:r>
          </a:p>
          <a:p>
            <a:pPr marL="177800" indent="-177800" eaLnBrk="0" fontAlgn="base" hangingPunct="0">
              <a:spcBef>
                <a:spcPct val="0"/>
              </a:spcBef>
              <a:spcAft>
                <a:spcPct val="20000"/>
              </a:spcAft>
              <a:buFontTx/>
              <a:buChar char="•"/>
            </a:pPr>
            <a:r>
              <a:rPr lang="en-GB" sz="1400" dirty="0">
                <a:solidFill>
                  <a:srgbClr val="000000"/>
                </a:solidFill>
              </a:rPr>
              <a:t>Short term demand surges lead to price peaks (see </a:t>
            </a:r>
            <a:r>
              <a:rPr lang="en-GB" sz="1400" dirty="0" err="1">
                <a:solidFill>
                  <a:srgbClr val="000000"/>
                </a:solidFill>
              </a:rPr>
              <a:t>Ir</a:t>
            </a:r>
            <a:r>
              <a:rPr lang="en-GB" sz="1400" dirty="0">
                <a:solidFill>
                  <a:srgbClr val="000000"/>
                </a:solidFill>
              </a:rPr>
              <a:t>, </a:t>
            </a:r>
            <a:r>
              <a:rPr lang="en-GB" sz="1400" dirty="0" err="1">
                <a:solidFill>
                  <a:srgbClr val="000000"/>
                </a:solidFill>
              </a:rPr>
              <a:t>Ru</a:t>
            </a:r>
            <a:r>
              <a:rPr lang="en-GB" sz="1400" dirty="0">
                <a:solidFill>
                  <a:srgbClr val="000000"/>
                </a:solidFill>
              </a:rPr>
              <a:t>, In)</a:t>
            </a:r>
          </a:p>
          <a:p>
            <a:pPr marL="177800" indent="-177800" eaLnBrk="0" fontAlgn="base" hangingPunct="0">
              <a:spcBef>
                <a:spcPct val="0"/>
              </a:spcBef>
              <a:spcAft>
                <a:spcPct val="20000"/>
              </a:spcAft>
              <a:buFontTx/>
              <a:buChar char="•"/>
            </a:pPr>
            <a:r>
              <a:rPr lang="en-GB" sz="1400" dirty="0">
                <a:solidFill>
                  <a:srgbClr val="000000"/>
                </a:solidFill>
              </a:rPr>
              <a:t>Effective recycling important for supply security</a:t>
            </a:r>
            <a:endParaRPr lang="en-US" sz="1400" dirty="0">
              <a:solidFill>
                <a:srgbClr val="000000"/>
              </a:solidFill>
            </a:endParaRPr>
          </a:p>
        </p:txBody>
      </p:sp>
      <p:sp>
        <p:nvSpPr>
          <p:cNvPr id="9" name="Text Box 6"/>
          <p:cNvSpPr txBox="1">
            <a:spLocks noChangeArrowheads="1"/>
          </p:cNvSpPr>
          <p:nvPr/>
        </p:nvSpPr>
        <p:spPr bwMode="auto">
          <a:xfrm>
            <a:off x="664864" y="676852"/>
            <a:ext cx="8166403" cy="956288"/>
          </a:xfrm>
          <a:prstGeom prst="rect">
            <a:avLst/>
          </a:prstGeom>
          <a:noFill/>
          <a:ln w="9525">
            <a:noFill/>
            <a:miter lim="800000"/>
            <a:headEnd/>
            <a:tailEnd/>
          </a:ln>
          <a:effectLst/>
        </p:spPr>
        <p:txBody>
          <a:bodyPr wrap="square" lIns="72000" tIns="46800" rIns="90000" bIns="46800">
            <a:spAutoFit/>
          </a:bodyPr>
          <a:lstStyle/>
          <a:p>
            <a:pPr algn="ctr" eaLnBrk="0" fontAlgn="base" hangingPunct="0">
              <a:spcBef>
                <a:spcPct val="0"/>
              </a:spcBef>
              <a:spcAft>
                <a:spcPct val="0"/>
              </a:spcAft>
            </a:pPr>
            <a:r>
              <a:rPr lang="en-US" sz="2800" b="1" dirty="0">
                <a:solidFill>
                  <a:srgbClr val="333399"/>
                </a:solidFill>
                <a:ea typeface="+mj-ea"/>
                <a:cs typeface="+mj-cs"/>
              </a:rPr>
              <a:t>Metal families – most precious and specialty metals are coupled to major metals production</a:t>
            </a:r>
          </a:p>
        </p:txBody>
      </p:sp>
      <p:sp>
        <p:nvSpPr>
          <p:cNvPr id="10" name="Oval 9"/>
          <p:cNvSpPr>
            <a:spLocks noChangeArrowheads="1"/>
          </p:cNvSpPr>
          <p:nvPr/>
        </p:nvSpPr>
        <p:spPr bwMode="auto">
          <a:xfrm>
            <a:off x="1921396" y="2318554"/>
            <a:ext cx="459853" cy="546100"/>
          </a:xfrm>
          <a:prstGeom prst="ellipse">
            <a:avLst/>
          </a:prstGeom>
          <a:noFill/>
          <a:ln w="9525">
            <a:solidFill>
              <a:srgbClr val="990000"/>
            </a:solidFill>
            <a:round/>
            <a:headEnd/>
            <a:tailEnd/>
          </a:ln>
          <a:effectLst/>
        </p:spPr>
        <p:txBody>
          <a:bodyPr wrap="none" lIns="72000" tIns="46800" rIns="90000" bIns="46800" anchor="ctr"/>
          <a:lstStyle/>
          <a:p>
            <a:pPr eaLnBrk="0" fontAlgn="base" hangingPunct="0">
              <a:spcBef>
                <a:spcPct val="0"/>
              </a:spcBef>
              <a:spcAft>
                <a:spcPct val="0"/>
              </a:spcAft>
            </a:pPr>
            <a:endParaRPr lang="en-US">
              <a:solidFill>
                <a:srgbClr val="000000"/>
              </a:solidFill>
            </a:endParaRPr>
          </a:p>
        </p:txBody>
      </p:sp>
      <p:sp>
        <p:nvSpPr>
          <p:cNvPr id="11" name="Oval 8"/>
          <p:cNvSpPr>
            <a:spLocks noChangeArrowheads="1"/>
          </p:cNvSpPr>
          <p:nvPr/>
        </p:nvSpPr>
        <p:spPr bwMode="auto">
          <a:xfrm>
            <a:off x="4748065" y="1944545"/>
            <a:ext cx="454490" cy="449403"/>
          </a:xfrm>
          <a:prstGeom prst="ellipse">
            <a:avLst/>
          </a:prstGeom>
          <a:noFill/>
          <a:ln w="38100">
            <a:solidFill>
              <a:srgbClr val="990000"/>
            </a:solidFill>
            <a:round/>
            <a:headEnd/>
            <a:tailEnd/>
          </a:ln>
          <a:effectLst/>
        </p:spPr>
        <p:txBody>
          <a:bodyPr wrap="none" lIns="72000" tIns="46800" rIns="90000" bIns="46800" anchor="ctr"/>
          <a:lstStyle/>
          <a:p>
            <a:pPr eaLnBrk="0" fontAlgn="base" hangingPunct="0">
              <a:spcBef>
                <a:spcPct val="0"/>
              </a:spcBef>
              <a:spcAft>
                <a:spcPct val="0"/>
              </a:spcAft>
            </a:pPr>
            <a:endParaRPr lang="en-US">
              <a:solidFill>
                <a:srgbClr val="000000"/>
              </a:solidFill>
            </a:endParaRPr>
          </a:p>
        </p:txBody>
      </p:sp>
      <p:sp>
        <p:nvSpPr>
          <p:cNvPr id="12" name="Oval 11"/>
          <p:cNvSpPr>
            <a:spLocks noChangeArrowheads="1"/>
          </p:cNvSpPr>
          <p:nvPr/>
        </p:nvSpPr>
        <p:spPr bwMode="auto">
          <a:xfrm>
            <a:off x="6597296" y="2601411"/>
            <a:ext cx="443134" cy="454788"/>
          </a:xfrm>
          <a:prstGeom prst="ellipse">
            <a:avLst/>
          </a:prstGeom>
          <a:noFill/>
          <a:ln w="9525">
            <a:solidFill>
              <a:srgbClr val="990000"/>
            </a:solidFill>
            <a:round/>
            <a:headEnd/>
            <a:tailEnd/>
          </a:ln>
          <a:effectLst/>
        </p:spPr>
        <p:txBody>
          <a:bodyPr wrap="none" lIns="72000" tIns="46800" rIns="90000" bIns="46800" anchor="ctr"/>
          <a:lstStyle/>
          <a:p>
            <a:pPr eaLnBrk="0" fontAlgn="base" hangingPunct="0">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3827468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5257800" y="1698584"/>
            <a:ext cx="3886200" cy="3124200"/>
          </a:xfrm>
          <a:prstGeom prst="rect">
            <a:avLst/>
          </a:prstGeom>
        </p:spPr>
      </p:pic>
      <p:sp>
        <p:nvSpPr>
          <p:cNvPr id="4" name="Footer Placeholder 3"/>
          <p:cNvSpPr>
            <a:spLocks noGrp="1"/>
          </p:cNvSpPr>
          <p:nvPr>
            <p:ph type="ftr" sz="quarter" idx="10"/>
          </p:nvPr>
        </p:nvSpPr>
        <p:spPr/>
        <p:txBody>
          <a:bodyPr/>
          <a:lstStyle/>
          <a:p>
            <a:r>
              <a:rPr lang="en-GB" dirty="0"/>
              <a:t>American Chemical Society</a:t>
            </a:r>
          </a:p>
        </p:txBody>
      </p:sp>
      <p:sp>
        <p:nvSpPr>
          <p:cNvPr id="5" name="Content Placeholder 4"/>
          <p:cNvSpPr>
            <a:spLocks noGrp="1"/>
          </p:cNvSpPr>
          <p:nvPr>
            <p:ph idx="1"/>
          </p:nvPr>
        </p:nvSpPr>
        <p:spPr>
          <a:xfrm>
            <a:off x="457200" y="1728720"/>
            <a:ext cx="4876800" cy="4371833"/>
          </a:xfrm>
        </p:spPr>
        <p:txBody>
          <a:bodyPr>
            <a:noAutofit/>
          </a:bodyPr>
          <a:lstStyle/>
          <a:p>
            <a:r>
              <a:rPr lang="en-US" dirty="0" smtClean="0">
                <a:solidFill>
                  <a:schemeClr val="tx1"/>
                </a:solidFill>
              </a:rPr>
              <a:t>23</a:t>
            </a:r>
            <a:r>
              <a:rPr lang="en-US" baseline="30000" dirty="0" smtClean="0">
                <a:solidFill>
                  <a:schemeClr val="tx1"/>
                </a:solidFill>
              </a:rPr>
              <a:t>rd</a:t>
            </a:r>
            <a:r>
              <a:rPr lang="en-US" dirty="0" smtClean="0">
                <a:solidFill>
                  <a:schemeClr val="tx1"/>
                </a:solidFill>
              </a:rPr>
              <a:t> </a:t>
            </a:r>
            <a:r>
              <a:rPr lang="en-US" dirty="0">
                <a:solidFill>
                  <a:schemeClr val="tx1"/>
                </a:solidFill>
              </a:rPr>
              <a:t>most abundant element in the Earth’s </a:t>
            </a:r>
            <a:r>
              <a:rPr lang="en-US" dirty="0" smtClean="0">
                <a:solidFill>
                  <a:schemeClr val="tx1"/>
                </a:solidFill>
              </a:rPr>
              <a:t>crust</a:t>
            </a:r>
          </a:p>
          <a:p>
            <a:r>
              <a:rPr lang="en-US" dirty="0" smtClean="0">
                <a:solidFill>
                  <a:schemeClr val="tx1"/>
                </a:solidFill>
              </a:rPr>
              <a:t>Makes </a:t>
            </a:r>
            <a:r>
              <a:rPr lang="en-US" dirty="0">
                <a:solidFill>
                  <a:schemeClr val="tx1"/>
                </a:solidFill>
              </a:rPr>
              <a:t>up an average of 65 grams for every ton of the Earth’s </a:t>
            </a:r>
            <a:r>
              <a:rPr lang="en-US" dirty="0" smtClean="0">
                <a:solidFill>
                  <a:schemeClr val="tx1"/>
                </a:solidFill>
              </a:rPr>
              <a:t>crust</a:t>
            </a:r>
          </a:p>
          <a:p>
            <a:r>
              <a:rPr lang="en-US" dirty="0" smtClean="0">
                <a:solidFill>
                  <a:schemeClr val="tx1"/>
                </a:solidFill>
              </a:rPr>
              <a:t>Commercially </a:t>
            </a:r>
            <a:r>
              <a:rPr lang="en-US" dirty="0">
                <a:solidFill>
                  <a:schemeClr val="tx1"/>
                </a:solidFill>
              </a:rPr>
              <a:t>exploitable reserves exceed 100 million </a:t>
            </a:r>
            <a:r>
              <a:rPr lang="en-US" dirty="0" smtClean="0">
                <a:solidFill>
                  <a:schemeClr val="tx1"/>
                </a:solidFill>
              </a:rPr>
              <a:t>tons</a:t>
            </a:r>
          </a:p>
          <a:p>
            <a:pPr>
              <a:buFont typeface="Arial" pitchFamily="34" charset="0"/>
              <a:buChar char="•"/>
            </a:pPr>
            <a:r>
              <a:rPr lang="en-US" dirty="0">
                <a:solidFill>
                  <a:schemeClr val="tx1"/>
                </a:solidFill>
              </a:rPr>
              <a:t>Chemically </a:t>
            </a:r>
            <a:r>
              <a:rPr lang="en-US" dirty="0" smtClean="0">
                <a:solidFill>
                  <a:schemeClr val="tx1"/>
                </a:solidFill>
              </a:rPr>
              <a:t>used in a variety of chemistries and as </a:t>
            </a:r>
            <a:r>
              <a:rPr lang="en-US" dirty="0">
                <a:solidFill>
                  <a:schemeClr val="tx1"/>
                </a:solidFill>
              </a:rPr>
              <a:t>a catalyst in the form of zinc oxide </a:t>
            </a:r>
            <a:endParaRPr lang="en-US" dirty="0" smtClean="0">
              <a:solidFill>
                <a:schemeClr val="tx1"/>
              </a:solidFill>
            </a:endParaRPr>
          </a:p>
          <a:p>
            <a:pPr>
              <a:buFont typeface="Arial" pitchFamily="34" charset="0"/>
              <a:buChar char="•"/>
            </a:pPr>
            <a:r>
              <a:rPr lang="en-US" dirty="0" smtClean="0">
                <a:solidFill>
                  <a:schemeClr val="tx1"/>
                </a:solidFill>
              </a:rPr>
              <a:t>One of the most </a:t>
            </a:r>
            <a:r>
              <a:rPr lang="en-US" dirty="0">
                <a:solidFill>
                  <a:schemeClr val="tx1"/>
                </a:solidFill>
              </a:rPr>
              <a:t>common </a:t>
            </a:r>
            <a:r>
              <a:rPr lang="en-US" dirty="0" smtClean="0">
                <a:solidFill>
                  <a:schemeClr val="tx1"/>
                </a:solidFill>
              </a:rPr>
              <a:t>uses (50%) </a:t>
            </a:r>
            <a:r>
              <a:rPr lang="en-US" dirty="0">
                <a:solidFill>
                  <a:schemeClr val="tx1"/>
                </a:solidFill>
              </a:rPr>
              <a:t>of zinc is </a:t>
            </a:r>
            <a:r>
              <a:rPr lang="en-US" dirty="0" smtClean="0">
                <a:solidFill>
                  <a:schemeClr val="tx1"/>
                </a:solidFill>
              </a:rPr>
              <a:t>in galvanizing steel for corrosion resistance</a:t>
            </a:r>
          </a:p>
          <a:p>
            <a:pPr>
              <a:buFont typeface="Arial" pitchFamily="34" charset="0"/>
              <a:buChar char="•"/>
            </a:pPr>
            <a:r>
              <a:rPr lang="en-US" b="1" dirty="0">
                <a:solidFill>
                  <a:schemeClr val="tx1"/>
                </a:solidFill>
              </a:rPr>
              <a:t>Estimated 5-50 years Zinc left if consumption continues at current </a:t>
            </a:r>
            <a:r>
              <a:rPr lang="en-US" b="1" dirty="0" smtClean="0">
                <a:solidFill>
                  <a:schemeClr val="tx1"/>
                </a:solidFill>
              </a:rPr>
              <a:t>rate</a:t>
            </a:r>
            <a:endParaRPr lang="en-US" b="1" dirty="0">
              <a:solidFill>
                <a:schemeClr val="tx1"/>
              </a:solidFill>
            </a:endParaRPr>
          </a:p>
        </p:txBody>
      </p:sp>
      <p:sp>
        <p:nvSpPr>
          <p:cNvPr id="6" name="Title 3"/>
          <p:cNvSpPr>
            <a:spLocks noGrp="1"/>
          </p:cNvSpPr>
          <p:nvPr>
            <p:ph type="title"/>
          </p:nvPr>
        </p:nvSpPr>
        <p:spPr>
          <a:xfrm>
            <a:off x="878000" y="729977"/>
            <a:ext cx="7215122" cy="880463"/>
          </a:xfrm>
        </p:spPr>
        <p:txBody>
          <a:bodyPr/>
          <a:lstStyle/>
          <a:p>
            <a:pPr algn="ctr"/>
            <a:r>
              <a:rPr lang="en-US" sz="3200" b="1" dirty="0" smtClean="0"/>
              <a:t>Zinc </a:t>
            </a:r>
            <a:br>
              <a:rPr lang="en-US" sz="3200" b="1" dirty="0" smtClean="0"/>
            </a:br>
            <a:r>
              <a:rPr lang="en-US" sz="3200" b="1" dirty="0" smtClean="0"/>
              <a:t>Dwindling Supply of a Useful Metal</a:t>
            </a:r>
            <a:endParaRPr lang="en-US" sz="3200" b="1" dirty="0"/>
          </a:p>
        </p:txBody>
      </p:sp>
    </p:spTree>
    <p:extLst>
      <p:ext uri="{BB962C8B-B14F-4D97-AF65-F5344CB8AC3E}">
        <p14:creationId xmlns:p14="http://schemas.microsoft.com/office/powerpoint/2010/main" val="142656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a:t>American Chemical Society</a:t>
            </a:r>
          </a:p>
        </p:txBody>
      </p:sp>
      <p:sp>
        <p:nvSpPr>
          <p:cNvPr id="5" name="Title 1"/>
          <p:cNvSpPr>
            <a:spLocks noGrp="1"/>
          </p:cNvSpPr>
          <p:nvPr>
            <p:ph type="title"/>
          </p:nvPr>
        </p:nvSpPr>
        <p:spPr>
          <a:xfrm>
            <a:off x="846161" y="775667"/>
            <a:ext cx="7206018" cy="609600"/>
          </a:xfrm>
        </p:spPr>
        <p:txBody>
          <a:bodyPr/>
          <a:lstStyle/>
          <a:p>
            <a:pPr algn="ctr"/>
            <a:r>
              <a:rPr lang="en-US" sz="3200" b="1" dirty="0" smtClean="0"/>
              <a:t>Tin Has Many Important Uses</a:t>
            </a:r>
            <a:endParaRPr lang="en-US" sz="3200" b="1" dirty="0"/>
          </a:p>
        </p:txBody>
      </p:sp>
      <p:sp>
        <p:nvSpPr>
          <p:cNvPr id="6" name="Content Placeholder 2"/>
          <p:cNvSpPr>
            <a:spLocks noGrp="1"/>
          </p:cNvSpPr>
          <p:nvPr>
            <p:ph idx="1"/>
          </p:nvPr>
        </p:nvSpPr>
        <p:spPr>
          <a:xfrm>
            <a:off x="873456" y="1570632"/>
            <a:ext cx="7508543" cy="4525963"/>
          </a:xfrm>
        </p:spPr>
        <p:txBody>
          <a:bodyPr>
            <a:noAutofit/>
          </a:bodyPr>
          <a:lstStyle/>
          <a:p>
            <a:pPr marL="0" indent="0">
              <a:buNone/>
            </a:pPr>
            <a:r>
              <a:rPr lang="en-US" sz="2000" b="1" dirty="0" smtClean="0">
                <a:solidFill>
                  <a:schemeClr val="tx1"/>
                </a:solidFill>
              </a:rPr>
              <a:t>Uses: </a:t>
            </a:r>
          </a:p>
          <a:p>
            <a:r>
              <a:rPr lang="en-US" dirty="0" smtClean="0">
                <a:solidFill>
                  <a:schemeClr val="tx1"/>
                </a:solidFill>
              </a:rPr>
              <a:t>Coatings for metals as component in corrosion inhibition, protective oxide layer that prevents further oxidation</a:t>
            </a:r>
          </a:p>
          <a:p>
            <a:r>
              <a:rPr lang="en-US" dirty="0" smtClean="0">
                <a:solidFill>
                  <a:schemeClr val="tx1"/>
                </a:solidFill>
              </a:rPr>
              <a:t>Historically used in formulations of marine anti-</a:t>
            </a:r>
            <a:r>
              <a:rPr lang="en-US" dirty="0" err="1" smtClean="0">
                <a:solidFill>
                  <a:schemeClr val="tx1"/>
                </a:solidFill>
              </a:rPr>
              <a:t>foulants</a:t>
            </a:r>
            <a:r>
              <a:rPr lang="en-US" dirty="0" smtClean="0">
                <a:solidFill>
                  <a:schemeClr val="tx1"/>
                </a:solidFill>
              </a:rPr>
              <a:t> </a:t>
            </a:r>
          </a:p>
          <a:p>
            <a:r>
              <a:rPr lang="en-US" dirty="0" smtClean="0">
                <a:solidFill>
                  <a:schemeClr val="tx1"/>
                </a:solidFill>
              </a:rPr>
              <a:t>Used in a number of catalyst systems </a:t>
            </a:r>
          </a:p>
          <a:p>
            <a:r>
              <a:rPr lang="en-US" dirty="0" smtClean="0">
                <a:solidFill>
                  <a:schemeClr val="tx1"/>
                </a:solidFill>
              </a:rPr>
              <a:t>Component in solder for electronics  </a:t>
            </a:r>
          </a:p>
          <a:p>
            <a:pPr marL="0" indent="0">
              <a:buNone/>
            </a:pPr>
            <a:r>
              <a:rPr lang="en-US" sz="2000" b="1" dirty="0" smtClean="0">
                <a:solidFill>
                  <a:schemeClr val="tx1"/>
                </a:solidFill>
              </a:rPr>
              <a:t>Abundance</a:t>
            </a:r>
          </a:p>
          <a:p>
            <a:r>
              <a:rPr lang="en-US" dirty="0">
                <a:solidFill>
                  <a:schemeClr val="tx1"/>
                </a:solidFill>
              </a:rPr>
              <a:t>Global production of tin is more than 140 tonnes per </a:t>
            </a:r>
            <a:r>
              <a:rPr lang="en-US" dirty="0" smtClean="0">
                <a:solidFill>
                  <a:schemeClr val="tx1"/>
                </a:solidFill>
              </a:rPr>
              <a:t>year</a:t>
            </a:r>
          </a:p>
          <a:p>
            <a:pPr lvl="1"/>
            <a:r>
              <a:rPr lang="en-US" sz="1800" dirty="0" smtClean="0">
                <a:solidFill>
                  <a:schemeClr val="tx1"/>
                </a:solidFill>
              </a:rPr>
              <a:t>Reserves </a:t>
            </a:r>
            <a:r>
              <a:rPr lang="en-US" sz="1800" dirty="0">
                <a:solidFill>
                  <a:schemeClr val="tx1"/>
                </a:solidFill>
              </a:rPr>
              <a:t>are approximately 4 million tonnes. </a:t>
            </a:r>
            <a:endParaRPr lang="en-US" sz="1800" dirty="0" smtClean="0">
              <a:solidFill>
                <a:schemeClr val="tx1"/>
              </a:solidFill>
            </a:endParaRPr>
          </a:p>
          <a:p>
            <a:pPr lvl="1"/>
            <a:r>
              <a:rPr lang="en-US" sz="1800" dirty="0" smtClean="0">
                <a:solidFill>
                  <a:schemeClr val="tx1"/>
                </a:solidFill>
              </a:rPr>
              <a:t>An </a:t>
            </a:r>
            <a:r>
              <a:rPr lang="en-US" sz="1800" dirty="0">
                <a:solidFill>
                  <a:schemeClr val="tx1"/>
                </a:solidFill>
              </a:rPr>
              <a:t>estimated 130 tonnes of tin concentrates are produced each year. </a:t>
            </a:r>
          </a:p>
          <a:p>
            <a:r>
              <a:rPr lang="en-US" dirty="0" smtClean="0">
                <a:solidFill>
                  <a:schemeClr val="tx1"/>
                </a:solidFill>
              </a:rPr>
              <a:t>If current consumption continues</a:t>
            </a:r>
            <a:r>
              <a:rPr lang="en-US" b="1" dirty="0" smtClean="0">
                <a:solidFill>
                  <a:schemeClr val="tx1"/>
                </a:solidFill>
              </a:rPr>
              <a:t>, 5-50 years </a:t>
            </a:r>
            <a:r>
              <a:rPr lang="en-US" dirty="0" smtClean="0">
                <a:solidFill>
                  <a:schemeClr val="tx1"/>
                </a:solidFill>
              </a:rPr>
              <a:t>of Tin are left</a:t>
            </a:r>
          </a:p>
        </p:txBody>
      </p:sp>
    </p:spTree>
    <p:extLst>
      <p:ext uri="{BB962C8B-B14F-4D97-AF65-F5344CB8AC3E}">
        <p14:creationId xmlns:p14="http://schemas.microsoft.com/office/powerpoint/2010/main" val="860536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a:t>American Chemical Society</a:t>
            </a:r>
          </a:p>
        </p:txBody>
      </p:sp>
      <p:sp>
        <p:nvSpPr>
          <p:cNvPr id="5" name="Title 1"/>
          <p:cNvSpPr>
            <a:spLocks noGrp="1"/>
          </p:cNvSpPr>
          <p:nvPr>
            <p:ph type="title"/>
          </p:nvPr>
        </p:nvSpPr>
        <p:spPr>
          <a:xfrm>
            <a:off x="818865" y="756414"/>
            <a:ext cx="7301553" cy="888155"/>
          </a:xfrm>
        </p:spPr>
        <p:txBody>
          <a:bodyPr/>
          <a:lstStyle/>
          <a:p>
            <a:pPr algn="ctr"/>
            <a:r>
              <a:rPr lang="en-US" sz="3200" b="1" dirty="0" smtClean="0"/>
              <a:t>Tin has Negative Social and Environmental Impacts </a:t>
            </a:r>
            <a:endParaRPr lang="en-US" sz="3200" b="1" dirty="0"/>
          </a:p>
        </p:txBody>
      </p:sp>
      <p:sp>
        <p:nvSpPr>
          <p:cNvPr id="6" name="Content Placeholder 2"/>
          <p:cNvSpPr>
            <a:spLocks noGrp="1"/>
          </p:cNvSpPr>
          <p:nvPr>
            <p:ph idx="1"/>
          </p:nvPr>
        </p:nvSpPr>
        <p:spPr>
          <a:xfrm>
            <a:off x="838200" y="1752600"/>
            <a:ext cx="7467600" cy="4343400"/>
          </a:xfrm>
        </p:spPr>
        <p:txBody>
          <a:bodyPr>
            <a:noAutofit/>
          </a:bodyPr>
          <a:lstStyle/>
          <a:p>
            <a:r>
              <a:rPr lang="en-US" sz="2400" dirty="0" smtClean="0">
                <a:solidFill>
                  <a:schemeClr val="tx1"/>
                </a:solidFill>
              </a:rPr>
              <a:t>One third </a:t>
            </a:r>
            <a:r>
              <a:rPr lang="en-US" sz="2400" dirty="0">
                <a:solidFill>
                  <a:schemeClr val="tx1"/>
                </a:solidFill>
              </a:rPr>
              <a:t>of </a:t>
            </a:r>
            <a:r>
              <a:rPr lang="en-US" sz="2400" dirty="0" smtClean="0">
                <a:solidFill>
                  <a:schemeClr val="tx1"/>
                </a:solidFill>
              </a:rPr>
              <a:t>all tin </a:t>
            </a:r>
            <a:r>
              <a:rPr lang="en-US" sz="2400" dirty="0">
                <a:solidFill>
                  <a:schemeClr val="tx1"/>
                </a:solidFill>
              </a:rPr>
              <a:t>mined in the world comes from </a:t>
            </a:r>
            <a:r>
              <a:rPr lang="en-US" sz="2400" dirty="0" smtClean="0">
                <a:solidFill>
                  <a:schemeClr val="tx1"/>
                </a:solidFill>
              </a:rPr>
              <a:t>the Indonesian island of Bangka</a:t>
            </a:r>
          </a:p>
          <a:p>
            <a:r>
              <a:rPr lang="en-US" sz="2400" dirty="0" smtClean="0">
                <a:solidFill>
                  <a:schemeClr val="tx1"/>
                </a:solidFill>
              </a:rPr>
              <a:t>Mining in Bangka has </a:t>
            </a:r>
            <a:r>
              <a:rPr lang="en-US" sz="2400" dirty="0">
                <a:solidFill>
                  <a:schemeClr val="tx1"/>
                </a:solidFill>
              </a:rPr>
              <a:t>become dangerous </a:t>
            </a:r>
            <a:endParaRPr lang="en-US" sz="2400" dirty="0" smtClean="0">
              <a:solidFill>
                <a:schemeClr val="tx1"/>
              </a:solidFill>
            </a:endParaRPr>
          </a:p>
          <a:p>
            <a:pPr lvl="1"/>
            <a:r>
              <a:rPr lang="en-US" sz="2000" dirty="0">
                <a:solidFill>
                  <a:schemeClr val="tx1"/>
                </a:solidFill>
              </a:rPr>
              <a:t>Low income workers and cheap tools</a:t>
            </a:r>
            <a:r>
              <a:rPr lang="en-US" sz="2000" dirty="0">
                <a:solidFill>
                  <a:schemeClr val="tx1"/>
                </a:solidFill>
                <a:sym typeface="Wingdings" pitchFamily="2" charset="2"/>
              </a:rPr>
              <a:t> s</a:t>
            </a:r>
            <a:r>
              <a:rPr lang="en-US" sz="2000" dirty="0">
                <a:solidFill>
                  <a:schemeClr val="tx1"/>
                </a:solidFill>
              </a:rPr>
              <a:t>afety measures have been ignored </a:t>
            </a:r>
            <a:endParaRPr lang="en-US" sz="2000" dirty="0" smtClean="0">
              <a:solidFill>
                <a:schemeClr val="tx1"/>
              </a:solidFill>
            </a:endParaRPr>
          </a:p>
          <a:p>
            <a:pPr lvl="1"/>
            <a:r>
              <a:rPr lang="en-US" sz="2000" dirty="0" smtClean="0">
                <a:solidFill>
                  <a:schemeClr val="tx1"/>
                </a:solidFill>
              </a:rPr>
              <a:t>Lethal cave-ins have risen as tin ore pits become deeper</a:t>
            </a:r>
          </a:p>
          <a:p>
            <a:r>
              <a:rPr lang="en-US" sz="2400" dirty="0" smtClean="0">
                <a:solidFill>
                  <a:schemeClr val="tx1"/>
                </a:solidFill>
              </a:rPr>
              <a:t>Most of the human health and environmental impacts come through exposure to </a:t>
            </a:r>
            <a:r>
              <a:rPr lang="en-US" sz="2400" dirty="0" err="1" smtClean="0">
                <a:solidFill>
                  <a:schemeClr val="tx1"/>
                </a:solidFill>
              </a:rPr>
              <a:t>organo</a:t>
            </a:r>
            <a:r>
              <a:rPr lang="en-US" sz="2400" dirty="0" smtClean="0">
                <a:solidFill>
                  <a:schemeClr val="tx1"/>
                </a:solidFill>
              </a:rPr>
              <a:t>-tin compounds.  </a:t>
            </a:r>
          </a:p>
          <a:p>
            <a:pPr lvl="1"/>
            <a:r>
              <a:rPr lang="en-US" sz="2000" dirty="0" smtClean="0">
                <a:solidFill>
                  <a:schemeClr val="tx1"/>
                </a:solidFill>
              </a:rPr>
              <a:t>Very significant toxicity to multiple environmental organisms</a:t>
            </a:r>
          </a:p>
        </p:txBody>
      </p:sp>
    </p:spTree>
    <p:extLst>
      <p:ext uri="{BB962C8B-B14F-4D97-AF65-F5344CB8AC3E}">
        <p14:creationId xmlns:p14="http://schemas.microsoft.com/office/powerpoint/2010/main" val="2373117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2" cstate="print"/>
          <a:srcRect/>
          <a:stretch>
            <a:fillRect/>
          </a:stretch>
        </p:blipFill>
        <p:spPr bwMode="auto">
          <a:xfrm>
            <a:off x="2627453" y="1069700"/>
            <a:ext cx="4282633" cy="2854603"/>
          </a:xfrm>
          <a:prstGeom prst="rect">
            <a:avLst/>
          </a:prstGeom>
          <a:noFill/>
          <a:ln w="9525">
            <a:noFill/>
            <a:miter lim="800000"/>
            <a:headEnd/>
            <a:tailEnd/>
          </a:ln>
          <a:effectLst/>
        </p:spPr>
      </p:pic>
      <p:sp>
        <p:nvSpPr>
          <p:cNvPr id="5" name="Text Box 3"/>
          <p:cNvSpPr txBox="1">
            <a:spLocks noChangeArrowheads="1"/>
          </p:cNvSpPr>
          <p:nvPr/>
        </p:nvSpPr>
        <p:spPr bwMode="auto">
          <a:xfrm>
            <a:off x="598224" y="688752"/>
            <a:ext cx="8196475" cy="52322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800" b="1" dirty="0">
                <a:solidFill>
                  <a:srgbClr val="333399"/>
                </a:solidFill>
                <a:ea typeface="+mj-ea"/>
                <a:cs typeface="+mj-cs"/>
              </a:rPr>
              <a:t>Example by-product element: indium (demand</a:t>
            </a:r>
            <a:r>
              <a:rPr lang="en-US" sz="2400" b="1" dirty="0">
                <a:solidFill>
                  <a:srgbClr val="333399"/>
                </a:solidFill>
              </a:rPr>
              <a:t>)</a:t>
            </a:r>
          </a:p>
        </p:txBody>
      </p:sp>
      <p:sp>
        <p:nvSpPr>
          <p:cNvPr id="7" name="Text Box 2"/>
          <p:cNvSpPr txBox="1">
            <a:spLocks noChangeArrowheads="1"/>
          </p:cNvSpPr>
          <p:nvPr/>
        </p:nvSpPr>
        <p:spPr bwMode="auto">
          <a:xfrm>
            <a:off x="463550" y="1295400"/>
            <a:ext cx="8144217" cy="4524315"/>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b="1" dirty="0">
                <a:solidFill>
                  <a:srgbClr val="000000"/>
                </a:solidFill>
              </a:rPr>
              <a:t>Uses of indium</a:t>
            </a:r>
            <a:br>
              <a:rPr lang="en-US" b="1" dirty="0">
                <a:solidFill>
                  <a:srgbClr val="000000"/>
                </a:solidFill>
              </a:rPr>
            </a:br>
            <a:endParaRPr lang="en-US" b="1" dirty="0">
              <a:solidFill>
                <a:srgbClr val="000000"/>
              </a:solidFill>
            </a:endParaRPr>
          </a:p>
          <a:p>
            <a:pPr fontAlgn="base">
              <a:spcBef>
                <a:spcPct val="0"/>
              </a:spcBef>
              <a:spcAft>
                <a:spcPct val="0"/>
              </a:spcAft>
            </a:pPr>
            <a:endParaRPr lang="en-US" b="1" dirty="0">
              <a:solidFill>
                <a:srgbClr val="000000"/>
              </a:solidFill>
            </a:endParaRPr>
          </a:p>
          <a:p>
            <a:pPr fontAlgn="base">
              <a:spcBef>
                <a:spcPct val="0"/>
              </a:spcBef>
              <a:spcAft>
                <a:spcPct val="0"/>
              </a:spcAft>
            </a:pPr>
            <a:endParaRPr lang="en-US" b="1" dirty="0">
              <a:solidFill>
                <a:srgbClr val="000000"/>
              </a:solidFill>
            </a:endParaRPr>
          </a:p>
          <a:p>
            <a:pPr fontAlgn="base">
              <a:spcBef>
                <a:spcPct val="0"/>
              </a:spcBef>
              <a:spcAft>
                <a:spcPct val="0"/>
              </a:spcAft>
            </a:pPr>
            <a:endParaRPr lang="en-US" b="1" dirty="0">
              <a:solidFill>
                <a:srgbClr val="000000"/>
              </a:solidFill>
            </a:endParaRPr>
          </a:p>
          <a:p>
            <a:pPr fontAlgn="base">
              <a:spcBef>
                <a:spcPct val="0"/>
              </a:spcBef>
              <a:spcAft>
                <a:spcPct val="0"/>
              </a:spcAft>
            </a:pPr>
            <a:endParaRPr lang="en-US" b="1" dirty="0">
              <a:solidFill>
                <a:srgbClr val="000000"/>
              </a:solidFill>
            </a:endParaRPr>
          </a:p>
          <a:p>
            <a:pPr fontAlgn="base">
              <a:spcBef>
                <a:spcPct val="0"/>
              </a:spcBef>
              <a:spcAft>
                <a:spcPct val="0"/>
              </a:spcAft>
            </a:pPr>
            <a:endParaRPr lang="en-US" b="1" dirty="0">
              <a:solidFill>
                <a:srgbClr val="000000"/>
              </a:solidFill>
            </a:endParaRPr>
          </a:p>
          <a:p>
            <a:pPr fontAlgn="base">
              <a:spcBef>
                <a:spcPct val="0"/>
              </a:spcBef>
              <a:spcAft>
                <a:spcPct val="0"/>
              </a:spcAft>
            </a:pPr>
            <a:endParaRPr lang="en-US" b="1" dirty="0">
              <a:solidFill>
                <a:srgbClr val="000000"/>
              </a:solidFill>
            </a:endParaRPr>
          </a:p>
          <a:p>
            <a:pPr fontAlgn="base">
              <a:spcBef>
                <a:spcPct val="0"/>
              </a:spcBef>
              <a:spcAft>
                <a:spcPct val="0"/>
              </a:spcAft>
            </a:pPr>
            <a:endParaRPr lang="en-US" b="1" dirty="0">
              <a:solidFill>
                <a:srgbClr val="000000"/>
              </a:solidFill>
            </a:endParaRPr>
          </a:p>
          <a:p>
            <a:pPr fontAlgn="base">
              <a:spcBef>
                <a:spcPct val="0"/>
              </a:spcBef>
              <a:spcAft>
                <a:spcPct val="0"/>
              </a:spcAft>
            </a:pPr>
            <a:r>
              <a:rPr lang="en-US" dirty="0">
                <a:solidFill>
                  <a:srgbClr val="0066FF"/>
                </a:solidFill>
              </a:rPr>
              <a:t>Thin films</a:t>
            </a:r>
            <a:r>
              <a:rPr lang="en-US" dirty="0">
                <a:solidFill>
                  <a:srgbClr val="000000"/>
                </a:solidFill>
              </a:rPr>
              <a:t>:</a:t>
            </a:r>
            <a:r>
              <a:rPr lang="en-US" b="1" dirty="0">
                <a:solidFill>
                  <a:srgbClr val="000000"/>
                </a:solidFill>
              </a:rPr>
              <a:t> </a:t>
            </a:r>
            <a:r>
              <a:rPr lang="en-US" b="1" i="1" dirty="0">
                <a:solidFill>
                  <a:srgbClr val="000000"/>
                </a:solidFill>
                <a:sym typeface="Wingdings" pitchFamily="2" charset="2"/>
              </a:rPr>
              <a:t>transparent</a:t>
            </a:r>
            <a:r>
              <a:rPr lang="en-US" dirty="0">
                <a:solidFill>
                  <a:srgbClr val="000000"/>
                </a:solidFill>
                <a:sym typeface="Wingdings" pitchFamily="2" charset="2"/>
              </a:rPr>
              <a:t> and </a:t>
            </a:r>
            <a:r>
              <a:rPr lang="en-US" b="1" i="1" dirty="0">
                <a:solidFill>
                  <a:srgbClr val="000000"/>
                </a:solidFill>
                <a:sym typeface="Wingdings" pitchFamily="2" charset="2"/>
              </a:rPr>
              <a:t>conductive</a:t>
            </a:r>
            <a:r>
              <a:rPr lang="en-US" dirty="0">
                <a:solidFill>
                  <a:srgbClr val="000000"/>
                </a:solidFill>
                <a:sym typeface="Wingdings" pitchFamily="2" charset="2"/>
              </a:rPr>
              <a:t> coatings of indium tin oxide (ITO) for </a:t>
            </a:r>
            <a:br>
              <a:rPr lang="en-US" dirty="0">
                <a:solidFill>
                  <a:srgbClr val="000000"/>
                </a:solidFill>
                <a:sym typeface="Wingdings" pitchFamily="2" charset="2"/>
              </a:rPr>
            </a:br>
            <a:r>
              <a:rPr lang="en-US" dirty="0">
                <a:solidFill>
                  <a:srgbClr val="000000"/>
                </a:solidFill>
                <a:sym typeface="Wingdings" pitchFamily="2" charset="2"/>
              </a:rPr>
              <a:t>- liquid crystal displays (50% of In use!)</a:t>
            </a:r>
            <a:br>
              <a:rPr lang="en-US" dirty="0">
                <a:solidFill>
                  <a:srgbClr val="000000"/>
                </a:solidFill>
                <a:sym typeface="Wingdings" pitchFamily="2" charset="2"/>
              </a:rPr>
            </a:br>
            <a:r>
              <a:rPr lang="en-US" dirty="0">
                <a:solidFill>
                  <a:srgbClr val="000000"/>
                </a:solidFill>
                <a:sym typeface="Wingdings" pitchFamily="2" charset="2"/>
              </a:rPr>
              <a:t>- flat panel displays</a:t>
            </a:r>
            <a:br>
              <a:rPr lang="en-US" dirty="0">
                <a:solidFill>
                  <a:srgbClr val="000000"/>
                </a:solidFill>
                <a:sym typeface="Wingdings" pitchFamily="2" charset="2"/>
              </a:rPr>
            </a:br>
            <a:r>
              <a:rPr lang="en-US" dirty="0">
                <a:solidFill>
                  <a:srgbClr val="000000"/>
                </a:solidFill>
                <a:sym typeface="Wingdings" pitchFamily="2" charset="2"/>
              </a:rPr>
              <a:t>- touch screens</a:t>
            </a:r>
            <a:br>
              <a:rPr lang="en-US" dirty="0">
                <a:solidFill>
                  <a:srgbClr val="000000"/>
                </a:solidFill>
                <a:sym typeface="Wingdings" pitchFamily="2" charset="2"/>
              </a:rPr>
            </a:br>
            <a:r>
              <a:rPr lang="en-US" dirty="0">
                <a:solidFill>
                  <a:srgbClr val="000000"/>
                </a:solidFill>
                <a:sym typeface="Wingdings" pitchFamily="2" charset="2"/>
              </a:rPr>
              <a:t>- photovoltaic cells</a:t>
            </a:r>
          </a:p>
          <a:p>
            <a:pPr fontAlgn="base">
              <a:spcBef>
                <a:spcPct val="0"/>
              </a:spcBef>
              <a:spcAft>
                <a:spcPct val="0"/>
              </a:spcAft>
              <a:buFontTx/>
              <a:buChar char="-"/>
            </a:pPr>
            <a:r>
              <a:rPr lang="en-US" dirty="0">
                <a:solidFill>
                  <a:srgbClr val="000000"/>
                </a:solidFill>
                <a:sym typeface="Wingdings" pitchFamily="2" charset="2"/>
              </a:rPr>
              <a:t> smart windows</a:t>
            </a:r>
          </a:p>
          <a:p>
            <a:pPr fontAlgn="base">
              <a:spcBef>
                <a:spcPct val="0"/>
              </a:spcBef>
              <a:spcAft>
                <a:spcPct val="0"/>
              </a:spcAft>
              <a:buFontTx/>
              <a:buChar char="-"/>
            </a:pPr>
            <a:r>
              <a:rPr lang="en-US" dirty="0">
                <a:solidFill>
                  <a:srgbClr val="000000"/>
                </a:solidFill>
                <a:sym typeface="Wingdings" pitchFamily="2" charset="2"/>
              </a:rPr>
              <a:t> …      </a:t>
            </a:r>
            <a:endParaRPr lang="en-US" dirty="0">
              <a:solidFill>
                <a:srgbClr val="000000"/>
              </a:solidFill>
            </a:endParaRPr>
          </a:p>
        </p:txBody>
      </p:sp>
      <p:sp>
        <p:nvSpPr>
          <p:cNvPr id="4" name="Footer Placeholder 3"/>
          <p:cNvSpPr>
            <a:spLocks noGrp="1"/>
          </p:cNvSpPr>
          <p:nvPr>
            <p:ph type="ftr" sz="quarter" idx="10"/>
          </p:nvPr>
        </p:nvSpPr>
        <p:spPr/>
        <p:txBody>
          <a:bodyPr/>
          <a:lstStyle/>
          <a:p>
            <a:r>
              <a:rPr lang="en-GB" dirty="0"/>
              <a:t>American Chemical Society</a:t>
            </a:r>
          </a:p>
        </p:txBody>
      </p:sp>
      <p:sp>
        <p:nvSpPr>
          <p:cNvPr id="8" name="Text Box 7"/>
          <p:cNvSpPr txBox="1">
            <a:spLocks noChangeArrowheads="1"/>
          </p:cNvSpPr>
          <p:nvPr/>
        </p:nvSpPr>
        <p:spPr bwMode="auto">
          <a:xfrm>
            <a:off x="7085466" y="2360271"/>
            <a:ext cx="1816100" cy="457200"/>
          </a:xfrm>
          <a:prstGeom prst="rect">
            <a:avLst/>
          </a:prstGeom>
          <a:noFill/>
          <a:ln w="9525">
            <a:noFill/>
            <a:miter lim="800000"/>
            <a:headEnd/>
            <a:tailEnd/>
          </a:ln>
          <a:effectLst/>
        </p:spPr>
        <p:txBody>
          <a:bodyPr wrap="none" lIns="72000" tIns="46800" rIns="90000" bIns="46800">
            <a:spAutoFit/>
          </a:bodyPr>
          <a:lstStyle/>
          <a:p>
            <a:pPr eaLnBrk="0" fontAlgn="base" hangingPunct="0">
              <a:spcBef>
                <a:spcPct val="0"/>
              </a:spcBef>
              <a:spcAft>
                <a:spcPct val="0"/>
              </a:spcAft>
            </a:pPr>
            <a:r>
              <a:rPr lang="en-US" sz="1200" dirty="0">
                <a:solidFill>
                  <a:srgbClr val="000000"/>
                </a:solidFill>
              </a:rPr>
              <a:t>Source: Ch. </a:t>
            </a:r>
            <a:r>
              <a:rPr lang="en-US" sz="1200" dirty="0" err="1">
                <a:solidFill>
                  <a:srgbClr val="000000"/>
                </a:solidFill>
              </a:rPr>
              <a:t>Hagelueken</a:t>
            </a:r>
            <a:r>
              <a:rPr lang="en-US" sz="1200" dirty="0">
                <a:solidFill>
                  <a:srgbClr val="000000"/>
                </a:solidFill>
              </a:rPr>
              <a:t/>
            </a:r>
            <a:br>
              <a:rPr lang="en-US" sz="1200" dirty="0">
                <a:solidFill>
                  <a:srgbClr val="000000"/>
                </a:solidFill>
              </a:rPr>
            </a:br>
            <a:r>
              <a:rPr lang="en-US" sz="1200" dirty="0">
                <a:solidFill>
                  <a:srgbClr val="000000"/>
                </a:solidFill>
              </a:rPr>
              <a:t>(</a:t>
            </a:r>
            <a:r>
              <a:rPr lang="en-US" sz="1200" dirty="0" err="1">
                <a:solidFill>
                  <a:srgbClr val="000000"/>
                </a:solidFill>
              </a:rPr>
              <a:t>Umicore</a:t>
            </a:r>
            <a:r>
              <a:rPr lang="en-US" sz="1200" dirty="0">
                <a:solidFill>
                  <a:srgbClr val="000000"/>
                </a:solidFill>
              </a:rPr>
              <a:t>)</a:t>
            </a:r>
          </a:p>
        </p:txBody>
      </p:sp>
      <p:pic>
        <p:nvPicPr>
          <p:cNvPr id="9" name="Picture 4"/>
          <p:cNvPicPr>
            <a:picLocks noChangeAspect="1" noChangeArrowheads="1"/>
          </p:cNvPicPr>
          <p:nvPr/>
        </p:nvPicPr>
        <p:blipFill>
          <a:blip r:embed="rId3" cstate="print"/>
          <a:srcRect/>
          <a:stretch>
            <a:fillRect/>
          </a:stretch>
        </p:blipFill>
        <p:spPr bwMode="auto">
          <a:xfrm>
            <a:off x="4699804" y="4095509"/>
            <a:ext cx="3581400" cy="987425"/>
          </a:xfrm>
          <a:prstGeom prst="rect">
            <a:avLst/>
          </a:prstGeom>
          <a:noFill/>
          <a:ln w="9525">
            <a:noFill/>
            <a:miter lim="800000"/>
            <a:headEnd/>
            <a:tailEnd/>
          </a:ln>
          <a:effectLst/>
        </p:spPr>
      </p:pic>
      <p:pic>
        <p:nvPicPr>
          <p:cNvPr id="10" name="Picture 5"/>
          <p:cNvPicPr>
            <a:picLocks noChangeAspect="1" noChangeArrowheads="1"/>
          </p:cNvPicPr>
          <p:nvPr/>
        </p:nvPicPr>
        <p:blipFill>
          <a:blip r:embed="rId4" cstate="print"/>
          <a:srcRect/>
          <a:stretch>
            <a:fillRect/>
          </a:stretch>
        </p:blipFill>
        <p:spPr bwMode="auto">
          <a:xfrm>
            <a:off x="4699804" y="5050981"/>
            <a:ext cx="3581400" cy="987425"/>
          </a:xfrm>
          <a:prstGeom prst="rect">
            <a:avLst/>
          </a:prstGeom>
          <a:noFill/>
          <a:ln w="9525">
            <a:noFill/>
            <a:miter lim="800000"/>
            <a:headEnd/>
            <a:tailEnd/>
          </a:ln>
          <a:effectLst/>
        </p:spPr>
      </p:pic>
      <p:sp>
        <p:nvSpPr>
          <p:cNvPr id="11" name="Text Box 7"/>
          <p:cNvSpPr txBox="1">
            <a:spLocks noChangeArrowheads="1"/>
          </p:cNvSpPr>
          <p:nvPr/>
        </p:nvSpPr>
        <p:spPr bwMode="auto">
          <a:xfrm>
            <a:off x="463549" y="5687568"/>
            <a:ext cx="7953375" cy="701675"/>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000" dirty="0">
                <a:solidFill>
                  <a:srgbClr val="990000"/>
                </a:solidFill>
                <a:sym typeface="Wingdings" pitchFamily="2" charset="2"/>
              </a:rPr>
              <a:t> </a:t>
            </a:r>
            <a:r>
              <a:rPr lang="en-US" sz="2000" dirty="0">
                <a:solidFill>
                  <a:srgbClr val="990000"/>
                </a:solidFill>
              </a:rPr>
              <a:t>Demand is rising sharply</a:t>
            </a:r>
            <a:br>
              <a:rPr lang="en-US" sz="2000" dirty="0">
                <a:solidFill>
                  <a:srgbClr val="990000"/>
                </a:solidFill>
              </a:rPr>
            </a:br>
            <a:r>
              <a:rPr lang="en-US" sz="2000" dirty="0">
                <a:solidFill>
                  <a:srgbClr val="990000"/>
                </a:solidFill>
                <a:sym typeface="Wingdings" pitchFamily="2" charset="2"/>
              </a:rPr>
              <a:t> Recycling challenge: Very small quantities per unit, but many units</a:t>
            </a:r>
            <a:endParaRPr lang="en-US" sz="2000" dirty="0">
              <a:solidFill>
                <a:srgbClr val="990000"/>
              </a:solidFill>
            </a:endParaRPr>
          </a:p>
        </p:txBody>
      </p:sp>
    </p:spTree>
    <p:extLst>
      <p:ext uri="{BB962C8B-B14F-4D97-AF65-F5344CB8AC3E}">
        <p14:creationId xmlns:p14="http://schemas.microsoft.com/office/powerpoint/2010/main" val="1267366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a:t>American Chemical Society</a:t>
            </a:r>
          </a:p>
        </p:txBody>
      </p:sp>
      <p:sp>
        <p:nvSpPr>
          <p:cNvPr id="5" name="Title 1"/>
          <p:cNvSpPr>
            <a:spLocks noGrp="1"/>
          </p:cNvSpPr>
          <p:nvPr>
            <p:ph type="title"/>
          </p:nvPr>
        </p:nvSpPr>
        <p:spPr>
          <a:xfrm>
            <a:off x="873457" y="756415"/>
            <a:ext cx="7281079" cy="553770"/>
          </a:xfrm>
        </p:spPr>
        <p:txBody>
          <a:bodyPr/>
          <a:lstStyle/>
          <a:p>
            <a:pPr algn="ctr"/>
            <a:r>
              <a:rPr lang="en-US" sz="3200" b="1" dirty="0" smtClean="0"/>
              <a:t>Rhodium is Not Abundant</a:t>
            </a:r>
            <a:endParaRPr lang="en-US" sz="3200" b="1" dirty="0"/>
          </a:p>
        </p:txBody>
      </p:sp>
      <p:sp>
        <p:nvSpPr>
          <p:cNvPr id="6" name="Content Placeholder 2"/>
          <p:cNvSpPr>
            <a:spLocks noGrp="1"/>
          </p:cNvSpPr>
          <p:nvPr>
            <p:ph idx="1"/>
          </p:nvPr>
        </p:nvSpPr>
        <p:spPr>
          <a:xfrm>
            <a:off x="697375" y="1361954"/>
            <a:ext cx="7772400" cy="4724400"/>
          </a:xfrm>
        </p:spPr>
        <p:txBody>
          <a:bodyPr>
            <a:noAutofit/>
          </a:bodyPr>
          <a:lstStyle/>
          <a:p>
            <a:r>
              <a:rPr lang="en-US" sz="2000" dirty="0" smtClean="0">
                <a:solidFill>
                  <a:schemeClr val="tx1"/>
                </a:solidFill>
              </a:rPr>
              <a:t>Found </a:t>
            </a:r>
            <a:r>
              <a:rPr lang="en-US" sz="2000" dirty="0">
                <a:solidFill>
                  <a:schemeClr val="tx1"/>
                </a:solidFill>
              </a:rPr>
              <a:t>mainly in South Africa </a:t>
            </a:r>
            <a:r>
              <a:rPr lang="en-US" sz="2000" dirty="0" smtClean="0">
                <a:solidFill>
                  <a:schemeClr val="tx1"/>
                </a:solidFill>
              </a:rPr>
              <a:t>(60%) and Russia.  Also found in </a:t>
            </a:r>
            <a:r>
              <a:rPr lang="en-US" sz="2000" dirty="0">
                <a:solidFill>
                  <a:schemeClr val="tx1"/>
                </a:solidFill>
              </a:rPr>
              <a:t>the state of </a:t>
            </a:r>
            <a:r>
              <a:rPr lang="en-US" sz="2000" dirty="0" smtClean="0">
                <a:solidFill>
                  <a:schemeClr val="tx1"/>
                </a:solidFill>
              </a:rPr>
              <a:t>Montana, U.S.A</a:t>
            </a:r>
            <a:r>
              <a:rPr lang="en-US" sz="2000" dirty="0">
                <a:solidFill>
                  <a:schemeClr val="tx1"/>
                </a:solidFill>
              </a:rPr>
              <a:t>.  </a:t>
            </a:r>
            <a:endParaRPr lang="en-US" sz="2000" dirty="0" smtClean="0">
              <a:solidFill>
                <a:schemeClr val="tx1"/>
              </a:solidFill>
            </a:endParaRPr>
          </a:p>
          <a:p>
            <a:r>
              <a:rPr lang="en-US" sz="2000" dirty="0">
                <a:solidFill>
                  <a:schemeClr val="tx1"/>
                </a:solidFill>
              </a:rPr>
              <a:t>The annual world production of rhodium is around 16 tonnes a </a:t>
            </a:r>
            <a:r>
              <a:rPr lang="en-US" sz="2000" dirty="0" smtClean="0">
                <a:solidFill>
                  <a:schemeClr val="tx1"/>
                </a:solidFill>
              </a:rPr>
              <a:t>year with an estimated reserve of 3 tonnes</a:t>
            </a:r>
          </a:p>
          <a:p>
            <a:r>
              <a:rPr lang="en-US" sz="2000" dirty="0" smtClean="0">
                <a:solidFill>
                  <a:schemeClr val="tx1"/>
                </a:solidFill>
              </a:rPr>
              <a:t>It </a:t>
            </a:r>
            <a:r>
              <a:rPr lang="en-US" sz="2000" dirty="0">
                <a:solidFill>
                  <a:schemeClr val="tx1"/>
                </a:solidFill>
              </a:rPr>
              <a:t>is one of the rarest elements in the Earth’s crust as it accounts for only 0.0002 parts per </a:t>
            </a:r>
            <a:r>
              <a:rPr lang="en-US" sz="2000" dirty="0" smtClean="0">
                <a:solidFill>
                  <a:schemeClr val="tx1"/>
                </a:solidFill>
              </a:rPr>
              <a:t>million</a:t>
            </a:r>
          </a:p>
          <a:p>
            <a:r>
              <a:rPr lang="en-US" sz="2000" dirty="0">
                <a:solidFill>
                  <a:schemeClr val="tx1"/>
                </a:solidFill>
              </a:rPr>
              <a:t>If this element is used at the rate it is consumed now, only </a:t>
            </a:r>
            <a:r>
              <a:rPr lang="en-US" sz="2000" b="1" dirty="0">
                <a:solidFill>
                  <a:schemeClr val="tx1"/>
                </a:solidFill>
              </a:rPr>
              <a:t>5-50 years of rhodium are left</a:t>
            </a:r>
            <a:endParaRPr lang="en-US" sz="2000" b="1" dirty="0" smtClean="0">
              <a:solidFill>
                <a:schemeClr val="tx1"/>
              </a:solidFill>
            </a:endParaRPr>
          </a:p>
          <a:p>
            <a:r>
              <a:rPr lang="en-US" sz="2000" dirty="0">
                <a:solidFill>
                  <a:schemeClr val="tx1"/>
                </a:solidFill>
              </a:rPr>
              <a:t>82.7% of Rhodium used as  a catalytic converter for </a:t>
            </a:r>
            <a:r>
              <a:rPr lang="en-US" sz="2000" dirty="0" smtClean="0">
                <a:solidFill>
                  <a:schemeClr val="tx1"/>
                </a:solidFill>
              </a:rPr>
              <a:t>cars and used </a:t>
            </a:r>
            <a:r>
              <a:rPr lang="en-US" sz="2000" dirty="0">
                <a:solidFill>
                  <a:schemeClr val="tx1"/>
                </a:solidFill>
              </a:rPr>
              <a:t>extensively in many catalytic reactions</a:t>
            </a:r>
          </a:p>
          <a:p>
            <a:r>
              <a:rPr lang="en-US" sz="2000" dirty="0">
                <a:solidFill>
                  <a:schemeClr val="tx1"/>
                </a:solidFill>
              </a:rPr>
              <a:t>Finish for jewelry, mirrors, and search lights as it is highly </a:t>
            </a:r>
            <a:r>
              <a:rPr lang="en-US" sz="2000" dirty="0" smtClean="0">
                <a:solidFill>
                  <a:schemeClr val="tx1"/>
                </a:solidFill>
              </a:rPr>
              <a:t>reflective; manufacture </a:t>
            </a:r>
            <a:r>
              <a:rPr lang="en-US" sz="2000" dirty="0">
                <a:solidFill>
                  <a:schemeClr val="tx1"/>
                </a:solidFill>
              </a:rPr>
              <a:t>of nitric </a:t>
            </a:r>
            <a:r>
              <a:rPr lang="en-US" sz="2000" dirty="0" smtClean="0">
                <a:solidFill>
                  <a:schemeClr val="tx1"/>
                </a:solidFill>
              </a:rPr>
              <a:t>acid; </a:t>
            </a:r>
            <a:r>
              <a:rPr lang="en-US" sz="2000" dirty="0">
                <a:solidFill>
                  <a:schemeClr val="tx1"/>
                </a:solidFill>
              </a:rPr>
              <a:t>hydrogenation of organic </a:t>
            </a:r>
            <a:r>
              <a:rPr lang="en-US" sz="2000" dirty="0" smtClean="0">
                <a:solidFill>
                  <a:schemeClr val="tx1"/>
                </a:solidFill>
              </a:rPr>
              <a:t>compounds; </a:t>
            </a:r>
            <a:r>
              <a:rPr lang="en-US" sz="2000" dirty="0">
                <a:solidFill>
                  <a:schemeClr val="tx1"/>
                </a:solidFill>
              </a:rPr>
              <a:t>alloying agent for hardening and improving the corrosion resistance of platinum and palladium </a:t>
            </a:r>
          </a:p>
        </p:txBody>
      </p:sp>
    </p:spTree>
    <p:extLst>
      <p:ext uri="{BB962C8B-B14F-4D97-AF65-F5344CB8AC3E}">
        <p14:creationId xmlns:p14="http://schemas.microsoft.com/office/powerpoint/2010/main" val="2765725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a:t>American Chemical Society</a:t>
            </a:r>
          </a:p>
        </p:txBody>
      </p:sp>
      <p:sp>
        <p:nvSpPr>
          <p:cNvPr id="5" name="Title 3"/>
          <p:cNvSpPr>
            <a:spLocks noGrp="1"/>
          </p:cNvSpPr>
          <p:nvPr>
            <p:ph type="title"/>
          </p:nvPr>
        </p:nvSpPr>
        <p:spPr>
          <a:xfrm>
            <a:off x="821802" y="756415"/>
            <a:ext cx="7245751" cy="944562"/>
          </a:xfrm>
        </p:spPr>
        <p:txBody>
          <a:bodyPr/>
          <a:lstStyle/>
          <a:p>
            <a:pPr algn="ctr" eaLnBrk="1" hangingPunct="1"/>
            <a:r>
              <a:rPr lang="en-US" sz="3200" b="1" dirty="0" smtClean="0"/>
              <a:t>The Socio-Economic Cost Of Mining </a:t>
            </a:r>
            <a:r>
              <a:rPr lang="en-US" sz="3200" b="1" dirty="0" err="1" smtClean="0"/>
              <a:t>Pt</a:t>
            </a:r>
            <a:r>
              <a:rPr lang="en-US" sz="3200" b="1" dirty="0" smtClean="0"/>
              <a:t> Group Metals Is High</a:t>
            </a:r>
          </a:p>
        </p:txBody>
      </p:sp>
      <p:sp>
        <p:nvSpPr>
          <p:cNvPr id="6" name="Rectangle 5"/>
          <p:cNvSpPr/>
          <p:nvPr/>
        </p:nvSpPr>
        <p:spPr>
          <a:xfrm>
            <a:off x="533400" y="1905000"/>
            <a:ext cx="5791200" cy="1446550"/>
          </a:xfrm>
          <a:prstGeom prst="rect">
            <a:avLst/>
          </a:prstGeom>
        </p:spPr>
        <p:txBody>
          <a:bodyPr wrap="square">
            <a:spAutoFit/>
          </a:bodyPr>
          <a:lstStyle/>
          <a:p>
            <a:pPr>
              <a:defRPr/>
            </a:pPr>
            <a:r>
              <a:rPr lang="en-US" sz="2400" dirty="0">
                <a:solidFill>
                  <a:srgbClr val="000000"/>
                </a:solidFill>
              </a:rPr>
              <a:t>“South African platinum miners must return to work Monday, despite 34 strikers killed by police”</a:t>
            </a:r>
          </a:p>
          <a:p>
            <a:pPr>
              <a:defRPr/>
            </a:pPr>
            <a:r>
              <a:rPr lang="en-US" sz="1600" b="1" cap="small" dirty="0">
                <a:solidFill>
                  <a:srgbClr val="666666"/>
                </a:solidFill>
                <a:hlinkClick r:id="rId2"/>
              </a:rPr>
              <a:t>Associated Press</a:t>
            </a:r>
            <a:r>
              <a:rPr lang="en-US" sz="1600" b="1" cap="small" dirty="0">
                <a:solidFill>
                  <a:srgbClr val="666666"/>
                </a:solidFill>
              </a:rPr>
              <a:t> and </a:t>
            </a:r>
            <a:r>
              <a:rPr lang="en-US" sz="1600" b="1" cap="small" dirty="0">
                <a:solidFill>
                  <a:srgbClr val="666666"/>
                </a:solidFill>
                <a:hlinkClick r:id="rId3"/>
              </a:rPr>
              <a:t>Reuters</a:t>
            </a:r>
            <a:r>
              <a:rPr lang="en-US" sz="1600" dirty="0">
                <a:solidFill>
                  <a:srgbClr val="666666"/>
                </a:solidFill>
              </a:rPr>
              <a:t> | Aug 19, 2012 11:51 AM ET</a:t>
            </a:r>
            <a:endParaRPr lang="en-US" sz="1600" dirty="0">
              <a:solidFill>
                <a:srgbClr val="000000"/>
              </a:solidFill>
            </a:endParaRPr>
          </a:p>
        </p:txBody>
      </p:sp>
      <p:sp>
        <p:nvSpPr>
          <p:cNvPr id="7" name="Rectangle 8"/>
          <p:cNvSpPr>
            <a:spLocks noChangeArrowheads="1"/>
          </p:cNvSpPr>
          <p:nvPr/>
        </p:nvSpPr>
        <p:spPr bwMode="auto">
          <a:xfrm>
            <a:off x="609600" y="3768566"/>
            <a:ext cx="5486400" cy="2708434"/>
          </a:xfrm>
          <a:prstGeom prst="rect">
            <a:avLst/>
          </a:prstGeom>
          <a:noFill/>
          <a:ln w="9525">
            <a:noFill/>
            <a:miter lim="800000"/>
            <a:headEnd/>
            <a:tailEnd/>
          </a:ln>
        </p:spPr>
        <p:txBody>
          <a:bodyPr>
            <a:spAutoFit/>
          </a:bodyPr>
          <a:lstStyle/>
          <a:p>
            <a:pPr fontAlgn="base">
              <a:spcBef>
                <a:spcPct val="0"/>
              </a:spcBef>
              <a:spcAft>
                <a:spcPct val="0"/>
              </a:spcAft>
            </a:pPr>
            <a:r>
              <a:rPr lang="en-US" sz="2000" dirty="0">
                <a:solidFill>
                  <a:srgbClr val="000000"/>
                </a:solidFill>
                <a:ea typeface="Segoe UI" charset="0"/>
                <a:cs typeface="Segoe UI" charset="0"/>
              </a:rPr>
              <a:t>“The world's second-largest platinum miner, Johannesburg-listed Impala Platinum Holdings Ltd., fired more than 17,000 striking workers in February, sending the price to a year-to-date high over $1,600 an ounce. The 12-month high is around $1,900 an ounce.”</a:t>
            </a:r>
          </a:p>
          <a:p>
            <a:pPr fontAlgn="base">
              <a:spcBef>
                <a:spcPct val="0"/>
              </a:spcBef>
              <a:spcAft>
                <a:spcPct val="0"/>
              </a:spcAft>
            </a:pPr>
            <a:endParaRPr lang="en-US" dirty="0">
              <a:solidFill>
                <a:srgbClr val="000000"/>
              </a:solidFill>
              <a:ea typeface="Segoe UI" charset="0"/>
              <a:cs typeface="Segoe UI" charset="0"/>
            </a:endParaRPr>
          </a:p>
          <a:p>
            <a:pPr fontAlgn="base">
              <a:spcBef>
                <a:spcPct val="0"/>
              </a:spcBef>
              <a:spcAft>
                <a:spcPct val="0"/>
              </a:spcAft>
            </a:pPr>
            <a:r>
              <a:rPr lang="en-US" sz="1600" dirty="0">
                <a:solidFill>
                  <a:srgbClr val="000000"/>
                </a:solidFill>
                <a:ea typeface="Segoe UI" charset="0"/>
                <a:cs typeface="Segoe UI" charset="0"/>
              </a:rPr>
              <a:t>By </a:t>
            </a:r>
            <a:r>
              <a:rPr lang="en-US" sz="1600" dirty="0">
                <a:solidFill>
                  <a:srgbClr val="000000"/>
                </a:solidFill>
                <a:ea typeface="Segoe UI" charset="0"/>
                <a:cs typeface="Segoe UI" charset="0"/>
                <a:hlinkClick r:id="rId4"/>
              </a:rPr>
              <a:t>24/7 Wall St.</a:t>
            </a:r>
            <a:endParaRPr lang="en-US" sz="1600" dirty="0">
              <a:solidFill>
                <a:srgbClr val="000000"/>
              </a:solidFill>
              <a:ea typeface="Segoe UI" charset="0"/>
              <a:cs typeface="Segoe UI" charset="0"/>
            </a:endParaRPr>
          </a:p>
          <a:p>
            <a:pPr fontAlgn="base">
              <a:spcBef>
                <a:spcPct val="0"/>
              </a:spcBef>
              <a:spcAft>
                <a:spcPct val="0"/>
              </a:spcAft>
            </a:pPr>
            <a:r>
              <a:rPr lang="en-US" sz="1600" dirty="0">
                <a:solidFill>
                  <a:srgbClr val="000000"/>
                </a:solidFill>
                <a:ea typeface="Segoe UI" charset="0"/>
                <a:cs typeface="Segoe UI" charset="0"/>
              </a:rPr>
              <a:t>Posted 8:33AM 08/17/12</a:t>
            </a:r>
          </a:p>
        </p:txBody>
      </p:sp>
      <p:pic>
        <p:nvPicPr>
          <p:cNvPr id="8" name="Picture 4" descr="http://nationalpostnews.files.wordpress.com/2012/08/sa-3.jpg"/>
          <p:cNvPicPr>
            <a:picLocks noChangeAspect="1" noChangeArrowheads="1"/>
          </p:cNvPicPr>
          <p:nvPr/>
        </p:nvPicPr>
        <p:blipFill>
          <a:blip r:embed="rId5"/>
          <a:srcRect/>
          <a:stretch>
            <a:fillRect/>
          </a:stretch>
        </p:blipFill>
        <p:spPr bwMode="auto">
          <a:xfrm>
            <a:off x="6285053" y="2047875"/>
            <a:ext cx="2667000" cy="1914525"/>
          </a:xfrm>
          <a:prstGeom prst="rect">
            <a:avLst/>
          </a:prstGeom>
          <a:ln>
            <a:noFill/>
          </a:ln>
          <a:effectLst>
            <a:outerShdw blurRad="292100" dist="139700" dir="2700000" algn="tl" rotWithShape="0">
              <a:srgbClr val="333333">
                <a:alpha val="65000"/>
              </a:srgbClr>
            </a:outerShdw>
          </a:effectLst>
        </p:spPr>
      </p:pic>
      <p:pic>
        <p:nvPicPr>
          <p:cNvPr id="9" name="Picture 2" descr="http://nationalpostnews.files.wordpress.com/2012/08/sa-4.jpg"/>
          <p:cNvPicPr>
            <a:picLocks noChangeAspect="1" noChangeArrowheads="1"/>
          </p:cNvPicPr>
          <p:nvPr/>
        </p:nvPicPr>
        <p:blipFill>
          <a:blip r:embed="rId6"/>
          <a:srcRect/>
          <a:stretch>
            <a:fillRect/>
          </a:stretch>
        </p:blipFill>
        <p:spPr bwMode="auto">
          <a:xfrm>
            <a:off x="6285053" y="4352081"/>
            <a:ext cx="2667000" cy="17875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112511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a:t>American Chemical Society</a:t>
            </a:r>
          </a:p>
        </p:txBody>
      </p:sp>
      <p:sp>
        <p:nvSpPr>
          <p:cNvPr id="5" name="Title 1"/>
          <p:cNvSpPr>
            <a:spLocks noGrp="1"/>
          </p:cNvSpPr>
          <p:nvPr>
            <p:ph type="title"/>
          </p:nvPr>
        </p:nvSpPr>
        <p:spPr>
          <a:xfrm>
            <a:off x="533400" y="844949"/>
            <a:ext cx="8293763" cy="500827"/>
          </a:xfrm>
        </p:spPr>
        <p:txBody>
          <a:bodyPr/>
          <a:lstStyle/>
          <a:p>
            <a:pPr algn="ctr" eaLnBrk="1" hangingPunct="1"/>
            <a:r>
              <a:rPr lang="en-US" sz="2800" b="1" dirty="0" smtClean="0"/>
              <a:t>Cheap Phosphorus Won’t be Available Forever</a:t>
            </a:r>
          </a:p>
        </p:txBody>
      </p:sp>
      <p:sp>
        <p:nvSpPr>
          <p:cNvPr id="6" name="Rectangle 3"/>
          <p:cNvSpPr>
            <a:spLocks noChangeArrowheads="1"/>
          </p:cNvSpPr>
          <p:nvPr/>
        </p:nvSpPr>
        <p:spPr bwMode="auto">
          <a:xfrm>
            <a:off x="413795" y="1551127"/>
            <a:ext cx="5562600" cy="4124206"/>
          </a:xfrm>
          <a:prstGeom prst="rect">
            <a:avLst/>
          </a:prstGeom>
          <a:noFill/>
          <a:ln w="9525">
            <a:noFill/>
            <a:miter lim="800000"/>
            <a:headEnd/>
            <a:tailEnd/>
          </a:ln>
        </p:spPr>
        <p:txBody>
          <a:bodyPr>
            <a:spAutoFit/>
          </a:bodyPr>
          <a:lstStyle/>
          <a:p>
            <a:pPr fontAlgn="base">
              <a:spcBef>
                <a:spcPct val="0"/>
              </a:spcBef>
              <a:spcAft>
                <a:spcPct val="0"/>
              </a:spcAft>
            </a:pPr>
            <a:r>
              <a:rPr lang="en-US" b="1" dirty="0">
                <a:solidFill>
                  <a:srgbClr val="990000"/>
                </a:solidFill>
                <a:ea typeface="Segoe UI" charset="0"/>
                <a:cs typeface="Segoe UI" charset="0"/>
              </a:rPr>
              <a:t>Endangered Species: Should Cheap Phosphorus Be First On an Elemental 'Red List?'</a:t>
            </a:r>
          </a:p>
          <a:p>
            <a:pPr fontAlgn="base">
              <a:spcBef>
                <a:spcPct val="0"/>
              </a:spcBef>
              <a:spcAft>
                <a:spcPct val="0"/>
              </a:spcAft>
            </a:pPr>
            <a:r>
              <a:rPr lang="en-US" i="1" dirty="0" err="1">
                <a:solidFill>
                  <a:srgbClr val="666666"/>
                </a:solidFill>
                <a:ea typeface="Segoe UI" charset="0"/>
                <a:cs typeface="Segoe UI" charset="0"/>
              </a:rPr>
              <a:t>ScienceDaily</a:t>
            </a:r>
            <a:r>
              <a:rPr lang="en-US" i="1" dirty="0">
                <a:solidFill>
                  <a:srgbClr val="666666"/>
                </a:solidFill>
                <a:ea typeface="Segoe UI" charset="0"/>
                <a:cs typeface="Segoe UI" charset="0"/>
              </a:rPr>
              <a:t> (Oct. 13, 2011)</a:t>
            </a:r>
            <a:r>
              <a:rPr lang="en-US" dirty="0">
                <a:solidFill>
                  <a:srgbClr val="000000"/>
                </a:solidFill>
                <a:ea typeface="Segoe UI" charset="0"/>
                <a:cs typeface="Segoe UI" charset="0"/>
              </a:rPr>
              <a:t> — Should the periodic table bear a warning label in the 21st century or be revised with a lesson about elemental supply and demand?</a:t>
            </a:r>
            <a:endParaRPr lang="en-US" sz="1600" dirty="0">
              <a:solidFill>
                <a:srgbClr val="000000"/>
              </a:solidFill>
              <a:ea typeface="Segoe UI" charset="0"/>
              <a:cs typeface="Segoe UI" charset="0"/>
            </a:endParaRPr>
          </a:p>
          <a:p>
            <a:pPr fontAlgn="base">
              <a:spcBef>
                <a:spcPct val="0"/>
              </a:spcBef>
              <a:spcAft>
                <a:spcPct val="0"/>
              </a:spcAft>
            </a:pPr>
            <a:r>
              <a:rPr lang="en-US" sz="1400" dirty="0">
                <a:solidFill>
                  <a:srgbClr val="000000"/>
                </a:solidFill>
                <a:ea typeface="Segoe UI" charset="0"/>
                <a:cs typeface="Segoe UI" charset="0"/>
                <a:hlinkClick r:id="rId2"/>
              </a:rPr>
              <a:t>http://www.sciencedaily.com/releases/2011/10/111014104948.htm</a:t>
            </a:r>
            <a:endParaRPr lang="en-US" sz="1400" dirty="0">
              <a:solidFill>
                <a:srgbClr val="000000"/>
              </a:solidFill>
              <a:ea typeface="Segoe UI" charset="0"/>
              <a:cs typeface="Segoe UI" charset="0"/>
            </a:endParaRPr>
          </a:p>
          <a:p>
            <a:pPr fontAlgn="base">
              <a:spcBef>
                <a:spcPct val="0"/>
              </a:spcBef>
              <a:spcAft>
                <a:spcPct val="0"/>
              </a:spcAft>
            </a:pPr>
            <a:endParaRPr lang="en-US" sz="1400" dirty="0">
              <a:solidFill>
                <a:srgbClr val="000000"/>
              </a:solidFill>
              <a:ea typeface="Segoe UI" charset="0"/>
              <a:cs typeface="Segoe UI" charset="0"/>
            </a:endParaRPr>
          </a:p>
          <a:p>
            <a:pPr fontAlgn="base">
              <a:spcBef>
                <a:spcPct val="0"/>
              </a:spcBef>
              <a:spcAft>
                <a:spcPct val="0"/>
              </a:spcAft>
            </a:pPr>
            <a:r>
              <a:rPr lang="en-US" sz="1400" dirty="0">
                <a:solidFill>
                  <a:srgbClr val="000000"/>
                </a:solidFill>
                <a:ea typeface="Segoe UI" charset="0"/>
                <a:cs typeface="Segoe UI" charset="0"/>
              </a:rPr>
              <a:t>James </a:t>
            </a:r>
            <a:r>
              <a:rPr lang="en-US" sz="1400" dirty="0" err="1">
                <a:solidFill>
                  <a:srgbClr val="000000"/>
                </a:solidFill>
                <a:ea typeface="Segoe UI" charset="0"/>
                <a:cs typeface="Segoe UI" charset="0"/>
              </a:rPr>
              <a:t>Elser</a:t>
            </a:r>
            <a:r>
              <a:rPr lang="en-US" sz="1400" dirty="0">
                <a:solidFill>
                  <a:srgbClr val="000000"/>
                </a:solidFill>
                <a:ea typeface="Segoe UI" charset="0"/>
                <a:cs typeface="Segoe UI" charset="0"/>
              </a:rPr>
              <a:t>, </a:t>
            </a:r>
          </a:p>
          <a:p>
            <a:pPr fontAlgn="base">
              <a:spcBef>
                <a:spcPct val="0"/>
              </a:spcBef>
              <a:spcAft>
                <a:spcPct val="0"/>
              </a:spcAft>
            </a:pPr>
            <a:r>
              <a:rPr lang="en-US" sz="1400" dirty="0">
                <a:solidFill>
                  <a:srgbClr val="000000"/>
                </a:solidFill>
                <a:ea typeface="Segoe UI" charset="0"/>
                <a:cs typeface="Segoe UI" charset="0"/>
              </a:rPr>
              <a:t>Elena Bennett. </a:t>
            </a:r>
          </a:p>
          <a:p>
            <a:pPr fontAlgn="base">
              <a:spcBef>
                <a:spcPct val="0"/>
              </a:spcBef>
              <a:spcAft>
                <a:spcPct val="0"/>
              </a:spcAft>
            </a:pPr>
            <a:r>
              <a:rPr lang="en-US" sz="1400" b="1" dirty="0">
                <a:solidFill>
                  <a:srgbClr val="000000"/>
                </a:solidFill>
                <a:ea typeface="Segoe UI" charset="0"/>
                <a:cs typeface="Segoe UI" charset="0"/>
              </a:rPr>
              <a:t>Phosphorus cycle: </a:t>
            </a:r>
          </a:p>
          <a:p>
            <a:pPr fontAlgn="base">
              <a:spcBef>
                <a:spcPct val="0"/>
              </a:spcBef>
              <a:spcAft>
                <a:spcPct val="0"/>
              </a:spcAft>
            </a:pPr>
            <a:r>
              <a:rPr lang="en-US" sz="1400" b="1" dirty="0">
                <a:solidFill>
                  <a:srgbClr val="000000"/>
                </a:solidFill>
                <a:ea typeface="Segoe UI" charset="0"/>
                <a:cs typeface="Segoe UI" charset="0"/>
              </a:rPr>
              <a:t>A broken </a:t>
            </a:r>
          </a:p>
          <a:p>
            <a:pPr fontAlgn="base">
              <a:spcBef>
                <a:spcPct val="0"/>
              </a:spcBef>
              <a:spcAft>
                <a:spcPct val="0"/>
              </a:spcAft>
            </a:pPr>
            <a:r>
              <a:rPr lang="en-US" sz="1400" b="1" dirty="0">
                <a:solidFill>
                  <a:srgbClr val="000000"/>
                </a:solidFill>
                <a:ea typeface="Segoe UI" charset="0"/>
                <a:cs typeface="Segoe UI" charset="0"/>
              </a:rPr>
              <a:t>biogeochemical </a:t>
            </a:r>
          </a:p>
          <a:p>
            <a:pPr fontAlgn="base">
              <a:spcBef>
                <a:spcPct val="0"/>
              </a:spcBef>
              <a:spcAft>
                <a:spcPct val="0"/>
              </a:spcAft>
            </a:pPr>
            <a:r>
              <a:rPr lang="en-US" sz="1400" b="1" dirty="0">
                <a:solidFill>
                  <a:srgbClr val="000000"/>
                </a:solidFill>
                <a:ea typeface="Segoe UI" charset="0"/>
                <a:cs typeface="Segoe UI" charset="0"/>
              </a:rPr>
              <a:t>cycle</a:t>
            </a:r>
            <a:r>
              <a:rPr lang="en-US" sz="1400" dirty="0">
                <a:solidFill>
                  <a:srgbClr val="000000"/>
                </a:solidFill>
                <a:ea typeface="Segoe UI" charset="0"/>
                <a:cs typeface="Segoe UI" charset="0"/>
              </a:rPr>
              <a:t>. </a:t>
            </a:r>
          </a:p>
          <a:p>
            <a:pPr fontAlgn="base">
              <a:spcBef>
                <a:spcPct val="0"/>
              </a:spcBef>
              <a:spcAft>
                <a:spcPct val="0"/>
              </a:spcAft>
            </a:pPr>
            <a:r>
              <a:rPr lang="en-US" sz="1400" i="1" dirty="0">
                <a:solidFill>
                  <a:srgbClr val="000000"/>
                </a:solidFill>
                <a:ea typeface="Segoe UI" charset="0"/>
                <a:cs typeface="Segoe UI" charset="0"/>
              </a:rPr>
              <a:t>Nature</a:t>
            </a:r>
            <a:r>
              <a:rPr lang="en-US" sz="1400" dirty="0">
                <a:solidFill>
                  <a:srgbClr val="000000"/>
                </a:solidFill>
                <a:ea typeface="Segoe UI" charset="0"/>
                <a:cs typeface="Segoe UI" charset="0"/>
              </a:rPr>
              <a:t>, 2011; </a:t>
            </a:r>
          </a:p>
          <a:p>
            <a:pPr fontAlgn="base">
              <a:spcBef>
                <a:spcPct val="0"/>
              </a:spcBef>
              <a:spcAft>
                <a:spcPct val="0"/>
              </a:spcAft>
            </a:pPr>
            <a:r>
              <a:rPr lang="en-US" sz="1400" dirty="0">
                <a:solidFill>
                  <a:srgbClr val="000000"/>
                </a:solidFill>
                <a:ea typeface="Segoe UI" charset="0"/>
                <a:cs typeface="Segoe UI" charset="0"/>
              </a:rPr>
              <a:t>478 (7367): 29 </a:t>
            </a:r>
          </a:p>
          <a:p>
            <a:pPr fontAlgn="base">
              <a:spcBef>
                <a:spcPct val="0"/>
              </a:spcBef>
              <a:spcAft>
                <a:spcPct val="0"/>
              </a:spcAft>
            </a:pPr>
            <a:r>
              <a:rPr lang="en-US" sz="1400" dirty="0">
                <a:solidFill>
                  <a:srgbClr val="000000"/>
                </a:solidFill>
                <a:ea typeface="Segoe UI" charset="0"/>
                <a:cs typeface="Segoe UI" charset="0"/>
              </a:rPr>
              <a:t>DOI:</a:t>
            </a:r>
            <a:r>
              <a:rPr lang="en-US" sz="1400" u="sng" dirty="0">
                <a:solidFill>
                  <a:srgbClr val="000000"/>
                </a:solidFill>
                <a:ea typeface="Segoe UI" charset="0"/>
                <a:cs typeface="Segoe UI" charset="0"/>
                <a:hlinkClick r:id="rId3"/>
              </a:rPr>
              <a:t>10.1038/478029a</a:t>
            </a:r>
            <a:r>
              <a:rPr lang="en-US" sz="1400" u="sng" dirty="0">
                <a:solidFill>
                  <a:srgbClr val="000000"/>
                </a:solidFill>
                <a:ea typeface="Segoe UI" charset="0"/>
                <a:cs typeface="Segoe UI" charset="0"/>
              </a:rPr>
              <a:t> </a:t>
            </a:r>
            <a:endParaRPr lang="en-US" sz="1400" dirty="0">
              <a:solidFill>
                <a:srgbClr val="000000"/>
              </a:solidFill>
              <a:ea typeface="Segoe UI" charset="0"/>
              <a:cs typeface="Segoe UI" charset="0"/>
            </a:endParaRPr>
          </a:p>
        </p:txBody>
      </p:sp>
      <p:pic>
        <p:nvPicPr>
          <p:cNvPr id="7" name="Picture 2" descr="world_prock_reserves.jpg"/>
          <p:cNvPicPr>
            <a:picLocks noChangeAspect="1" noChangeArrowheads="1"/>
          </p:cNvPicPr>
          <p:nvPr/>
        </p:nvPicPr>
        <p:blipFill>
          <a:blip r:embed="rId4"/>
          <a:srcRect/>
          <a:stretch>
            <a:fillRect/>
          </a:stretch>
        </p:blipFill>
        <p:spPr bwMode="auto">
          <a:xfrm>
            <a:off x="5791200" y="1548958"/>
            <a:ext cx="3200400" cy="2428875"/>
          </a:xfrm>
          <a:prstGeom prst="rect">
            <a:avLst/>
          </a:prstGeom>
          <a:noFill/>
          <a:ln w="9525">
            <a:noFill/>
            <a:miter lim="800000"/>
            <a:headEnd/>
            <a:tailEnd/>
          </a:ln>
        </p:spPr>
      </p:pic>
      <p:pic>
        <p:nvPicPr>
          <p:cNvPr id="8" name="Picture 6" descr="http://phosphorusfutures.net/uploads/images/Peak_P_website.jpg"/>
          <p:cNvPicPr>
            <a:picLocks noChangeAspect="1" noChangeArrowheads="1"/>
          </p:cNvPicPr>
          <p:nvPr/>
        </p:nvPicPr>
        <p:blipFill>
          <a:blip r:embed="rId5"/>
          <a:srcRect/>
          <a:stretch>
            <a:fillRect/>
          </a:stretch>
        </p:blipFill>
        <p:spPr bwMode="auto">
          <a:xfrm>
            <a:off x="2408276" y="3889390"/>
            <a:ext cx="3241675" cy="2286000"/>
          </a:xfrm>
          <a:prstGeom prst="rect">
            <a:avLst/>
          </a:prstGeom>
          <a:noFill/>
          <a:ln w="9525">
            <a:noFill/>
            <a:miter lim="800000"/>
            <a:headEnd/>
            <a:tailEnd/>
          </a:ln>
        </p:spPr>
      </p:pic>
      <p:pic>
        <p:nvPicPr>
          <p:cNvPr id="9" name="Picture 4" descr="http://phosphorusfutures.net/uploads/images/P_rock_price.jpg"/>
          <p:cNvPicPr>
            <a:picLocks noChangeAspect="1" noChangeArrowheads="1"/>
          </p:cNvPicPr>
          <p:nvPr/>
        </p:nvPicPr>
        <p:blipFill>
          <a:blip r:embed="rId6"/>
          <a:srcRect/>
          <a:stretch>
            <a:fillRect/>
          </a:stretch>
        </p:blipFill>
        <p:spPr bwMode="auto">
          <a:xfrm>
            <a:off x="5649951" y="3977833"/>
            <a:ext cx="3352800" cy="2197557"/>
          </a:xfrm>
          <a:prstGeom prst="rect">
            <a:avLst/>
          </a:prstGeom>
          <a:noFill/>
          <a:ln w="9525">
            <a:noFill/>
            <a:miter lim="800000"/>
            <a:headEnd/>
            <a:tailEnd/>
          </a:ln>
        </p:spPr>
      </p:pic>
      <p:sp>
        <p:nvSpPr>
          <p:cNvPr id="10" name="Rectangle 7"/>
          <p:cNvSpPr>
            <a:spLocks noChangeArrowheads="1"/>
          </p:cNvSpPr>
          <p:nvPr/>
        </p:nvSpPr>
        <p:spPr bwMode="auto">
          <a:xfrm>
            <a:off x="413795" y="5990446"/>
            <a:ext cx="3217862" cy="369888"/>
          </a:xfrm>
          <a:prstGeom prst="rect">
            <a:avLst/>
          </a:prstGeom>
          <a:noFill/>
          <a:ln w="9525">
            <a:noFill/>
            <a:miter lim="800000"/>
            <a:headEnd/>
            <a:tailEnd/>
          </a:ln>
        </p:spPr>
        <p:txBody>
          <a:bodyPr wrap="none">
            <a:spAutoFit/>
          </a:bodyPr>
          <a:lstStyle/>
          <a:p>
            <a:pPr fontAlgn="base">
              <a:spcBef>
                <a:spcPct val="0"/>
              </a:spcBef>
              <a:spcAft>
                <a:spcPct val="0"/>
              </a:spcAft>
            </a:pPr>
            <a:r>
              <a:rPr lang="en-US" dirty="0">
                <a:solidFill>
                  <a:srgbClr val="000000"/>
                </a:solidFill>
                <a:latin typeface="Segoe UI" charset="0"/>
                <a:ea typeface="Segoe UI" charset="0"/>
                <a:cs typeface="Segoe UI" charset="0"/>
                <a:hlinkClick r:id="rId7"/>
              </a:rPr>
              <a:t>http://phosphorusfutures.net/</a:t>
            </a:r>
            <a:endParaRPr lang="en-US" dirty="0">
              <a:solidFill>
                <a:srgbClr val="000000"/>
              </a:solidFill>
              <a:latin typeface="Segoe UI" charset="0"/>
              <a:ea typeface="Segoe UI" charset="0"/>
              <a:cs typeface="Segoe UI" charset="0"/>
            </a:endParaRPr>
          </a:p>
        </p:txBody>
      </p:sp>
    </p:spTree>
    <p:extLst>
      <p:ext uri="{BB962C8B-B14F-4D97-AF65-F5344CB8AC3E}">
        <p14:creationId xmlns:p14="http://schemas.microsoft.com/office/powerpoint/2010/main" val="12549810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a:t>American Chemical Society</a:t>
            </a:r>
          </a:p>
        </p:txBody>
      </p:sp>
      <p:sp>
        <p:nvSpPr>
          <p:cNvPr id="5" name="Content Placeholder 2"/>
          <p:cNvSpPr>
            <a:spLocks noGrp="1"/>
          </p:cNvSpPr>
          <p:nvPr>
            <p:ph idx="1"/>
          </p:nvPr>
        </p:nvSpPr>
        <p:spPr>
          <a:xfrm>
            <a:off x="831449" y="1904999"/>
            <a:ext cx="7696200" cy="1479645"/>
          </a:xfrm>
        </p:spPr>
        <p:txBody>
          <a:bodyPr/>
          <a:lstStyle/>
          <a:p>
            <a:pPr marL="0" indent="0" algn="ctr">
              <a:buNone/>
            </a:pPr>
            <a:r>
              <a:rPr lang="en-US" sz="4400" dirty="0"/>
              <a:t>A Few </a:t>
            </a:r>
            <a:r>
              <a:rPr lang="en-US" sz="4400" dirty="0" smtClean="0"/>
              <a:t>Challenges Facing the Batch Chemical Industries</a:t>
            </a:r>
            <a:r>
              <a:rPr lang="en-US" sz="4400" b="1" dirty="0">
                <a:latin typeface="Arial" pitchFamily="34" charset="0"/>
                <a:ea typeface="Segoe UI" pitchFamily="34" charset="0"/>
                <a:cs typeface="Arial" pitchFamily="34" charset="0"/>
              </a:rPr>
              <a:t/>
            </a:r>
            <a:br>
              <a:rPr lang="en-US" sz="4400" b="1" dirty="0">
                <a:latin typeface="Arial" pitchFamily="34" charset="0"/>
                <a:ea typeface="Segoe UI" pitchFamily="34" charset="0"/>
                <a:cs typeface="Arial" pitchFamily="34" charset="0"/>
              </a:rPr>
            </a:br>
            <a:endParaRPr lang="en-US" dirty="0"/>
          </a:p>
        </p:txBody>
      </p:sp>
    </p:spTree>
    <p:extLst>
      <p:ext uri="{BB962C8B-B14F-4D97-AF65-F5344CB8AC3E}">
        <p14:creationId xmlns:p14="http://schemas.microsoft.com/office/powerpoint/2010/main" val="1733120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a:t>American Chemical Society</a:t>
            </a:r>
          </a:p>
        </p:txBody>
      </p:sp>
      <p:pic>
        <p:nvPicPr>
          <p:cNvPr id="150532" name="Picture 4" descr="ACS-Chemistry-for-Life-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84915"/>
            <a:ext cx="17335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p:cNvSpPr>
          <p:nvPr>
            <p:ph type="title" idx="4294967295"/>
          </p:nvPr>
        </p:nvSpPr>
        <p:spPr>
          <a:xfrm>
            <a:off x="833378" y="772050"/>
            <a:ext cx="7280476" cy="547464"/>
          </a:xfrm>
          <a:prstGeom prst="rect">
            <a:avLst/>
          </a:prstGeom>
        </p:spPr>
        <p:txBody>
          <a:bodyPr/>
          <a:lstStyle/>
          <a:p>
            <a:pPr algn="ctr"/>
            <a:r>
              <a:rPr lang="en-US" sz="3600" b="1" dirty="0" smtClean="0"/>
              <a:t>ACS Membership</a:t>
            </a:r>
          </a:p>
        </p:txBody>
      </p:sp>
      <p:sp>
        <p:nvSpPr>
          <p:cNvPr id="8" name="Content Placeholder 1"/>
          <p:cNvSpPr>
            <a:spLocks noGrp="1"/>
          </p:cNvSpPr>
          <p:nvPr>
            <p:ph idx="1"/>
          </p:nvPr>
        </p:nvSpPr>
        <p:spPr>
          <a:xfrm>
            <a:off x="674225" y="1824952"/>
            <a:ext cx="7772400" cy="3673033"/>
          </a:xfrm>
        </p:spPr>
        <p:txBody>
          <a:bodyPr/>
          <a:lstStyle/>
          <a:p>
            <a:pPr marL="0" indent="0">
              <a:buNone/>
            </a:pPr>
            <a:r>
              <a:rPr lang="en-US" sz="2400" dirty="0">
                <a:solidFill>
                  <a:schemeClr val="tx1"/>
                </a:solidFill>
              </a:rPr>
              <a:t>ACS welcomes members from across the globe. </a:t>
            </a:r>
            <a:endParaRPr lang="en-US" sz="2400" dirty="0" smtClean="0">
              <a:solidFill>
                <a:schemeClr val="tx1"/>
              </a:solidFill>
            </a:endParaRPr>
          </a:p>
          <a:p>
            <a:pPr marL="0" indent="0">
              <a:buNone/>
            </a:pPr>
            <a:r>
              <a:rPr lang="en-US" sz="2400" dirty="0" smtClean="0">
                <a:solidFill>
                  <a:schemeClr val="tx1"/>
                </a:solidFill>
              </a:rPr>
              <a:t>Join </a:t>
            </a:r>
            <a:r>
              <a:rPr lang="en-US" sz="2400" dirty="0">
                <a:solidFill>
                  <a:schemeClr val="tx1"/>
                </a:solidFill>
              </a:rPr>
              <a:t>the ACS community </a:t>
            </a:r>
            <a:r>
              <a:rPr lang="en-US" sz="2400" i="1" dirty="0">
                <a:solidFill>
                  <a:schemeClr val="tx1"/>
                </a:solidFill>
              </a:rPr>
              <a:t>today</a:t>
            </a:r>
            <a:r>
              <a:rPr lang="en-US" sz="2400" dirty="0">
                <a:solidFill>
                  <a:schemeClr val="tx1"/>
                </a:solidFill>
              </a:rPr>
              <a:t> and enjoy the benefits of membership</a:t>
            </a:r>
            <a:r>
              <a:rPr lang="en-US" sz="2400" dirty="0" smtClean="0">
                <a:solidFill>
                  <a:schemeClr val="tx1"/>
                </a:solidFill>
              </a:rPr>
              <a:t>.</a:t>
            </a:r>
          </a:p>
          <a:p>
            <a:pPr lvl="1"/>
            <a:r>
              <a:rPr lang="en-US" sz="2000" dirty="0" smtClean="0">
                <a:solidFill>
                  <a:schemeClr val="tx1"/>
                </a:solidFill>
              </a:rPr>
              <a:t>Access to </a:t>
            </a:r>
            <a:r>
              <a:rPr lang="en-US" sz="2000" dirty="0" err="1" smtClean="0">
                <a:solidFill>
                  <a:schemeClr val="tx1"/>
                </a:solidFill>
              </a:rPr>
              <a:t>SciFinder</a:t>
            </a:r>
            <a:r>
              <a:rPr lang="en-US" sz="2000" dirty="0" smtClean="0">
                <a:solidFill>
                  <a:schemeClr val="tx1"/>
                </a:solidFill>
              </a:rPr>
              <a:t>, ACS Publications, C&amp;EN, &amp; more</a:t>
            </a:r>
          </a:p>
          <a:p>
            <a:pPr lvl="1"/>
            <a:r>
              <a:rPr lang="en-US" sz="2000" dirty="0" smtClean="0">
                <a:solidFill>
                  <a:schemeClr val="tx1"/>
                </a:solidFill>
              </a:rPr>
              <a:t>Discounts on ACS National Meeting Registrations</a:t>
            </a:r>
          </a:p>
          <a:p>
            <a:pPr lvl="1"/>
            <a:r>
              <a:rPr lang="en-US" sz="2000" dirty="0" smtClean="0">
                <a:solidFill>
                  <a:schemeClr val="tx1"/>
                </a:solidFill>
              </a:rPr>
              <a:t>Career, cont. education, &amp; professional development resources</a:t>
            </a:r>
          </a:p>
          <a:p>
            <a:pPr lvl="1"/>
            <a:r>
              <a:rPr lang="en-US" sz="2000" dirty="0" smtClean="0">
                <a:solidFill>
                  <a:schemeClr val="tx1"/>
                </a:solidFill>
              </a:rPr>
              <a:t>Global professional networking opportunities</a:t>
            </a:r>
            <a:endParaRPr lang="en-US" sz="2000" dirty="0">
              <a:solidFill>
                <a:schemeClr val="tx1"/>
              </a:solidFill>
            </a:endParaRPr>
          </a:p>
        </p:txBody>
      </p:sp>
      <p:sp>
        <p:nvSpPr>
          <p:cNvPr id="2" name="TextBox 1"/>
          <p:cNvSpPr txBox="1"/>
          <p:nvPr/>
        </p:nvSpPr>
        <p:spPr>
          <a:xfrm>
            <a:off x="2997825" y="5567406"/>
            <a:ext cx="3365088" cy="369332"/>
          </a:xfrm>
          <a:prstGeom prst="rect">
            <a:avLst/>
          </a:prstGeom>
          <a:noFill/>
        </p:spPr>
        <p:txBody>
          <a:bodyPr wrap="none" rtlCol="0">
            <a:spAutoFit/>
          </a:bodyPr>
          <a:lstStyle/>
          <a:p>
            <a:pPr fontAlgn="base">
              <a:spcBef>
                <a:spcPct val="0"/>
              </a:spcBef>
              <a:spcAft>
                <a:spcPct val="0"/>
              </a:spcAft>
            </a:pPr>
            <a:r>
              <a:rPr lang="en-US" dirty="0">
                <a:solidFill>
                  <a:srgbClr val="000000"/>
                </a:solidFill>
                <a:hlinkClick r:id="rId3"/>
              </a:rPr>
              <a:t>Become a member of the ACS!</a:t>
            </a:r>
            <a:endParaRPr lang="en-US" dirty="0">
              <a:solidFill>
                <a:srgbClr val="000000"/>
              </a:solidFill>
            </a:endParaRPr>
          </a:p>
        </p:txBody>
      </p:sp>
    </p:spTree>
    <p:extLst>
      <p:ext uri="{BB962C8B-B14F-4D97-AF65-F5344CB8AC3E}">
        <p14:creationId xmlns:p14="http://schemas.microsoft.com/office/powerpoint/2010/main" val="1926765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a:t>American Chemical Society</a:t>
            </a:r>
          </a:p>
        </p:txBody>
      </p:sp>
      <p:sp>
        <p:nvSpPr>
          <p:cNvPr id="5" name="Title 1"/>
          <p:cNvSpPr>
            <a:spLocks noGrp="1"/>
          </p:cNvSpPr>
          <p:nvPr>
            <p:ph type="title"/>
          </p:nvPr>
        </p:nvSpPr>
        <p:spPr>
          <a:xfrm>
            <a:off x="846161" y="727982"/>
            <a:ext cx="7246961" cy="567418"/>
          </a:xfrm>
        </p:spPr>
        <p:txBody>
          <a:bodyPr/>
          <a:lstStyle/>
          <a:p>
            <a:pPr algn="ctr"/>
            <a:r>
              <a:rPr lang="en-US" sz="3200" b="1" dirty="0" smtClean="0"/>
              <a:t>There are Large Challenges</a:t>
            </a:r>
            <a:endParaRPr lang="en-US" sz="3200" b="1" dirty="0"/>
          </a:p>
        </p:txBody>
      </p:sp>
      <p:sp>
        <p:nvSpPr>
          <p:cNvPr id="6" name="Content Placeholder 2"/>
          <p:cNvSpPr>
            <a:spLocks noGrp="1"/>
          </p:cNvSpPr>
          <p:nvPr>
            <p:ph idx="1"/>
          </p:nvPr>
        </p:nvSpPr>
        <p:spPr>
          <a:xfrm>
            <a:off x="685800" y="1447800"/>
            <a:ext cx="8012112" cy="5029200"/>
          </a:xfrm>
        </p:spPr>
        <p:txBody>
          <a:bodyPr/>
          <a:lstStyle/>
          <a:p>
            <a:pPr lvl="0">
              <a:spcBef>
                <a:spcPts val="300"/>
              </a:spcBef>
              <a:spcAft>
                <a:spcPts val="600"/>
              </a:spcAft>
              <a:buFontTx/>
              <a:buChar char="•"/>
            </a:pPr>
            <a:r>
              <a:rPr lang="en-US" sz="2800" b="1" kern="0" dirty="0">
                <a:solidFill>
                  <a:srgbClr val="115D1E"/>
                </a:solidFill>
              </a:rPr>
              <a:t>Some traditional sticking points</a:t>
            </a:r>
            <a:r>
              <a:rPr lang="en-US" sz="2800" b="1" kern="0" dirty="0" smtClean="0">
                <a:solidFill>
                  <a:srgbClr val="115D1E"/>
                </a:solidFill>
              </a:rPr>
              <a:t>:</a:t>
            </a:r>
          </a:p>
          <a:p>
            <a:pPr marL="795338" lvl="1" indent="-338138">
              <a:spcBef>
                <a:spcPts val="300"/>
              </a:spcBef>
              <a:spcAft>
                <a:spcPts val="600"/>
              </a:spcAft>
              <a:buFontTx/>
              <a:buChar char="–"/>
            </a:pPr>
            <a:r>
              <a:rPr lang="en-US" sz="2400" dirty="0">
                <a:solidFill>
                  <a:schemeClr val="tx1"/>
                </a:solidFill>
              </a:rPr>
              <a:t>Infrastructure</a:t>
            </a:r>
          </a:p>
          <a:p>
            <a:pPr marL="1195388" lvl="2" indent="-338138">
              <a:spcBef>
                <a:spcPts val="300"/>
              </a:spcBef>
              <a:spcAft>
                <a:spcPts val="600"/>
              </a:spcAft>
              <a:buFontTx/>
              <a:buChar char="–"/>
            </a:pPr>
            <a:r>
              <a:rPr lang="en-US" sz="2000" kern="0" dirty="0" smtClean="0">
                <a:solidFill>
                  <a:schemeClr val="tx1"/>
                </a:solidFill>
              </a:rPr>
              <a:t>Double Death Valley</a:t>
            </a:r>
          </a:p>
          <a:p>
            <a:pPr marL="1195388" lvl="2" indent="-338138">
              <a:spcBef>
                <a:spcPts val="300"/>
              </a:spcBef>
              <a:spcAft>
                <a:spcPts val="600"/>
              </a:spcAft>
              <a:buFontTx/>
              <a:buChar char="–"/>
            </a:pPr>
            <a:r>
              <a:rPr lang="en-US" sz="2000" kern="0" dirty="0" smtClean="0">
                <a:solidFill>
                  <a:schemeClr val="tx1"/>
                </a:solidFill>
              </a:rPr>
              <a:t>In ground </a:t>
            </a:r>
            <a:r>
              <a:rPr lang="en-US" sz="2000" kern="0" dirty="0">
                <a:solidFill>
                  <a:schemeClr val="tx1"/>
                </a:solidFill>
              </a:rPr>
              <a:t>capital</a:t>
            </a:r>
          </a:p>
          <a:p>
            <a:pPr marL="1195388" lvl="2" indent="-338138">
              <a:spcBef>
                <a:spcPts val="300"/>
              </a:spcBef>
              <a:spcAft>
                <a:spcPts val="600"/>
              </a:spcAft>
              <a:buFontTx/>
              <a:buChar char="–"/>
            </a:pPr>
            <a:r>
              <a:rPr lang="en-US" sz="2000" kern="0" dirty="0">
                <a:solidFill>
                  <a:schemeClr val="tx1"/>
                </a:solidFill>
              </a:rPr>
              <a:t>Economics / </a:t>
            </a:r>
            <a:r>
              <a:rPr lang="en-US" sz="2000" kern="0" dirty="0" smtClean="0">
                <a:solidFill>
                  <a:schemeClr val="tx1"/>
                </a:solidFill>
              </a:rPr>
              <a:t>financial </a:t>
            </a:r>
            <a:r>
              <a:rPr lang="en-US" sz="2000" kern="0" dirty="0">
                <a:solidFill>
                  <a:schemeClr val="tx1"/>
                </a:solidFill>
              </a:rPr>
              <a:t>analysis</a:t>
            </a:r>
          </a:p>
          <a:p>
            <a:pPr marL="1195388" lvl="2" indent="-338138">
              <a:spcBef>
                <a:spcPts val="300"/>
              </a:spcBef>
              <a:spcAft>
                <a:spcPts val="600"/>
              </a:spcAft>
              <a:buFontTx/>
              <a:buChar char="–"/>
            </a:pPr>
            <a:r>
              <a:rPr lang="en-US" sz="2000" kern="0" dirty="0">
                <a:solidFill>
                  <a:schemeClr val="tx1"/>
                </a:solidFill>
              </a:rPr>
              <a:t>Current business </a:t>
            </a:r>
            <a:r>
              <a:rPr lang="en-US" sz="2000" kern="0" dirty="0" smtClean="0">
                <a:solidFill>
                  <a:schemeClr val="tx1"/>
                </a:solidFill>
              </a:rPr>
              <a:t>climate</a:t>
            </a:r>
          </a:p>
          <a:p>
            <a:pPr marL="795338" lvl="1" indent="-338138">
              <a:spcBef>
                <a:spcPts val="300"/>
              </a:spcBef>
              <a:spcAft>
                <a:spcPts val="600"/>
              </a:spcAft>
            </a:pPr>
            <a:r>
              <a:rPr lang="en-US" sz="2400" dirty="0" smtClean="0">
                <a:solidFill>
                  <a:schemeClr val="tx1"/>
                </a:solidFill>
              </a:rPr>
              <a:t>Societal / Organizational</a:t>
            </a:r>
            <a:endParaRPr lang="en-US" sz="2400" kern="0" dirty="0">
              <a:solidFill>
                <a:schemeClr val="tx1"/>
              </a:solidFill>
            </a:endParaRPr>
          </a:p>
          <a:p>
            <a:pPr marL="1195388" lvl="2" indent="-338138">
              <a:spcBef>
                <a:spcPts val="300"/>
              </a:spcBef>
              <a:spcAft>
                <a:spcPts val="600"/>
              </a:spcAft>
              <a:buFontTx/>
              <a:buChar char="–"/>
            </a:pPr>
            <a:r>
              <a:rPr lang="en-US" sz="2000" kern="0" dirty="0">
                <a:solidFill>
                  <a:schemeClr val="tx1"/>
                </a:solidFill>
              </a:rPr>
              <a:t>Bigger SD / CSR issues dominate </a:t>
            </a:r>
            <a:r>
              <a:rPr lang="en-US" sz="2000" kern="0" dirty="0" smtClean="0">
                <a:solidFill>
                  <a:schemeClr val="tx1"/>
                </a:solidFill>
              </a:rPr>
              <a:t>senior </a:t>
            </a:r>
            <a:r>
              <a:rPr lang="en-US" sz="2000" kern="0" dirty="0">
                <a:solidFill>
                  <a:schemeClr val="tx1"/>
                </a:solidFill>
              </a:rPr>
              <a:t>e</a:t>
            </a:r>
            <a:r>
              <a:rPr lang="en-US" sz="2000" kern="0" dirty="0" smtClean="0">
                <a:solidFill>
                  <a:schemeClr val="tx1"/>
                </a:solidFill>
              </a:rPr>
              <a:t>xecutive </a:t>
            </a:r>
            <a:r>
              <a:rPr lang="en-US" sz="2000" kern="0" dirty="0">
                <a:solidFill>
                  <a:schemeClr val="tx1"/>
                </a:solidFill>
              </a:rPr>
              <a:t>agendas</a:t>
            </a:r>
          </a:p>
          <a:p>
            <a:pPr marL="1195388" lvl="2" indent="-338138">
              <a:spcBef>
                <a:spcPts val="300"/>
              </a:spcBef>
              <a:spcAft>
                <a:spcPts val="600"/>
              </a:spcAft>
              <a:buFontTx/>
              <a:buChar char="–"/>
            </a:pPr>
            <a:r>
              <a:rPr lang="en-US" sz="2000" kern="0" dirty="0">
                <a:solidFill>
                  <a:schemeClr val="tx1"/>
                </a:solidFill>
              </a:rPr>
              <a:t>Educational system</a:t>
            </a:r>
          </a:p>
          <a:p>
            <a:pPr marL="1195388" lvl="2" indent="-338138">
              <a:spcBef>
                <a:spcPts val="300"/>
              </a:spcBef>
              <a:spcAft>
                <a:spcPts val="600"/>
              </a:spcAft>
              <a:buFontTx/>
              <a:buChar char="–"/>
            </a:pPr>
            <a:r>
              <a:rPr lang="en-US" sz="2000" kern="0" dirty="0">
                <a:solidFill>
                  <a:schemeClr val="tx1"/>
                </a:solidFill>
              </a:rPr>
              <a:t>Resistance to change and risk aversion</a:t>
            </a:r>
          </a:p>
          <a:p>
            <a:pPr marL="1195388" lvl="2" indent="-338138">
              <a:spcBef>
                <a:spcPts val="300"/>
              </a:spcBef>
              <a:spcAft>
                <a:spcPts val="600"/>
              </a:spcAft>
              <a:buFontTx/>
              <a:buChar char="–"/>
            </a:pPr>
            <a:r>
              <a:rPr lang="en-US" sz="2000" kern="0" dirty="0">
                <a:solidFill>
                  <a:schemeClr val="tx1"/>
                </a:solidFill>
              </a:rPr>
              <a:t>Maintaining status </a:t>
            </a:r>
            <a:r>
              <a:rPr lang="en-US" sz="2000" kern="0" dirty="0" smtClean="0">
                <a:solidFill>
                  <a:schemeClr val="tx1"/>
                </a:solidFill>
              </a:rPr>
              <a:t>quo</a:t>
            </a:r>
            <a:endParaRPr lang="en-US" sz="2000" kern="0" dirty="0">
              <a:solidFill>
                <a:schemeClr val="tx1"/>
              </a:solidFill>
            </a:endParaRPr>
          </a:p>
        </p:txBody>
      </p:sp>
    </p:spTree>
    <p:extLst>
      <p:ext uri="{BB962C8B-B14F-4D97-AF65-F5344CB8AC3E}">
        <p14:creationId xmlns:p14="http://schemas.microsoft.com/office/powerpoint/2010/main" val="42140670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a:t>American Chemical Society</a:t>
            </a:r>
          </a:p>
        </p:txBody>
      </p:sp>
      <p:sp>
        <p:nvSpPr>
          <p:cNvPr id="5" name="Rectangle 2"/>
          <p:cNvSpPr txBox="1">
            <a:spLocks noChangeArrowheads="1"/>
          </p:cNvSpPr>
          <p:nvPr/>
        </p:nvSpPr>
        <p:spPr bwMode="auto">
          <a:xfrm>
            <a:off x="842189" y="789325"/>
            <a:ext cx="7172325" cy="88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600" b="1">
                <a:solidFill>
                  <a:srgbClr val="0039A6"/>
                </a:solidFill>
                <a:latin typeface="+mj-lt"/>
                <a:ea typeface="+mj-ea"/>
                <a:cs typeface="+mj-cs"/>
              </a:defRPr>
            </a:lvl1pPr>
            <a:lvl2pPr algn="l" rtl="0" fontAlgn="base">
              <a:lnSpc>
                <a:spcPct val="90000"/>
              </a:lnSpc>
              <a:spcBef>
                <a:spcPct val="0"/>
              </a:spcBef>
              <a:spcAft>
                <a:spcPct val="0"/>
              </a:spcAft>
              <a:defRPr sz="2600" b="1">
                <a:solidFill>
                  <a:srgbClr val="0039A6"/>
                </a:solidFill>
                <a:latin typeface="Arial" charset="0"/>
              </a:defRPr>
            </a:lvl2pPr>
            <a:lvl3pPr algn="l" rtl="0" fontAlgn="base">
              <a:lnSpc>
                <a:spcPct val="90000"/>
              </a:lnSpc>
              <a:spcBef>
                <a:spcPct val="0"/>
              </a:spcBef>
              <a:spcAft>
                <a:spcPct val="0"/>
              </a:spcAft>
              <a:defRPr sz="2600" b="1">
                <a:solidFill>
                  <a:srgbClr val="0039A6"/>
                </a:solidFill>
                <a:latin typeface="Arial" charset="0"/>
              </a:defRPr>
            </a:lvl3pPr>
            <a:lvl4pPr algn="l" rtl="0" fontAlgn="base">
              <a:lnSpc>
                <a:spcPct val="90000"/>
              </a:lnSpc>
              <a:spcBef>
                <a:spcPct val="0"/>
              </a:spcBef>
              <a:spcAft>
                <a:spcPct val="0"/>
              </a:spcAft>
              <a:defRPr sz="2600" b="1">
                <a:solidFill>
                  <a:srgbClr val="0039A6"/>
                </a:solidFill>
                <a:latin typeface="Arial" charset="0"/>
              </a:defRPr>
            </a:lvl4pPr>
            <a:lvl5pPr algn="l" rtl="0" fontAlgn="base">
              <a:lnSpc>
                <a:spcPct val="90000"/>
              </a:lnSpc>
              <a:spcBef>
                <a:spcPct val="0"/>
              </a:spcBef>
              <a:spcAft>
                <a:spcPct val="0"/>
              </a:spcAft>
              <a:defRPr sz="2600" b="1">
                <a:solidFill>
                  <a:srgbClr val="0039A6"/>
                </a:solidFill>
                <a:latin typeface="Arial" charset="0"/>
              </a:defRPr>
            </a:lvl5pPr>
            <a:lvl6pPr marL="457200" algn="l" rtl="0" fontAlgn="base">
              <a:lnSpc>
                <a:spcPct val="90000"/>
              </a:lnSpc>
              <a:spcBef>
                <a:spcPct val="0"/>
              </a:spcBef>
              <a:spcAft>
                <a:spcPct val="0"/>
              </a:spcAft>
              <a:defRPr sz="2600" b="1">
                <a:solidFill>
                  <a:srgbClr val="0039A6"/>
                </a:solidFill>
                <a:latin typeface="Arial" charset="0"/>
              </a:defRPr>
            </a:lvl6pPr>
            <a:lvl7pPr marL="914400" algn="l" rtl="0" fontAlgn="base">
              <a:lnSpc>
                <a:spcPct val="90000"/>
              </a:lnSpc>
              <a:spcBef>
                <a:spcPct val="0"/>
              </a:spcBef>
              <a:spcAft>
                <a:spcPct val="0"/>
              </a:spcAft>
              <a:defRPr sz="2600" b="1">
                <a:solidFill>
                  <a:srgbClr val="0039A6"/>
                </a:solidFill>
                <a:latin typeface="Arial" charset="0"/>
              </a:defRPr>
            </a:lvl7pPr>
            <a:lvl8pPr marL="1371600" algn="l" rtl="0" fontAlgn="base">
              <a:lnSpc>
                <a:spcPct val="90000"/>
              </a:lnSpc>
              <a:spcBef>
                <a:spcPct val="0"/>
              </a:spcBef>
              <a:spcAft>
                <a:spcPct val="0"/>
              </a:spcAft>
              <a:defRPr sz="2600" b="1">
                <a:solidFill>
                  <a:srgbClr val="0039A6"/>
                </a:solidFill>
                <a:latin typeface="Arial" charset="0"/>
              </a:defRPr>
            </a:lvl8pPr>
            <a:lvl9pPr marL="1828800" algn="l" rtl="0" fontAlgn="base">
              <a:lnSpc>
                <a:spcPct val="90000"/>
              </a:lnSpc>
              <a:spcBef>
                <a:spcPct val="0"/>
              </a:spcBef>
              <a:spcAft>
                <a:spcPct val="0"/>
              </a:spcAft>
              <a:defRPr sz="2600" b="1">
                <a:solidFill>
                  <a:srgbClr val="0039A6"/>
                </a:solidFill>
                <a:latin typeface="Arial" charset="0"/>
              </a:defRPr>
            </a:lvl9pPr>
          </a:lstStyle>
          <a:p>
            <a:pPr algn="ctr"/>
            <a:r>
              <a:rPr lang="en-US" sz="3200" kern="0" dirty="0" smtClean="0"/>
              <a:t>Current Batch Chemical Process Development is Complicated</a:t>
            </a:r>
          </a:p>
        </p:txBody>
      </p:sp>
      <p:sp>
        <p:nvSpPr>
          <p:cNvPr id="6" name="Rectangle 3"/>
          <p:cNvSpPr>
            <a:spLocks noGrp="1" noChangeArrowheads="1"/>
          </p:cNvSpPr>
          <p:nvPr>
            <p:ph idx="1"/>
          </p:nvPr>
        </p:nvSpPr>
        <p:spPr>
          <a:xfrm>
            <a:off x="838662" y="2166778"/>
            <a:ext cx="7859712" cy="4118276"/>
          </a:xfrm>
        </p:spPr>
        <p:txBody>
          <a:bodyPr/>
          <a:lstStyle/>
          <a:p>
            <a:pPr marL="457200" indent="-457200" algn="l" eaLnBrk="1" hangingPunct="1">
              <a:spcBef>
                <a:spcPts val="1200"/>
              </a:spcBef>
              <a:buFont typeface="Arial" pitchFamily="34" charset="0"/>
              <a:buChar char="•"/>
            </a:pPr>
            <a:r>
              <a:rPr lang="en-GB" sz="2800" dirty="0" smtClean="0">
                <a:solidFill>
                  <a:schemeClr val="tx1"/>
                </a:solidFill>
              </a:rPr>
              <a:t>Large portfolios</a:t>
            </a:r>
          </a:p>
          <a:p>
            <a:pPr marL="457200" indent="-457200" algn="l" eaLnBrk="1" hangingPunct="1">
              <a:spcBef>
                <a:spcPts val="1200"/>
              </a:spcBef>
              <a:buFont typeface="Arial" pitchFamily="34" charset="0"/>
              <a:buChar char="•"/>
            </a:pPr>
            <a:r>
              <a:rPr lang="en-GB" sz="2800" dirty="0" smtClean="0">
                <a:solidFill>
                  <a:schemeClr val="tx1"/>
                </a:solidFill>
              </a:rPr>
              <a:t>Significant route modifications or complete substitution</a:t>
            </a:r>
          </a:p>
          <a:p>
            <a:pPr marL="457200" indent="-457200" algn="l" eaLnBrk="1" hangingPunct="1">
              <a:spcBef>
                <a:spcPts val="1200"/>
              </a:spcBef>
              <a:buFont typeface="Arial" pitchFamily="34" charset="0"/>
              <a:buChar char="•"/>
            </a:pPr>
            <a:r>
              <a:rPr lang="en-GB" sz="2800" dirty="0" smtClean="0">
                <a:solidFill>
                  <a:schemeClr val="tx1"/>
                </a:solidFill>
              </a:rPr>
              <a:t>Incremental optimisation of chemical processes</a:t>
            </a:r>
          </a:p>
          <a:p>
            <a:pPr marL="457200" indent="-457200" algn="l" eaLnBrk="1" hangingPunct="1">
              <a:spcBef>
                <a:spcPts val="1200"/>
              </a:spcBef>
              <a:buFont typeface="Arial" pitchFamily="34" charset="0"/>
              <a:buChar char="•"/>
            </a:pPr>
            <a:r>
              <a:rPr lang="en-GB" sz="2800" dirty="0" smtClean="0">
                <a:solidFill>
                  <a:schemeClr val="tx1"/>
                </a:solidFill>
              </a:rPr>
              <a:t>Focus on yield, quality, </a:t>
            </a:r>
            <a:r>
              <a:rPr lang="en-GB" sz="2800" dirty="0" err="1" smtClean="0">
                <a:solidFill>
                  <a:schemeClr val="tx1"/>
                </a:solidFill>
              </a:rPr>
              <a:t>CoG</a:t>
            </a:r>
            <a:r>
              <a:rPr lang="en-GB" sz="2800" dirty="0" smtClean="0">
                <a:solidFill>
                  <a:schemeClr val="tx1"/>
                </a:solidFill>
              </a:rPr>
              <a:t> and number of steps</a:t>
            </a:r>
          </a:p>
        </p:txBody>
      </p:sp>
    </p:spTree>
    <p:extLst>
      <p:ext uri="{BB962C8B-B14F-4D97-AF65-F5344CB8AC3E}">
        <p14:creationId xmlns:p14="http://schemas.microsoft.com/office/powerpoint/2010/main" val="117638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800" decel="100000"/>
                                        <p:tgtEl>
                                          <p:spTgt spid="6">
                                            <p:txEl>
                                              <p:pRg st="1" end="1"/>
                                            </p:txEl>
                                          </p:spTgt>
                                        </p:tgtEl>
                                      </p:cBhvr>
                                    </p:animEffect>
                                    <p:anim calcmode="lin" valueType="num">
                                      <p:cBhvr>
                                        <p:cTn id="13" dur="800" decel="100000" fill="hold"/>
                                        <p:tgtEl>
                                          <p:spTgt spid="6">
                                            <p:txEl>
                                              <p:pRg st="1" end="1"/>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6">
                                            <p:txEl>
                                              <p:pRg st="1" end="1"/>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6">
                                            <p:txEl>
                                              <p:pRg st="1" end="1"/>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6">
                                            <p:txEl>
                                              <p:pRg st="1" end="1"/>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6">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p:cTn id="22"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52" presetClass="entr" presetSubtype="0"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Scale>
                                      <p:cBhvr>
                                        <p:cTn id="30" dur="1000" decel="50000" fill="hold">
                                          <p:stCondLst>
                                            <p:cond delay="0"/>
                                          </p:stCondLst>
                                        </p:cTn>
                                        <p:tgtEl>
                                          <p:spTgt spid="6">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6">
                                            <p:txEl>
                                              <p:pRg st="3" end="3"/>
                                            </p:txEl>
                                          </p:spTgt>
                                        </p:tgtEl>
                                        <p:attrNameLst>
                                          <p:attrName>ppt_x</p:attrName>
                                          <p:attrName>ppt_y</p:attrName>
                                        </p:attrNameLst>
                                      </p:cBhvr>
                                    </p:animMotion>
                                    <p:animEffect transition="in" filter="fade">
                                      <p:cBhvr>
                                        <p:cTn id="3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762000" y="762000"/>
            <a:ext cx="7391400" cy="535531"/>
          </a:xfrm>
          <a:noFill/>
          <a:ln/>
        </p:spPr>
        <p:txBody>
          <a:bodyPr wrap="square" lIns="91440" tIns="45720" rIns="91440" bIns="45720" anchor="t">
            <a:spAutoFit/>
          </a:bodyPr>
          <a:lstStyle/>
          <a:p>
            <a:pPr algn="ctr">
              <a:spcBef>
                <a:spcPct val="50000"/>
              </a:spcBef>
            </a:pPr>
            <a:r>
              <a:rPr lang="en-US" sz="3200" dirty="0"/>
              <a:t>Top 10 Chemistries Used 2004 - 2005</a:t>
            </a:r>
          </a:p>
        </p:txBody>
      </p:sp>
      <p:pic>
        <p:nvPicPr>
          <p:cNvPr id="363523" name="Picture 3"/>
          <p:cNvPicPr>
            <a:picLocks noChangeAspect="1" noChangeArrowheads="1"/>
          </p:cNvPicPr>
          <p:nvPr/>
        </p:nvPicPr>
        <p:blipFill>
          <a:blip r:embed="rId3" cstate="print"/>
          <a:srcRect/>
          <a:stretch>
            <a:fillRect/>
          </a:stretch>
        </p:blipFill>
        <p:spPr bwMode="auto">
          <a:xfrm>
            <a:off x="179388" y="1328738"/>
            <a:ext cx="8172450" cy="5586412"/>
          </a:xfrm>
          <a:prstGeom prst="rect">
            <a:avLst/>
          </a:prstGeom>
          <a:noFill/>
          <a:ln w="9525">
            <a:noFill/>
            <a:miter lim="800000"/>
            <a:headEnd/>
            <a:tailEnd/>
          </a:ln>
        </p:spPr>
      </p:pic>
      <p:graphicFrame>
        <p:nvGraphicFramePr>
          <p:cNvPr id="363524" name="Object 4"/>
          <p:cNvGraphicFramePr>
            <a:graphicFrameLocks noChangeAspect="1"/>
          </p:cNvGraphicFramePr>
          <p:nvPr>
            <p:extLst>
              <p:ext uri="{D42A27DB-BD31-4B8C-83A1-F6EECF244321}">
                <p14:modId xmlns:p14="http://schemas.microsoft.com/office/powerpoint/2010/main" val="666571105"/>
              </p:ext>
            </p:extLst>
          </p:nvPr>
        </p:nvGraphicFramePr>
        <p:xfrm>
          <a:off x="2514600" y="838200"/>
          <a:ext cx="4327525" cy="5018377"/>
        </p:xfrm>
        <a:graphic>
          <a:graphicData uri="http://schemas.openxmlformats.org/presentationml/2006/ole">
            <mc:AlternateContent xmlns:mc="http://schemas.openxmlformats.org/markup-compatibility/2006">
              <mc:Choice xmlns:v="urn:schemas-microsoft-com:vml" Requires="v">
                <p:oleObj spid="_x0000_s2116" name="Clip" r:id="rId4" imgW="618289" imgH="686468" progId="">
                  <p:embed/>
                </p:oleObj>
              </mc:Choice>
              <mc:Fallback>
                <p:oleObj name="Clip" r:id="rId4" imgW="618289" imgH="68646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838200"/>
                        <a:ext cx="4327525" cy="5018377"/>
                      </a:xfrm>
                      <a:prstGeom prst="rect">
                        <a:avLst/>
                      </a:prstGeom>
                      <a:noFill/>
                      <a:extLst/>
                    </p:spPr>
                  </p:pic>
                </p:oleObj>
              </mc:Fallback>
            </mc:AlternateContent>
          </a:graphicData>
        </a:graphic>
      </p:graphicFrame>
      <p:sp>
        <p:nvSpPr>
          <p:cNvPr id="5" name="Footer Placeholder 3"/>
          <p:cNvSpPr>
            <a:spLocks noGrp="1"/>
          </p:cNvSpPr>
          <p:nvPr>
            <p:ph type="ftr" sz="quarter" idx="10"/>
          </p:nvPr>
        </p:nvSpPr>
        <p:spPr>
          <a:xfrm>
            <a:off x="817563" y="6426200"/>
            <a:ext cx="2895600" cy="279400"/>
          </a:xfrm>
        </p:spPr>
        <p:txBody>
          <a:bodyPr/>
          <a:lstStyle/>
          <a:p>
            <a:r>
              <a:rPr lang="en-GB" dirty="0"/>
              <a:t>American Chemical Society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63524"/>
                                        </p:tgtEl>
                                        <p:attrNameLst>
                                          <p:attrName>style.visibility</p:attrName>
                                        </p:attrNameLst>
                                      </p:cBhvr>
                                      <p:to>
                                        <p:strVal val="visible"/>
                                      </p:to>
                                    </p:set>
                                    <p:anim calcmode="lin" valueType="num">
                                      <p:cBhvr additive="base">
                                        <p:cTn id="7" dur="2000" fill="hold"/>
                                        <p:tgtEl>
                                          <p:spTgt spid="363524"/>
                                        </p:tgtEl>
                                        <p:attrNameLst>
                                          <p:attrName>ppt_x</p:attrName>
                                        </p:attrNameLst>
                                      </p:cBhvr>
                                      <p:tavLst>
                                        <p:tav tm="0">
                                          <p:val>
                                            <p:strVal val="0-#ppt_w/2"/>
                                          </p:val>
                                        </p:tav>
                                        <p:tav tm="100000">
                                          <p:val>
                                            <p:strVal val="#ppt_x"/>
                                          </p:val>
                                        </p:tav>
                                      </p:tavLst>
                                    </p:anim>
                                    <p:anim calcmode="lin" valueType="num">
                                      <p:cBhvr additive="base">
                                        <p:cTn id="8" dur="2000" fill="hold"/>
                                        <p:tgtEl>
                                          <p:spTgt spid="3635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xit" presetSubtype="0" fill="hold" nodeType="clickEffect">
                                  <p:stCondLst>
                                    <p:cond delay="0"/>
                                  </p:stCondLst>
                                  <p:childTnLst>
                                    <p:anim calcmode="lin" valueType="num">
                                      <p:cBhvr>
                                        <p:cTn id="12" dur="1000"/>
                                        <p:tgtEl>
                                          <p:spTgt spid="363524"/>
                                        </p:tgtEl>
                                        <p:attrNameLst>
                                          <p:attrName>ppt_w</p:attrName>
                                        </p:attrNameLst>
                                      </p:cBhvr>
                                      <p:tavLst>
                                        <p:tav tm="0">
                                          <p:val>
                                            <p:strVal val="ppt_w"/>
                                          </p:val>
                                        </p:tav>
                                        <p:tav tm="100000">
                                          <p:val>
                                            <p:fltVal val="0"/>
                                          </p:val>
                                        </p:tav>
                                      </p:tavLst>
                                    </p:anim>
                                    <p:anim calcmode="lin" valueType="num">
                                      <p:cBhvr>
                                        <p:cTn id="13" dur="1000"/>
                                        <p:tgtEl>
                                          <p:spTgt spid="363524"/>
                                        </p:tgtEl>
                                        <p:attrNameLst>
                                          <p:attrName>ppt_h</p:attrName>
                                        </p:attrNameLst>
                                      </p:cBhvr>
                                      <p:tavLst>
                                        <p:tav tm="0">
                                          <p:val>
                                            <p:strVal val="ppt_h"/>
                                          </p:val>
                                        </p:tav>
                                        <p:tav tm="100000">
                                          <p:val>
                                            <p:fltVal val="0"/>
                                          </p:val>
                                        </p:tav>
                                      </p:tavLst>
                                    </p:anim>
                                    <p:anim calcmode="lin" valueType="num">
                                      <p:cBhvr>
                                        <p:cTn id="14" dur="1000"/>
                                        <p:tgtEl>
                                          <p:spTgt spid="36352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5" dur="1000"/>
                                        <p:tgtEl>
                                          <p:spTgt spid="36352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6" dur="1" fill="hold">
                                          <p:stCondLst>
                                            <p:cond delay="999"/>
                                          </p:stCondLst>
                                        </p:cTn>
                                        <p:tgtEl>
                                          <p:spTgt spid="3635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a:t>American Chemical Society</a:t>
            </a:r>
          </a:p>
        </p:txBody>
      </p:sp>
      <p:pic>
        <p:nvPicPr>
          <p:cNvPr id="150532" name="Picture 4" descr="ACS-Chemistry-for-Life-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84915"/>
            <a:ext cx="17335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a:xfrm>
            <a:off x="854331" y="966643"/>
            <a:ext cx="7819639" cy="685800"/>
          </a:xfrm>
          <a:prstGeom prst="rect">
            <a:avLst/>
          </a:prstGeom>
        </p:spPr>
        <p:txBody>
          <a:bodyPr/>
          <a:lstStyle/>
          <a:p>
            <a:pPr>
              <a:spcBef>
                <a:spcPct val="0"/>
              </a:spcBef>
              <a:defRPr/>
            </a:pPr>
            <a:r>
              <a:rPr lang="en-US" sz="3600" b="1" dirty="0">
                <a:solidFill>
                  <a:srgbClr val="333399"/>
                </a:solidFill>
                <a:ea typeface="+mj-ea"/>
                <a:cs typeface="Segoe UI" pitchFamily="34" charset="0"/>
              </a:rPr>
              <a:t>Chemists Use Ancient Chemistries</a:t>
            </a:r>
          </a:p>
        </p:txBody>
      </p:sp>
      <p:sp>
        <p:nvSpPr>
          <p:cNvPr id="7" name="Rectangle 3"/>
          <p:cNvSpPr txBox="1">
            <a:spLocks noChangeArrowheads="1"/>
          </p:cNvSpPr>
          <p:nvPr/>
        </p:nvSpPr>
        <p:spPr>
          <a:xfrm>
            <a:off x="520570" y="1652443"/>
            <a:ext cx="8153400" cy="419100"/>
          </a:xfrm>
          <a:prstGeom prst="rect">
            <a:avLst/>
          </a:prstGeom>
        </p:spPr>
        <p:txBody>
          <a:bodyPr/>
          <a:lstStyle/>
          <a:p>
            <a:pPr>
              <a:lnSpc>
                <a:spcPct val="90000"/>
              </a:lnSpc>
              <a:spcBef>
                <a:spcPct val="0"/>
              </a:spcBef>
              <a:buClr>
                <a:srgbClr val="000000">
                  <a:lumMod val="75000"/>
                </a:srgbClr>
              </a:buClr>
              <a:buSzPct val="70000"/>
              <a:defRPr/>
            </a:pPr>
            <a:r>
              <a:rPr lang="en-US" sz="2000" dirty="0">
                <a:solidFill>
                  <a:srgbClr val="000000">
                    <a:lumMod val="75000"/>
                  </a:srgbClr>
                </a:solidFill>
                <a:cs typeface="Segoe UI" pitchFamily="34" charset="0"/>
              </a:rPr>
              <a:t>A random selection of 100 chemistries in a review of named reactions: </a:t>
            </a:r>
          </a:p>
        </p:txBody>
      </p:sp>
      <p:sp>
        <p:nvSpPr>
          <p:cNvPr id="8" name="Text Box 4"/>
          <p:cNvSpPr txBox="1">
            <a:spLocks noChangeArrowheads="1"/>
          </p:cNvSpPr>
          <p:nvPr/>
        </p:nvSpPr>
        <p:spPr bwMode="auto">
          <a:xfrm>
            <a:off x="804441" y="2099073"/>
            <a:ext cx="3200400" cy="396875"/>
          </a:xfrm>
          <a:prstGeom prst="rect">
            <a:avLst/>
          </a:prstGeom>
          <a:noFill/>
          <a:ln w="9525">
            <a:noFill/>
            <a:miter lim="800000"/>
            <a:headEnd/>
            <a:tailEnd/>
          </a:ln>
        </p:spPr>
        <p:txBody>
          <a:bodyPr>
            <a:spAutoFit/>
          </a:bodyPr>
          <a:lstStyle/>
          <a:p>
            <a:pPr fontAlgn="base">
              <a:spcBef>
                <a:spcPct val="50000"/>
              </a:spcBef>
              <a:spcAft>
                <a:spcPct val="0"/>
              </a:spcAft>
            </a:pPr>
            <a:r>
              <a:rPr lang="en-US" sz="2000" dirty="0">
                <a:solidFill>
                  <a:srgbClr val="000000"/>
                </a:solidFill>
                <a:ea typeface="Segoe UI" charset="0"/>
                <a:cs typeface="Segoe UI" charset="0"/>
              </a:rPr>
              <a:t>54%  </a:t>
            </a:r>
            <a:r>
              <a:rPr lang="en-US" sz="2000" i="1" dirty="0">
                <a:solidFill>
                  <a:srgbClr val="FF0000"/>
                </a:solidFill>
                <a:ea typeface="Segoe UI" charset="0"/>
                <a:cs typeface="Segoe UI" charset="0"/>
              </a:rPr>
              <a:t>before</a:t>
            </a:r>
            <a:r>
              <a:rPr lang="en-US" sz="2000" dirty="0">
                <a:solidFill>
                  <a:srgbClr val="000000"/>
                </a:solidFill>
                <a:ea typeface="Segoe UI" charset="0"/>
                <a:cs typeface="Segoe UI" charset="0"/>
              </a:rPr>
              <a:t> World War 1</a:t>
            </a:r>
          </a:p>
        </p:txBody>
      </p:sp>
      <p:sp>
        <p:nvSpPr>
          <p:cNvPr id="9" name="Text Box 5"/>
          <p:cNvSpPr txBox="1">
            <a:spLocks noChangeArrowheads="1"/>
          </p:cNvSpPr>
          <p:nvPr/>
        </p:nvSpPr>
        <p:spPr bwMode="auto">
          <a:xfrm>
            <a:off x="2442741" y="2495946"/>
            <a:ext cx="3124200" cy="396875"/>
          </a:xfrm>
          <a:prstGeom prst="rect">
            <a:avLst/>
          </a:prstGeom>
          <a:noFill/>
          <a:ln w="9525">
            <a:noFill/>
            <a:miter lim="800000"/>
            <a:headEnd/>
            <a:tailEnd/>
          </a:ln>
        </p:spPr>
        <p:txBody>
          <a:bodyPr>
            <a:spAutoFit/>
          </a:bodyPr>
          <a:lstStyle/>
          <a:p>
            <a:pPr fontAlgn="base">
              <a:spcBef>
                <a:spcPct val="50000"/>
              </a:spcBef>
              <a:spcAft>
                <a:spcPct val="0"/>
              </a:spcAft>
            </a:pPr>
            <a:r>
              <a:rPr lang="en-US" sz="2000" dirty="0">
                <a:solidFill>
                  <a:srgbClr val="000000"/>
                </a:solidFill>
                <a:ea typeface="Segoe UI" charset="0"/>
                <a:cs typeface="Segoe UI" charset="0"/>
              </a:rPr>
              <a:t> 74%  </a:t>
            </a:r>
            <a:r>
              <a:rPr lang="en-US" sz="2000" i="1" dirty="0">
                <a:solidFill>
                  <a:srgbClr val="FF0000"/>
                </a:solidFill>
                <a:ea typeface="Segoe UI" charset="0"/>
                <a:cs typeface="Segoe UI" charset="0"/>
              </a:rPr>
              <a:t>before</a:t>
            </a:r>
            <a:r>
              <a:rPr lang="en-US" sz="2000" dirty="0">
                <a:solidFill>
                  <a:srgbClr val="000000"/>
                </a:solidFill>
                <a:ea typeface="Segoe UI" charset="0"/>
                <a:cs typeface="Segoe UI" charset="0"/>
              </a:rPr>
              <a:t> World War 2</a:t>
            </a:r>
          </a:p>
        </p:txBody>
      </p:sp>
      <p:sp>
        <p:nvSpPr>
          <p:cNvPr id="10" name="Text Box 6"/>
          <p:cNvSpPr txBox="1">
            <a:spLocks noChangeArrowheads="1"/>
          </p:cNvSpPr>
          <p:nvPr/>
        </p:nvSpPr>
        <p:spPr bwMode="auto">
          <a:xfrm>
            <a:off x="4652541" y="2892822"/>
            <a:ext cx="2263775" cy="396875"/>
          </a:xfrm>
          <a:prstGeom prst="rect">
            <a:avLst/>
          </a:prstGeom>
          <a:noFill/>
          <a:ln w="9525">
            <a:noFill/>
            <a:miter lim="800000"/>
            <a:headEnd/>
            <a:tailEnd/>
          </a:ln>
        </p:spPr>
        <p:txBody>
          <a:bodyPr>
            <a:spAutoFit/>
          </a:bodyPr>
          <a:lstStyle/>
          <a:p>
            <a:pPr fontAlgn="base">
              <a:spcBef>
                <a:spcPct val="50000"/>
              </a:spcBef>
              <a:spcAft>
                <a:spcPct val="0"/>
              </a:spcAft>
            </a:pPr>
            <a:r>
              <a:rPr lang="en-US" sz="2000" dirty="0">
                <a:solidFill>
                  <a:srgbClr val="000000"/>
                </a:solidFill>
                <a:ea typeface="Segoe UI" charset="0"/>
                <a:cs typeface="Segoe UI" charset="0"/>
              </a:rPr>
              <a:t>91%  </a:t>
            </a:r>
            <a:r>
              <a:rPr lang="en-US" sz="2000" i="1" dirty="0">
                <a:solidFill>
                  <a:srgbClr val="FF0000"/>
                </a:solidFill>
                <a:ea typeface="Segoe UI" charset="0"/>
                <a:cs typeface="Segoe UI" charset="0"/>
              </a:rPr>
              <a:t>before</a:t>
            </a:r>
            <a:r>
              <a:rPr lang="en-US" sz="2000" dirty="0">
                <a:solidFill>
                  <a:srgbClr val="000000"/>
                </a:solidFill>
                <a:ea typeface="Segoe UI" charset="0"/>
                <a:cs typeface="Segoe UI" charset="0"/>
              </a:rPr>
              <a:t> 1975</a:t>
            </a:r>
          </a:p>
        </p:txBody>
      </p:sp>
      <p:sp>
        <p:nvSpPr>
          <p:cNvPr id="11" name="Text Box 7"/>
          <p:cNvSpPr txBox="1">
            <a:spLocks noChangeArrowheads="1"/>
          </p:cNvSpPr>
          <p:nvPr/>
        </p:nvSpPr>
        <p:spPr bwMode="auto">
          <a:xfrm>
            <a:off x="6083170" y="3265700"/>
            <a:ext cx="2590800" cy="396875"/>
          </a:xfrm>
          <a:prstGeom prst="rect">
            <a:avLst/>
          </a:prstGeom>
          <a:noFill/>
          <a:ln w="9525">
            <a:noFill/>
            <a:miter lim="800000"/>
            <a:headEnd/>
            <a:tailEnd/>
          </a:ln>
        </p:spPr>
        <p:txBody>
          <a:bodyPr>
            <a:spAutoFit/>
          </a:bodyPr>
          <a:lstStyle/>
          <a:p>
            <a:pPr fontAlgn="base">
              <a:spcBef>
                <a:spcPct val="0"/>
              </a:spcBef>
              <a:spcAft>
                <a:spcPct val="0"/>
              </a:spcAft>
            </a:pPr>
            <a:r>
              <a:rPr lang="en-US" sz="2000" dirty="0">
                <a:solidFill>
                  <a:srgbClr val="000000"/>
                </a:solidFill>
                <a:ea typeface="Segoe UI" charset="0"/>
                <a:cs typeface="Segoe UI" charset="0"/>
              </a:rPr>
              <a:t>9% </a:t>
            </a:r>
            <a:r>
              <a:rPr lang="en-US" sz="2000" i="1" dirty="0">
                <a:solidFill>
                  <a:srgbClr val="FF0000"/>
                </a:solidFill>
                <a:ea typeface="Segoe UI" charset="0"/>
                <a:cs typeface="Segoe UI" charset="0"/>
              </a:rPr>
              <a:t>during</a:t>
            </a:r>
            <a:r>
              <a:rPr lang="en-US" sz="2000" dirty="0">
                <a:solidFill>
                  <a:srgbClr val="000000"/>
                </a:solidFill>
                <a:ea typeface="Segoe UI" charset="0"/>
                <a:cs typeface="Segoe UI" charset="0"/>
              </a:rPr>
              <a:t> the 1980’s</a:t>
            </a:r>
          </a:p>
        </p:txBody>
      </p:sp>
      <p:pic>
        <p:nvPicPr>
          <p:cNvPr id="12" name="Picture 10"/>
          <p:cNvPicPr>
            <a:picLocks noChangeAspect="1" noChangeArrowheads="1"/>
          </p:cNvPicPr>
          <p:nvPr/>
        </p:nvPicPr>
        <p:blipFill>
          <a:blip r:embed="rId3"/>
          <a:srcRect/>
          <a:stretch>
            <a:fillRect/>
          </a:stretch>
        </p:blipFill>
        <p:spPr bwMode="auto">
          <a:xfrm>
            <a:off x="1066800" y="3662575"/>
            <a:ext cx="1168400" cy="1752600"/>
          </a:xfrm>
          <a:prstGeom prst="rect">
            <a:avLst/>
          </a:prstGeom>
          <a:ln>
            <a:noFill/>
          </a:ln>
          <a:effectLst>
            <a:outerShdw blurRad="292100" dist="139700" dir="2700000" algn="tl" rotWithShape="0">
              <a:srgbClr val="333333">
                <a:alpha val="65000"/>
              </a:srgbClr>
            </a:outerShdw>
          </a:effectLst>
        </p:spPr>
      </p:pic>
      <p:pic>
        <p:nvPicPr>
          <p:cNvPr id="13" name="Picture 9"/>
          <p:cNvPicPr>
            <a:picLocks noChangeAspect="1" noChangeArrowheads="1"/>
          </p:cNvPicPr>
          <p:nvPr/>
        </p:nvPicPr>
        <p:blipFill>
          <a:blip r:embed="rId4"/>
          <a:srcRect/>
          <a:stretch>
            <a:fillRect/>
          </a:stretch>
        </p:blipFill>
        <p:spPr bwMode="auto">
          <a:xfrm>
            <a:off x="3841991" y="3662575"/>
            <a:ext cx="1168400" cy="1752600"/>
          </a:xfrm>
          <a:prstGeom prst="rect">
            <a:avLst/>
          </a:prstGeom>
          <a:ln>
            <a:noFill/>
          </a:ln>
          <a:effectLst>
            <a:outerShdw blurRad="292100" dist="139700" dir="2700000" algn="tl" rotWithShape="0">
              <a:srgbClr val="333333">
                <a:alpha val="65000"/>
              </a:srgbClr>
            </a:outerShdw>
          </a:effectLst>
        </p:spPr>
      </p:pic>
      <p:pic>
        <p:nvPicPr>
          <p:cNvPr id="14" name="Picture 8"/>
          <p:cNvPicPr>
            <a:picLocks noChangeAspect="1" noChangeArrowheads="1"/>
          </p:cNvPicPr>
          <p:nvPr/>
        </p:nvPicPr>
        <p:blipFill>
          <a:blip r:embed="rId5"/>
          <a:srcRect/>
          <a:stretch>
            <a:fillRect/>
          </a:stretch>
        </p:blipFill>
        <p:spPr bwMode="auto">
          <a:xfrm>
            <a:off x="6365554" y="3662575"/>
            <a:ext cx="1193800" cy="1790700"/>
          </a:xfrm>
          <a:prstGeom prst="rect">
            <a:avLst/>
          </a:prstGeom>
          <a:ln>
            <a:noFill/>
          </a:ln>
          <a:effectLst>
            <a:outerShdw blurRad="292100" dist="139700" dir="2700000" algn="tl" rotWithShape="0">
              <a:srgbClr val="333333">
                <a:alpha val="65000"/>
              </a:srgbClr>
            </a:outerShdw>
          </a:effectLst>
        </p:spPr>
      </p:pic>
      <p:sp>
        <p:nvSpPr>
          <p:cNvPr id="15" name="Rectangle 13"/>
          <p:cNvSpPr>
            <a:spLocks noChangeArrowheads="1"/>
          </p:cNvSpPr>
          <p:nvPr/>
        </p:nvSpPr>
        <p:spPr bwMode="auto">
          <a:xfrm>
            <a:off x="804441" y="5592515"/>
            <a:ext cx="2260491" cy="738664"/>
          </a:xfrm>
          <a:prstGeom prst="rect">
            <a:avLst/>
          </a:prstGeom>
          <a:noFill/>
          <a:ln w="9525">
            <a:noFill/>
            <a:miter lim="800000"/>
            <a:headEnd/>
            <a:tailEnd/>
          </a:ln>
        </p:spPr>
        <p:txBody>
          <a:bodyPr wrap="none">
            <a:spAutoFit/>
          </a:bodyPr>
          <a:lstStyle/>
          <a:p>
            <a:pPr fontAlgn="base">
              <a:spcBef>
                <a:spcPts val="500"/>
              </a:spcBef>
              <a:spcAft>
                <a:spcPts val="500"/>
              </a:spcAft>
            </a:pPr>
            <a:r>
              <a:rPr lang="en-US" sz="1400" b="1" dirty="0" err="1">
                <a:solidFill>
                  <a:srgbClr val="000000"/>
                </a:solidFill>
                <a:ea typeface="Segoe UI" charset="0"/>
                <a:cs typeface="Segoe UI" charset="0"/>
              </a:rPr>
              <a:t>Wurtz</a:t>
            </a:r>
            <a:r>
              <a:rPr lang="en-US" sz="1400" b="1" dirty="0">
                <a:solidFill>
                  <a:srgbClr val="000000"/>
                </a:solidFill>
                <a:ea typeface="Segoe UI" charset="0"/>
                <a:cs typeface="Segoe UI" charset="0"/>
              </a:rPr>
              <a:t>, Charles </a:t>
            </a:r>
            <a:r>
              <a:rPr lang="en-US" sz="1400" b="1" dirty="0" err="1">
                <a:solidFill>
                  <a:srgbClr val="000000"/>
                </a:solidFill>
                <a:ea typeface="Segoe UI" charset="0"/>
                <a:cs typeface="Segoe UI" charset="0"/>
              </a:rPr>
              <a:t>Adolphe</a:t>
            </a:r>
            <a:r>
              <a:rPr lang="en-US" sz="1400" b="1" dirty="0">
                <a:solidFill>
                  <a:srgbClr val="000000"/>
                </a:solidFill>
                <a:ea typeface="Segoe UI" charset="0"/>
                <a:cs typeface="Segoe UI" charset="0"/>
              </a:rPr>
              <a:t/>
            </a:r>
            <a:br>
              <a:rPr lang="en-US" sz="1400" b="1" dirty="0">
                <a:solidFill>
                  <a:srgbClr val="000000"/>
                </a:solidFill>
                <a:ea typeface="Segoe UI" charset="0"/>
                <a:cs typeface="Segoe UI" charset="0"/>
              </a:rPr>
            </a:br>
            <a:r>
              <a:rPr lang="en-US" sz="1400" b="1" dirty="0">
                <a:solidFill>
                  <a:srgbClr val="000000"/>
                </a:solidFill>
                <a:ea typeface="Segoe UI" charset="0"/>
                <a:cs typeface="Segoe UI" charset="0"/>
              </a:rPr>
              <a:t>Born: </a:t>
            </a:r>
            <a:r>
              <a:rPr lang="en-US" sz="1400" b="1" dirty="0" err="1">
                <a:solidFill>
                  <a:srgbClr val="000000"/>
                </a:solidFill>
                <a:ea typeface="Segoe UI" charset="0"/>
                <a:cs typeface="Segoe UI" charset="0"/>
              </a:rPr>
              <a:t>Wolfisheim</a:t>
            </a:r>
            <a:r>
              <a:rPr lang="en-US" sz="1400" b="1" dirty="0">
                <a:solidFill>
                  <a:srgbClr val="000000"/>
                </a:solidFill>
                <a:ea typeface="Segoe UI" charset="0"/>
                <a:cs typeface="Segoe UI" charset="0"/>
              </a:rPr>
              <a:t>,  1817 </a:t>
            </a:r>
            <a:br>
              <a:rPr lang="en-US" sz="1400" b="1" dirty="0">
                <a:solidFill>
                  <a:srgbClr val="000000"/>
                </a:solidFill>
                <a:ea typeface="Segoe UI" charset="0"/>
                <a:cs typeface="Segoe UI" charset="0"/>
              </a:rPr>
            </a:br>
            <a:r>
              <a:rPr lang="en-US" sz="1400" b="1" dirty="0">
                <a:solidFill>
                  <a:srgbClr val="000000"/>
                </a:solidFill>
                <a:ea typeface="Segoe UI" charset="0"/>
                <a:cs typeface="Segoe UI" charset="0"/>
              </a:rPr>
              <a:t>Died: Paris, 1884 </a:t>
            </a:r>
          </a:p>
        </p:txBody>
      </p:sp>
      <p:sp>
        <p:nvSpPr>
          <p:cNvPr id="16" name="Rectangle 12"/>
          <p:cNvSpPr>
            <a:spLocks noChangeArrowheads="1"/>
          </p:cNvSpPr>
          <p:nvPr/>
        </p:nvSpPr>
        <p:spPr bwMode="auto">
          <a:xfrm>
            <a:off x="3505200" y="5490360"/>
            <a:ext cx="2057400" cy="954107"/>
          </a:xfrm>
          <a:prstGeom prst="rect">
            <a:avLst/>
          </a:prstGeom>
          <a:noFill/>
          <a:ln w="9525">
            <a:noFill/>
            <a:miter lim="800000"/>
            <a:headEnd/>
            <a:tailEnd/>
          </a:ln>
        </p:spPr>
        <p:txBody>
          <a:bodyPr>
            <a:spAutoFit/>
          </a:bodyPr>
          <a:lstStyle/>
          <a:p>
            <a:pPr fontAlgn="base">
              <a:spcBef>
                <a:spcPts val="500"/>
              </a:spcBef>
              <a:spcAft>
                <a:spcPts val="500"/>
              </a:spcAft>
            </a:pPr>
            <a:r>
              <a:rPr lang="en-US" sz="1400" b="1" dirty="0">
                <a:solidFill>
                  <a:srgbClr val="000000"/>
                </a:solidFill>
                <a:ea typeface="Segoe UI" charset="0"/>
                <a:cs typeface="Segoe UI" charset="0"/>
              </a:rPr>
              <a:t>Williamson, Alexander William </a:t>
            </a:r>
            <a:br>
              <a:rPr lang="en-US" sz="1400" b="1" dirty="0">
                <a:solidFill>
                  <a:srgbClr val="000000"/>
                </a:solidFill>
                <a:ea typeface="Segoe UI" charset="0"/>
                <a:cs typeface="Segoe UI" charset="0"/>
              </a:rPr>
            </a:br>
            <a:r>
              <a:rPr lang="en-US" sz="1400" b="1" dirty="0">
                <a:solidFill>
                  <a:srgbClr val="000000"/>
                </a:solidFill>
                <a:ea typeface="Segoe UI" charset="0"/>
                <a:cs typeface="Segoe UI" charset="0"/>
              </a:rPr>
              <a:t>Born: London,  1824 </a:t>
            </a:r>
            <a:br>
              <a:rPr lang="en-US" sz="1400" b="1" dirty="0">
                <a:solidFill>
                  <a:srgbClr val="000000"/>
                </a:solidFill>
                <a:ea typeface="Segoe UI" charset="0"/>
                <a:cs typeface="Segoe UI" charset="0"/>
              </a:rPr>
            </a:br>
            <a:r>
              <a:rPr lang="en-US" sz="1400" b="1" dirty="0">
                <a:solidFill>
                  <a:srgbClr val="000000"/>
                </a:solidFill>
                <a:ea typeface="Segoe UI" charset="0"/>
                <a:cs typeface="Segoe UI" charset="0"/>
              </a:rPr>
              <a:t>Died: </a:t>
            </a:r>
            <a:r>
              <a:rPr lang="en-US" sz="1400" b="1" dirty="0" err="1">
                <a:solidFill>
                  <a:srgbClr val="000000"/>
                </a:solidFill>
                <a:ea typeface="Segoe UI" charset="0"/>
                <a:cs typeface="Segoe UI" charset="0"/>
              </a:rPr>
              <a:t>Hindhead</a:t>
            </a:r>
            <a:r>
              <a:rPr lang="en-US" sz="1400" b="1" dirty="0">
                <a:solidFill>
                  <a:srgbClr val="000000"/>
                </a:solidFill>
                <a:ea typeface="Segoe UI" charset="0"/>
                <a:cs typeface="Segoe UI" charset="0"/>
              </a:rPr>
              <a:t>,  1904</a:t>
            </a:r>
            <a:endParaRPr lang="en-US" sz="2400" b="1" dirty="0">
              <a:solidFill>
                <a:srgbClr val="000000"/>
              </a:solidFill>
              <a:ea typeface="Segoe UI" charset="0"/>
              <a:cs typeface="Segoe UI" charset="0"/>
            </a:endParaRPr>
          </a:p>
        </p:txBody>
      </p:sp>
      <p:sp>
        <p:nvSpPr>
          <p:cNvPr id="17" name="Rectangle 11"/>
          <p:cNvSpPr>
            <a:spLocks noChangeArrowheads="1"/>
          </p:cNvSpPr>
          <p:nvPr/>
        </p:nvSpPr>
        <p:spPr bwMode="auto">
          <a:xfrm>
            <a:off x="6232269" y="5592515"/>
            <a:ext cx="2654170" cy="738664"/>
          </a:xfrm>
          <a:prstGeom prst="rect">
            <a:avLst/>
          </a:prstGeom>
          <a:noFill/>
          <a:ln w="9525">
            <a:noFill/>
            <a:miter lim="800000"/>
            <a:headEnd/>
            <a:tailEnd/>
          </a:ln>
        </p:spPr>
        <p:txBody>
          <a:bodyPr wrap="square">
            <a:spAutoFit/>
          </a:bodyPr>
          <a:lstStyle/>
          <a:p>
            <a:pPr fontAlgn="base">
              <a:spcBef>
                <a:spcPts val="500"/>
              </a:spcBef>
              <a:spcAft>
                <a:spcPts val="500"/>
              </a:spcAft>
            </a:pPr>
            <a:r>
              <a:rPr lang="en-US" sz="1400" b="1" dirty="0">
                <a:solidFill>
                  <a:srgbClr val="000000"/>
                </a:solidFill>
                <a:ea typeface="Segoe UI" charset="0"/>
                <a:cs typeface="Segoe UI" charset="0"/>
              </a:rPr>
              <a:t>Grignard, François </a:t>
            </a:r>
            <a:r>
              <a:rPr lang="en-US" sz="1400" b="1" dirty="0" err="1">
                <a:solidFill>
                  <a:srgbClr val="000000"/>
                </a:solidFill>
                <a:ea typeface="Segoe UI" charset="0"/>
                <a:cs typeface="Segoe UI" charset="0"/>
              </a:rPr>
              <a:t>Auguste</a:t>
            </a:r>
            <a:r>
              <a:rPr lang="en-US" sz="1400" b="1" dirty="0">
                <a:solidFill>
                  <a:srgbClr val="000000"/>
                </a:solidFill>
                <a:ea typeface="Segoe UI" charset="0"/>
                <a:cs typeface="Segoe UI" charset="0"/>
              </a:rPr>
              <a:t/>
            </a:r>
            <a:br>
              <a:rPr lang="en-US" sz="1400" b="1" dirty="0">
                <a:solidFill>
                  <a:srgbClr val="000000"/>
                </a:solidFill>
                <a:ea typeface="Segoe UI" charset="0"/>
                <a:cs typeface="Segoe UI" charset="0"/>
              </a:rPr>
            </a:br>
            <a:r>
              <a:rPr lang="en-US" sz="1400" b="1" dirty="0">
                <a:solidFill>
                  <a:srgbClr val="000000"/>
                </a:solidFill>
                <a:ea typeface="Segoe UI" charset="0"/>
                <a:cs typeface="Segoe UI" charset="0"/>
              </a:rPr>
              <a:t>Born: Cherbourg, 1871</a:t>
            </a:r>
            <a:br>
              <a:rPr lang="en-US" sz="1400" b="1" dirty="0">
                <a:solidFill>
                  <a:srgbClr val="000000"/>
                </a:solidFill>
                <a:ea typeface="Segoe UI" charset="0"/>
                <a:cs typeface="Segoe UI" charset="0"/>
              </a:rPr>
            </a:br>
            <a:r>
              <a:rPr lang="en-US" sz="1400" b="1" dirty="0">
                <a:solidFill>
                  <a:srgbClr val="000000"/>
                </a:solidFill>
                <a:ea typeface="Segoe UI" charset="0"/>
                <a:cs typeface="Segoe UI" charset="0"/>
              </a:rPr>
              <a:t>Died: Lyon,  1935</a:t>
            </a:r>
            <a:endParaRPr lang="en-US" sz="2400" b="1" dirty="0">
              <a:solidFill>
                <a:srgbClr val="000000"/>
              </a:solidFill>
              <a:ea typeface="Segoe UI" charset="0"/>
              <a:cs typeface="Segoe UI" charset="0"/>
            </a:endParaRPr>
          </a:p>
        </p:txBody>
      </p:sp>
    </p:spTree>
    <p:extLst>
      <p:ext uri="{BB962C8B-B14F-4D97-AF65-F5344CB8AC3E}">
        <p14:creationId xmlns:p14="http://schemas.microsoft.com/office/powerpoint/2010/main" val="177535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heckerboard(across)">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heckerboard(across)">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par>
                                <p:cTn id="30" presetID="4" presetClass="entr" presetSubtype="16"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ox(in)">
                                      <p:cBhvr>
                                        <p:cTn id="32" dur="500"/>
                                        <p:tgtEl>
                                          <p:spTgt spid="13"/>
                                        </p:tgtEl>
                                      </p:cBhvr>
                                    </p:animEffect>
                                  </p:childTnLst>
                                </p:cTn>
                              </p:par>
                              <p:par>
                                <p:cTn id="33" presetID="5" presetClass="entr" presetSubtype="1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checkerboard(across)">
                                      <p:cBhvr>
                                        <p:cTn id="35" dur="500"/>
                                        <p:tgtEl>
                                          <p:spTgt spid="14"/>
                                        </p:tgtEl>
                                      </p:cBhvr>
                                    </p:animEffect>
                                  </p:childTnLst>
                                </p:cTn>
                              </p:par>
                              <p:par>
                                <p:cTn id="36" presetID="2" presetClass="entr" presetSubtype="4"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par>
                                <p:cTn id="40" presetID="4" presetClass="entr" presetSubtype="16"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ox(in)">
                                      <p:cBhvr>
                                        <p:cTn id="42" dur="500"/>
                                        <p:tgtEl>
                                          <p:spTgt spid="16"/>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checkerboard(across)">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5"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a:t>American Chemical Society</a:t>
            </a:r>
          </a:p>
        </p:txBody>
      </p:sp>
      <p:pic>
        <p:nvPicPr>
          <p:cNvPr id="150532" name="Picture 4" descr="ACS-Chemistry-for-Life-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84915"/>
            <a:ext cx="17335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659756" y="672017"/>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600" b="1">
                <a:solidFill>
                  <a:srgbClr val="0039A6"/>
                </a:solidFill>
                <a:latin typeface="+mj-lt"/>
                <a:ea typeface="+mj-ea"/>
                <a:cs typeface="+mj-cs"/>
              </a:defRPr>
            </a:lvl1pPr>
            <a:lvl2pPr algn="l" rtl="0" fontAlgn="base">
              <a:lnSpc>
                <a:spcPct val="90000"/>
              </a:lnSpc>
              <a:spcBef>
                <a:spcPct val="0"/>
              </a:spcBef>
              <a:spcAft>
                <a:spcPct val="0"/>
              </a:spcAft>
              <a:defRPr sz="2600" b="1">
                <a:solidFill>
                  <a:srgbClr val="0039A6"/>
                </a:solidFill>
                <a:latin typeface="Arial" charset="0"/>
              </a:defRPr>
            </a:lvl2pPr>
            <a:lvl3pPr algn="l" rtl="0" fontAlgn="base">
              <a:lnSpc>
                <a:spcPct val="90000"/>
              </a:lnSpc>
              <a:spcBef>
                <a:spcPct val="0"/>
              </a:spcBef>
              <a:spcAft>
                <a:spcPct val="0"/>
              </a:spcAft>
              <a:defRPr sz="2600" b="1">
                <a:solidFill>
                  <a:srgbClr val="0039A6"/>
                </a:solidFill>
                <a:latin typeface="Arial" charset="0"/>
              </a:defRPr>
            </a:lvl3pPr>
            <a:lvl4pPr algn="l" rtl="0" fontAlgn="base">
              <a:lnSpc>
                <a:spcPct val="90000"/>
              </a:lnSpc>
              <a:spcBef>
                <a:spcPct val="0"/>
              </a:spcBef>
              <a:spcAft>
                <a:spcPct val="0"/>
              </a:spcAft>
              <a:defRPr sz="2600" b="1">
                <a:solidFill>
                  <a:srgbClr val="0039A6"/>
                </a:solidFill>
                <a:latin typeface="Arial" charset="0"/>
              </a:defRPr>
            </a:lvl4pPr>
            <a:lvl5pPr algn="l" rtl="0" fontAlgn="base">
              <a:lnSpc>
                <a:spcPct val="90000"/>
              </a:lnSpc>
              <a:spcBef>
                <a:spcPct val="0"/>
              </a:spcBef>
              <a:spcAft>
                <a:spcPct val="0"/>
              </a:spcAft>
              <a:defRPr sz="2600" b="1">
                <a:solidFill>
                  <a:srgbClr val="0039A6"/>
                </a:solidFill>
                <a:latin typeface="Arial" charset="0"/>
              </a:defRPr>
            </a:lvl5pPr>
            <a:lvl6pPr marL="457200" algn="l" rtl="0" fontAlgn="base">
              <a:lnSpc>
                <a:spcPct val="90000"/>
              </a:lnSpc>
              <a:spcBef>
                <a:spcPct val="0"/>
              </a:spcBef>
              <a:spcAft>
                <a:spcPct val="0"/>
              </a:spcAft>
              <a:defRPr sz="2600" b="1">
                <a:solidFill>
                  <a:srgbClr val="0039A6"/>
                </a:solidFill>
                <a:latin typeface="Arial" charset="0"/>
              </a:defRPr>
            </a:lvl6pPr>
            <a:lvl7pPr marL="914400" algn="l" rtl="0" fontAlgn="base">
              <a:lnSpc>
                <a:spcPct val="90000"/>
              </a:lnSpc>
              <a:spcBef>
                <a:spcPct val="0"/>
              </a:spcBef>
              <a:spcAft>
                <a:spcPct val="0"/>
              </a:spcAft>
              <a:defRPr sz="2600" b="1">
                <a:solidFill>
                  <a:srgbClr val="0039A6"/>
                </a:solidFill>
                <a:latin typeface="Arial" charset="0"/>
              </a:defRPr>
            </a:lvl7pPr>
            <a:lvl8pPr marL="1371600" algn="l" rtl="0" fontAlgn="base">
              <a:lnSpc>
                <a:spcPct val="90000"/>
              </a:lnSpc>
              <a:spcBef>
                <a:spcPct val="0"/>
              </a:spcBef>
              <a:spcAft>
                <a:spcPct val="0"/>
              </a:spcAft>
              <a:defRPr sz="2600" b="1">
                <a:solidFill>
                  <a:srgbClr val="0039A6"/>
                </a:solidFill>
                <a:latin typeface="Arial" charset="0"/>
              </a:defRPr>
            </a:lvl8pPr>
            <a:lvl9pPr marL="1828800" algn="l" rtl="0" fontAlgn="base">
              <a:lnSpc>
                <a:spcPct val="90000"/>
              </a:lnSpc>
              <a:spcBef>
                <a:spcPct val="0"/>
              </a:spcBef>
              <a:spcAft>
                <a:spcPct val="0"/>
              </a:spcAft>
              <a:defRPr sz="2600" b="1">
                <a:solidFill>
                  <a:srgbClr val="0039A6"/>
                </a:solidFill>
                <a:latin typeface="Arial" charset="0"/>
              </a:defRPr>
            </a:lvl9pPr>
          </a:lstStyle>
          <a:p>
            <a:pPr algn="ctr"/>
            <a:r>
              <a:rPr lang="en-US" sz="3600" kern="0" dirty="0" smtClean="0"/>
              <a:t>Chemical Technology Hasn’t </a:t>
            </a:r>
            <a:br>
              <a:rPr lang="en-US" sz="3600" kern="0" dirty="0" smtClean="0"/>
            </a:br>
            <a:r>
              <a:rPr lang="en-US" sz="3600" kern="0" dirty="0" smtClean="0"/>
              <a:t>Changed Much</a:t>
            </a:r>
          </a:p>
        </p:txBody>
      </p:sp>
      <p:pic>
        <p:nvPicPr>
          <p:cNvPr id="7" name="Picture 8" descr="Gold Works"/>
          <p:cNvPicPr>
            <a:picLocks noChangeAspect="1" noChangeArrowheads="1"/>
          </p:cNvPicPr>
          <p:nvPr/>
        </p:nvPicPr>
        <p:blipFill>
          <a:blip r:embed="rId3"/>
          <a:srcRect/>
          <a:stretch>
            <a:fillRect/>
          </a:stretch>
        </p:blipFill>
        <p:spPr bwMode="auto">
          <a:xfrm>
            <a:off x="533400" y="1756318"/>
            <a:ext cx="2706764" cy="4564563"/>
          </a:xfrm>
          <a:prstGeom prst="rect">
            <a:avLst/>
          </a:prstGeom>
          <a:noFill/>
          <a:ln w="9525">
            <a:noFill/>
            <a:miter lim="800000"/>
            <a:headEnd/>
            <a:tailEnd/>
          </a:ln>
        </p:spPr>
      </p:pic>
      <p:sp>
        <p:nvSpPr>
          <p:cNvPr id="8" name="Oval 9"/>
          <p:cNvSpPr>
            <a:spLocks noChangeArrowheads="1"/>
          </p:cNvSpPr>
          <p:nvPr/>
        </p:nvSpPr>
        <p:spPr bwMode="auto">
          <a:xfrm>
            <a:off x="1428750" y="3047999"/>
            <a:ext cx="1676400" cy="990600"/>
          </a:xfrm>
          <a:prstGeom prst="ellipse">
            <a:avLst/>
          </a:prstGeom>
          <a:noFill/>
          <a:ln w="76200">
            <a:solidFill>
              <a:srgbClr val="FF0000"/>
            </a:solidFill>
            <a:prstDash val="lgDash"/>
            <a:round/>
            <a:headEnd/>
            <a:tailEnd/>
          </a:ln>
        </p:spPr>
        <p:txBody>
          <a:bodyPr wrap="none" anchor="ctr"/>
          <a:lstStyle/>
          <a:p>
            <a:pPr fontAlgn="base">
              <a:spcBef>
                <a:spcPct val="0"/>
              </a:spcBef>
              <a:spcAft>
                <a:spcPct val="0"/>
              </a:spcAft>
            </a:pPr>
            <a:endParaRPr lang="en-US">
              <a:solidFill>
                <a:srgbClr val="000000"/>
              </a:solidFill>
              <a:latin typeface="Segoe UI" charset="0"/>
              <a:ea typeface="Segoe UI" charset="0"/>
              <a:cs typeface="Segoe UI" charset="0"/>
            </a:endParaRPr>
          </a:p>
        </p:txBody>
      </p:sp>
      <p:sp>
        <p:nvSpPr>
          <p:cNvPr id="9" name="Oval 10"/>
          <p:cNvSpPr>
            <a:spLocks noChangeArrowheads="1"/>
          </p:cNvSpPr>
          <p:nvPr/>
        </p:nvSpPr>
        <p:spPr bwMode="auto">
          <a:xfrm>
            <a:off x="1790700" y="4038600"/>
            <a:ext cx="1295400" cy="609600"/>
          </a:xfrm>
          <a:prstGeom prst="ellipse">
            <a:avLst/>
          </a:prstGeom>
          <a:noFill/>
          <a:ln w="76200">
            <a:solidFill>
              <a:srgbClr val="00FF00"/>
            </a:solidFill>
            <a:prstDash val="sysDot"/>
            <a:round/>
            <a:headEnd/>
            <a:tailEnd/>
          </a:ln>
        </p:spPr>
        <p:txBody>
          <a:bodyPr wrap="none" anchor="ctr"/>
          <a:lstStyle/>
          <a:p>
            <a:pPr fontAlgn="base">
              <a:spcBef>
                <a:spcPct val="0"/>
              </a:spcBef>
              <a:spcAft>
                <a:spcPct val="0"/>
              </a:spcAft>
            </a:pPr>
            <a:endParaRPr lang="en-US">
              <a:solidFill>
                <a:srgbClr val="000000"/>
              </a:solidFill>
              <a:latin typeface="Segoe UI" charset="0"/>
              <a:ea typeface="Segoe UI" charset="0"/>
              <a:cs typeface="Segoe UI" charset="0"/>
            </a:endParaRPr>
          </a:p>
        </p:txBody>
      </p:sp>
      <p:sp>
        <p:nvSpPr>
          <p:cNvPr id="10" name="Rectangle 3"/>
          <p:cNvSpPr>
            <a:spLocks noGrp="1" noChangeArrowheads="1"/>
          </p:cNvSpPr>
          <p:nvPr>
            <p:ph idx="1"/>
          </p:nvPr>
        </p:nvSpPr>
        <p:spPr>
          <a:xfrm>
            <a:off x="3348218" y="1862137"/>
            <a:ext cx="2207630" cy="4352925"/>
          </a:xfrm>
          <a:ln w="28575"/>
        </p:spPr>
        <p:txBody>
          <a:bodyPr/>
          <a:lstStyle/>
          <a:p>
            <a:pPr marL="0" indent="0" algn="l" eaLnBrk="1" hangingPunct="1"/>
            <a:r>
              <a:rPr lang="en-US" sz="2400" dirty="0" smtClean="0">
                <a:solidFill>
                  <a:schemeClr val="tx1"/>
                </a:solidFill>
              </a:rPr>
              <a:t> </a:t>
            </a:r>
            <a:r>
              <a:rPr lang="en-US" sz="2000" dirty="0" smtClean="0">
                <a:solidFill>
                  <a:schemeClr val="tx1"/>
                </a:solidFill>
              </a:rPr>
              <a:t>Batch reactor</a:t>
            </a:r>
            <a:endParaRPr lang="en-US" sz="2000" dirty="0">
              <a:solidFill>
                <a:schemeClr val="tx1"/>
              </a:solidFill>
              <a:latin typeface="Segoe UI" charset="0"/>
              <a:ea typeface="Segoe UI" charset="0"/>
              <a:cs typeface="Segoe UI" charset="0"/>
            </a:endParaRPr>
          </a:p>
          <a:p>
            <a:pPr marL="0" indent="0" algn="l" eaLnBrk="1" hangingPunct="1"/>
            <a:endParaRPr lang="en-US" sz="2000" dirty="0" smtClean="0">
              <a:solidFill>
                <a:srgbClr val="008000"/>
              </a:solidFill>
            </a:endParaRPr>
          </a:p>
          <a:p>
            <a:pPr marL="0" indent="0" algn="l" eaLnBrk="1" hangingPunct="1"/>
            <a:r>
              <a:rPr lang="en-US" sz="2000" dirty="0" smtClean="0">
                <a:solidFill>
                  <a:schemeClr val="tx1"/>
                </a:solidFill>
              </a:rPr>
              <a:t> Distillations</a:t>
            </a:r>
          </a:p>
          <a:p>
            <a:pPr marL="0" indent="0" algn="l" eaLnBrk="1" hangingPunct="1"/>
            <a:endParaRPr lang="en-US" sz="2000" dirty="0" smtClean="0">
              <a:solidFill>
                <a:srgbClr val="008000"/>
              </a:solidFill>
            </a:endParaRPr>
          </a:p>
          <a:p>
            <a:pPr marL="0" indent="0" algn="l" eaLnBrk="1" hangingPunct="1"/>
            <a:endParaRPr lang="en-US" sz="2000" dirty="0" smtClean="0">
              <a:solidFill>
                <a:srgbClr val="008000"/>
              </a:solidFill>
            </a:endParaRPr>
          </a:p>
          <a:p>
            <a:pPr marL="0" indent="0" algn="l" eaLnBrk="1" hangingPunct="1"/>
            <a:endParaRPr lang="en-US" sz="2000" dirty="0" smtClean="0">
              <a:solidFill>
                <a:srgbClr val="008000"/>
              </a:solidFill>
            </a:endParaRPr>
          </a:p>
          <a:p>
            <a:pPr marL="0" indent="0" algn="l" eaLnBrk="1" hangingPunct="1"/>
            <a:r>
              <a:rPr lang="en-US" sz="2000" dirty="0" smtClean="0">
                <a:solidFill>
                  <a:schemeClr val="tx1"/>
                </a:solidFill>
              </a:rPr>
              <a:t> </a:t>
            </a:r>
            <a:r>
              <a:rPr lang="en-US" sz="2000" dirty="0" err="1" smtClean="0">
                <a:solidFill>
                  <a:schemeClr val="tx1"/>
                </a:solidFill>
              </a:rPr>
              <a:t>Crystallisation</a:t>
            </a:r>
            <a:endParaRPr lang="en-US" sz="2000" dirty="0" smtClean="0">
              <a:solidFill>
                <a:schemeClr val="tx1"/>
              </a:solidFill>
            </a:endParaRPr>
          </a:p>
        </p:txBody>
      </p:sp>
      <p:sp>
        <p:nvSpPr>
          <p:cNvPr id="11" name="Text Box 7"/>
          <p:cNvSpPr txBox="1">
            <a:spLocks noChangeArrowheads="1"/>
          </p:cNvSpPr>
          <p:nvPr/>
        </p:nvSpPr>
        <p:spPr bwMode="auto">
          <a:xfrm>
            <a:off x="3809998" y="5392878"/>
            <a:ext cx="5206679" cy="954107"/>
          </a:xfrm>
          <a:prstGeom prst="rect">
            <a:avLst/>
          </a:prstGeom>
          <a:noFill/>
          <a:ln w="9525">
            <a:noFill/>
            <a:miter lim="800000"/>
            <a:headEnd/>
            <a:tailEnd/>
          </a:ln>
        </p:spPr>
        <p:txBody>
          <a:bodyPr wrap="square">
            <a:spAutoFit/>
          </a:bodyPr>
          <a:lstStyle/>
          <a:p>
            <a:pPr fontAlgn="base">
              <a:spcBef>
                <a:spcPts val="500"/>
              </a:spcBef>
              <a:spcAft>
                <a:spcPts val="500"/>
              </a:spcAft>
            </a:pPr>
            <a:r>
              <a:rPr lang="en-US" sz="1200" dirty="0">
                <a:solidFill>
                  <a:srgbClr val="000000"/>
                </a:solidFill>
                <a:ea typeface="Segoe UI" charset="0"/>
                <a:cs typeface="Segoe UI" charset="0"/>
              </a:rPr>
              <a:t>“</a:t>
            </a:r>
            <a:r>
              <a:rPr lang="en-US" sz="1400" dirty="0">
                <a:solidFill>
                  <a:srgbClr val="000000"/>
                </a:solidFill>
                <a:ea typeface="Segoe UI" charset="0"/>
                <a:cs typeface="Segoe UI" charset="0"/>
              </a:rPr>
              <a:t>The difficulty lies, not in the new ideas, but in escaping the old ones, which ramify, for those brought up as most of us have been, into every corner of our minds.”	</a:t>
            </a:r>
            <a:br>
              <a:rPr lang="en-US" sz="1400" dirty="0">
                <a:solidFill>
                  <a:srgbClr val="000000"/>
                </a:solidFill>
                <a:ea typeface="Segoe UI" charset="0"/>
                <a:cs typeface="Segoe UI" charset="0"/>
              </a:rPr>
            </a:br>
            <a:r>
              <a:rPr lang="en-US" sz="1400" dirty="0">
                <a:solidFill>
                  <a:srgbClr val="000000"/>
                </a:solidFill>
                <a:ea typeface="Segoe UI" charset="0"/>
                <a:cs typeface="Segoe UI" charset="0"/>
              </a:rPr>
              <a:t>                                                   </a:t>
            </a:r>
            <a:r>
              <a:rPr lang="en-US" sz="1400" i="1" dirty="0">
                <a:solidFill>
                  <a:srgbClr val="000000"/>
                </a:solidFill>
                <a:ea typeface="Segoe UI" charset="0"/>
                <a:cs typeface="Segoe UI" charset="0"/>
              </a:rPr>
              <a:t>- John Maynard Keynes</a:t>
            </a:r>
          </a:p>
        </p:txBody>
      </p:sp>
      <p:cxnSp>
        <p:nvCxnSpPr>
          <p:cNvPr id="12" name="Straight Arrow Connector 11"/>
          <p:cNvCxnSpPr/>
          <p:nvPr/>
        </p:nvCxnSpPr>
        <p:spPr>
          <a:xfrm>
            <a:off x="5219183" y="2102884"/>
            <a:ext cx="609135" cy="0"/>
          </a:xfrm>
          <a:prstGeom prst="straightConnector1">
            <a:avLst/>
          </a:prstGeom>
          <a:ln w="28575">
            <a:solidFill>
              <a:srgbClr val="0066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198694" y="3044290"/>
            <a:ext cx="609135" cy="0"/>
          </a:xfrm>
          <a:prstGeom prst="straightConnector1">
            <a:avLst/>
          </a:prstGeom>
          <a:ln w="28575">
            <a:solidFill>
              <a:srgbClr val="0066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253906" y="4846083"/>
            <a:ext cx="609135" cy="0"/>
          </a:xfrm>
          <a:prstGeom prst="straightConnector1">
            <a:avLst/>
          </a:prstGeom>
          <a:ln w="28575">
            <a:solidFill>
              <a:srgbClr val="0066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5" name="Text Box 5"/>
          <p:cNvSpPr txBox="1">
            <a:spLocks noChangeArrowheads="1"/>
          </p:cNvSpPr>
          <p:nvPr/>
        </p:nvSpPr>
        <p:spPr bwMode="auto">
          <a:xfrm>
            <a:off x="5933452" y="1907410"/>
            <a:ext cx="2971801" cy="400110"/>
          </a:xfrm>
          <a:prstGeom prst="rect">
            <a:avLst/>
          </a:prstGeom>
          <a:noFill/>
          <a:ln w="9525">
            <a:noFill/>
            <a:miter lim="800000"/>
            <a:headEnd/>
            <a:tailEnd/>
          </a:ln>
        </p:spPr>
        <p:txBody>
          <a:bodyPr wrap="square">
            <a:spAutoFit/>
          </a:bodyPr>
          <a:lstStyle/>
          <a:p>
            <a:pPr fontAlgn="base">
              <a:spcBef>
                <a:spcPct val="0"/>
              </a:spcBef>
              <a:spcAft>
                <a:spcPct val="0"/>
              </a:spcAft>
            </a:pPr>
            <a:r>
              <a:rPr lang="en-US" sz="2000" dirty="0">
                <a:solidFill>
                  <a:srgbClr val="000000"/>
                </a:solidFill>
                <a:ea typeface="Segoe UI" charset="0"/>
                <a:cs typeface="Segoe UI" charset="0"/>
              </a:rPr>
              <a:t>Bronze age</a:t>
            </a:r>
          </a:p>
        </p:txBody>
      </p:sp>
      <p:sp>
        <p:nvSpPr>
          <p:cNvPr id="16" name="Text Box 5"/>
          <p:cNvSpPr txBox="1">
            <a:spLocks noChangeArrowheads="1"/>
          </p:cNvSpPr>
          <p:nvPr/>
        </p:nvSpPr>
        <p:spPr bwMode="auto">
          <a:xfrm>
            <a:off x="5917555" y="2826966"/>
            <a:ext cx="2971801" cy="1631216"/>
          </a:xfrm>
          <a:prstGeom prst="rect">
            <a:avLst/>
          </a:prstGeom>
          <a:noFill/>
          <a:ln w="9525">
            <a:noFill/>
            <a:miter lim="800000"/>
            <a:headEnd/>
            <a:tailEnd/>
          </a:ln>
        </p:spPr>
        <p:txBody>
          <a:bodyPr wrap="square">
            <a:spAutoFit/>
          </a:bodyPr>
          <a:lstStyle/>
          <a:p>
            <a:pPr fontAlgn="base">
              <a:spcBef>
                <a:spcPct val="0"/>
              </a:spcBef>
              <a:spcAft>
                <a:spcPct val="0"/>
              </a:spcAft>
            </a:pPr>
            <a:r>
              <a:rPr lang="en-US" sz="2000" dirty="0">
                <a:solidFill>
                  <a:srgbClr val="000000"/>
                </a:solidFill>
                <a:ea typeface="Segoe UI" charset="0"/>
                <a:cs typeface="Segoe UI" charset="0"/>
              </a:rPr>
              <a:t>e.g., Dutch gin was imported before the English industry for distilled spirits took over in the 18th century</a:t>
            </a:r>
          </a:p>
        </p:txBody>
      </p:sp>
      <p:sp>
        <p:nvSpPr>
          <p:cNvPr id="17" name="Text Box 6"/>
          <p:cNvSpPr txBox="1">
            <a:spLocks noChangeArrowheads="1"/>
          </p:cNvSpPr>
          <p:nvPr/>
        </p:nvSpPr>
        <p:spPr bwMode="auto">
          <a:xfrm>
            <a:off x="5895352" y="4654688"/>
            <a:ext cx="3048000" cy="707886"/>
          </a:xfrm>
          <a:prstGeom prst="rect">
            <a:avLst/>
          </a:prstGeom>
          <a:noFill/>
          <a:ln w="9525">
            <a:noFill/>
            <a:miter lim="800000"/>
            <a:headEnd/>
            <a:tailEnd/>
          </a:ln>
        </p:spPr>
        <p:txBody>
          <a:bodyPr wrap="square">
            <a:spAutoFit/>
          </a:bodyPr>
          <a:lstStyle/>
          <a:p>
            <a:pPr fontAlgn="base">
              <a:spcBef>
                <a:spcPct val="0"/>
              </a:spcBef>
              <a:spcAft>
                <a:spcPct val="0"/>
              </a:spcAft>
            </a:pPr>
            <a:r>
              <a:rPr lang="en-US" sz="2000" dirty="0">
                <a:solidFill>
                  <a:srgbClr val="000000"/>
                </a:solidFill>
                <a:ea typeface="Segoe UI" charset="0"/>
                <a:cs typeface="Segoe UI" charset="0"/>
              </a:rPr>
              <a:t>Salt </a:t>
            </a:r>
            <a:r>
              <a:rPr lang="en-US" sz="2000" dirty="0" err="1">
                <a:solidFill>
                  <a:srgbClr val="000000"/>
                </a:solidFill>
                <a:ea typeface="Segoe UI" charset="0"/>
                <a:cs typeface="Segoe UI" charset="0"/>
              </a:rPr>
              <a:t>crystallisation</a:t>
            </a:r>
            <a:r>
              <a:rPr lang="en-US" sz="2000" dirty="0">
                <a:solidFill>
                  <a:srgbClr val="000000"/>
                </a:solidFill>
                <a:ea typeface="Segoe UI" charset="0"/>
                <a:cs typeface="Segoe UI" charset="0"/>
              </a:rPr>
              <a:t> during bronze age</a:t>
            </a:r>
          </a:p>
        </p:txBody>
      </p:sp>
    </p:spTree>
    <p:extLst>
      <p:ext uri="{BB962C8B-B14F-4D97-AF65-F5344CB8AC3E}">
        <p14:creationId xmlns:p14="http://schemas.microsoft.com/office/powerpoint/2010/main" val="234800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ox(i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1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1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499"/>
                                          </p:stCondLst>
                                        </p:cTn>
                                        <p:tgtEl>
                                          <p:spTgt spid="1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box(in)">
                                      <p:cBhvr>
                                        <p:cTn id="6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build="p"/>
      <p:bldP spid="11" grpId="0" autoUpdateAnimBg="0"/>
      <p:bldP spid="15" grpId="0" autoUpdateAnimBg="0"/>
      <p:bldP spid="16" grpId="0" autoUpdateAnimBg="0"/>
      <p:bldP spid="1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a:t>American Chemical Society</a:t>
            </a:r>
          </a:p>
        </p:txBody>
      </p:sp>
      <p:sp>
        <p:nvSpPr>
          <p:cNvPr id="5" name="Title 1"/>
          <p:cNvSpPr>
            <a:spLocks noGrp="1"/>
          </p:cNvSpPr>
          <p:nvPr>
            <p:ph type="title"/>
          </p:nvPr>
        </p:nvSpPr>
        <p:spPr>
          <a:xfrm>
            <a:off x="870024" y="811006"/>
            <a:ext cx="7185956" cy="875615"/>
          </a:xfrm>
        </p:spPr>
        <p:txBody>
          <a:bodyPr/>
          <a:lstStyle/>
          <a:p>
            <a:pPr algn="ctr"/>
            <a:r>
              <a:rPr lang="en-US" sz="3200" b="1" dirty="0"/>
              <a:t>NSF Sustainable Chemistry Workshop Conclusions – Jan, 2012</a:t>
            </a:r>
          </a:p>
        </p:txBody>
      </p:sp>
      <p:sp>
        <p:nvSpPr>
          <p:cNvPr id="6" name="Content Placeholder 2"/>
          <p:cNvSpPr>
            <a:spLocks noGrp="1"/>
          </p:cNvSpPr>
          <p:nvPr>
            <p:ph idx="1"/>
          </p:nvPr>
        </p:nvSpPr>
        <p:spPr>
          <a:xfrm>
            <a:off x="951053" y="2129742"/>
            <a:ext cx="7848600" cy="3935392"/>
          </a:xfrm>
        </p:spPr>
        <p:txBody>
          <a:bodyPr/>
          <a:lstStyle/>
          <a:p>
            <a:pPr marL="274320" lvl="0" indent="-274320" eaLnBrk="1" fontAlgn="auto" hangingPunct="1">
              <a:spcBef>
                <a:spcPts val="1800"/>
              </a:spcBef>
              <a:spcAft>
                <a:spcPts val="600"/>
              </a:spcAft>
              <a:buClr>
                <a:srgbClr val="03327F">
                  <a:lumMod val="75000"/>
                </a:srgbClr>
              </a:buClr>
              <a:buSzPct val="70000"/>
              <a:buFont typeface="Arial" pitchFamily="34" charset="0"/>
              <a:buChar char="•"/>
            </a:pPr>
            <a:r>
              <a:rPr lang="en-US" sz="2400" dirty="0">
                <a:solidFill>
                  <a:schemeClr val="tx1"/>
                </a:solidFill>
                <a:cs typeface="Segoe UI" pitchFamily="34" charset="0"/>
              </a:rPr>
              <a:t>Systems-level thinking is </a:t>
            </a:r>
            <a:r>
              <a:rPr lang="en-US" sz="2400" dirty="0" smtClean="0">
                <a:solidFill>
                  <a:schemeClr val="tx1"/>
                </a:solidFill>
                <a:cs typeface="Segoe UI" pitchFamily="34" charset="0"/>
              </a:rPr>
              <a:t>required</a:t>
            </a:r>
            <a:endParaRPr lang="en-US" sz="2400" dirty="0">
              <a:solidFill>
                <a:schemeClr val="tx1"/>
              </a:solidFill>
              <a:cs typeface="Segoe UI" pitchFamily="34" charset="0"/>
            </a:endParaRPr>
          </a:p>
          <a:p>
            <a:pPr marL="274320" lvl="0" indent="-274320" eaLnBrk="1" fontAlgn="auto" hangingPunct="1">
              <a:spcBef>
                <a:spcPts val="1800"/>
              </a:spcBef>
              <a:spcAft>
                <a:spcPts val="600"/>
              </a:spcAft>
              <a:buClr>
                <a:srgbClr val="03327F">
                  <a:lumMod val="75000"/>
                </a:srgbClr>
              </a:buClr>
              <a:buSzPct val="70000"/>
              <a:buFont typeface="Arial" pitchFamily="34" charset="0"/>
              <a:buChar char="•"/>
            </a:pPr>
            <a:r>
              <a:rPr lang="en-US" sz="2400" dirty="0">
                <a:solidFill>
                  <a:schemeClr val="tx1"/>
                </a:solidFill>
                <a:cs typeface="Segoe UI" pitchFamily="34" charset="0"/>
              </a:rPr>
              <a:t>More fundamental research should be use </a:t>
            </a:r>
            <a:r>
              <a:rPr lang="en-US" sz="2400" dirty="0" smtClean="0">
                <a:solidFill>
                  <a:schemeClr val="tx1"/>
                </a:solidFill>
                <a:cs typeface="Segoe UI" pitchFamily="34" charset="0"/>
              </a:rPr>
              <a:t>inspired</a:t>
            </a:r>
            <a:endParaRPr lang="en-US" sz="2400" dirty="0">
              <a:solidFill>
                <a:schemeClr val="tx1"/>
              </a:solidFill>
              <a:cs typeface="Segoe UI" pitchFamily="34" charset="0"/>
            </a:endParaRPr>
          </a:p>
          <a:p>
            <a:pPr marL="274320" lvl="0" indent="-274320" eaLnBrk="1" fontAlgn="auto" hangingPunct="1">
              <a:spcBef>
                <a:spcPts val="1800"/>
              </a:spcBef>
              <a:spcAft>
                <a:spcPts val="600"/>
              </a:spcAft>
              <a:buClr>
                <a:srgbClr val="03327F">
                  <a:lumMod val="75000"/>
                </a:srgbClr>
              </a:buClr>
              <a:buSzPct val="70000"/>
              <a:buFont typeface="Arial" pitchFamily="34" charset="0"/>
              <a:buChar char="•"/>
            </a:pPr>
            <a:r>
              <a:rPr lang="en-US" sz="2400" dirty="0">
                <a:solidFill>
                  <a:schemeClr val="tx1"/>
                </a:solidFill>
                <a:cs typeface="Segoe UI" pitchFamily="34" charset="0"/>
              </a:rPr>
              <a:t>Green is not synonymous with </a:t>
            </a:r>
            <a:r>
              <a:rPr lang="en-US" sz="2400" dirty="0" smtClean="0">
                <a:solidFill>
                  <a:schemeClr val="tx1"/>
                </a:solidFill>
                <a:cs typeface="Segoe UI" pitchFamily="34" charset="0"/>
              </a:rPr>
              <a:t>sustainable</a:t>
            </a:r>
            <a:endParaRPr lang="en-US" sz="2400" dirty="0">
              <a:solidFill>
                <a:schemeClr val="tx1"/>
              </a:solidFill>
              <a:cs typeface="Segoe UI" pitchFamily="34" charset="0"/>
            </a:endParaRPr>
          </a:p>
          <a:p>
            <a:pPr marL="274320" lvl="0" indent="-274320" eaLnBrk="1" fontAlgn="auto" hangingPunct="1">
              <a:spcBef>
                <a:spcPts val="1800"/>
              </a:spcBef>
              <a:spcAft>
                <a:spcPts val="600"/>
              </a:spcAft>
              <a:buClr>
                <a:srgbClr val="03327F">
                  <a:lumMod val="75000"/>
                </a:srgbClr>
              </a:buClr>
              <a:buSzPct val="70000"/>
              <a:buFont typeface="Arial" pitchFamily="34" charset="0"/>
              <a:buChar char="•"/>
            </a:pPr>
            <a:r>
              <a:rPr lang="en-US" sz="2400" dirty="0">
                <a:solidFill>
                  <a:schemeClr val="tx1"/>
                </a:solidFill>
                <a:cs typeface="Segoe UI" pitchFamily="34" charset="0"/>
              </a:rPr>
              <a:t>Efficiency is necessary but not sufficient due to the rebound effect (</a:t>
            </a:r>
            <a:r>
              <a:rPr lang="en-US" sz="2400" dirty="0" err="1">
                <a:solidFill>
                  <a:schemeClr val="tx1"/>
                </a:solidFill>
                <a:cs typeface="Segoe UI" pitchFamily="34" charset="0"/>
              </a:rPr>
              <a:t>Jevon’s</a:t>
            </a:r>
            <a:r>
              <a:rPr lang="en-US" sz="2400" dirty="0">
                <a:solidFill>
                  <a:schemeClr val="tx1"/>
                </a:solidFill>
                <a:cs typeface="Segoe UI" pitchFamily="34" charset="0"/>
              </a:rPr>
              <a:t> paradox</a:t>
            </a:r>
            <a:r>
              <a:rPr lang="en-US" sz="2400" dirty="0" smtClean="0">
                <a:solidFill>
                  <a:schemeClr val="tx1"/>
                </a:solidFill>
                <a:cs typeface="Segoe UI" pitchFamily="34" charset="0"/>
              </a:rPr>
              <a:t>)</a:t>
            </a:r>
            <a:endParaRPr lang="en-US" sz="2400" dirty="0">
              <a:solidFill>
                <a:schemeClr val="tx1"/>
              </a:solidFill>
              <a:cs typeface="Segoe UI" pitchFamily="34" charset="0"/>
            </a:endParaRPr>
          </a:p>
          <a:p>
            <a:pPr marL="274320" lvl="0" indent="-274320" eaLnBrk="1" fontAlgn="auto" hangingPunct="1">
              <a:spcBef>
                <a:spcPts val="1800"/>
              </a:spcBef>
              <a:spcAft>
                <a:spcPts val="600"/>
              </a:spcAft>
              <a:buClr>
                <a:srgbClr val="03327F">
                  <a:lumMod val="75000"/>
                </a:srgbClr>
              </a:buClr>
              <a:buSzPct val="70000"/>
              <a:buFont typeface="Arial" pitchFamily="34" charset="0"/>
              <a:buChar char="•"/>
            </a:pPr>
            <a:r>
              <a:rPr lang="en-US" sz="2400" dirty="0">
                <a:solidFill>
                  <a:schemeClr val="tx1"/>
                </a:solidFill>
                <a:cs typeface="Segoe UI" pitchFamily="34" charset="0"/>
              </a:rPr>
              <a:t>Sustainability research and education is multi-disciplinary and </a:t>
            </a:r>
            <a:r>
              <a:rPr lang="en-US" sz="2400" dirty="0" smtClean="0">
                <a:solidFill>
                  <a:schemeClr val="tx1"/>
                </a:solidFill>
                <a:cs typeface="Segoe UI" pitchFamily="34" charset="0"/>
              </a:rPr>
              <a:t>collaborative</a:t>
            </a:r>
            <a:endParaRPr lang="en-US" sz="2400" dirty="0">
              <a:solidFill>
                <a:schemeClr val="tx1"/>
              </a:solidFill>
              <a:cs typeface="Segoe UI" pitchFamily="34" charset="0"/>
            </a:endParaRPr>
          </a:p>
        </p:txBody>
      </p:sp>
    </p:spTree>
    <p:extLst>
      <p:ext uri="{BB962C8B-B14F-4D97-AF65-F5344CB8AC3E}">
        <p14:creationId xmlns:p14="http://schemas.microsoft.com/office/powerpoint/2010/main" val="42338339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7" y="763929"/>
            <a:ext cx="7217317" cy="955690"/>
          </a:xfrm>
        </p:spPr>
        <p:txBody>
          <a:bodyPr/>
          <a:lstStyle/>
          <a:p>
            <a:pPr algn="ctr"/>
            <a:r>
              <a:rPr lang="en-US" sz="3600" dirty="0" smtClean="0"/>
              <a:t>Sustainable Chemistry Challenges</a:t>
            </a:r>
            <a:endParaRPr lang="en-US" sz="3600" dirty="0"/>
          </a:p>
        </p:txBody>
      </p:sp>
      <p:sp>
        <p:nvSpPr>
          <p:cNvPr id="3" name="Content Placeholder 2"/>
          <p:cNvSpPr>
            <a:spLocks noGrp="1"/>
          </p:cNvSpPr>
          <p:nvPr>
            <p:ph idx="1"/>
          </p:nvPr>
        </p:nvSpPr>
        <p:spPr>
          <a:xfrm>
            <a:off x="818866" y="1715995"/>
            <a:ext cx="7792871" cy="4586730"/>
          </a:xfrm>
        </p:spPr>
        <p:txBody>
          <a:bodyPr/>
          <a:lstStyle/>
          <a:p>
            <a:r>
              <a:rPr lang="en-US" sz="2400" dirty="0" smtClean="0">
                <a:solidFill>
                  <a:schemeClr val="tx1"/>
                </a:solidFill>
              </a:rPr>
              <a:t>Exploit greater chemical diversity especially what is available from </a:t>
            </a:r>
            <a:r>
              <a:rPr lang="en-US" sz="2400" dirty="0" err="1" smtClean="0">
                <a:solidFill>
                  <a:schemeClr val="tx1"/>
                </a:solidFill>
              </a:rPr>
              <a:t>biorenewables</a:t>
            </a:r>
            <a:endParaRPr lang="en-US" sz="2400" dirty="0" smtClean="0">
              <a:solidFill>
                <a:schemeClr val="tx1"/>
              </a:solidFill>
            </a:endParaRPr>
          </a:p>
          <a:p>
            <a:r>
              <a:rPr lang="en-US" sz="2400" dirty="0" smtClean="0">
                <a:solidFill>
                  <a:schemeClr val="tx1"/>
                </a:solidFill>
              </a:rPr>
              <a:t>Greater understanding and uptake of synthetic biology as a synthesis tool</a:t>
            </a:r>
          </a:p>
          <a:p>
            <a:r>
              <a:rPr lang="en-US" sz="2400" dirty="0" smtClean="0">
                <a:solidFill>
                  <a:schemeClr val="tx1"/>
                </a:solidFill>
              </a:rPr>
              <a:t>New reactions that are focused on biologically-derived molecules.</a:t>
            </a:r>
          </a:p>
          <a:p>
            <a:r>
              <a:rPr lang="en-US" sz="2400" dirty="0" smtClean="0">
                <a:solidFill>
                  <a:schemeClr val="tx1"/>
                </a:solidFill>
              </a:rPr>
              <a:t>Low energy, direct conversion of CO</a:t>
            </a:r>
            <a:r>
              <a:rPr lang="en-US" sz="2400" baseline="-25000" dirty="0" smtClean="0">
                <a:solidFill>
                  <a:schemeClr val="tx1"/>
                </a:solidFill>
              </a:rPr>
              <a:t>2</a:t>
            </a:r>
            <a:r>
              <a:rPr lang="en-US" sz="2400" dirty="0" smtClean="0">
                <a:solidFill>
                  <a:schemeClr val="tx1"/>
                </a:solidFill>
              </a:rPr>
              <a:t> to methanol or &gt;C</a:t>
            </a:r>
            <a:r>
              <a:rPr lang="en-US" sz="2400" baseline="-25000" dirty="0" smtClean="0">
                <a:solidFill>
                  <a:schemeClr val="tx1"/>
                </a:solidFill>
              </a:rPr>
              <a:t>1</a:t>
            </a:r>
            <a:r>
              <a:rPr lang="en-US" sz="2400" dirty="0" smtClean="0">
                <a:solidFill>
                  <a:schemeClr val="tx1"/>
                </a:solidFill>
              </a:rPr>
              <a:t> molecules</a:t>
            </a:r>
          </a:p>
          <a:p>
            <a:r>
              <a:rPr lang="en-US" sz="2400" dirty="0" smtClean="0">
                <a:solidFill>
                  <a:schemeClr val="tx1"/>
                </a:solidFill>
              </a:rPr>
              <a:t>Sustainable source of hydrogen</a:t>
            </a:r>
          </a:p>
          <a:p>
            <a:r>
              <a:rPr lang="en-US" sz="2400" dirty="0" smtClean="0">
                <a:solidFill>
                  <a:schemeClr val="tx1"/>
                </a:solidFill>
              </a:rPr>
              <a:t>Closing the materials loop – waste as raw material</a:t>
            </a:r>
          </a:p>
          <a:p>
            <a:endParaRPr lang="en-US" sz="2400" dirty="0"/>
          </a:p>
        </p:txBody>
      </p:sp>
      <p:sp>
        <p:nvSpPr>
          <p:cNvPr id="4" name="Footer Placeholder 3"/>
          <p:cNvSpPr>
            <a:spLocks noGrp="1"/>
          </p:cNvSpPr>
          <p:nvPr>
            <p:ph type="ftr" sz="quarter" idx="10"/>
          </p:nvPr>
        </p:nvSpPr>
        <p:spPr/>
        <p:txBody>
          <a:bodyPr/>
          <a:lstStyle/>
          <a:p>
            <a:r>
              <a:rPr lang="en-GB" smtClean="0"/>
              <a:t>American Chemical Society</a:t>
            </a:r>
            <a:endParaRPr lang="en-GB" dirty="0"/>
          </a:p>
        </p:txBody>
      </p:sp>
    </p:spTree>
    <p:extLst>
      <p:ext uri="{BB962C8B-B14F-4D97-AF65-F5344CB8AC3E}">
        <p14:creationId xmlns:p14="http://schemas.microsoft.com/office/powerpoint/2010/main" val="40257126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a:t>American Chemical Society</a:t>
            </a:r>
          </a:p>
        </p:txBody>
      </p:sp>
      <p:pic>
        <p:nvPicPr>
          <p:cNvPr id="150532" name="Picture 4" descr="ACS-Chemistry-for-Life-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84915"/>
            <a:ext cx="17335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p:cNvSpPr>
          <p:nvPr>
            <p:ph type="title" idx="4294967295"/>
          </p:nvPr>
        </p:nvSpPr>
        <p:spPr>
          <a:xfrm>
            <a:off x="914400" y="772050"/>
            <a:ext cx="7162800" cy="547464"/>
          </a:xfrm>
          <a:prstGeom prst="rect">
            <a:avLst/>
          </a:prstGeom>
        </p:spPr>
        <p:txBody>
          <a:bodyPr/>
          <a:lstStyle/>
          <a:p>
            <a:pPr algn="ctr"/>
            <a:r>
              <a:rPr lang="en-US" sz="3600" b="1" dirty="0" smtClean="0"/>
              <a:t>Conclusions</a:t>
            </a:r>
          </a:p>
        </p:txBody>
      </p:sp>
      <p:sp>
        <p:nvSpPr>
          <p:cNvPr id="8" name="Content Placeholder 1"/>
          <p:cNvSpPr>
            <a:spLocks noGrp="1"/>
          </p:cNvSpPr>
          <p:nvPr>
            <p:ph idx="1"/>
          </p:nvPr>
        </p:nvSpPr>
        <p:spPr>
          <a:xfrm>
            <a:off x="810227" y="1446662"/>
            <a:ext cx="7523545" cy="4877937"/>
          </a:xfrm>
        </p:spPr>
        <p:txBody>
          <a:bodyPr/>
          <a:lstStyle/>
          <a:p>
            <a:pPr>
              <a:spcBef>
                <a:spcPts val="0"/>
              </a:spcBef>
              <a:spcAft>
                <a:spcPts val="600"/>
              </a:spcAft>
            </a:pPr>
            <a:r>
              <a:rPr lang="en-US" sz="2200" dirty="0" smtClean="0">
                <a:solidFill>
                  <a:schemeClr val="tx1"/>
                </a:solidFill>
              </a:rPr>
              <a:t>The chemistry and chemical engineering communities are the best suited to make a difference in sustainability</a:t>
            </a:r>
          </a:p>
          <a:p>
            <a:pPr>
              <a:spcBef>
                <a:spcPts val="0"/>
              </a:spcBef>
              <a:spcAft>
                <a:spcPts val="600"/>
              </a:spcAft>
            </a:pPr>
            <a:r>
              <a:rPr lang="en-US" sz="2200" dirty="0" smtClean="0">
                <a:solidFill>
                  <a:schemeClr val="tx1"/>
                </a:solidFill>
              </a:rPr>
              <a:t>Sustainable and Green chemistry is more than just hazard and pollution reduction</a:t>
            </a:r>
          </a:p>
          <a:p>
            <a:pPr>
              <a:spcBef>
                <a:spcPts val="0"/>
              </a:spcBef>
              <a:spcAft>
                <a:spcPts val="600"/>
              </a:spcAft>
            </a:pPr>
            <a:r>
              <a:rPr lang="en-US" sz="2200" dirty="0" smtClean="0">
                <a:solidFill>
                  <a:schemeClr val="tx1"/>
                </a:solidFill>
              </a:rPr>
              <a:t>Innovation is key to making chemistry greener and more sustainable</a:t>
            </a:r>
          </a:p>
          <a:p>
            <a:pPr>
              <a:spcBef>
                <a:spcPts val="0"/>
              </a:spcBef>
              <a:spcAft>
                <a:spcPts val="600"/>
              </a:spcAft>
            </a:pPr>
            <a:r>
              <a:rPr lang="en-US" sz="2200" dirty="0" smtClean="0">
                <a:solidFill>
                  <a:schemeClr val="tx1"/>
                </a:solidFill>
              </a:rPr>
              <a:t>Early design that incorporates sustainable and green chemistry and engineering principles is imperative to achieve the most cost effective gains </a:t>
            </a:r>
          </a:p>
          <a:p>
            <a:pPr>
              <a:spcBef>
                <a:spcPts val="0"/>
              </a:spcBef>
              <a:spcAft>
                <a:spcPts val="600"/>
              </a:spcAft>
            </a:pPr>
            <a:r>
              <a:rPr lang="en-US" sz="2200" dirty="0" smtClean="0">
                <a:solidFill>
                  <a:schemeClr val="tx1"/>
                </a:solidFill>
              </a:rPr>
              <a:t>There’s a lot going on in this space!</a:t>
            </a:r>
          </a:p>
          <a:p>
            <a:pPr>
              <a:spcBef>
                <a:spcPts val="0"/>
              </a:spcBef>
              <a:spcAft>
                <a:spcPts val="600"/>
              </a:spcAft>
            </a:pPr>
            <a:r>
              <a:rPr lang="en-US" sz="2200" dirty="0" smtClean="0">
                <a:solidFill>
                  <a:schemeClr val="tx1"/>
                </a:solidFill>
              </a:rPr>
              <a:t>Readily available tools are available for giving design guidance but chemists generally don’t know how to use </a:t>
            </a:r>
            <a:r>
              <a:rPr lang="en-US" sz="2200" dirty="0" smtClean="0">
                <a:solidFill>
                  <a:schemeClr val="tx1"/>
                </a:solidFill>
              </a:rPr>
              <a:t>them</a:t>
            </a:r>
            <a:endParaRPr lang="en-US" sz="2200" dirty="0" smtClean="0">
              <a:solidFill>
                <a:schemeClr val="tx1"/>
              </a:solidFill>
            </a:endParaRPr>
          </a:p>
        </p:txBody>
      </p:sp>
    </p:spTree>
    <p:extLst>
      <p:ext uri="{BB962C8B-B14F-4D97-AF65-F5344CB8AC3E}">
        <p14:creationId xmlns:p14="http://schemas.microsoft.com/office/powerpoint/2010/main" val="30711998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a:t>American Chemical Society</a:t>
            </a:r>
          </a:p>
        </p:txBody>
      </p:sp>
      <p:pic>
        <p:nvPicPr>
          <p:cNvPr id="150532" name="Picture 4" descr="ACS-Chemistry-for-Life-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84915"/>
            <a:ext cx="17335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90600" y="1018572"/>
            <a:ext cx="7162800" cy="5077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5898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smtClean="0"/>
              <a:t>American Chemical Society</a:t>
            </a:r>
            <a:endParaRPr lang="en-GB" dirty="0"/>
          </a:p>
        </p:txBody>
      </p:sp>
      <p:pic>
        <p:nvPicPr>
          <p:cNvPr id="5" name="Picture 4" descr="ACS-Chemistry-for-Life-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84915"/>
            <a:ext cx="17335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txBox="1">
            <a:spLocks/>
          </p:cNvSpPr>
          <p:nvPr/>
        </p:nvSpPr>
        <p:spPr bwMode="auto">
          <a:xfrm>
            <a:off x="685800" y="1229436"/>
            <a:ext cx="7772400" cy="73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600" b="1">
                <a:solidFill>
                  <a:srgbClr val="0039A6"/>
                </a:solidFill>
                <a:latin typeface="+mj-lt"/>
                <a:ea typeface="+mj-ea"/>
                <a:cs typeface="+mj-cs"/>
              </a:defRPr>
            </a:lvl1pPr>
            <a:lvl2pPr algn="l" rtl="0" fontAlgn="base">
              <a:lnSpc>
                <a:spcPct val="90000"/>
              </a:lnSpc>
              <a:spcBef>
                <a:spcPct val="0"/>
              </a:spcBef>
              <a:spcAft>
                <a:spcPct val="0"/>
              </a:spcAft>
              <a:defRPr sz="2600" b="1">
                <a:solidFill>
                  <a:srgbClr val="0039A6"/>
                </a:solidFill>
                <a:latin typeface="Arial" charset="0"/>
              </a:defRPr>
            </a:lvl2pPr>
            <a:lvl3pPr algn="l" rtl="0" fontAlgn="base">
              <a:lnSpc>
                <a:spcPct val="90000"/>
              </a:lnSpc>
              <a:spcBef>
                <a:spcPct val="0"/>
              </a:spcBef>
              <a:spcAft>
                <a:spcPct val="0"/>
              </a:spcAft>
              <a:defRPr sz="2600" b="1">
                <a:solidFill>
                  <a:srgbClr val="0039A6"/>
                </a:solidFill>
                <a:latin typeface="Arial" charset="0"/>
              </a:defRPr>
            </a:lvl3pPr>
            <a:lvl4pPr algn="l" rtl="0" fontAlgn="base">
              <a:lnSpc>
                <a:spcPct val="90000"/>
              </a:lnSpc>
              <a:spcBef>
                <a:spcPct val="0"/>
              </a:spcBef>
              <a:spcAft>
                <a:spcPct val="0"/>
              </a:spcAft>
              <a:defRPr sz="2600" b="1">
                <a:solidFill>
                  <a:srgbClr val="0039A6"/>
                </a:solidFill>
                <a:latin typeface="Arial" charset="0"/>
              </a:defRPr>
            </a:lvl4pPr>
            <a:lvl5pPr algn="l" rtl="0" fontAlgn="base">
              <a:lnSpc>
                <a:spcPct val="90000"/>
              </a:lnSpc>
              <a:spcBef>
                <a:spcPct val="0"/>
              </a:spcBef>
              <a:spcAft>
                <a:spcPct val="0"/>
              </a:spcAft>
              <a:defRPr sz="2600" b="1">
                <a:solidFill>
                  <a:srgbClr val="0039A6"/>
                </a:solidFill>
                <a:latin typeface="Arial" charset="0"/>
              </a:defRPr>
            </a:lvl5pPr>
            <a:lvl6pPr marL="457200" algn="l" rtl="0" fontAlgn="base">
              <a:lnSpc>
                <a:spcPct val="90000"/>
              </a:lnSpc>
              <a:spcBef>
                <a:spcPct val="0"/>
              </a:spcBef>
              <a:spcAft>
                <a:spcPct val="0"/>
              </a:spcAft>
              <a:defRPr sz="2600" b="1">
                <a:solidFill>
                  <a:srgbClr val="0039A6"/>
                </a:solidFill>
                <a:latin typeface="Arial" charset="0"/>
              </a:defRPr>
            </a:lvl6pPr>
            <a:lvl7pPr marL="914400" algn="l" rtl="0" fontAlgn="base">
              <a:lnSpc>
                <a:spcPct val="90000"/>
              </a:lnSpc>
              <a:spcBef>
                <a:spcPct val="0"/>
              </a:spcBef>
              <a:spcAft>
                <a:spcPct val="0"/>
              </a:spcAft>
              <a:defRPr sz="2600" b="1">
                <a:solidFill>
                  <a:srgbClr val="0039A6"/>
                </a:solidFill>
                <a:latin typeface="Arial" charset="0"/>
              </a:defRPr>
            </a:lvl7pPr>
            <a:lvl8pPr marL="1371600" algn="l" rtl="0" fontAlgn="base">
              <a:lnSpc>
                <a:spcPct val="90000"/>
              </a:lnSpc>
              <a:spcBef>
                <a:spcPct val="0"/>
              </a:spcBef>
              <a:spcAft>
                <a:spcPct val="0"/>
              </a:spcAft>
              <a:defRPr sz="2600" b="1">
                <a:solidFill>
                  <a:srgbClr val="0039A6"/>
                </a:solidFill>
                <a:latin typeface="Arial" charset="0"/>
              </a:defRPr>
            </a:lvl8pPr>
            <a:lvl9pPr marL="1828800" algn="l" rtl="0" fontAlgn="base">
              <a:lnSpc>
                <a:spcPct val="90000"/>
              </a:lnSpc>
              <a:spcBef>
                <a:spcPct val="0"/>
              </a:spcBef>
              <a:spcAft>
                <a:spcPct val="0"/>
              </a:spcAft>
              <a:defRPr sz="2600" b="1">
                <a:solidFill>
                  <a:srgbClr val="0039A6"/>
                </a:solidFill>
                <a:latin typeface="Arial" charset="0"/>
              </a:defRPr>
            </a:lvl9pPr>
          </a:lstStyle>
          <a:p>
            <a:pPr algn="ctr"/>
            <a:r>
              <a:rPr lang="en-US" sz="4000" kern="0" dirty="0" smtClean="0">
                <a:solidFill>
                  <a:schemeClr val="tx1"/>
                </a:solidFill>
              </a:rPr>
              <a:t>Questions?</a:t>
            </a:r>
          </a:p>
        </p:txBody>
      </p:sp>
      <p:sp>
        <p:nvSpPr>
          <p:cNvPr id="7" name="Rectangle 5"/>
          <p:cNvSpPr txBox="1">
            <a:spLocks/>
          </p:cNvSpPr>
          <p:nvPr/>
        </p:nvSpPr>
        <p:spPr bwMode="auto">
          <a:xfrm>
            <a:off x="1363004" y="2590800"/>
            <a:ext cx="6400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fontAlgn="base">
              <a:spcBef>
                <a:spcPct val="10000"/>
              </a:spcBef>
              <a:spcAft>
                <a:spcPct val="40000"/>
              </a:spcAft>
              <a:buChar char="•"/>
              <a:defRPr>
                <a:solidFill>
                  <a:srgbClr val="0039A6"/>
                </a:solidFill>
                <a:latin typeface="+mn-lt"/>
                <a:ea typeface="+mn-ea"/>
                <a:cs typeface="+mn-cs"/>
              </a:defRPr>
            </a:lvl1pPr>
            <a:lvl2pPr marL="742950" indent="-285750" algn="l" rtl="0" fontAlgn="base">
              <a:spcBef>
                <a:spcPct val="10000"/>
              </a:spcBef>
              <a:spcAft>
                <a:spcPct val="40000"/>
              </a:spcAft>
              <a:buChar char="–"/>
              <a:defRPr sz="1600">
                <a:solidFill>
                  <a:srgbClr val="0039A6"/>
                </a:solidFill>
                <a:latin typeface="+mn-lt"/>
              </a:defRPr>
            </a:lvl2pPr>
            <a:lvl3pPr marL="1143000" indent="-228600" algn="l" rtl="0" fontAlgn="base">
              <a:spcBef>
                <a:spcPct val="10000"/>
              </a:spcBef>
              <a:spcAft>
                <a:spcPct val="40000"/>
              </a:spcAft>
              <a:buChar char="•"/>
              <a:defRPr sz="1400">
                <a:solidFill>
                  <a:srgbClr val="0039A6"/>
                </a:solidFill>
                <a:latin typeface="+mn-lt"/>
              </a:defRPr>
            </a:lvl3pPr>
            <a:lvl4pPr marL="1600200" indent="-228600" algn="l" rtl="0" fontAlgn="base">
              <a:spcBef>
                <a:spcPct val="10000"/>
              </a:spcBef>
              <a:spcAft>
                <a:spcPct val="40000"/>
              </a:spcAft>
              <a:buChar char="–"/>
              <a:defRPr sz="1200">
                <a:solidFill>
                  <a:srgbClr val="0039A6"/>
                </a:solidFill>
                <a:latin typeface="+mn-lt"/>
              </a:defRPr>
            </a:lvl4pPr>
            <a:lvl5pPr marL="2057400" indent="-228600" algn="l" rtl="0" fontAlgn="base">
              <a:spcBef>
                <a:spcPct val="10000"/>
              </a:spcBef>
              <a:spcAft>
                <a:spcPct val="40000"/>
              </a:spcAft>
              <a:buChar char="»"/>
              <a:defRPr sz="1000">
                <a:solidFill>
                  <a:srgbClr val="0039A6"/>
                </a:solidFill>
                <a:latin typeface="+mn-lt"/>
              </a:defRPr>
            </a:lvl5pPr>
            <a:lvl6pPr marL="2514600" indent="-228600" algn="l" rtl="0" fontAlgn="base">
              <a:spcBef>
                <a:spcPct val="10000"/>
              </a:spcBef>
              <a:spcAft>
                <a:spcPct val="40000"/>
              </a:spcAft>
              <a:buChar char="»"/>
              <a:defRPr sz="1000">
                <a:solidFill>
                  <a:srgbClr val="0039A6"/>
                </a:solidFill>
                <a:latin typeface="+mn-lt"/>
              </a:defRPr>
            </a:lvl6pPr>
            <a:lvl7pPr marL="2971800" indent="-228600" algn="l" rtl="0" fontAlgn="base">
              <a:spcBef>
                <a:spcPct val="10000"/>
              </a:spcBef>
              <a:spcAft>
                <a:spcPct val="40000"/>
              </a:spcAft>
              <a:buChar char="»"/>
              <a:defRPr sz="1000">
                <a:solidFill>
                  <a:srgbClr val="0039A6"/>
                </a:solidFill>
                <a:latin typeface="+mn-lt"/>
              </a:defRPr>
            </a:lvl7pPr>
            <a:lvl8pPr marL="3429000" indent="-228600" algn="l" rtl="0" fontAlgn="base">
              <a:spcBef>
                <a:spcPct val="10000"/>
              </a:spcBef>
              <a:spcAft>
                <a:spcPct val="40000"/>
              </a:spcAft>
              <a:buChar char="»"/>
              <a:defRPr sz="1000">
                <a:solidFill>
                  <a:srgbClr val="0039A6"/>
                </a:solidFill>
                <a:latin typeface="+mn-lt"/>
              </a:defRPr>
            </a:lvl8pPr>
            <a:lvl9pPr marL="3886200" indent="-228600" algn="l" rtl="0" fontAlgn="base">
              <a:spcBef>
                <a:spcPct val="10000"/>
              </a:spcBef>
              <a:spcAft>
                <a:spcPct val="40000"/>
              </a:spcAft>
              <a:buChar char="»"/>
              <a:defRPr sz="1000">
                <a:solidFill>
                  <a:srgbClr val="0039A6"/>
                </a:solidFill>
                <a:latin typeface="+mn-lt"/>
              </a:defRPr>
            </a:lvl9pPr>
          </a:lstStyle>
          <a:p>
            <a:pPr marL="0" indent="0" algn="ctr">
              <a:buFont typeface="Arial" charset="0"/>
              <a:buNone/>
            </a:pPr>
            <a:r>
              <a:rPr lang="en-US" kern="0" dirty="0" smtClean="0">
                <a:solidFill>
                  <a:schemeClr val="tx1"/>
                </a:solidFill>
              </a:rPr>
              <a:t>David J. C. Constable</a:t>
            </a:r>
          </a:p>
          <a:p>
            <a:pPr marL="0" indent="0" algn="ctr">
              <a:buFont typeface="Arial" charset="0"/>
              <a:buNone/>
            </a:pPr>
            <a:r>
              <a:rPr lang="en-US" kern="0" dirty="0" smtClean="0">
                <a:solidFill>
                  <a:schemeClr val="tx1"/>
                </a:solidFill>
                <a:hlinkClick r:id="rId3"/>
              </a:rPr>
              <a:t>d_constable@acs.org</a:t>
            </a:r>
            <a:endParaRPr lang="en-US" kern="0" dirty="0" smtClean="0">
              <a:solidFill>
                <a:schemeClr val="tx1"/>
              </a:solidFill>
            </a:endParaRPr>
          </a:p>
          <a:p>
            <a:pPr marL="0" indent="0" algn="ctr">
              <a:buFont typeface="Arial" charset="0"/>
              <a:buNone/>
            </a:pPr>
            <a:endParaRPr lang="en-US" kern="0" dirty="0" smtClean="0"/>
          </a:p>
        </p:txBody>
      </p:sp>
      <p:sp>
        <p:nvSpPr>
          <p:cNvPr id="8" name="TextBox 7"/>
          <p:cNvSpPr txBox="1"/>
          <p:nvPr/>
        </p:nvSpPr>
        <p:spPr>
          <a:xfrm>
            <a:off x="838200" y="5486400"/>
            <a:ext cx="7543800" cy="830997"/>
          </a:xfrm>
          <a:prstGeom prst="rect">
            <a:avLst/>
          </a:prstGeom>
          <a:noFill/>
        </p:spPr>
        <p:txBody>
          <a:bodyPr wrap="square" rtlCol="0">
            <a:spAutoFit/>
          </a:bodyPr>
          <a:lstStyle/>
          <a:p>
            <a:r>
              <a:rPr lang="en-US" sz="2800" dirty="0" smtClean="0">
                <a:solidFill>
                  <a:srgbClr val="008000"/>
                </a:solidFill>
                <a:latin typeface="Impact" panose="020B0806030902050204" pitchFamily="34" charset="0"/>
              </a:rPr>
              <a:t>What’s Your Green Chemistry? </a:t>
            </a:r>
            <a:r>
              <a:rPr lang="en-US" sz="2800" baseline="30000" dirty="0" smtClean="0">
                <a:solidFill>
                  <a:srgbClr val="008000"/>
                </a:solidFill>
                <a:latin typeface="Impact" panose="020B0806030902050204" pitchFamily="34" charset="0"/>
              </a:rPr>
              <a:t>TM</a:t>
            </a:r>
            <a:r>
              <a:rPr lang="en-US" sz="2000" dirty="0" smtClean="0">
                <a:solidFill>
                  <a:srgbClr val="008000"/>
                </a:solidFill>
              </a:rPr>
              <a:t/>
            </a:r>
            <a:br>
              <a:rPr lang="en-US" sz="2000" dirty="0" smtClean="0">
                <a:solidFill>
                  <a:srgbClr val="008000"/>
                </a:solidFill>
              </a:rPr>
            </a:br>
            <a:r>
              <a:rPr lang="en-US" sz="2000" dirty="0" smtClean="0"/>
              <a:t>We want to hear your story. Contact gci@acs.org</a:t>
            </a:r>
            <a:endParaRPr lang="en-US" sz="2000" dirty="0"/>
          </a:p>
        </p:txBody>
      </p:sp>
      <p:pic>
        <p:nvPicPr>
          <p:cNvPr id="9" name="Picture 2" descr="C:\Users\jzm01\Desktop\staf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399" y="2135156"/>
            <a:ext cx="4514369" cy="300957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47768" y="2159241"/>
            <a:ext cx="3948543" cy="2961407"/>
          </a:xfrm>
          <a:prstGeom prst="rect">
            <a:avLst/>
          </a:prstGeom>
        </p:spPr>
      </p:pic>
    </p:spTree>
    <p:extLst>
      <p:ext uri="{BB962C8B-B14F-4D97-AF65-F5344CB8AC3E}">
        <p14:creationId xmlns:p14="http://schemas.microsoft.com/office/powerpoint/2010/main" val="1473494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7" y="723330"/>
            <a:ext cx="7238739" cy="540319"/>
          </a:xfrm>
        </p:spPr>
        <p:txBody>
          <a:bodyPr/>
          <a:lstStyle/>
          <a:p>
            <a:pPr algn="ctr"/>
            <a:r>
              <a:rPr lang="en-US" sz="3200" dirty="0">
                <a:solidFill>
                  <a:srgbClr val="006600"/>
                </a:solidFill>
              </a:rPr>
              <a:t>ACS Green Chemistry </a:t>
            </a:r>
            <a:r>
              <a:rPr lang="en-US" sz="3200" dirty="0" smtClean="0">
                <a:solidFill>
                  <a:srgbClr val="006600"/>
                </a:solidFill>
              </a:rPr>
              <a:t>Institute</a:t>
            </a:r>
            <a:r>
              <a:rPr lang="en-US" sz="3200" baseline="30000" dirty="0" smtClean="0">
                <a:solidFill>
                  <a:srgbClr val="006600"/>
                </a:solidFill>
              </a:rPr>
              <a:t>®</a:t>
            </a:r>
            <a:endParaRPr lang="en-US" sz="3200" baseline="30000" dirty="0"/>
          </a:p>
        </p:txBody>
      </p:sp>
      <p:sp>
        <p:nvSpPr>
          <p:cNvPr id="3" name="Content Placeholder 2"/>
          <p:cNvSpPr>
            <a:spLocks noGrp="1"/>
          </p:cNvSpPr>
          <p:nvPr>
            <p:ph idx="1"/>
          </p:nvPr>
        </p:nvSpPr>
        <p:spPr>
          <a:xfrm>
            <a:off x="827088" y="1773238"/>
            <a:ext cx="7859712" cy="4352925"/>
          </a:xfrm>
        </p:spPr>
        <p:txBody>
          <a:bodyPr/>
          <a:lstStyle/>
          <a:p>
            <a:pPr marL="0" indent="0">
              <a:buNone/>
            </a:pPr>
            <a:r>
              <a:rPr lang="en-US" sz="2400" b="1" dirty="0" smtClean="0">
                <a:solidFill>
                  <a:schemeClr val="tx1"/>
                </a:solidFill>
                <a:latin typeface="Arial Narrow" panose="020B0606020202030204" pitchFamily="34" charset="0"/>
              </a:rPr>
              <a:t>Engaging </a:t>
            </a:r>
            <a:r>
              <a:rPr lang="en-US" sz="2400" b="1" i="1" dirty="0" smtClean="0">
                <a:solidFill>
                  <a:schemeClr val="tx1"/>
                </a:solidFill>
                <a:latin typeface="Arial Narrow" panose="020B0606020202030204" pitchFamily="34" charset="0"/>
              </a:rPr>
              <a:t>you</a:t>
            </a:r>
            <a:r>
              <a:rPr lang="en-US" sz="2400" b="1" dirty="0" smtClean="0">
                <a:solidFill>
                  <a:schemeClr val="tx1"/>
                </a:solidFill>
                <a:latin typeface="Arial Narrow" panose="020B0606020202030204" pitchFamily="34" charset="0"/>
              </a:rPr>
              <a:t> to reimagine </a:t>
            </a:r>
            <a:r>
              <a:rPr lang="en-US" sz="2400" b="1" dirty="0">
                <a:solidFill>
                  <a:schemeClr val="tx1"/>
                </a:solidFill>
                <a:latin typeface="Arial Narrow" panose="020B0606020202030204" pitchFamily="34" charset="0"/>
              </a:rPr>
              <a:t>chemistry and engineering for a sustainable future. </a:t>
            </a:r>
            <a:endParaRPr lang="en-US" sz="2400" b="1" dirty="0" smtClean="0">
              <a:solidFill>
                <a:schemeClr val="tx1"/>
              </a:solidFill>
              <a:latin typeface="Arial Narrow" panose="020B0606020202030204" pitchFamily="34" charset="0"/>
            </a:endParaRPr>
          </a:p>
          <a:p>
            <a:pPr marL="0" indent="0">
              <a:buNone/>
            </a:pPr>
            <a:r>
              <a:rPr lang="en-US" sz="2400" dirty="0" smtClean="0">
                <a:solidFill>
                  <a:schemeClr val="tx1"/>
                </a:solidFill>
                <a:latin typeface="Arial Narrow" panose="020B0606020202030204" pitchFamily="34" charset="0"/>
              </a:rPr>
              <a:t> </a:t>
            </a:r>
            <a:endParaRPr lang="en-US" sz="2400" dirty="0">
              <a:solidFill>
                <a:schemeClr val="tx1"/>
              </a:solidFill>
              <a:latin typeface="Arial Narrow" panose="020B0606020202030204" pitchFamily="34" charset="0"/>
            </a:endParaRPr>
          </a:p>
        </p:txBody>
      </p:sp>
      <p:sp>
        <p:nvSpPr>
          <p:cNvPr id="4" name="Footer Placeholder 3"/>
          <p:cNvSpPr>
            <a:spLocks noGrp="1"/>
          </p:cNvSpPr>
          <p:nvPr>
            <p:ph type="ftr" sz="quarter" idx="10"/>
          </p:nvPr>
        </p:nvSpPr>
        <p:spPr/>
        <p:txBody>
          <a:bodyPr/>
          <a:lstStyle/>
          <a:p>
            <a:r>
              <a:rPr lang="en-GB" smtClean="0"/>
              <a:t>American Chemical Society</a:t>
            </a:r>
            <a:endParaRPr lang="en-GB" dirty="0"/>
          </a:p>
        </p:txBody>
      </p:sp>
      <p:pic>
        <p:nvPicPr>
          <p:cNvPr id="11" name="Picture 2" descr="C:\Users\cxb98\Pictures\GC&amp;E Tre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677954"/>
            <a:ext cx="3586619" cy="367876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62000" y="2848213"/>
            <a:ext cx="4572000" cy="3323987"/>
          </a:xfrm>
          <a:prstGeom prst="rect">
            <a:avLst/>
          </a:prstGeom>
          <a:noFill/>
        </p:spPr>
        <p:txBody>
          <a:bodyPr wrap="square" rtlCol="0">
            <a:spAutoFit/>
          </a:bodyPr>
          <a:lstStyle/>
          <a:p>
            <a:pPr fontAlgn="base">
              <a:spcBef>
                <a:spcPct val="0"/>
              </a:spcBef>
              <a:spcAft>
                <a:spcPct val="0"/>
              </a:spcAft>
            </a:pPr>
            <a:r>
              <a:rPr lang="en-US" sz="2400">
                <a:solidFill>
                  <a:srgbClr val="000000"/>
                </a:solidFill>
                <a:latin typeface="Arial Narrow" panose="020B0606020202030204" pitchFamily="34" charset="0"/>
              </a:rPr>
              <a:t>We believe sustainable </a:t>
            </a:r>
            <a:r>
              <a:rPr lang="en-US" sz="2400" dirty="0">
                <a:solidFill>
                  <a:srgbClr val="000000"/>
                </a:solidFill>
                <a:latin typeface="Arial Narrow" panose="020B0606020202030204" pitchFamily="34" charset="0"/>
              </a:rPr>
              <a:t>and green chemistry innovation holds the key to solving most environmental and human health issues facing our world today.</a:t>
            </a:r>
          </a:p>
          <a:p>
            <a:pPr fontAlgn="base">
              <a:spcBef>
                <a:spcPct val="0"/>
              </a:spcBef>
              <a:spcAft>
                <a:spcPct val="0"/>
              </a:spcAft>
            </a:pPr>
            <a:endParaRPr lang="en-US" sz="2400" dirty="0">
              <a:solidFill>
                <a:srgbClr val="000000"/>
              </a:solidFill>
              <a:latin typeface="Arial Narrow" panose="020B0606020202030204" pitchFamily="34" charset="0"/>
            </a:endParaRPr>
          </a:p>
          <a:p>
            <a:pPr marL="342900" indent="-342900" fontAlgn="base">
              <a:spcBef>
                <a:spcPct val="0"/>
              </a:spcBef>
              <a:spcAft>
                <a:spcPct val="0"/>
              </a:spcAft>
              <a:buFont typeface="Arial" panose="020B0604020202020204" pitchFamily="34" charset="0"/>
              <a:buChar char="•"/>
            </a:pPr>
            <a:r>
              <a:rPr lang="en-US" sz="2400" dirty="0">
                <a:solidFill>
                  <a:srgbClr val="000000"/>
                </a:solidFill>
                <a:latin typeface="Arial Narrow" panose="020B0606020202030204" pitchFamily="34" charset="0"/>
              </a:rPr>
              <a:t>Advancing Science</a:t>
            </a:r>
          </a:p>
          <a:p>
            <a:pPr marL="342900" indent="-342900" fontAlgn="base">
              <a:spcBef>
                <a:spcPct val="0"/>
              </a:spcBef>
              <a:spcAft>
                <a:spcPct val="0"/>
              </a:spcAft>
              <a:buFont typeface="Arial" panose="020B0604020202020204" pitchFamily="34" charset="0"/>
              <a:buChar char="•"/>
            </a:pPr>
            <a:r>
              <a:rPr lang="en-US" sz="2400" dirty="0">
                <a:solidFill>
                  <a:srgbClr val="000000"/>
                </a:solidFill>
                <a:latin typeface="Arial Narrow" panose="020B0606020202030204" pitchFamily="34" charset="0"/>
              </a:rPr>
              <a:t>Advocating for Education</a:t>
            </a:r>
          </a:p>
          <a:p>
            <a:pPr marL="342900" indent="-342900" fontAlgn="base">
              <a:spcBef>
                <a:spcPct val="0"/>
              </a:spcBef>
              <a:spcAft>
                <a:spcPct val="0"/>
              </a:spcAft>
              <a:buFont typeface="Arial" panose="020B0604020202020204" pitchFamily="34" charset="0"/>
              <a:buChar char="•"/>
            </a:pPr>
            <a:r>
              <a:rPr lang="en-US" sz="2400" dirty="0">
                <a:solidFill>
                  <a:srgbClr val="000000"/>
                </a:solidFill>
                <a:latin typeface="Arial Narrow" panose="020B0606020202030204" pitchFamily="34" charset="0"/>
              </a:rPr>
              <a:t>Accelerating Industry</a:t>
            </a:r>
          </a:p>
          <a:p>
            <a:pPr fontAlgn="base">
              <a:spcBef>
                <a:spcPct val="0"/>
              </a:spcBef>
              <a:spcAft>
                <a:spcPct val="0"/>
              </a:spcAft>
            </a:pPr>
            <a:endParaRPr lang="en-US" dirty="0">
              <a:solidFill>
                <a:srgbClr val="000000"/>
              </a:solidFill>
            </a:endParaRPr>
          </a:p>
        </p:txBody>
      </p:sp>
    </p:spTree>
    <p:extLst>
      <p:ext uri="{BB962C8B-B14F-4D97-AF65-F5344CB8AC3E}">
        <p14:creationId xmlns:p14="http://schemas.microsoft.com/office/powerpoint/2010/main" val="12472810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55BB6296-6162-432E-9E2B-508E9A78A769}" type="slidenum">
              <a:rPr lang="en-US" smtClean="0"/>
              <a:pPr>
                <a:defRPr/>
              </a:pPr>
              <a:t>30</a:t>
            </a:fld>
            <a:endParaRPr lang="en-US" dirty="0"/>
          </a:p>
        </p:txBody>
      </p:sp>
      <p:sp>
        <p:nvSpPr>
          <p:cNvPr id="2" name="Content Placeholder 1"/>
          <p:cNvSpPr>
            <a:spLocks noGrp="1"/>
          </p:cNvSpPr>
          <p:nvPr>
            <p:ph idx="1"/>
          </p:nvPr>
        </p:nvSpPr>
        <p:spPr>
          <a:xfrm>
            <a:off x="777863" y="1600200"/>
            <a:ext cx="7527937" cy="2544763"/>
          </a:xfrm>
        </p:spPr>
        <p:txBody>
          <a:bodyPr/>
          <a:lstStyle/>
          <a:p>
            <a:pPr lvl="0" algn="ctr" eaLnBrk="1" hangingPunct="1">
              <a:buNone/>
            </a:pPr>
            <a:r>
              <a:rPr lang="en-US" sz="4000" b="1" kern="0" dirty="0" smtClean="0">
                <a:latin typeface="+mj-lt"/>
              </a:rPr>
              <a:t>Thinking about Molecular Design  Drivers, Rules, Possibilities</a:t>
            </a:r>
            <a:endParaRPr lang="en-US" sz="2400" b="1" kern="0" dirty="0">
              <a:latin typeface="+mj-lt"/>
            </a:endParaRPr>
          </a:p>
          <a:p>
            <a:endParaRPr lang="en-US" dirty="0"/>
          </a:p>
        </p:txBody>
      </p:sp>
      <p:sp>
        <p:nvSpPr>
          <p:cNvPr id="9" name="Footer Placeholder 3"/>
          <p:cNvSpPr>
            <a:spLocks noGrp="1"/>
          </p:cNvSpPr>
          <p:nvPr>
            <p:ph type="ftr" sz="quarter" idx="10"/>
          </p:nvPr>
        </p:nvSpPr>
        <p:spPr>
          <a:xfrm>
            <a:off x="817563" y="6426200"/>
            <a:ext cx="2895600" cy="279400"/>
          </a:xfrm>
        </p:spPr>
        <p:txBody>
          <a:bodyPr/>
          <a:lstStyle/>
          <a:p>
            <a:r>
              <a:rPr lang="en-GB" dirty="0"/>
              <a:t>American Chemical Society</a:t>
            </a:r>
          </a:p>
        </p:txBody>
      </p:sp>
    </p:spTree>
    <p:extLst>
      <p:ext uri="{BB962C8B-B14F-4D97-AF65-F5344CB8AC3E}">
        <p14:creationId xmlns:p14="http://schemas.microsoft.com/office/powerpoint/2010/main" val="24562154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a:t>American Chemical Society</a:t>
            </a:r>
          </a:p>
        </p:txBody>
      </p:sp>
      <p:pic>
        <p:nvPicPr>
          <p:cNvPr id="150532" name="Picture 4" descr="ACS-Chemistry-for-Life-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84915"/>
            <a:ext cx="17335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txBox="1">
            <a:spLocks/>
          </p:cNvSpPr>
          <p:nvPr/>
        </p:nvSpPr>
        <p:spPr bwMode="auto">
          <a:xfrm>
            <a:off x="613217" y="1072426"/>
            <a:ext cx="777240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lnSpc>
                <a:spcPct val="90000"/>
              </a:lnSpc>
              <a:spcBef>
                <a:spcPct val="0"/>
              </a:spcBef>
              <a:spcAft>
                <a:spcPct val="0"/>
              </a:spcAft>
              <a:defRPr sz="2600" b="1">
                <a:solidFill>
                  <a:srgbClr val="0039A6"/>
                </a:solidFill>
                <a:latin typeface="+mj-lt"/>
                <a:ea typeface="+mj-ea"/>
                <a:cs typeface="+mj-cs"/>
              </a:defRPr>
            </a:lvl1pPr>
            <a:lvl2pPr algn="l" rtl="0" fontAlgn="base">
              <a:lnSpc>
                <a:spcPct val="90000"/>
              </a:lnSpc>
              <a:spcBef>
                <a:spcPct val="0"/>
              </a:spcBef>
              <a:spcAft>
                <a:spcPct val="0"/>
              </a:spcAft>
              <a:defRPr sz="2600" b="1">
                <a:solidFill>
                  <a:srgbClr val="0039A6"/>
                </a:solidFill>
                <a:latin typeface="Arial" charset="0"/>
              </a:defRPr>
            </a:lvl2pPr>
            <a:lvl3pPr algn="l" rtl="0" fontAlgn="base">
              <a:lnSpc>
                <a:spcPct val="90000"/>
              </a:lnSpc>
              <a:spcBef>
                <a:spcPct val="0"/>
              </a:spcBef>
              <a:spcAft>
                <a:spcPct val="0"/>
              </a:spcAft>
              <a:defRPr sz="2600" b="1">
                <a:solidFill>
                  <a:srgbClr val="0039A6"/>
                </a:solidFill>
                <a:latin typeface="Arial" charset="0"/>
              </a:defRPr>
            </a:lvl3pPr>
            <a:lvl4pPr algn="l" rtl="0" fontAlgn="base">
              <a:lnSpc>
                <a:spcPct val="90000"/>
              </a:lnSpc>
              <a:spcBef>
                <a:spcPct val="0"/>
              </a:spcBef>
              <a:spcAft>
                <a:spcPct val="0"/>
              </a:spcAft>
              <a:defRPr sz="2600" b="1">
                <a:solidFill>
                  <a:srgbClr val="0039A6"/>
                </a:solidFill>
                <a:latin typeface="Arial" charset="0"/>
              </a:defRPr>
            </a:lvl4pPr>
            <a:lvl5pPr algn="l" rtl="0" fontAlgn="base">
              <a:lnSpc>
                <a:spcPct val="90000"/>
              </a:lnSpc>
              <a:spcBef>
                <a:spcPct val="0"/>
              </a:spcBef>
              <a:spcAft>
                <a:spcPct val="0"/>
              </a:spcAft>
              <a:defRPr sz="2600" b="1">
                <a:solidFill>
                  <a:srgbClr val="0039A6"/>
                </a:solidFill>
                <a:latin typeface="Arial" charset="0"/>
              </a:defRPr>
            </a:lvl5pPr>
            <a:lvl6pPr marL="457200" algn="l" rtl="0" fontAlgn="base">
              <a:lnSpc>
                <a:spcPct val="90000"/>
              </a:lnSpc>
              <a:spcBef>
                <a:spcPct val="0"/>
              </a:spcBef>
              <a:spcAft>
                <a:spcPct val="0"/>
              </a:spcAft>
              <a:defRPr sz="2600" b="1">
                <a:solidFill>
                  <a:srgbClr val="0039A6"/>
                </a:solidFill>
                <a:latin typeface="Arial" charset="0"/>
              </a:defRPr>
            </a:lvl6pPr>
            <a:lvl7pPr marL="914400" algn="l" rtl="0" fontAlgn="base">
              <a:lnSpc>
                <a:spcPct val="90000"/>
              </a:lnSpc>
              <a:spcBef>
                <a:spcPct val="0"/>
              </a:spcBef>
              <a:spcAft>
                <a:spcPct val="0"/>
              </a:spcAft>
              <a:defRPr sz="2600" b="1">
                <a:solidFill>
                  <a:srgbClr val="0039A6"/>
                </a:solidFill>
                <a:latin typeface="Arial" charset="0"/>
              </a:defRPr>
            </a:lvl7pPr>
            <a:lvl8pPr marL="1371600" algn="l" rtl="0" fontAlgn="base">
              <a:lnSpc>
                <a:spcPct val="90000"/>
              </a:lnSpc>
              <a:spcBef>
                <a:spcPct val="0"/>
              </a:spcBef>
              <a:spcAft>
                <a:spcPct val="0"/>
              </a:spcAft>
              <a:defRPr sz="2600" b="1">
                <a:solidFill>
                  <a:srgbClr val="0039A6"/>
                </a:solidFill>
                <a:latin typeface="Arial" charset="0"/>
              </a:defRPr>
            </a:lvl8pPr>
            <a:lvl9pPr marL="1828800" algn="l" rtl="0" fontAlgn="base">
              <a:lnSpc>
                <a:spcPct val="90000"/>
              </a:lnSpc>
              <a:spcBef>
                <a:spcPct val="0"/>
              </a:spcBef>
              <a:spcAft>
                <a:spcPct val="0"/>
              </a:spcAft>
              <a:defRPr sz="2600" b="1">
                <a:solidFill>
                  <a:srgbClr val="0039A6"/>
                </a:solidFill>
                <a:latin typeface="Arial" charset="0"/>
              </a:defRPr>
            </a:lvl9pPr>
          </a:lstStyle>
          <a:p>
            <a:pPr algn="ctr"/>
            <a:r>
              <a:rPr lang="en-US" sz="3600" kern="0" dirty="0" smtClean="0"/>
              <a:t>Thinking About Design</a:t>
            </a:r>
            <a:endParaRPr lang="en-US" sz="3600" kern="0" dirty="0" smtClean="0">
              <a:solidFill>
                <a:srgbClr val="006600"/>
              </a:solidFill>
            </a:endParaRPr>
          </a:p>
        </p:txBody>
      </p:sp>
      <p:sp>
        <p:nvSpPr>
          <p:cNvPr id="6" name="Rectangle 3"/>
          <p:cNvSpPr txBox="1">
            <a:spLocks noChangeArrowheads="1"/>
          </p:cNvSpPr>
          <p:nvPr/>
        </p:nvSpPr>
        <p:spPr bwMode="auto">
          <a:xfrm>
            <a:off x="750149" y="1859505"/>
            <a:ext cx="7772400" cy="3897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hangingPunct="1">
              <a:buFontTx/>
              <a:buNone/>
            </a:pPr>
            <a:r>
              <a:rPr lang="en-US" sz="4000" dirty="0" smtClean="0">
                <a:solidFill>
                  <a:srgbClr val="000000">
                    <a:tint val="75000"/>
                  </a:srgbClr>
                </a:solidFill>
                <a:latin typeface="Times New Roman" pitchFamily="18" charset="0"/>
              </a:rPr>
              <a:t>“</a:t>
            </a:r>
            <a:r>
              <a:rPr lang="en-US" sz="5400" i="1" dirty="0" smtClean="0">
                <a:solidFill>
                  <a:srgbClr val="008000"/>
                </a:solidFill>
                <a:latin typeface="Times New Roman" pitchFamily="18" charset="0"/>
              </a:rPr>
              <a:t>Design is a signal of intention</a:t>
            </a:r>
            <a:r>
              <a:rPr lang="en-US" sz="4000" dirty="0" smtClean="0">
                <a:solidFill>
                  <a:srgbClr val="000000">
                    <a:tint val="75000"/>
                  </a:srgbClr>
                </a:solidFill>
                <a:latin typeface="Times New Roman" pitchFamily="18" charset="0"/>
              </a:rPr>
              <a:t>”</a:t>
            </a:r>
          </a:p>
          <a:p>
            <a:pPr eaLnBrk="1" hangingPunct="1">
              <a:buFontTx/>
              <a:buNone/>
            </a:pPr>
            <a:r>
              <a:rPr lang="en-US" sz="4000" dirty="0" smtClean="0">
                <a:solidFill>
                  <a:srgbClr val="000000">
                    <a:tint val="75000"/>
                  </a:srgbClr>
                </a:solidFill>
                <a:latin typeface="Times New Roman" pitchFamily="18" charset="0"/>
              </a:rPr>
              <a:t>			  </a:t>
            </a:r>
            <a:r>
              <a:rPr lang="en-US" i="1" dirty="0" smtClean="0">
                <a:solidFill>
                  <a:srgbClr val="000000"/>
                </a:solidFill>
                <a:latin typeface="Times New Roman" pitchFamily="18" charset="0"/>
              </a:rPr>
              <a:t>“Cradle to Cradle</a:t>
            </a:r>
            <a:r>
              <a:rPr lang="en-US" dirty="0" smtClean="0">
                <a:solidFill>
                  <a:srgbClr val="000000"/>
                </a:solidFill>
                <a:latin typeface="Times New Roman" pitchFamily="18" charset="0"/>
              </a:rPr>
              <a:t>”</a:t>
            </a:r>
            <a:r>
              <a:rPr lang="en-US" i="1" dirty="0" smtClean="0">
                <a:solidFill>
                  <a:srgbClr val="000000"/>
                </a:solidFill>
                <a:latin typeface="Times New Roman" pitchFamily="18" charset="0"/>
              </a:rPr>
              <a:t> </a:t>
            </a:r>
          </a:p>
          <a:p>
            <a:pPr eaLnBrk="1" hangingPunct="1">
              <a:buFontTx/>
              <a:buNone/>
            </a:pPr>
            <a:r>
              <a:rPr lang="en-US" i="1" dirty="0" smtClean="0">
                <a:solidFill>
                  <a:srgbClr val="000000"/>
                </a:solidFill>
                <a:latin typeface="Times New Roman" pitchFamily="18" charset="0"/>
              </a:rPr>
              <a:t>			     William McDonough </a:t>
            </a:r>
            <a:endParaRPr lang="en-US" dirty="0" smtClean="0">
              <a:solidFill>
                <a:srgbClr val="000000"/>
              </a:solidFill>
              <a:latin typeface="Times New Roman" pitchFamily="18" charset="0"/>
            </a:endParaRPr>
          </a:p>
          <a:p>
            <a:pPr eaLnBrk="1" hangingPunct="1">
              <a:buFontTx/>
              <a:buNone/>
            </a:pPr>
            <a:r>
              <a:rPr lang="en-US" dirty="0" smtClean="0">
                <a:solidFill>
                  <a:srgbClr val="000000"/>
                </a:solidFill>
                <a:latin typeface="Times New Roman" pitchFamily="18" charset="0"/>
              </a:rPr>
              <a:t>				2002</a:t>
            </a:r>
          </a:p>
        </p:txBody>
      </p:sp>
      <p:pic>
        <p:nvPicPr>
          <p:cNvPr id="7" name="Picture 4" descr="MCj02510250000[1]"/>
          <p:cNvPicPr>
            <a:picLocks noChangeAspect="1" noChangeArrowheads="1"/>
          </p:cNvPicPr>
          <p:nvPr/>
        </p:nvPicPr>
        <p:blipFill>
          <a:blip r:embed="rId3" cstate="print"/>
          <a:srcRect/>
          <a:stretch>
            <a:fillRect/>
          </a:stretch>
        </p:blipFill>
        <p:spPr bwMode="auto">
          <a:xfrm>
            <a:off x="979709" y="3471279"/>
            <a:ext cx="2746375" cy="2527300"/>
          </a:xfrm>
          <a:prstGeom prst="rect">
            <a:avLst/>
          </a:prstGeom>
          <a:noFill/>
          <a:ln w="9525">
            <a:noFill/>
            <a:miter lim="800000"/>
            <a:headEnd/>
            <a:tailEnd/>
          </a:ln>
        </p:spPr>
      </p:pic>
    </p:spTree>
    <p:extLst>
      <p:ext uri="{BB962C8B-B14F-4D97-AF65-F5344CB8AC3E}">
        <p14:creationId xmlns:p14="http://schemas.microsoft.com/office/powerpoint/2010/main" val="3353520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a:t>American Chemical Society</a:t>
            </a:r>
          </a:p>
        </p:txBody>
      </p:sp>
      <p:sp>
        <p:nvSpPr>
          <p:cNvPr id="5" name="Rectangle 2"/>
          <p:cNvSpPr txBox="1">
            <a:spLocks noChangeArrowheads="1"/>
          </p:cNvSpPr>
          <p:nvPr/>
        </p:nvSpPr>
        <p:spPr bwMode="auto">
          <a:xfrm>
            <a:off x="765544" y="769598"/>
            <a:ext cx="7347098" cy="1031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600" b="1">
                <a:solidFill>
                  <a:srgbClr val="0039A6"/>
                </a:solidFill>
                <a:latin typeface="+mj-lt"/>
                <a:ea typeface="+mj-ea"/>
                <a:cs typeface="+mj-cs"/>
              </a:defRPr>
            </a:lvl1pPr>
            <a:lvl2pPr algn="l" rtl="0" fontAlgn="base">
              <a:lnSpc>
                <a:spcPct val="90000"/>
              </a:lnSpc>
              <a:spcBef>
                <a:spcPct val="0"/>
              </a:spcBef>
              <a:spcAft>
                <a:spcPct val="0"/>
              </a:spcAft>
              <a:defRPr sz="2600" b="1">
                <a:solidFill>
                  <a:srgbClr val="0039A6"/>
                </a:solidFill>
                <a:latin typeface="Arial" charset="0"/>
              </a:defRPr>
            </a:lvl2pPr>
            <a:lvl3pPr algn="l" rtl="0" fontAlgn="base">
              <a:lnSpc>
                <a:spcPct val="90000"/>
              </a:lnSpc>
              <a:spcBef>
                <a:spcPct val="0"/>
              </a:spcBef>
              <a:spcAft>
                <a:spcPct val="0"/>
              </a:spcAft>
              <a:defRPr sz="2600" b="1">
                <a:solidFill>
                  <a:srgbClr val="0039A6"/>
                </a:solidFill>
                <a:latin typeface="Arial" charset="0"/>
              </a:defRPr>
            </a:lvl3pPr>
            <a:lvl4pPr algn="l" rtl="0" fontAlgn="base">
              <a:lnSpc>
                <a:spcPct val="90000"/>
              </a:lnSpc>
              <a:spcBef>
                <a:spcPct val="0"/>
              </a:spcBef>
              <a:spcAft>
                <a:spcPct val="0"/>
              </a:spcAft>
              <a:defRPr sz="2600" b="1">
                <a:solidFill>
                  <a:srgbClr val="0039A6"/>
                </a:solidFill>
                <a:latin typeface="Arial" charset="0"/>
              </a:defRPr>
            </a:lvl4pPr>
            <a:lvl5pPr algn="l" rtl="0" fontAlgn="base">
              <a:lnSpc>
                <a:spcPct val="90000"/>
              </a:lnSpc>
              <a:spcBef>
                <a:spcPct val="0"/>
              </a:spcBef>
              <a:spcAft>
                <a:spcPct val="0"/>
              </a:spcAft>
              <a:defRPr sz="2600" b="1">
                <a:solidFill>
                  <a:srgbClr val="0039A6"/>
                </a:solidFill>
                <a:latin typeface="Arial" charset="0"/>
              </a:defRPr>
            </a:lvl5pPr>
            <a:lvl6pPr marL="457200" algn="l" rtl="0" fontAlgn="base">
              <a:lnSpc>
                <a:spcPct val="90000"/>
              </a:lnSpc>
              <a:spcBef>
                <a:spcPct val="0"/>
              </a:spcBef>
              <a:spcAft>
                <a:spcPct val="0"/>
              </a:spcAft>
              <a:defRPr sz="2600" b="1">
                <a:solidFill>
                  <a:srgbClr val="0039A6"/>
                </a:solidFill>
                <a:latin typeface="Arial" charset="0"/>
              </a:defRPr>
            </a:lvl6pPr>
            <a:lvl7pPr marL="914400" algn="l" rtl="0" fontAlgn="base">
              <a:lnSpc>
                <a:spcPct val="90000"/>
              </a:lnSpc>
              <a:spcBef>
                <a:spcPct val="0"/>
              </a:spcBef>
              <a:spcAft>
                <a:spcPct val="0"/>
              </a:spcAft>
              <a:defRPr sz="2600" b="1">
                <a:solidFill>
                  <a:srgbClr val="0039A6"/>
                </a:solidFill>
                <a:latin typeface="Arial" charset="0"/>
              </a:defRPr>
            </a:lvl7pPr>
            <a:lvl8pPr marL="1371600" algn="l" rtl="0" fontAlgn="base">
              <a:lnSpc>
                <a:spcPct val="90000"/>
              </a:lnSpc>
              <a:spcBef>
                <a:spcPct val="0"/>
              </a:spcBef>
              <a:spcAft>
                <a:spcPct val="0"/>
              </a:spcAft>
              <a:defRPr sz="2600" b="1">
                <a:solidFill>
                  <a:srgbClr val="0039A6"/>
                </a:solidFill>
                <a:latin typeface="Arial" charset="0"/>
              </a:defRPr>
            </a:lvl8pPr>
            <a:lvl9pPr marL="1828800" algn="l" rtl="0" fontAlgn="base">
              <a:lnSpc>
                <a:spcPct val="90000"/>
              </a:lnSpc>
              <a:spcBef>
                <a:spcPct val="0"/>
              </a:spcBef>
              <a:spcAft>
                <a:spcPct val="0"/>
              </a:spcAft>
              <a:defRPr sz="2600" b="1">
                <a:solidFill>
                  <a:srgbClr val="0039A6"/>
                </a:solidFill>
                <a:latin typeface="Arial" charset="0"/>
              </a:defRPr>
            </a:lvl9pPr>
          </a:lstStyle>
          <a:p>
            <a:pPr algn="ctr"/>
            <a:r>
              <a:rPr lang="en-US" sz="3200" kern="0" dirty="0" smtClean="0"/>
              <a:t>Sustainability Needs to be Designed into Products and Processes</a:t>
            </a:r>
          </a:p>
        </p:txBody>
      </p:sp>
      <p:sp>
        <p:nvSpPr>
          <p:cNvPr id="6" name="Rectangle 3"/>
          <p:cNvSpPr txBox="1">
            <a:spLocks noChangeArrowheads="1"/>
          </p:cNvSpPr>
          <p:nvPr/>
        </p:nvSpPr>
        <p:spPr bwMode="auto">
          <a:xfrm>
            <a:off x="882503" y="1869743"/>
            <a:ext cx="7601740" cy="4449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fontAlgn="base">
              <a:spcBef>
                <a:spcPct val="10000"/>
              </a:spcBef>
              <a:spcAft>
                <a:spcPct val="40000"/>
              </a:spcAft>
              <a:buChar char="•"/>
              <a:defRPr>
                <a:solidFill>
                  <a:srgbClr val="0039A6"/>
                </a:solidFill>
                <a:latin typeface="+mn-lt"/>
                <a:ea typeface="+mn-ea"/>
                <a:cs typeface="+mn-cs"/>
              </a:defRPr>
            </a:lvl1pPr>
            <a:lvl2pPr marL="742950" indent="-285750" algn="l" rtl="0" fontAlgn="base">
              <a:spcBef>
                <a:spcPct val="10000"/>
              </a:spcBef>
              <a:spcAft>
                <a:spcPct val="40000"/>
              </a:spcAft>
              <a:buChar char="–"/>
              <a:defRPr sz="1600">
                <a:solidFill>
                  <a:srgbClr val="0039A6"/>
                </a:solidFill>
                <a:latin typeface="+mn-lt"/>
              </a:defRPr>
            </a:lvl2pPr>
            <a:lvl3pPr marL="1143000" indent="-228600" algn="l" rtl="0" fontAlgn="base">
              <a:spcBef>
                <a:spcPct val="10000"/>
              </a:spcBef>
              <a:spcAft>
                <a:spcPct val="40000"/>
              </a:spcAft>
              <a:buChar char="•"/>
              <a:defRPr sz="1400">
                <a:solidFill>
                  <a:srgbClr val="0039A6"/>
                </a:solidFill>
                <a:latin typeface="+mn-lt"/>
              </a:defRPr>
            </a:lvl3pPr>
            <a:lvl4pPr marL="1600200" indent="-228600" algn="l" rtl="0" fontAlgn="base">
              <a:spcBef>
                <a:spcPct val="10000"/>
              </a:spcBef>
              <a:spcAft>
                <a:spcPct val="40000"/>
              </a:spcAft>
              <a:buChar char="–"/>
              <a:defRPr sz="1200">
                <a:solidFill>
                  <a:srgbClr val="0039A6"/>
                </a:solidFill>
                <a:latin typeface="+mn-lt"/>
              </a:defRPr>
            </a:lvl4pPr>
            <a:lvl5pPr marL="2057400" indent="-228600" algn="l" rtl="0" fontAlgn="base">
              <a:spcBef>
                <a:spcPct val="10000"/>
              </a:spcBef>
              <a:spcAft>
                <a:spcPct val="40000"/>
              </a:spcAft>
              <a:buChar char="»"/>
              <a:defRPr sz="1000">
                <a:solidFill>
                  <a:srgbClr val="0039A6"/>
                </a:solidFill>
                <a:latin typeface="+mn-lt"/>
              </a:defRPr>
            </a:lvl5pPr>
            <a:lvl6pPr marL="2514600" indent="-228600" algn="l" rtl="0" fontAlgn="base">
              <a:spcBef>
                <a:spcPct val="10000"/>
              </a:spcBef>
              <a:spcAft>
                <a:spcPct val="40000"/>
              </a:spcAft>
              <a:buChar char="»"/>
              <a:defRPr sz="1000">
                <a:solidFill>
                  <a:srgbClr val="0039A6"/>
                </a:solidFill>
                <a:latin typeface="+mn-lt"/>
              </a:defRPr>
            </a:lvl6pPr>
            <a:lvl7pPr marL="2971800" indent="-228600" algn="l" rtl="0" fontAlgn="base">
              <a:spcBef>
                <a:spcPct val="10000"/>
              </a:spcBef>
              <a:spcAft>
                <a:spcPct val="40000"/>
              </a:spcAft>
              <a:buChar char="»"/>
              <a:defRPr sz="1000">
                <a:solidFill>
                  <a:srgbClr val="0039A6"/>
                </a:solidFill>
                <a:latin typeface="+mn-lt"/>
              </a:defRPr>
            </a:lvl7pPr>
            <a:lvl8pPr marL="3429000" indent="-228600" algn="l" rtl="0" fontAlgn="base">
              <a:spcBef>
                <a:spcPct val="10000"/>
              </a:spcBef>
              <a:spcAft>
                <a:spcPct val="40000"/>
              </a:spcAft>
              <a:buChar char="»"/>
              <a:defRPr sz="1000">
                <a:solidFill>
                  <a:srgbClr val="0039A6"/>
                </a:solidFill>
                <a:latin typeface="+mn-lt"/>
              </a:defRPr>
            </a:lvl8pPr>
            <a:lvl9pPr marL="3886200" indent="-228600" algn="l" rtl="0" fontAlgn="base">
              <a:spcBef>
                <a:spcPct val="10000"/>
              </a:spcBef>
              <a:spcAft>
                <a:spcPct val="40000"/>
              </a:spcAft>
              <a:buChar char="»"/>
              <a:defRPr sz="1000">
                <a:solidFill>
                  <a:srgbClr val="0039A6"/>
                </a:solidFill>
                <a:latin typeface="+mn-lt"/>
              </a:defRPr>
            </a:lvl9pPr>
          </a:lstStyle>
          <a:p>
            <a:pPr marL="457200" indent="-457200">
              <a:spcBef>
                <a:spcPts val="800"/>
              </a:spcBef>
              <a:buFont typeface="Arial" pitchFamily="34" charset="0"/>
              <a:buChar char="•"/>
            </a:pPr>
            <a:r>
              <a:rPr lang="en-US" sz="2200" kern="0" dirty="0" smtClean="0">
                <a:solidFill>
                  <a:srgbClr val="000000"/>
                </a:solidFill>
              </a:rPr>
              <a:t>If we want to make the </a:t>
            </a:r>
            <a:r>
              <a:rPr lang="en-US" sz="2200" i="1" u="sng" kern="0" dirty="0" smtClean="0">
                <a:solidFill>
                  <a:srgbClr val="008000"/>
                </a:solidFill>
              </a:rPr>
              <a:t>biggest impacts to products, services  and costs</a:t>
            </a:r>
            <a:r>
              <a:rPr lang="en-US" sz="2200" kern="0" dirty="0" smtClean="0">
                <a:solidFill>
                  <a:srgbClr val="000000"/>
                </a:solidFill>
              </a:rPr>
              <a:t>, we have to start from the ground up.</a:t>
            </a:r>
          </a:p>
          <a:p>
            <a:pPr marL="457200" indent="-457200">
              <a:spcBef>
                <a:spcPts val="800"/>
              </a:spcBef>
              <a:buFont typeface="Arial" pitchFamily="34" charset="0"/>
              <a:buChar char="•"/>
            </a:pPr>
            <a:r>
              <a:rPr lang="en-US" sz="2200" kern="0" dirty="0" smtClean="0">
                <a:solidFill>
                  <a:srgbClr val="000000"/>
                </a:solidFill>
              </a:rPr>
              <a:t>If we want to </a:t>
            </a:r>
            <a:r>
              <a:rPr lang="en-US" sz="2200" i="1" u="sng" kern="0" dirty="0" smtClean="0">
                <a:solidFill>
                  <a:srgbClr val="008000"/>
                </a:solidFill>
              </a:rPr>
              <a:t>build sustainability into the design of products and services</a:t>
            </a:r>
            <a:r>
              <a:rPr lang="en-US" sz="2200" i="1" kern="0" dirty="0" smtClean="0">
                <a:solidFill>
                  <a:srgbClr val="FFCC00"/>
                </a:solidFill>
              </a:rPr>
              <a:t> </a:t>
            </a:r>
            <a:r>
              <a:rPr lang="en-US" sz="2200" kern="0" dirty="0" smtClean="0">
                <a:solidFill>
                  <a:srgbClr val="000000"/>
                </a:solidFill>
              </a:rPr>
              <a:t>we have to think differently about the what and how of R&amp;D.</a:t>
            </a:r>
          </a:p>
          <a:p>
            <a:pPr marL="457200" indent="-457200">
              <a:spcBef>
                <a:spcPts val="800"/>
              </a:spcBef>
              <a:buFont typeface="Arial" pitchFamily="34" charset="0"/>
              <a:buChar char="•"/>
            </a:pPr>
            <a:r>
              <a:rPr lang="en-US" sz="2200" kern="0" dirty="0" smtClean="0">
                <a:solidFill>
                  <a:srgbClr val="000000"/>
                </a:solidFill>
              </a:rPr>
              <a:t>Increasing demands and decreasing budgets are likely to mean greater reliance on easily accessible company-wide tools that provide </a:t>
            </a:r>
            <a:r>
              <a:rPr lang="en-US" sz="2200" i="1" u="sng" kern="0" dirty="0" smtClean="0">
                <a:solidFill>
                  <a:srgbClr val="008000"/>
                </a:solidFill>
              </a:rPr>
              <a:t>early</a:t>
            </a:r>
            <a:r>
              <a:rPr lang="en-US" sz="2200" kern="0" dirty="0" smtClean="0"/>
              <a:t> </a:t>
            </a:r>
            <a:r>
              <a:rPr lang="en-US" sz="2200" kern="0" dirty="0" smtClean="0">
                <a:solidFill>
                  <a:srgbClr val="000000"/>
                </a:solidFill>
              </a:rPr>
              <a:t>assessments and highlight </a:t>
            </a:r>
            <a:r>
              <a:rPr lang="en-US" sz="2200" i="1" u="sng" kern="0" dirty="0" smtClean="0">
                <a:solidFill>
                  <a:srgbClr val="008000"/>
                </a:solidFill>
              </a:rPr>
              <a:t>sustainability issues</a:t>
            </a:r>
            <a:r>
              <a:rPr lang="en-US" sz="2200" kern="0" dirty="0" smtClean="0">
                <a:solidFill>
                  <a:srgbClr val="000000"/>
                </a:solidFill>
              </a:rPr>
              <a:t>.</a:t>
            </a:r>
          </a:p>
          <a:p>
            <a:pPr marL="457200" indent="-457200">
              <a:spcBef>
                <a:spcPts val="800"/>
              </a:spcBef>
              <a:buFont typeface="Arial" pitchFamily="34" charset="0"/>
              <a:buChar char="•"/>
            </a:pPr>
            <a:r>
              <a:rPr lang="en-US" sz="2200" kern="0" dirty="0" smtClean="0">
                <a:solidFill>
                  <a:srgbClr val="000000"/>
                </a:solidFill>
              </a:rPr>
              <a:t>Implementing more sustainable practices requires patience and persistence.</a:t>
            </a:r>
          </a:p>
        </p:txBody>
      </p:sp>
    </p:spTree>
    <p:extLst>
      <p:ext uri="{BB962C8B-B14F-4D97-AF65-F5344CB8AC3E}">
        <p14:creationId xmlns:p14="http://schemas.microsoft.com/office/powerpoint/2010/main" val="17659988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smtClean="0"/>
              <a:t>American Chemical Society</a:t>
            </a:r>
            <a:endParaRPr lang="en-GB" dirty="0"/>
          </a:p>
        </p:txBody>
      </p:sp>
      <p:sp>
        <p:nvSpPr>
          <p:cNvPr id="5" name="Footer Placeholder 3"/>
          <p:cNvSpPr txBox="1">
            <a:spLocks/>
          </p:cNvSpPr>
          <p:nvPr/>
        </p:nvSpPr>
        <p:spPr bwMode="auto">
          <a:xfrm>
            <a:off x="817563" y="6462713"/>
            <a:ext cx="2895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l" rtl="0" fontAlgn="base">
              <a:spcBef>
                <a:spcPct val="0"/>
              </a:spcBef>
              <a:spcAft>
                <a:spcPct val="0"/>
              </a:spcAft>
              <a:defRPr sz="800" b="1" kern="1200">
                <a:solidFill>
                  <a:srgbClr val="0039A6"/>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GB" smtClean="0"/>
              <a:t>American Chemical Society</a:t>
            </a:r>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251" y="887104"/>
            <a:ext cx="8722369" cy="5472753"/>
          </a:xfrm>
          <a:prstGeom prst="rect">
            <a:avLst/>
          </a:prstGeom>
        </p:spPr>
      </p:pic>
    </p:spTree>
    <p:extLst>
      <p:ext uri="{BB962C8B-B14F-4D97-AF65-F5344CB8AC3E}">
        <p14:creationId xmlns:p14="http://schemas.microsoft.com/office/powerpoint/2010/main" val="32713043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smtClean="0"/>
              <a:t>American Chemical Society</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47" y="900752"/>
            <a:ext cx="8720920" cy="5431809"/>
          </a:xfrm>
          <a:prstGeom prst="rect">
            <a:avLst/>
          </a:prstGeom>
        </p:spPr>
      </p:pic>
    </p:spTree>
    <p:extLst>
      <p:ext uri="{BB962C8B-B14F-4D97-AF65-F5344CB8AC3E}">
        <p14:creationId xmlns:p14="http://schemas.microsoft.com/office/powerpoint/2010/main" val="41504394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smtClean="0"/>
              <a:t>American Chemical Society</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195" y="941695"/>
            <a:ext cx="8681427" cy="5390865"/>
          </a:xfrm>
          <a:prstGeom prst="rect">
            <a:avLst/>
          </a:prstGeom>
        </p:spPr>
      </p:pic>
    </p:spTree>
    <p:extLst>
      <p:ext uri="{BB962C8B-B14F-4D97-AF65-F5344CB8AC3E}">
        <p14:creationId xmlns:p14="http://schemas.microsoft.com/office/powerpoint/2010/main" val="36069407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a:t>American Chemical Society</a:t>
            </a:r>
          </a:p>
        </p:txBody>
      </p:sp>
      <p:pic>
        <p:nvPicPr>
          <p:cNvPr id="150532" name="Picture 4" descr="ACS-Chemistry-for-Life-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84915"/>
            <a:ext cx="17335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914400" y="756415"/>
            <a:ext cx="7391400" cy="921914"/>
          </a:xfrm>
        </p:spPr>
        <p:txBody>
          <a:bodyPr/>
          <a:lstStyle/>
          <a:p>
            <a:pPr algn="ctr"/>
            <a:r>
              <a:rPr lang="en-US" sz="3200" b="1" dirty="0"/>
              <a:t>Two Major Focal Points of Most Green Chemistry Efforts</a:t>
            </a:r>
          </a:p>
        </p:txBody>
      </p:sp>
      <p:sp>
        <p:nvSpPr>
          <p:cNvPr id="6" name="Content Placeholder 2"/>
          <p:cNvSpPr>
            <a:spLocks noGrp="1"/>
          </p:cNvSpPr>
          <p:nvPr>
            <p:ph idx="1"/>
          </p:nvPr>
        </p:nvSpPr>
        <p:spPr>
          <a:xfrm>
            <a:off x="746065" y="2004732"/>
            <a:ext cx="7859712" cy="4352925"/>
          </a:xfrm>
        </p:spPr>
        <p:txBody>
          <a:bodyPr/>
          <a:lstStyle/>
          <a:p>
            <a:pPr marL="457200" lvl="0" indent="-457200">
              <a:spcBef>
                <a:spcPts val="1200"/>
              </a:spcBef>
              <a:buFont typeface="+mj-lt"/>
              <a:buAutoNum type="arabicPeriod"/>
            </a:pPr>
            <a:r>
              <a:rPr lang="en-US" sz="2000" kern="0" dirty="0">
                <a:solidFill>
                  <a:srgbClr val="006600"/>
                </a:solidFill>
              </a:rPr>
              <a:t>Elimination of the use of toxics (hazardous substances in general)</a:t>
            </a:r>
          </a:p>
          <a:p>
            <a:pPr lvl="1">
              <a:spcBef>
                <a:spcPts val="1200"/>
              </a:spcBef>
              <a:buFontTx/>
              <a:buChar char="–"/>
            </a:pPr>
            <a:r>
              <a:rPr lang="en-US" sz="2000" kern="0" dirty="0">
                <a:solidFill>
                  <a:schemeClr val="tx1"/>
                </a:solidFill>
              </a:rPr>
              <a:t>Examples of how </a:t>
            </a:r>
            <a:r>
              <a:rPr lang="en-US" sz="2000" kern="0" dirty="0" smtClean="0">
                <a:solidFill>
                  <a:schemeClr val="tx1"/>
                </a:solidFill>
              </a:rPr>
              <a:t>governments </a:t>
            </a:r>
            <a:r>
              <a:rPr lang="en-US" sz="2000" kern="0" dirty="0">
                <a:solidFill>
                  <a:schemeClr val="tx1"/>
                </a:solidFill>
              </a:rPr>
              <a:t>use policy to drive this:  Green Chemistry initiative in California, EU REACH legislation, TSCA reauthorization, TRI, etc.</a:t>
            </a:r>
          </a:p>
          <a:p>
            <a:pPr marL="457200" lvl="0" indent="-457200">
              <a:spcBef>
                <a:spcPts val="1200"/>
              </a:spcBef>
              <a:buFont typeface="+mj-lt"/>
              <a:buAutoNum type="arabicPeriod"/>
            </a:pPr>
            <a:r>
              <a:rPr lang="en-US" sz="2000" kern="0" dirty="0">
                <a:solidFill>
                  <a:srgbClr val="006600"/>
                </a:solidFill>
              </a:rPr>
              <a:t>Elimination/reduction of waste</a:t>
            </a:r>
          </a:p>
          <a:p>
            <a:pPr lvl="1">
              <a:spcBef>
                <a:spcPts val="1200"/>
              </a:spcBef>
              <a:buFontTx/>
              <a:buChar char="–"/>
            </a:pPr>
            <a:r>
              <a:rPr lang="en-US" sz="2000" kern="0" dirty="0">
                <a:solidFill>
                  <a:schemeClr val="tx1"/>
                </a:solidFill>
              </a:rPr>
              <a:t>Examples of how </a:t>
            </a:r>
            <a:r>
              <a:rPr lang="en-US" sz="2000" kern="0" dirty="0" smtClean="0">
                <a:solidFill>
                  <a:schemeClr val="tx1"/>
                </a:solidFill>
              </a:rPr>
              <a:t>governments </a:t>
            </a:r>
            <a:r>
              <a:rPr lang="en-US" sz="2000" kern="0" dirty="0">
                <a:solidFill>
                  <a:schemeClr val="tx1"/>
                </a:solidFill>
              </a:rPr>
              <a:t>use policy to drive this:  EU Producer Responsibility, RCRA, etc.</a:t>
            </a:r>
          </a:p>
          <a:p>
            <a:pPr lvl="1">
              <a:spcBef>
                <a:spcPts val="1200"/>
              </a:spcBef>
              <a:buFontTx/>
              <a:buChar char="–"/>
            </a:pPr>
            <a:r>
              <a:rPr lang="en-US" sz="2000" kern="0" dirty="0" smtClean="0">
                <a:solidFill>
                  <a:schemeClr val="tx1"/>
                </a:solidFill>
              </a:rPr>
              <a:t>Voluntary </a:t>
            </a:r>
            <a:r>
              <a:rPr lang="en-US" sz="2000" kern="0" dirty="0">
                <a:solidFill>
                  <a:schemeClr val="tx1"/>
                </a:solidFill>
              </a:rPr>
              <a:t>initiatives:  Energy Star, Green Energy Leaders, etc.</a:t>
            </a:r>
          </a:p>
          <a:p>
            <a:pPr>
              <a:spcBef>
                <a:spcPts val="1200"/>
              </a:spcBef>
            </a:pPr>
            <a:endParaRPr lang="en-US" sz="2000" dirty="0"/>
          </a:p>
        </p:txBody>
      </p:sp>
    </p:spTree>
    <p:extLst>
      <p:ext uri="{BB962C8B-B14F-4D97-AF65-F5344CB8AC3E}">
        <p14:creationId xmlns:p14="http://schemas.microsoft.com/office/powerpoint/2010/main" val="21494406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433" y="4371727"/>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0"/>
          </p:nvPr>
        </p:nvSpPr>
        <p:spPr/>
        <p:txBody>
          <a:bodyPr/>
          <a:lstStyle/>
          <a:p>
            <a:r>
              <a:rPr lang="en-GB" dirty="0"/>
              <a:t>American Chemical Society</a:t>
            </a:r>
          </a:p>
        </p:txBody>
      </p:sp>
      <p:pic>
        <p:nvPicPr>
          <p:cNvPr id="150532" name="Picture 4" descr="ACS-Chemistry-for-Life-RGB"/>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84915"/>
            <a:ext cx="17335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820838" y="756415"/>
            <a:ext cx="7391400" cy="945063"/>
          </a:xfrm>
        </p:spPr>
        <p:txBody>
          <a:bodyPr/>
          <a:lstStyle/>
          <a:p>
            <a:pPr algn="ctr"/>
            <a:r>
              <a:rPr lang="en-US" sz="3200" b="1" dirty="0" smtClean="0"/>
              <a:t>There is a Debate over Hazard and Risk in Green Chemistry</a:t>
            </a:r>
            <a:endParaRPr lang="en-US" sz="3200" b="1" dirty="0"/>
          </a:p>
        </p:txBody>
      </p:sp>
      <p:sp>
        <p:nvSpPr>
          <p:cNvPr id="6" name="Content Placeholder 2"/>
          <p:cNvSpPr>
            <a:spLocks noGrp="1"/>
          </p:cNvSpPr>
          <p:nvPr>
            <p:ph idx="1"/>
          </p:nvPr>
        </p:nvSpPr>
        <p:spPr>
          <a:xfrm>
            <a:off x="409778" y="2123770"/>
            <a:ext cx="8229600" cy="3651998"/>
          </a:xfrm>
        </p:spPr>
        <p:txBody>
          <a:bodyPr/>
          <a:lstStyle/>
          <a:p>
            <a:r>
              <a:rPr lang="en-US" dirty="0" smtClean="0"/>
              <a:t>The Industrial view:</a:t>
            </a:r>
          </a:p>
          <a:p>
            <a:endParaRPr lang="en-US" dirty="0" smtClean="0"/>
          </a:p>
          <a:p>
            <a:endParaRPr lang="en-US" dirty="0"/>
          </a:p>
          <a:p>
            <a:endParaRPr lang="en-US" dirty="0" smtClean="0"/>
          </a:p>
          <a:p>
            <a:r>
              <a:rPr lang="en-US" dirty="0" smtClean="0"/>
              <a:t>The Government and NGO view:</a:t>
            </a: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399" y="2425132"/>
            <a:ext cx="7821613"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399" y="4291313"/>
            <a:ext cx="7821613"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87925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a:xfrm>
            <a:off x="838200" y="685800"/>
            <a:ext cx="7162800" cy="990600"/>
          </a:xfrm>
        </p:spPr>
        <p:txBody>
          <a:bodyPr/>
          <a:lstStyle/>
          <a:p>
            <a:pPr algn="ctr" eaLnBrk="1" hangingPunct="1"/>
            <a:r>
              <a:rPr lang="en-US" sz="3200" dirty="0" smtClean="0">
                <a:latin typeface="Arial"/>
                <a:cs typeface="Arial"/>
              </a:rPr>
              <a:t>We Want Functional and Safer Molecules</a:t>
            </a:r>
            <a:endParaRPr lang="en-US" sz="3200" dirty="0">
              <a:latin typeface="Arial"/>
              <a:cs typeface="Arial"/>
            </a:endParaRPr>
          </a:p>
        </p:txBody>
      </p:sp>
      <p:sp>
        <p:nvSpPr>
          <p:cNvPr id="28677" name="Rectangle 3"/>
          <p:cNvSpPr>
            <a:spLocks noGrp="1" noChangeArrowheads="1"/>
          </p:cNvSpPr>
          <p:nvPr>
            <p:ph idx="1"/>
          </p:nvPr>
        </p:nvSpPr>
        <p:spPr>
          <a:xfrm>
            <a:off x="1066800" y="1828800"/>
            <a:ext cx="7010400" cy="4572000"/>
          </a:xfrm>
        </p:spPr>
        <p:txBody>
          <a:bodyPr/>
          <a:lstStyle/>
          <a:p>
            <a:pPr>
              <a:lnSpc>
                <a:spcPct val="80000"/>
              </a:lnSpc>
              <a:spcBef>
                <a:spcPts val="600"/>
              </a:spcBef>
              <a:spcAft>
                <a:spcPts val="600"/>
              </a:spcAft>
            </a:pPr>
            <a:r>
              <a:rPr lang="en-US" sz="2400" dirty="0" smtClean="0">
                <a:solidFill>
                  <a:schemeClr val="tx1"/>
                </a:solidFill>
              </a:rPr>
              <a:t>Performance equal to or better than existing materials </a:t>
            </a:r>
          </a:p>
          <a:p>
            <a:pPr>
              <a:lnSpc>
                <a:spcPct val="80000"/>
              </a:lnSpc>
              <a:spcBef>
                <a:spcPts val="600"/>
              </a:spcBef>
              <a:spcAft>
                <a:spcPts val="600"/>
              </a:spcAft>
            </a:pPr>
            <a:r>
              <a:rPr lang="en-US" sz="2400" dirty="0" smtClean="0">
                <a:solidFill>
                  <a:schemeClr val="tx1"/>
                </a:solidFill>
              </a:rPr>
              <a:t>Non-</a:t>
            </a:r>
            <a:r>
              <a:rPr lang="en-US" sz="2400" dirty="0" err="1" smtClean="0">
                <a:solidFill>
                  <a:schemeClr val="tx1"/>
                </a:solidFill>
              </a:rPr>
              <a:t>VOCs</a:t>
            </a:r>
            <a:r>
              <a:rPr lang="en-US" sz="2400" dirty="0" smtClean="0">
                <a:solidFill>
                  <a:schemeClr val="tx1"/>
                </a:solidFill>
              </a:rPr>
              <a:t>, not </a:t>
            </a:r>
            <a:r>
              <a:rPr lang="en-US" sz="2400" dirty="0" err="1" smtClean="0">
                <a:solidFill>
                  <a:schemeClr val="tx1"/>
                </a:solidFill>
              </a:rPr>
              <a:t>HAP’s</a:t>
            </a:r>
            <a:r>
              <a:rPr lang="en-US" sz="2400" dirty="0" smtClean="0">
                <a:solidFill>
                  <a:schemeClr val="tx1"/>
                </a:solidFill>
              </a:rPr>
              <a:t>, and not TRI listed chemicals </a:t>
            </a:r>
          </a:p>
          <a:p>
            <a:pPr>
              <a:lnSpc>
                <a:spcPct val="80000"/>
              </a:lnSpc>
              <a:spcBef>
                <a:spcPts val="600"/>
              </a:spcBef>
              <a:spcAft>
                <a:spcPts val="600"/>
              </a:spcAft>
            </a:pPr>
            <a:r>
              <a:rPr lang="en-US" sz="2400" dirty="0" smtClean="0">
                <a:solidFill>
                  <a:schemeClr val="tx1"/>
                </a:solidFill>
              </a:rPr>
              <a:t>Not Ozone Depleting Agents</a:t>
            </a:r>
          </a:p>
          <a:p>
            <a:pPr>
              <a:lnSpc>
                <a:spcPct val="80000"/>
              </a:lnSpc>
              <a:spcBef>
                <a:spcPts val="600"/>
              </a:spcBef>
              <a:spcAft>
                <a:spcPts val="600"/>
              </a:spcAft>
            </a:pPr>
            <a:r>
              <a:rPr lang="en-US" sz="2400" dirty="0" smtClean="0">
                <a:solidFill>
                  <a:schemeClr val="tx1"/>
                </a:solidFill>
              </a:rPr>
              <a:t>Not containing toxic elements such as heavy metals </a:t>
            </a:r>
          </a:p>
          <a:p>
            <a:pPr>
              <a:lnSpc>
                <a:spcPct val="80000"/>
              </a:lnSpc>
              <a:spcBef>
                <a:spcPts val="600"/>
              </a:spcBef>
              <a:spcAft>
                <a:spcPts val="600"/>
              </a:spcAft>
            </a:pPr>
            <a:r>
              <a:rPr lang="en-US" sz="2400" dirty="0" smtClean="0">
                <a:solidFill>
                  <a:schemeClr val="tx1"/>
                </a:solidFill>
              </a:rPr>
              <a:t>Not classified as carcinogens, mutagens or reproductive toxins (CMR)</a:t>
            </a:r>
          </a:p>
          <a:p>
            <a:pPr>
              <a:lnSpc>
                <a:spcPct val="80000"/>
              </a:lnSpc>
              <a:spcBef>
                <a:spcPts val="600"/>
              </a:spcBef>
              <a:spcAft>
                <a:spcPts val="600"/>
              </a:spcAft>
            </a:pPr>
            <a:r>
              <a:rPr lang="en-US" sz="2400" dirty="0" smtClean="0">
                <a:solidFill>
                  <a:schemeClr val="tx1"/>
                </a:solidFill>
              </a:rPr>
              <a:t>Not persistent, </a:t>
            </a:r>
            <a:r>
              <a:rPr lang="en-US" sz="2400" dirty="0" err="1" smtClean="0">
                <a:solidFill>
                  <a:schemeClr val="tx1"/>
                </a:solidFill>
              </a:rPr>
              <a:t>bioaccumulative</a:t>
            </a:r>
            <a:r>
              <a:rPr lang="en-US" sz="2400" dirty="0" smtClean="0">
                <a:solidFill>
                  <a:schemeClr val="tx1"/>
                </a:solidFill>
              </a:rPr>
              <a:t>, toxic (PBTs) or Persistent Organic Pollutants (POP)  </a:t>
            </a:r>
          </a:p>
          <a:p>
            <a:pPr>
              <a:lnSpc>
                <a:spcPct val="80000"/>
              </a:lnSpc>
              <a:spcBef>
                <a:spcPts val="600"/>
              </a:spcBef>
              <a:spcAft>
                <a:spcPts val="600"/>
              </a:spcAft>
            </a:pPr>
            <a:r>
              <a:rPr lang="en-US" sz="2400" dirty="0" smtClean="0">
                <a:solidFill>
                  <a:schemeClr val="tx1"/>
                </a:solidFill>
              </a:rPr>
              <a:t>Cost effective </a:t>
            </a:r>
          </a:p>
        </p:txBody>
      </p:sp>
      <p:sp>
        <p:nvSpPr>
          <p:cNvPr id="4" name="Footer Placeholder 3"/>
          <p:cNvSpPr>
            <a:spLocks noGrp="1"/>
          </p:cNvSpPr>
          <p:nvPr>
            <p:ph type="ftr" sz="quarter" idx="10"/>
          </p:nvPr>
        </p:nvSpPr>
        <p:spPr>
          <a:xfrm>
            <a:off x="817563" y="6426200"/>
            <a:ext cx="2895600" cy="279400"/>
          </a:xfrm>
        </p:spPr>
        <p:txBody>
          <a:bodyPr/>
          <a:lstStyle/>
          <a:p>
            <a:r>
              <a:rPr lang="en-GB" dirty="0"/>
              <a:t>American Chemical Society</a:t>
            </a:r>
          </a:p>
        </p:txBody>
      </p:sp>
    </p:spTree>
    <p:extLst>
      <p:ext uri="{BB962C8B-B14F-4D97-AF65-F5344CB8AC3E}">
        <p14:creationId xmlns:p14="http://schemas.microsoft.com/office/powerpoint/2010/main" val="6600292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a:t>American Chemical Society</a:t>
            </a:r>
          </a:p>
        </p:txBody>
      </p:sp>
      <p:sp>
        <p:nvSpPr>
          <p:cNvPr id="5" name="Rectangle 11"/>
          <p:cNvSpPr txBox="1">
            <a:spLocks noChangeArrowheads="1"/>
          </p:cNvSpPr>
          <p:nvPr/>
        </p:nvSpPr>
        <p:spPr bwMode="auto">
          <a:xfrm>
            <a:off x="803099" y="744280"/>
            <a:ext cx="8016809"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600" b="1">
                <a:solidFill>
                  <a:srgbClr val="0039A6"/>
                </a:solidFill>
                <a:latin typeface="+mj-lt"/>
                <a:ea typeface="+mj-ea"/>
                <a:cs typeface="+mj-cs"/>
              </a:defRPr>
            </a:lvl1pPr>
            <a:lvl2pPr algn="l" rtl="0" fontAlgn="base">
              <a:lnSpc>
                <a:spcPct val="90000"/>
              </a:lnSpc>
              <a:spcBef>
                <a:spcPct val="0"/>
              </a:spcBef>
              <a:spcAft>
                <a:spcPct val="0"/>
              </a:spcAft>
              <a:defRPr sz="2600" b="1">
                <a:solidFill>
                  <a:srgbClr val="0039A6"/>
                </a:solidFill>
                <a:latin typeface="Arial" charset="0"/>
              </a:defRPr>
            </a:lvl2pPr>
            <a:lvl3pPr algn="l" rtl="0" fontAlgn="base">
              <a:lnSpc>
                <a:spcPct val="90000"/>
              </a:lnSpc>
              <a:spcBef>
                <a:spcPct val="0"/>
              </a:spcBef>
              <a:spcAft>
                <a:spcPct val="0"/>
              </a:spcAft>
              <a:defRPr sz="2600" b="1">
                <a:solidFill>
                  <a:srgbClr val="0039A6"/>
                </a:solidFill>
                <a:latin typeface="Arial" charset="0"/>
              </a:defRPr>
            </a:lvl3pPr>
            <a:lvl4pPr algn="l" rtl="0" fontAlgn="base">
              <a:lnSpc>
                <a:spcPct val="90000"/>
              </a:lnSpc>
              <a:spcBef>
                <a:spcPct val="0"/>
              </a:spcBef>
              <a:spcAft>
                <a:spcPct val="0"/>
              </a:spcAft>
              <a:defRPr sz="2600" b="1">
                <a:solidFill>
                  <a:srgbClr val="0039A6"/>
                </a:solidFill>
                <a:latin typeface="Arial" charset="0"/>
              </a:defRPr>
            </a:lvl4pPr>
            <a:lvl5pPr algn="l" rtl="0" fontAlgn="base">
              <a:lnSpc>
                <a:spcPct val="90000"/>
              </a:lnSpc>
              <a:spcBef>
                <a:spcPct val="0"/>
              </a:spcBef>
              <a:spcAft>
                <a:spcPct val="0"/>
              </a:spcAft>
              <a:defRPr sz="2600" b="1">
                <a:solidFill>
                  <a:srgbClr val="0039A6"/>
                </a:solidFill>
                <a:latin typeface="Arial" charset="0"/>
              </a:defRPr>
            </a:lvl5pPr>
            <a:lvl6pPr marL="457200" algn="l" rtl="0" fontAlgn="base">
              <a:lnSpc>
                <a:spcPct val="90000"/>
              </a:lnSpc>
              <a:spcBef>
                <a:spcPct val="0"/>
              </a:spcBef>
              <a:spcAft>
                <a:spcPct val="0"/>
              </a:spcAft>
              <a:defRPr sz="2600" b="1">
                <a:solidFill>
                  <a:srgbClr val="0039A6"/>
                </a:solidFill>
                <a:latin typeface="Arial" charset="0"/>
              </a:defRPr>
            </a:lvl6pPr>
            <a:lvl7pPr marL="914400" algn="l" rtl="0" fontAlgn="base">
              <a:lnSpc>
                <a:spcPct val="90000"/>
              </a:lnSpc>
              <a:spcBef>
                <a:spcPct val="0"/>
              </a:spcBef>
              <a:spcAft>
                <a:spcPct val="0"/>
              </a:spcAft>
              <a:defRPr sz="2600" b="1">
                <a:solidFill>
                  <a:srgbClr val="0039A6"/>
                </a:solidFill>
                <a:latin typeface="Arial" charset="0"/>
              </a:defRPr>
            </a:lvl7pPr>
            <a:lvl8pPr marL="1371600" algn="l" rtl="0" fontAlgn="base">
              <a:lnSpc>
                <a:spcPct val="90000"/>
              </a:lnSpc>
              <a:spcBef>
                <a:spcPct val="0"/>
              </a:spcBef>
              <a:spcAft>
                <a:spcPct val="0"/>
              </a:spcAft>
              <a:defRPr sz="2600" b="1">
                <a:solidFill>
                  <a:srgbClr val="0039A6"/>
                </a:solidFill>
                <a:latin typeface="Arial" charset="0"/>
              </a:defRPr>
            </a:lvl8pPr>
            <a:lvl9pPr marL="1828800" algn="l" rtl="0" fontAlgn="base">
              <a:lnSpc>
                <a:spcPct val="90000"/>
              </a:lnSpc>
              <a:spcBef>
                <a:spcPct val="0"/>
              </a:spcBef>
              <a:spcAft>
                <a:spcPct val="0"/>
              </a:spcAft>
              <a:defRPr sz="2600" b="1">
                <a:solidFill>
                  <a:srgbClr val="0039A6"/>
                </a:solidFill>
                <a:latin typeface="Arial" charset="0"/>
              </a:defRPr>
            </a:lvl9pPr>
          </a:lstStyle>
          <a:p>
            <a:r>
              <a:rPr lang="en-US" sz="3200" kern="0" dirty="0" smtClean="0"/>
              <a:t>Finding the Right Balance is Challenging</a:t>
            </a:r>
            <a:endParaRPr lang="en-GB" sz="3200" kern="0" dirty="0" smtClean="0"/>
          </a:p>
        </p:txBody>
      </p:sp>
      <p:sp>
        <p:nvSpPr>
          <p:cNvPr id="6" name="AutoShape 6"/>
          <p:cNvSpPr>
            <a:spLocks noChangeArrowheads="1"/>
          </p:cNvSpPr>
          <p:nvPr/>
        </p:nvSpPr>
        <p:spPr bwMode="auto">
          <a:xfrm rot="16200000" flipH="1" flipV="1">
            <a:off x="3592464" y="1098733"/>
            <a:ext cx="2224184" cy="3063432"/>
          </a:xfrm>
          <a:prstGeom prst="rightArrow">
            <a:avLst>
              <a:gd name="adj1" fmla="val 50000"/>
              <a:gd name="adj2" fmla="val 25000"/>
            </a:avLst>
          </a:prstGeom>
          <a:solidFill>
            <a:schemeClr val="accent1">
              <a:lumMod val="90000"/>
            </a:schemeClr>
          </a:solidFill>
          <a:ln w="9525">
            <a:solidFill>
              <a:schemeClr val="tx1"/>
            </a:solidFill>
            <a:miter lim="800000"/>
            <a:headEnd/>
            <a:tailEnd/>
          </a:ln>
        </p:spPr>
        <p:style>
          <a:lnRef idx="0">
            <a:scrgbClr r="0" g="0" b="0"/>
          </a:lnRef>
          <a:fillRef idx="1003">
            <a:schemeClr val="lt2"/>
          </a:fillRef>
          <a:effectRef idx="0">
            <a:scrgbClr r="0" g="0" b="0"/>
          </a:effectRef>
          <a:fontRef idx="major"/>
        </p:style>
        <p:txBody>
          <a:bodyPr rot="10800000" vert="eaVert" wrap="none" anchor="ctr"/>
          <a:lstStyle/>
          <a:p>
            <a:pPr algn="ctr" fontAlgn="base">
              <a:spcBef>
                <a:spcPct val="0"/>
              </a:spcBef>
              <a:spcAft>
                <a:spcPct val="0"/>
              </a:spcAft>
            </a:pPr>
            <a:endParaRPr lang="en-US" sz="2000">
              <a:solidFill>
                <a:srgbClr val="000000"/>
              </a:solidFill>
              <a:ea typeface="Segoe UI" charset="0"/>
              <a:cs typeface="Segoe UI" charset="0"/>
            </a:endParaRPr>
          </a:p>
        </p:txBody>
      </p:sp>
      <p:sp>
        <p:nvSpPr>
          <p:cNvPr id="7" name="Text Box 7"/>
          <p:cNvSpPr txBox="1">
            <a:spLocks noChangeArrowheads="1"/>
          </p:cNvSpPr>
          <p:nvPr/>
        </p:nvSpPr>
        <p:spPr bwMode="auto">
          <a:xfrm>
            <a:off x="3886200" y="1627108"/>
            <a:ext cx="1636713" cy="1312862"/>
          </a:xfrm>
          <a:prstGeom prst="rect">
            <a:avLst/>
          </a:prstGeom>
          <a:noFill/>
          <a:ln w="9525">
            <a:noFill/>
            <a:miter lim="800000"/>
            <a:headEnd/>
            <a:tailEnd/>
          </a:ln>
        </p:spPr>
        <p:txBody>
          <a:bodyPr wrap="none">
            <a:spAutoFit/>
          </a:bodyPr>
          <a:lstStyle/>
          <a:p>
            <a:pPr algn="ctr" fontAlgn="base">
              <a:spcBef>
                <a:spcPct val="0"/>
              </a:spcBef>
              <a:spcAft>
                <a:spcPct val="0"/>
              </a:spcAft>
            </a:pPr>
            <a:r>
              <a:rPr lang="en-US" sz="2000" b="1" dirty="0">
                <a:solidFill>
                  <a:srgbClr val="000000"/>
                </a:solidFill>
                <a:ea typeface="Segoe UI" charset="0"/>
                <a:cs typeface="Segoe UI" charset="0"/>
              </a:rPr>
              <a:t>Commercial</a:t>
            </a:r>
          </a:p>
          <a:p>
            <a:pPr algn="ctr" fontAlgn="base">
              <a:spcBef>
                <a:spcPct val="0"/>
              </a:spcBef>
              <a:spcAft>
                <a:spcPct val="0"/>
              </a:spcAft>
            </a:pPr>
            <a:r>
              <a:rPr lang="en-US" sz="2000" b="1" dirty="0">
                <a:solidFill>
                  <a:srgbClr val="000000"/>
                </a:solidFill>
                <a:ea typeface="Segoe UI" charset="0"/>
                <a:cs typeface="Segoe UI" charset="0"/>
              </a:rPr>
              <a:t>Focus on</a:t>
            </a:r>
          </a:p>
          <a:p>
            <a:pPr algn="ctr" fontAlgn="base">
              <a:spcBef>
                <a:spcPct val="0"/>
              </a:spcBef>
              <a:spcAft>
                <a:spcPct val="0"/>
              </a:spcAft>
            </a:pPr>
            <a:r>
              <a:rPr lang="en-US" sz="2000" b="1" dirty="0">
                <a:solidFill>
                  <a:srgbClr val="0000FF"/>
                </a:solidFill>
                <a:ea typeface="Segoe UI" charset="0"/>
                <a:cs typeface="Segoe UI" charset="0"/>
              </a:rPr>
              <a:t>Speed to</a:t>
            </a:r>
          </a:p>
          <a:p>
            <a:pPr algn="ctr" fontAlgn="base">
              <a:spcBef>
                <a:spcPct val="0"/>
              </a:spcBef>
              <a:spcAft>
                <a:spcPct val="0"/>
              </a:spcAft>
            </a:pPr>
            <a:r>
              <a:rPr lang="en-US" sz="2000" b="1" dirty="0">
                <a:solidFill>
                  <a:srgbClr val="0000FF"/>
                </a:solidFill>
                <a:ea typeface="Segoe UI" charset="0"/>
                <a:cs typeface="Segoe UI" charset="0"/>
              </a:rPr>
              <a:t>Market</a:t>
            </a:r>
          </a:p>
        </p:txBody>
      </p:sp>
      <p:graphicFrame>
        <p:nvGraphicFramePr>
          <p:cNvPr id="2" name="Object 1"/>
          <p:cNvGraphicFramePr>
            <a:graphicFrameLocks noChangeAspect="1"/>
          </p:cNvGraphicFramePr>
          <p:nvPr>
            <p:extLst>
              <p:ext uri="{D42A27DB-BD31-4B8C-83A1-F6EECF244321}">
                <p14:modId xmlns:p14="http://schemas.microsoft.com/office/powerpoint/2010/main" val="2689579829"/>
              </p:ext>
            </p:extLst>
          </p:nvPr>
        </p:nvGraphicFramePr>
        <p:xfrm>
          <a:off x="3429000" y="4197350"/>
          <a:ext cx="2847039" cy="2095500"/>
        </p:xfrm>
        <a:graphic>
          <a:graphicData uri="http://schemas.openxmlformats.org/presentationml/2006/ole">
            <mc:AlternateContent xmlns:mc="http://schemas.openxmlformats.org/markup-compatibility/2006">
              <mc:Choice xmlns:v="urn:schemas-microsoft-com:vml" Requires="v">
                <p:oleObj spid="_x0000_s1093" name="Clip" r:id="rId4" imgW="4762500" imgH="3505200" progId="">
                  <p:embed/>
                </p:oleObj>
              </mc:Choice>
              <mc:Fallback>
                <p:oleObj name="Clip" r:id="rId4" imgW="4762500" imgH="35052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4197350"/>
                        <a:ext cx="2847039" cy="2095500"/>
                      </a:xfrm>
                      <a:prstGeom prst="rect">
                        <a:avLst/>
                      </a:prstGeom>
                      <a:noFill/>
                      <a:ln>
                        <a:noFill/>
                      </a:ln>
                    </p:spPr>
                  </p:pic>
                </p:oleObj>
              </mc:Fallback>
            </mc:AlternateContent>
          </a:graphicData>
        </a:graphic>
      </p:graphicFrame>
      <p:pic>
        <p:nvPicPr>
          <p:cNvPr id="8" name="Picture 102" descr="C:\Users\cxb98\Pictures\Mone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7047" y="3744973"/>
            <a:ext cx="1528914" cy="1425454"/>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4"/>
          <p:cNvSpPr>
            <a:spLocks noChangeArrowheads="1"/>
          </p:cNvSpPr>
          <p:nvPr/>
        </p:nvSpPr>
        <p:spPr bwMode="auto">
          <a:xfrm>
            <a:off x="533400" y="2939970"/>
            <a:ext cx="2895600" cy="3156030"/>
          </a:xfrm>
          <a:prstGeom prst="rightArrow">
            <a:avLst>
              <a:gd name="adj1" fmla="val 50000"/>
              <a:gd name="adj2" fmla="val 26163"/>
            </a:avLst>
          </a:prstGeom>
          <a:solidFill>
            <a:srgbClr val="92D050"/>
          </a:solidFill>
          <a:ln w="9525">
            <a:solidFill>
              <a:schemeClr val="tx1"/>
            </a:solidFill>
            <a:miter lim="800000"/>
            <a:headEnd/>
            <a:tailEnd/>
          </a:ln>
        </p:spPr>
        <p:style>
          <a:lnRef idx="0">
            <a:scrgbClr r="0" g="0" b="0"/>
          </a:lnRef>
          <a:fillRef idx="1003">
            <a:schemeClr val="lt2"/>
          </a:fillRef>
          <a:effectRef idx="0">
            <a:scrgbClr r="0" g="0" b="0"/>
          </a:effectRef>
          <a:fontRef idx="major"/>
        </p:style>
        <p:txBody>
          <a:bodyPr wrap="none" anchor="ctr"/>
          <a:lstStyle/>
          <a:p>
            <a:pPr algn="ctr" fontAlgn="base">
              <a:spcBef>
                <a:spcPct val="0"/>
              </a:spcBef>
              <a:spcAft>
                <a:spcPct val="0"/>
              </a:spcAft>
            </a:pPr>
            <a:r>
              <a:rPr lang="en-US" sz="2000" b="1" dirty="0">
                <a:solidFill>
                  <a:srgbClr val="009900"/>
                </a:solidFill>
                <a:ea typeface="Segoe UI" charset="0"/>
                <a:cs typeface="Segoe UI" charset="0"/>
              </a:rPr>
              <a:t>Sustainable process </a:t>
            </a:r>
            <a:br>
              <a:rPr lang="en-US" sz="2000" b="1" dirty="0">
                <a:solidFill>
                  <a:srgbClr val="009900"/>
                </a:solidFill>
                <a:ea typeface="Segoe UI" charset="0"/>
                <a:cs typeface="Segoe UI" charset="0"/>
              </a:rPr>
            </a:br>
            <a:r>
              <a:rPr lang="en-US" sz="2000" b="1" dirty="0">
                <a:solidFill>
                  <a:srgbClr val="009900"/>
                </a:solidFill>
                <a:ea typeface="Segoe UI" charset="0"/>
                <a:cs typeface="Segoe UI" charset="0"/>
              </a:rPr>
              <a:t>design</a:t>
            </a:r>
            <a:r>
              <a:rPr lang="en-US" sz="2000" b="1" dirty="0">
                <a:solidFill>
                  <a:srgbClr val="000000"/>
                </a:solidFill>
                <a:ea typeface="Segoe UI" charset="0"/>
                <a:cs typeface="Segoe UI" charset="0"/>
              </a:rPr>
              <a:t> early when </a:t>
            </a:r>
          </a:p>
          <a:p>
            <a:pPr algn="ctr" fontAlgn="base">
              <a:spcBef>
                <a:spcPct val="0"/>
              </a:spcBef>
              <a:spcAft>
                <a:spcPct val="0"/>
              </a:spcAft>
            </a:pPr>
            <a:r>
              <a:rPr lang="en-US" sz="2000" b="1" dirty="0">
                <a:solidFill>
                  <a:srgbClr val="0000FF"/>
                </a:solidFill>
                <a:ea typeface="Segoe UI" charset="0"/>
                <a:cs typeface="Segoe UI" charset="0"/>
              </a:rPr>
              <a:t>costs are lower</a:t>
            </a:r>
          </a:p>
        </p:txBody>
      </p:sp>
      <p:sp>
        <p:nvSpPr>
          <p:cNvPr id="10" name="AutoShape 5"/>
          <p:cNvSpPr>
            <a:spLocks noChangeArrowheads="1"/>
          </p:cNvSpPr>
          <p:nvPr/>
        </p:nvSpPr>
        <p:spPr bwMode="auto">
          <a:xfrm flipH="1">
            <a:off x="6248400" y="2939970"/>
            <a:ext cx="2667000" cy="3156030"/>
          </a:xfrm>
          <a:prstGeom prst="rightArrow">
            <a:avLst>
              <a:gd name="adj1" fmla="val 50000"/>
              <a:gd name="adj2" fmla="val 25000"/>
            </a:avLst>
          </a:prstGeom>
          <a:solidFill>
            <a:srgbClr val="FFFF99"/>
          </a:solidFill>
          <a:ln w="9525">
            <a:solidFill>
              <a:schemeClr val="tx1"/>
            </a:solidFill>
            <a:miter lim="800000"/>
            <a:headEnd/>
            <a:tailEnd/>
          </a:ln>
        </p:spPr>
        <p:style>
          <a:lnRef idx="0">
            <a:scrgbClr r="0" g="0" b="0"/>
          </a:lnRef>
          <a:fillRef idx="1003">
            <a:schemeClr val="lt2"/>
          </a:fillRef>
          <a:effectRef idx="0">
            <a:scrgbClr r="0" g="0" b="0"/>
          </a:effectRef>
          <a:fontRef idx="major"/>
        </p:style>
        <p:txBody>
          <a:bodyPr wrap="none" anchor="ctr"/>
          <a:lstStyle/>
          <a:p>
            <a:pPr algn="ctr" fontAlgn="base">
              <a:spcBef>
                <a:spcPct val="0"/>
              </a:spcBef>
              <a:spcAft>
                <a:spcPct val="0"/>
              </a:spcAft>
            </a:pPr>
            <a:r>
              <a:rPr lang="en-US" sz="2000" b="1">
                <a:solidFill>
                  <a:srgbClr val="FF0000"/>
                </a:solidFill>
                <a:ea typeface="Segoe UI" charset="0"/>
                <a:cs typeface="Segoe UI" charset="0"/>
              </a:rPr>
              <a:t>Attrition</a:t>
            </a:r>
          </a:p>
        </p:txBody>
      </p:sp>
    </p:spTree>
    <p:extLst>
      <p:ext uri="{BB962C8B-B14F-4D97-AF65-F5344CB8AC3E}">
        <p14:creationId xmlns:p14="http://schemas.microsoft.com/office/powerpoint/2010/main" val="2691049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47846"/>
            <a:ext cx="6672942" cy="547554"/>
          </a:xfrm>
        </p:spPr>
        <p:txBody>
          <a:bodyPr/>
          <a:lstStyle/>
          <a:p>
            <a:pPr algn="ctr"/>
            <a:r>
              <a:rPr lang="en-US" sz="3200" dirty="0" smtClean="0"/>
              <a:t>Why Reimagine Chemistry?</a:t>
            </a:r>
            <a:endParaRPr lang="en-US" sz="3200" dirty="0"/>
          </a:p>
        </p:txBody>
      </p:sp>
      <p:sp>
        <p:nvSpPr>
          <p:cNvPr id="3" name="Content Placeholder 2"/>
          <p:cNvSpPr>
            <a:spLocks noGrp="1"/>
          </p:cNvSpPr>
          <p:nvPr>
            <p:ph idx="1"/>
          </p:nvPr>
        </p:nvSpPr>
        <p:spPr>
          <a:xfrm>
            <a:off x="609600" y="1343891"/>
            <a:ext cx="8229600" cy="4913687"/>
          </a:xfrm>
        </p:spPr>
        <p:txBody>
          <a:bodyPr/>
          <a:lstStyle/>
          <a:p>
            <a:r>
              <a:rPr lang="en-US" sz="3200" dirty="0" smtClean="0"/>
              <a:t>The </a:t>
            </a:r>
            <a:r>
              <a:rPr lang="en-US" sz="3200" dirty="0" smtClean="0"/>
              <a:t>global chemistry </a:t>
            </a:r>
            <a:r>
              <a:rPr lang="en-US" sz="3200" dirty="0" smtClean="0"/>
              <a:t>enterprise as currently operated is completely unsustainable</a:t>
            </a:r>
            <a:r>
              <a:rPr lang="en-US" dirty="0" smtClean="0"/>
              <a:t>:</a:t>
            </a:r>
          </a:p>
          <a:p>
            <a:pPr lvl="1"/>
            <a:r>
              <a:rPr lang="en-US" sz="2000" dirty="0" err="1" smtClean="0"/>
              <a:t>Feedstocks</a:t>
            </a:r>
            <a:endParaRPr lang="en-US" sz="2000" dirty="0" smtClean="0"/>
          </a:p>
          <a:p>
            <a:pPr lvl="1"/>
            <a:r>
              <a:rPr lang="en-US" sz="2000" dirty="0" smtClean="0"/>
              <a:t>Chemicals</a:t>
            </a:r>
          </a:p>
          <a:p>
            <a:pPr lvl="1"/>
            <a:r>
              <a:rPr lang="en-US" sz="2000" dirty="0" smtClean="0"/>
              <a:t>Chemistries</a:t>
            </a:r>
          </a:p>
          <a:p>
            <a:pPr lvl="1"/>
            <a:r>
              <a:rPr lang="en-US" sz="2000" dirty="0" smtClean="0"/>
              <a:t>Processes</a:t>
            </a:r>
          </a:p>
          <a:p>
            <a:pPr lvl="1"/>
            <a:r>
              <a:rPr lang="en-US" sz="2000" dirty="0" smtClean="0"/>
              <a:t>Products</a:t>
            </a:r>
          </a:p>
          <a:p>
            <a:pPr marL="57150" indent="0">
              <a:buNone/>
            </a:pPr>
            <a:r>
              <a:rPr lang="en-US" sz="3200" i="1" dirty="0" smtClean="0"/>
              <a:t>Chemists and chemical engineers are uniquely equipped to do something about making the world more sustainable</a:t>
            </a:r>
            <a:endParaRPr lang="en-US" sz="3200" i="1" dirty="0"/>
          </a:p>
        </p:txBody>
      </p:sp>
      <p:sp>
        <p:nvSpPr>
          <p:cNvPr id="4" name="Footer Placeholder 3"/>
          <p:cNvSpPr>
            <a:spLocks noGrp="1"/>
          </p:cNvSpPr>
          <p:nvPr>
            <p:ph type="ftr" sz="quarter" idx="10"/>
          </p:nvPr>
        </p:nvSpPr>
        <p:spPr/>
        <p:txBody>
          <a:bodyPr/>
          <a:lstStyle/>
          <a:p>
            <a:r>
              <a:rPr lang="en-GB" smtClean="0"/>
              <a:t>American Chemical Society</a:t>
            </a:r>
            <a:endParaRPr lang="en-GB" dirty="0"/>
          </a:p>
        </p:txBody>
      </p:sp>
    </p:spTree>
    <p:extLst>
      <p:ext uri="{BB962C8B-B14F-4D97-AF65-F5344CB8AC3E}">
        <p14:creationId xmlns:p14="http://schemas.microsoft.com/office/powerpoint/2010/main" val="20692777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descr="http://www.nap.edu/books/0309095719/xhtml/images/p2000dd37g4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47" y="1412776"/>
            <a:ext cx="7257326" cy="51125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21803" y="640664"/>
            <a:ext cx="7292050" cy="956642"/>
          </a:xfrm>
        </p:spPr>
        <p:txBody>
          <a:bodyPr/>
          <a:lstStyle/>
          <a:p>
            <a:pPr algn="ctr"/>
            <a:r>
              <a:rPr lang="en-US" sz="3200" b="1" dirty="0" smtClean="0">
                <a:solidFill>
                  <a:schemeClr val="accent2"/>
                </a:solidFill>
              </a:rPr>
              <a:t>Getting to More Sustainable Chemistry</a:t>
            </a:r>
            <a:endParaRPr lang="en-US" sz="3200" b="1" dirty="0">
              <a:solidFill>
                <a:schemeClr val="accent2"/>
              </a:solidFill>
            </a:endParaRPr>
          </a:p>
        </p:txBody>
      </p:sp>
      <p:sp>
        <p:nvSpPr>
          <p:cNvPr id="3" name="Content Placeholder 2"/>
          <p:cNvSpPr>
            <a:spLocks noGrp="1"/>
          </p:cNvSpPr>
          <p:nvPr>
            <p:ph idx="1"/>
          </p:nvPr>
        </p:nvSpPr>
        <p:spPr>
          <a:xfrm>
            <a:off x="0" y="6597352"/>
            <a:ext cx="9144000" cy="188640"/>
          </a:xfrm>
        </p:spPr>
        <p:txBody>
          <a:bodyPr/>
          <a:lstStyle/>
          <a:p>
            <a:pPr marL="0" indent="0" algn="ctr">
              <a:buNone/>
            </a:pPr>
            <a:r>
              <a:rPr lang="en-US" sz="1000" b="1" dirty="0" smtClean="0">
                <a:solidFill>
                  <a:srgbClr val="0000FF"/>
                </a:solidFill>
              </a:rPr>
              <a:t>Source: </a:t>
            </a:r>
            <a:r>
              <a:rPr lang="en-US" sz="1000" dirty="0" smtClean="0">
                <a:solidFill>
                  <a:srgbClr val="0000FF"/>
                </a:solidFill>
              </a:rPr>
              <a:t>Sustainability </a:t>
            </a:r>
            <a:r>
              <a:rPr lang="en-US" sz="1000" dirty="0">
                <a:solidFill>
                  <a:srgbClr val="0000FF"/>
                </a:solidFill>
              </a:rPr>
              <a:t>in the Chemical Industry: Grand Challenges and Research </a:t>
            </a:r>
            <a:r>
              <a:rPr lang="en-US" sz="1000" dirty="0" smtClean="0">
                <a:solidFill>
                  <a:srgbClr val="0000FF"/>
                </a:solidFill>
              </a:rPr>
              <a:t>Needs  </a:t>
            </a:r>
            <a:r>
              <a:rPr lang="en-US" sz="1000" dirty="0">
                <a:solidFill>
                  <a:srgbClr val="0000FF"/>
                </a:solidFill>
              </a:rPr>
              <a:t>- A Workshop Report (2005</a:t>
            </a:r>
            <a:r>
              <a:rPr lang="en-US" sz="1200" dirty="0" smtClean="0">
                <a:solidFill>
                  <a:srgbClr val="0000FF"/>
                </a:solidFill>
              </a:rPr>
              <a:t>)</a:t>
            </a:r>
            <a:endParaRPr lang="en-US" sz="1200" dirty="0">
              <a:solidFill>
                <a:srgbClr val="0000FF"/>
              </a:solidFill>
            </a:endParaRPr>
          </a:p>
        </p:txBody>
      </p:sp>
    </p:spTree>
    <p:extLst>
      <p:ext uri="{BB962C8B-B14F-4D97-AF65-F5344CB8AC3E}">
        <p14:creationId xmlns:p14="http://schemas.microsoft.com/office/powerpoint/2010/main" val="299247761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a:t>American Chemical Society</a:t>
            </a:r>
          </a:p>
        </p:txBody>
      </p:sp>
      <p:sp>
        <p:nvSpPr>
          <p:cNvPr id="5" name="Title 1"/>
          <p:cNvSpPr>
            <a:spLocks noGrp="1"/>
          </p:cNvSpPr>
          <p:nvPr>
            <p:ph type="title" idx="4294967295"/>
          </p:nvPr>
        </p:nvSpPr>
        <p:spPr>
          <a:xfrm>
            <a:off x="873457" y="790087"/>
            <a:ext cx="7165075" cy="868376"/>
          </a:xfrm>
          <a:prstGeom prst="rect">
            <a:avLst/>
          </a:prstGeom>
        </p:spPr>
        <p:txBody>
          <a:bodyPr/>
          <a:lstStyle/>
          <a:p>
            <a:pPr algn="ctr"/>
            <a:r>
              <a:rPr lang="en-US" sz="3200" b="1" dirty="0" smtClean="0"/>
              <a:t>Reasons Chemist’s Use the Chemical </a:t>
            </a:r>
            <a:r>
              <a:rPr lang="en-US" sz="3200" b="1" dirty="0"/>
              <a:t>Building </a:t>
            </a:r>
            <a:r>
              <a:rPr lang="en-US" sz="3200" b="1" dirty="0" smtClean="0"/>
              <a:t>Blocks they Use</a:t>
            </a:r>
            <a:endParaRPr lang="en-US" sz="3200" b="1" dirty="0"/>
          </a:p>
        </p:txBody>
      </p:sp>
      <p:sp>
        <p:nvSpPr>
          <p:cNvPr id="6" name="Content Placeholder 2"/>
          <p:cNvSpPr>
            <a:spLocks noGrp="1"/>
          </p:cNvSpPr>
          <p:nvPr>
            <p:ph idx="1"/>
          </p:nvPr>
        </p:nvSpPr>
        <p:spPr>
          <a:xfrm>
            <a:off x="928048" y="1951632"/>
            <a:ext cx="7206018" cy="3800420"/>
          </a:xfrm>
        </p:spPr>
        <p:txBody>
          <a:bodyPr/>
          <a:lstStyle/>
          <a:p>
            <a:pPr marL="0" lvl="0" indent="0">
              <a:buNone/>
            </a:pPr>
            <a:r>
              <a:rPr lang="en-US" sz="3200" kern="0" dirty="0" smtClean="0">
                <a:solidFill>
                  <a:schemeClr val="tx1"/>
                </a:solidFill>
                <a:latin typeface="+mj-lt"/>
              </a:rPr>
              <a:t>Because </a:t>
            </a:r>
            <a:r>
              <a:rPr lang="en-US" sz="3200" kern="0" dirty="0">
                <a:solidFill>
                  <a:schemeClr val="tx1"/>
                </a:solidFill>
                <a:latin typeface="+mj-lt"/>
              </a:rPr>
              <a:t>they:</a:t>
            </a:r>
          </a:p>
          <a:p>
            <a:pPr lvl="1">
              <a:buFontTx/>
              <a:buChar char="–"/>
            </a:pPr>
            <a:r>
              <a:rPr lang="en-US" sz="2200" kern="0" dirty="0">
                <a:solidFill>
                  <a:schemeClr val="tx1"/>
                </a:solidFill>
                <a:latin typeface="+mj-lt"/>
              </a:rPr>
              <a:t>Ensure thermodynamically and kinetically </a:t>
            </a:r>
            <a:r>
              <a:rPr lang="en-US" sz="2200" kern="0" dirty="0" smtClean="0">
                <a:solidFill>
                  <a:schemeClr val="tx1"/>
                </a:solidFill>
                <a:latin typeface="+mj-lt"/>
              </a:rPr>
              <a:t>favorable </a:t>
            </a:r>
            <a:r>
              <a:rPr lang="en-US" sz="2200" kern="0" dirty="0">
                <a:solidFill>
                  <a:schemeClr val="tx1"/>
                </a:solidFill>
                <a:latin typeface="+mj-lt"/>
              </a:rPr>
              <a:t>reactions</a:t>
            </a:r>
          </a:p>
          <a:p>
            <a:pPr lvl="1">
              <a:buFontTx/>
              <a:buChar char="–"/>
            </a:pPr>
            <a:r>
              <a:rPr lang="en-US" sz="2200" kern="0" dirty="0">
                <a:solidFill>
                  <a:schemeClr val="tx1"/>
                </a:solidFill>
                <a:latin typeface="+mj-lt"/>
              </a:rPr>
              <a:t>Result in the highest yields</a:t>
            </a:r>
          </a:p>
          <a:p>
            <a:pPr lvl="1">
              <a:buFontTx/>
              <a:buChar char="–"/>
            </a:pPr>
            <a:r>
              <a:rPr lang="en-US" sz="2200" kern="0" dirty="0">
                <a:solidFill>
                  <a:schemeClr val="tx1"/>
                </a:solidFill>
                <a:latin typeface="+mj-lt"/>
              </a:rPr>
              <a:t>React in predictable ways</a:t>
            </a:r>
          </a:p>
          <a:p>
            <a:pPr lvl="1">
              <a:buFontTx/>
              <a:buChar char="–"/>
            </a:pPr>
            <a:r>
              <a:rPr lang="en-US" sz="2200" kern="0" dirty="0">
                <a:solidFill>
                  <a:schemeClr val="tx1"/>
                </a:solidFill>
                <a:latin typeface="+mj-lt"/>
              </a:rPr>
              <a:t>Are “easily” obtained (lowest cost)</a:t>
            </a:r>
          </a:p>
          <a:p>
            <a:pPr lvl="1">
              <a:buFontTx/>
              <a:buChar char="–"/>
            </a:pPr>
            <a:r>
              <a:rPr lang="en-US" sz="2200" kern="0" dirty="0">
                <a:solidFill>
                  <a:schemeClr val="tx1"/>
                </a:solidFill>
                <a:latin typeface="+mj-lt"/>
              </a:rPr>
              <a:t>Generally don’t require sophisticated reactors or technology in the laboratory</a:t>
            </a:r>
          </a:p>
          <a:p>
            <a:endParaRPr lang="en-US" dirty="0">
              <a:solidFill>
                <a:schemeClr val="tx1"/>
              </a:solidFill>
              <a:latin typeface="+mj-lt"/>
            </a:endParaRPr>
          </a:p>
        </p:txBody>
      </p:sp>
      <p:sp>
        <p:nvSpPr>
          <p:cNvPr id="7" name="TextBox 5"/>
          <p:cNvSpPr txBox="1">
            <a:spLocks noChangeArrowheads="1"/>
          </p:cNvSpPr>
          <p:nvPr/>
        </p:nvSpPr>
        <p:spPr bwMode="auto">
          <a:xfrm>
            <a:off x="6324600" y="5534627"/>
            <a:ext cx="19812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sz="4400" b="1" i="1" dirty="0">
                <a:solidFill>
                  <a:srgbClr val="CC0000"/>
                </a:solidFill>
              </a:rPr>
              <a:t>But….</a:t>
            </a:r>
          </a:p>
        </p:txBody>
      </p:sp>
    </p:spTree>
    <p:extLst>
      <p:ext uri="{BB962C8B-B14F-4D97-AF65-F5344CB8AC3E}">
        <p14:creationId xmlns:p14="http://schemas.microsoft.com/office/powerpoint/2010/main" val="21851432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a:t>American Chemical Society</a:t>
            </a:r>
          </a:p>
        </p:txBody>
      </p:sp>
      <p:sp>
        <p:nvSpPr>
          <p:cNvPr id="5" name="Rectangle 2"/>
          <p:cNvSpPr>
            <a:spLocks noGrp="1" noChangeArrowheads="1"/>
          </p:cNvSpPr>
          <p:nvPr>
            <p:ph type="title"/>
          </p:nvPr>
        </p:nvSpPr>
        <p:spPr>
          <a:xfrm>
            <a:off x="833377" y="793649"/>
            <a:ext cx="7292051" cy="944562"/>
          </a:xfrm>
          <a:prstGeom prst="rect">
            <a:avLst/>
          </a:prstGeom>
        </p:spPr>
        <p:txBody>
          <a:bodyPr/>
          <a:lstStyle/>
          <a:p>
            <a:pPr algn="ctr" eaLnBrk="1" hangingPunct="1"/>
            <a:r>
              <a:rPr lang="en-US" sz="3200" b="1" dirty="0" smtClean="0"/>
              <a:t>These Chemical Building Blocks have a few Sustainability Risks</a:t>
            </a:r>
          </a:p>
        </p:txBody>
      </p:sp>
      <p:sp>
        <p:nvSpPr>
          <p:cNvPr id="6" name="Rectangle 3"/>
          <p:cNvSpPr>
            <a:spLocks noGrp="1" noChangeArrowheads="1"/>
          </p:cNvSpPr>
          <p:nvPr>
            <p:ph idx="1"/>
          </p:nvPr>
        </p:nvSpPr>
        <p:spPr>
          <a:xfrm>
            <a:off x="1307795" y="2030814"/>
            <a:ext cx="6953694" cy="4197364"/>
          </a:xfrm>
        </p:spPr>
        <p:txBody>
          <a:bodyPr/>
          <a:lstStyle/>
          <a:p>
            <a:pPr marL="273050" indent="-273050" eaLnBrk="1" hangingPunct="1">
              <a:spcBef>
                <a:spcPts val="300"/>
              </a:spcBef>
            </a:pPr>
            <a:r>
              <a:rPr lang="en-US" sz="2400" dirty="0" err="1" smtClean="0">
                <a:solidFill>
                  <a:schemeClr val="tx1"/>
                </a:solidFill>
              </a:rPr>
              <a:t>Feedstocks</a:t>
            </a:r>
            <a:endParaRPr lang="en-US" sz="2400" dirty="0" smtClean="0">
              <a:solidFill>
                <a:schemeClr val="tx1"/>
              </a:solidFill>
            </a:endParaRPr>
          </a:p>
          <a:p>
            <a:pPr marL="273050" indent="-273050" eaLnBrk="1" hangingPunct="1">
              <a:spcBef>
                <a:spcPts val="300"/>
              </a:spcBef>
            </a:pPr>
            <a:r>
              <a:rPr lang="en-US" sz="2400" dirty="0" smtClean="0">
                <a:solidFill>
                  <a:schemeClr val="tx1"/>
                </a:solidFill>
              </a:rPr>
              <a:t>Process efficiencies</a:t>
            </a:r>
          </a:p>
          <a:p>
            <a:pPr marL="273050" indent="-273050" eaLnBrk="1" hangingPunct="1">
              <a:spcBef>
                <a:spcPts val="300"/>
              </a:spcBef>
            </a:pPr>
            <a:r>
              <a:rPr lang="en-US" sz="2400" dirty="0" smtClean="0">
                <a:solidFill>
                  <a:schemeClr val="tx1"/>
                </a:solidFill>
              </a:rPr>
              <a:t>Missing Data</a:t>
            </a:r>
          </a:p>
          <a:p>
            <a:pPr marL="273050" indent="-273050" eaLnBrk="1" hangingPunct="1">
              <a:spcBef>
                <a:spcPts val="300"/>
              </a:spcBef>
            </a:pPr>
            <a:r>
              <a:rPr lang="en-US" sz="2400" dirty="0" smtClean="0">
                <a:solidFill>
                  <a:schemeClr val="tx1"/>
                </a:solidFill>
              </a:rPr>
              <a:t>High-hazard materials </a:t>
            </a:r>
          </a:p>
          <a:p>
            <a:pPr marL="273050" indent="-273050" eaLnBrk="1" hangingPunct="1">
              <a:spcBef>
                <a:spcPts val="300"/>
              </a:spcBef>
            </a:pPr>
            <a:r>
              <a:rPr lang="en-US" sz="2400" dirty="0" smtClean="0">
                <a:solidFill>
                  <a:schemeClr val="tx1"/>
                </a:solidFill>
              </a:rPr>
              <a:t>High risk process chemistries</a:t>
            </a:r>
          </a:p>
          <a:p>
            <a:pPr marL="273050" indent="-273050" eaLnBrk="1" hangingPunct="1">
              <a:spcBef>
                <a:spcPts val="300"/>
              </a:spcBef>
            </a:pPr>
            <a:r>
              <a:rPr lang="en-US" sz="2400" dirty="0" smtClean="0">
                <a:solidFill>
                  <a:schemeClr val="tx1"/>
                </a:solidFill>
              </a:rPr>
              <a:t>Inappropriate engineering or process controls</a:t>
            </a:r>
          </a:p>
          <a:p>
            <a:pPr marL="274320" lvl="1" indent="-274320" eaLnBrk="1" hangingPunct="1">
              <a:spcBef>
                <a:spcPts val="300"/>
              </a:spcBef>
              <a:buFont typeface="Arial" pitchFamily="34" charset="0"/>
              <a:buChar char="•"/>
            </a:pPr>
            <a:r>
              <a:rPr lang="en-US" sz="2400" dirty="0" smtClean="0">
                <a:solidFill>
                  <a:schemeClr val="tx1"/>
                </a:solidFill>
              </a:rPr>
              <a:t>Human and Environmental Exposures</a:t>
            </a:r>
          </a:p>
          <a:p>
            <a:pPr marL="273050" indent="-273050" eaLnBrk="1" hangingPunct="1">
              <a:spcBef>
                <a:spcPts val="300"/>
              </a:spcBef>
            </a:pPr>
            <a:r>
              <a:rPr lang="en-US" sz="2400" dirty="0" smtClean="0">
                <a:solidFill>
                  <a:schemeClr val="tx1"/>
                </a:solidFill>
              </a:rPr>
              <a:t>Legislation/regulations</a:t>
            </a:r>
          </a:p>
        </p:txBody>
      </p:sp>
    </p:spTree>
    <p:extLst>
      <p:ext uri="{BB962C8B-B14F-4D97-AF65-F5344CB8AC3E}">
        <p14:creationId xmlns:p14="http://schemas.microsoft.com/office/powerpoint/2010/main" val="389134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4"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from="(-#ppt_w/2)" to="(#ppt_x)" calcmode="lin" valueType="num">
                                      <p:cBhvr>
                                        <p:cTn id="13" dur="600" fill="hold">
                                          <p:stCondLst>
                                            <p:cond delay="0"/>
                                          </p:stCondLst>
                                        </p:cTn>
                                        <p:tgtEl>
                                          <p:spTgt spid="6">
                                            <p:txEl>
                                              <p:pRg st="1" end="1"/>
                                            </p:txEl>
                                          </p:spTgt>
                                        </p:tgtEl>
                                        <p:attrNameLst>
                                          <p:attrName>ppt_x</p:attrName>
                                        </p:attrNameLst>
                                      </p:cBhvr>
                                    </p:anim>
                                    <p:anim from="0" to="-1.0" calcmode="lin" valueType="num">
                                      <p:cBhvr>
                                        <p:cTn id="14" dur="200" decel="50000" autoRev="1" fill="hold">
                                          <p:stCondLst>
                                            <p:cond delay="600"/>
                                          </p:stCondLst>
                                        </p:cTn>
                                        <p:tgtEl>
                                          <p:spTgt spid="6">
                                            <p:txEl>
                                              <p:pRg st="1" end="1"/>
                                            </p:txEl>
                                          </p:spTgt>
                                        </p:tgtEl>
                                        <p:attrNameLst>
                                          <p:attrName>xshear</p:attrName>
                                        </p:attrNameLst>
                                      </p:cBhvr>
                                    </p:anim>
                                    <p:animScale>
                                      <p:cBhvr>
                                        <p:cTn id="15" dur="200" decel="100000" autoRev="1" fill="hold">
                                          <p:stCondLst>
                                            <p:cond delay="600"/>
                                          </p:stCondLst>
                                        </p:cTn>
                                        <p:tgtEl>
                                          <p:spTgt spid="6">
                                            <p:txEl>
                                              <p:pRg st="1" end="1"/>
                                            </p:txEl>
                                          </p:spTgt>
                                        </p:tgtEl>
                                      </p:cBhvr>
                                      <p:from x="100000" y="100000"/>
                                      <p:to x="80000" y="100000"/>
                                    </p:animScale>
                                    <p:anim by="(#ppt_h/3+#ppt_w*0.1)" calcmode="lin" valueType="num">
                                      <p:cBhvr additive="sum">
                                        <p:cTn id="16" dur="200" decel="100000" autoRev="1" fill="hold">
                                          <p:stCondLst>
                                            <p:cond delay="600"/>
                                          </p:stCondLst>
                                        </p:cTn>
                                        <p:tgtEl>
                                          <p:spTgt spid="6">
                                            <p:txEl>
                                              <p:pRg st="1" end="1"/>
                                            </p:txEl>
                                          </p:spTgt>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48" presetClass="entr" presetSubtype="0" accel="5000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1000" fill="hold"/>
                                        <p:tgtEl>
                                          <p:spTgt spid="6">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6">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
                                          </p:val>
                                        </p:tav>
                                        <p:tav tm="100000">
                                          <p:val>
                                            <p:strVal val="#ppt_y"/>
                                          </p:val>
                                        </p:tav>
                                      </p:tavLst>
                                    </p:anim>
                                    <p:animEffect transition="in" filter="fade">
                                      <p:cBhvr>
                                        <p:cTn id="24" dur="10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p:cTn id="29"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additive="base">
                                        <p:cTn id="43"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4"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 from="(-#ppt_w/2)" to="(#ppt_x)" calcmode="lin" valueType="num">
                                      <p:cBhvr>
                                        <p:cTn id="49" dur="600" fill="hold">
                                          <p:stCondLst>
                                            <p:cond delay="0"/>
                                          </p:stCondLst>
                                        </p:cTn>
                                        <p:tgtEl>
                                          <p:spTgt spid="6">
                                            <p:txEl>
                                              <p:pRg st="6" end="6"/>
                                            </p:txEl>
                                          </p:spTgt>
                                        </p:tgtEl>
                                        <p:attrNameLst>
                                          <p:attrName>ppt_x</p:attrName>
                                        </p:attrNameLst>
                                      </p:cBhvr>
                                    </p:anim>
                                    <p:anim from="0" to="-1.0" calcmode="lin" valueType="num">
                                      <p:cBhvr>
                                        <p:cTn id="50" dur="200" decel="50000" autoRev="1" fill="hold">
                                          <p:stCondLst>
                                            <p:cond delay="600"/>
                                          </p:stCondLst>
                                        </p:cTn>
                                        <p:tgtEl>
                                          <p:spTgt spid="6">
                                            <p:txEl>
                                              <p:pRg st="6" end="6"/>
                                            </p:txEl>
                                          </p:spTgt>
                                        </p:tgtEl>
                                        <p:attrNameLst>
                                          <p:attrName>xshear</p:attrName>
                                        </p:attrNameLst>
                                      </p:cBhvr>
                                    </p:anim>
                                    <p:animScale>
                                      <p:cBhvr>
                                        <p:cTn id="51" dur="200" decel="100000" autoRev="1" fill="hold">
                                          <p:stCondLst>
                                            <p:cond delay="600"/>
                                          </p:stCondLst>
                                        </p:cTn>
                                        <p:tgtEl>
                                          <p:spTgt spid="6">
                                            <p:txEl>
                                              <p:pRg st="6" end="6"/>
                                            </p:txEl>
                                          </p:spTgt>
                                        </p:tgtEl>
                                      </p:cBhvr>
                                      <p:from x="100000" y="100000"/>
                                      <p:to x="80000" y="100000"/>
                                    </p:animScale>
                                    <p:anim by="(#ppt_h/3+#ppt_w*0.1)" calcmode="lin" valueType="num">
                                      <p:cBhvr additive="sum">
                                        <p:cTn id="52" dur="200" decel="100000" autoRev="1" fill="hold">
                                          <p:stCondLst>
                                            <p:cond delay="600"/>
                                          </p:stCondLst>
                                        </p:cTn>
                                        <p:tgtEl>
                                          <p:spTgt spid="6">
                                            <p:txEl>
                                              <p:pRg st="6" end="6"/>
                                            </p:txEl>
                                          </p:spTgt>
                                        </p:tgtEl>
                                        <p:attrNameLst>
                                          <p:attrName>ppt_x</p:attrName>
                                        </p:attrNameLst>
                                      </p:cBhvr>
                                    </p:anim>
                                  </p:childTnLst>
                                </p:cTn>
                              </p:par>
                            </p:childTnLst>
                          </p:cTn>
                        </p:par>
                      </p:childTnLst>
                    </p:cTn>
                  </p:par>
                  <p:par>
                    <p:cTn id="53" fill="hold">
                      <p:stCondLst>
                        <p:cond delay="indefinite"/>
                      </p:stCondLst>
                      <p:childTnLst>
                        <p:par>
                          <p:cTn id="54" fill="hold">
                            <p:stCondLst>
                              <p:cond delay="0"/>
                            </p:stCondLst>
                            <p:childTnLst>
                              <p:par>
                                <p:cTn id="55" presetID="2" presetClass="entr" presetSubtype="6" fill="hold" nodeType="clickEffect">
                                  <p:stCondLst>
                                    <p:cond delay="0"/>
                                  </p:stCondLst>
                                  <p:childTnLst>
                                    <p:set>
                                      <p:cBhvr>
                                        <p:cTn id="56" dur="1" fill="hold">
                                          <p:stCondLst>
                                            <p:cond delay="0"/>
                                          </p:stCondLst>
                                        </p:cTn>
                                        <p:tgtEl>
                                          <p:spTgt spid="6">
                                            <p:txEl>
                                              <p:pRg st="7" end="7"/>
                                            </p:txEl>
                                          </p:spTgt>
                                        </p:tgtEl>
                                        <p:attrNameLst>
                                          <p:attrName>style.visibility</p:attrName>
                                        </p:attrNameLst>
                                      </p:cBhvr>
                                      <p:to>
                                        <p:strVal val="visible"/>
                                      </p:to>
                                    </p:set>
                                    <p:anim calcmode="lin" valueType="num">
                                      <p:cBhvr additive="base">
                                        <p:cTn id="57" dur="500" fill="hold"/>
                                        <p:tgtEl>
                                          <p:spTgt spid="6">
                                            <p:txEl>
                                              <p:pRg st="7" end="7"/>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a:t>American Chemical Society</a:t>
            </a:r>
          </a:p>
        </p:txBody>
      </p:sp>
      <p:sp>
        <p:nvSpPr>
          <p:cNvPr id="5" name="Title 4"/>
          <p:cNvSpPr txBox="1">
            <a:spLocks/>
          </p:cNvSpPr>
          <p:nvPr/>
        </p:nvSpPr>
        <p:spPr bwMode="auto">
          <a:xfrm>
            <a:off x="800100" y="1054124"/>
            <a:ext cx="7255880" cy="110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lnSpc>
                <a:spcPct val="90000"/>
              </a:lnSpc>
              <a:spcBef>
                <a:spcPct val="0"/>
              </a:spcBef>
              <a:spcAft>
                <a:spcPct val="0"/>
              </a:spcAft>
              <a:defRPr sz="2600" b="1">
                <a:solidFill>
                  <a:srgbClr val="0039A6"/>
                </a:solidFill>
                <a:latin typeface="+mj-lt"/>
                <a:ea typeface="+mj-ea"/>
                <a:cs typeface="+mj-cs"/>
              </a:defRPr>
            </a:lvl1pPr>
            <a:lvl2pPr algn="l" rtl="0" fontAlgn="base">
              <a:lnSpc>
                <a:spcPct val="90000"/>
              </a:lnSpc>
              <a:spcBef>
                <a:spcPct val="0"/>
              </a:spcBef>
              <a:spcAft>
                <a:spcPct val="0"/>
              </a:spcAft>
              <a:defRPr sz="2600" b="1">
                <a:solidFill>
                  <a:srgbClr val="0039A6"/>
                </a:solidFill>
                <a:latin typeface="Arial" charset="0"/>
              </a:defRPr>
            </a:lvl2pPr>
            <a:lvl3pPr algn="l" rtl="0" fontAlgn="base">
              <a:lnSpc>
                <a:spcPct val="90000"/>
              </a:lnSpc>
              <a:spcBef>
                <a:spcPct val="0"/>
              </a:spcBef>
              <a:spcAft>
                <a:spcPct val="0"/>
              </a:spcAft>
              <a:defRPr sz="2600" b="1">
                <a:solidFill>
                  <a:srgbClr val="0039A6"/>
                </a:solidFill>
                <a:latin typeface="Arial" charset="0"/>
              </a:defRPr>
            </a:lvl3pPr>
            <a:lvl4pPr algn="l" rtl="0" fontAlgn="base">
              <a:lnSpc>
                <a:spcPct val="90000"/>
              </a:lnSpc>
              <a:spcBef>
                <a:spcPct val="0"/>
              </a:spcBef>
              <a:spcAft>
                <a:spcPct val="0"/>
              </a:spcAft>
              <a:defRPr sz="2600" b="1">
                <a:solidFill>
                  <a:srgbClr val="0039A6"/>
                </a:solidFill>
                <a:latin typeface="Arial" charset="0"/>
              </a:defRPr>
            </a:lvl4pPr>
            <a:lvl5pPr algn="l" rtl="0" fontAlgn="base">
              <a:lnSpc>
                <a:spcPct val="90000"/>
              </a:lnSpc>
              <a:spcBef>
                <a:spcPct val="0"/>
              </a:spcBef>
              <a:spcAft>
                <a:spcPct val="0"/>
              </a:spcAft>
              <a:defRPr sz="2600" b="1">
                <a:solidFill>
                  <a:srgbClr val="0039A6"/>
                </a:solidFill>
                <a:latin typeface="Arial" charset="0"/>
              </a:defRPr>
            </a:lvl5pPr>
            <a:lvl6pPr marL="457200" algn="l" rtl="0" fontAlgn="base">
              <a:lnSpc>
                <a:spcPct val="90000"/>
              </a:lnSpc>
              <a:spcBef>
                <a:spcPct val="0"/>
              </a:spcBef>
              <a:spcAft>
                <a:spcPct val="0"/>
              </a:spcAft>
              <a:defRPr sz="2600" b="1">
                <a:solidFill>
                  <a:srgbClr val="0039A6"/>
                </a:solidFill>
                <a:latin typeface="Arial" charset="0"/>
              </a:defRPr>
            </a:lvl6pPr>
            <a:lvl7pPr marL="914400" algn="l" rtl="0" fontAlgn="base">
              <a:lnSpc>
                <a:spcPct val="90000"/>
              </a:lnSpc>
              <a:spcBef>
                <a:spcPct val="0"/>
              </a:spcBef>
              <a:spcAft>
                <a:spcPct val="0"/>
              </a:spcAft>
              <a:defRPr sz="2600" b="1">
                <a:solidFill>
                  <a:srgbClr val="0039A6"/>
                </a:solidFill>
                <a:latin typeface="Arial" charset="0"/>
              </a:defRPr>
            </a:lvl7pPr>
            <a:lvl8pPr marL="1371600" algn="l" rtl="0" fontAlgn="base">
              <a:lnSpc>
                <a:spcPct val="90000"/>
              </a:lnSpc>
              <a:spcBef>
                <a:spcPct val="0"/>
              </a:spcBef>
              <a:spcAft>
                <a:spcPct val="0"/>
              </a:spcAft>
              <a:defRPr sz="2600" b="1">
                <a:solidFill>
                  <a:srgbClr val="0039A6"/>
                </a:solidFill>
                <a:latin typeface="Arial" charset="0"/>
              </a:defRPr>
            </a:lvl8pPr>
            <a:lvl9pPr marL="1828800" algn="l" rtl="0" fontAlgn="base">
              <a:lnSpc>
                <a:spcPct val="90000"/>
              </a:lnSpc>
              <a:spcBef>
                <a:spcPct val="0"/>
              </a:spcBef>
              <a:spcAft>
                <a:spcPct val="0"/>
              </a:spcAft>
              <a:defRPr sz="2600" b="1">
                <a:solidFill>
                  <a:srgbClr val="0039A6"/>
                </a:solidFill>
                <a:latin typeface="Arial" charset="0"/>
              </a:defRPr>
            </a:lvl9pPr>
          </a:lstStyle>
          <a:p>
            <a:pPr algn="ctr"/>
            <a:r>
              <a:rPr lang="en-US" sz="3600" kern="0" dirty="0" smtClean="0"/>
              <a:t>Asking the Right Questions is Imperative</a:t>
            </a:r>
            <a:endParaRPr lang="en-US" sz="3600" kern="0" dirty="0" smtClean="0">
              <a:solidFill>
                <a:srgbClr val="006600"/>
              </a:solidFill>
            </a:endParaRPr>
          </a:p>
        </p:txBody>
      </p:sp>
      <p:sp>
        <p:nvSpPr>
          <p:cNvPr id="6" name="Rectangle 5"/>
          <p:cNvSpPr/>
          <p:nvPr/>
        </p:nvSpPr>
        <p:spPr>
          <a:xfrm>
            <a:off x="1400176" y="2392160"/>
            <a:ext cx="6655804" cy="3262432"/>
          </a:xfrm>
          <a:prstGeom prst="rect">
            <a:avLst/>
          </a:prstGeom>
        </p:spPr>
        <p:txBody>
          <a:bodyPr wrap="square">
            <a:spAutoFit/>
          </a:bodyPr>
          <a:lstStyle/>
          <a:p>
            <a:pPr fontAlgn="base">
              <a:spcBef>
                <a:spcPct val="0"/>
              </a:spcBef>
              <a:spcAft>
                <a:spcPct val="0"/>
              </a:spcAft>
              <a:buFont typeface="Wingdings" pitchFamily="2" charset="2"/>
              <a:buNone/>
            </a:pPr>
            <a:r>
              <a:rPr lang="en-US" sz="4000" b="1" i="1" dirty="0">
                <a:solidFill>
                  <a:srgbClr val="000000">
                    <a:lumMod val="75000"/>
                    <a:lumOff val="25000"/>
                  </a:srgbClr>
                </a:solidFill>
                <a:latin typeface="Arial Narrow" pitchFamily="34" charset="0"/>
              </a:rPr>
              <a:t>Avoid “the perfect uselessness of knowing the answer to the wrong question” </a:t>
            </a:r>
          </a:p>
          <a:p>
            <a:pPr fontAlgn="base">
              <a:spcBef>
                <a:spcPct val="0"/>
              </a:spcBef>
              <a:spcAft>
                <a:spcPct val="0"/>
              </a:spcAft>
              <a:buFont typeface="Wingdings" pitchFamily="2" charset="2"/>
              <a:buNone/>
            </a:pPr>
            <a:r>
              <a:rPr lang="en-US" sz="2500" i="1" dirty="0">
                <a:solidFill>
                  <a:srgbClr val="000000">
                    <a:lumMod val="75000"/>
                    <a:lumOff val="25000"/>
                  </a:srgbClr>
                </a:solidFill>
                <a:latin typeface="Times New Roman" pitchFamily="18" charset="0"/>
              </a:rPr>
              <a:t>			</a:t>
            </a:r>
          </a:p>
          <a:p>
            <a:pPr lvl="2" fontAlgn="base">
              <a:spcBef>
                <a:spcPct val="0"/>
              </a:spcBef>
              <a:spcAft>
                <a:spcPct val="0"/>
              </a:spcAft>
              <a:buFont typeface="Wingdings" pitchFamily="2" charset="2"/>
              <a:buNone/>
            </a:pPr>
            <a:r>
              <a:rPr lang="en-US" sz="2500" i="1" dirty="0">
                <a:solidFill>
                  <a:srgbClr val="000000">
                    <a:lumMod val="75000"/>
                    <a:lumOff val="25000"/>
                  </a:srgbClr>
                </a:solidFill>
                <a:latin typeface="Times New Roman" pitchFamily="18" charset="0"/>
              </a:rPr>
              <a:t>		</a:t>
            </a:r>
            <a:r>
              <a:rPr lang="en-US" i="1" dirty="0">
                <a:solidFill>
                  <a:srgbClr val="000000">
                    <a:lumMod val="75000"/>
                    <a:lumOff val="25000"/>
                  </a:srgbClr>
                </a:solidFill>
              </a:rPr>
              <a:t>The Left Hand of Darkness</a:t>
            </a:r>
            <a:endParaRPr lang="en-US" dirty="0">
              <a:solidFill>
                <a:srgbClr val="000000">
                  <a:lumMod val="75000"/>
                  <a:lumOff val="25000"/>
                </a:srgbClr>
              </a:solidFill>
            </a:endParaRPr>
          </a:p>
          <a:p>
            <a:pPr lvl="6">
              <a:buFont typeface="Wingdings" pitchFamily="2" charset="2"/>
              <a:buNone/>
            </a:pPr>
            <a:r>
              <a:rPr lang="en-US" dirty="0">
                <a:solidFill>
                  <a:srgbClr val="000000">
                    <a:lumMod val="75000"/>
                    <a:lumOff val="25000"/>
                  </a:srgbClr>
                </a:solidFill>
              </a:rPr>
              <a:t>Ursula K. </a:t>
            </a:r>
            <a:r>
              <a:rPr lang="en-US" dirty="0" err="1">
                <a:solidFill>
                  <a:srgbClr val="000000">
                    <a:lumMod val="75000"/>
                    <a:lumOff val="25000"/>
                  </a:srgbClr>
                </a:solidFill>
              </a:rPr>
              <a:t>LeGuin</a:t>
            </a:r>
            <a:endParaRPr lang="en-US" dirty="0">
              <a:solidFill>
                <a:srgbClr val="000000">
                  <a:lumMod val="75000"/>
                  <a:lumOff val="25000"/>
                </a:srgbClr>
              </a:solidFill>
            </a:endParaRPr>
          </a:p>
          <a:p>
            <a:pPr lvl="6">
              <a:buFont typeface="Wingdings" pitchFamily="2" charset="2"/>
              <a:buNone/>
            </a:pPr>
            <a:r>
              <a:rPr lang="en-US" dirty="0">
                <a:solidFill>
                  <a:srgbClr val="000000">
                    <a:lumMod val="75000"/>
                    <a:lumOff val="25000"/>
                  </a:srgbClr>
                </a:solidFill>
              </a:rPr>
              <a:t>1969</a:t>
            </a:r>
            <a:endParaRPr lang="en-US" b="1" i="1" dirty="0">
              <a:solidFill>
                <a:srgbClr val="000000">
                  <a:lumMod val="75000"/>
                  <a:lumOff val="25000"/>
                </a:srgbClr>
              </a:solidFill>
            </a:endParaRPr>
          </a:p>
        </p:txBody>
      </p:sp>
    </p:spTree>
    <p:extLst>
      <p:ext uri="{BB962C8B-B14F-4D97-AF65-F5344CB8AC3E}">
        <p14:creationId xmlns:p14="http://schemas.microsoft.com/office/powerpoint/2010/main" val="2196036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812" y="724201"/>
            <a:ext cx="7205742" cy="944562"/>
          </a:xfrm>
        </p:spPr>
        <p:txBody>
          <a:bodyPr/>
          <a:lstStyle/>
          <a:p>
            <a:pPr algn="ctr"/>
            <a:r>
              <a:rPr lang="en-US" sz="3200" dirty="0" smtClean="0"/>
              <a:t>What is the question we’re trying to answer?</a:t>
            </a:r>
            <a:endParaRPr lang="en-US" sz="3200" dirty="0"/>
          </a:p>
        </p:txBody>
      </p:sp>
      <p:sp>
        <p:nvSpPr>
          <p:cNvPr id="3" name="Content Placeholder 2"/>
          <p:cNvSpPr>
            <a:spLocks noGrp="1"/>
          </p:cNvSpPr>
          <p:nvPr>
            <p:ph idx="1"/>
          </p:nvPr>
        </p:nvSpPr>
        <p:spPr>
          <a:xfrm>
            <a:off x="827088" y="1932974"/>
            <a:ext cx="7529834" cy="4262639"/>
          </a:xfrm>
        </p:spPr>
        <p:txBody>
          <a:bodyPr/>
          <a:lstStyle/>
          <a:p>
            <a:r>
              <a:rPr lang="en-US" sz="2800" dirty="0" smtClean="0">
                <a:solidFill>
                  <a:schemeClr val="tx1"/>
                </a:solidFill>
              </a:rPr>
              <a:t>What is chemistry for?</a:t>
            </a:r>
          </a:p>
          <a:p>
            <a:pPr lvl="1"/>
            <a:r>
              <a:rPr lang="en-US" sz="2400" dirty="0" smtClean="0">
                <a:solidFill>
                  <a:schemeClr val="tx1"/>
                </a:solidFill>
              </a:rPr>
              <a:t>it’s own sake?</a:t>
            </a:r>
          </a:p>
          <a:p>
            <a:pPr lvl="1"/>
            <a:r>
              <a:rPr lang="en-US" sz="2400" dirty="0" smtClean="0">
                <a:solidFill>
                  <a:schemeClr val="tx1"/>
                </a:solidFill>
              </a:rPr>
              <a:t>for my own gratification?</a:t>
            </a:r>
          </a:p>
          <a:p>
            <a:r>
              <a:rPr lang="en-US" sz="2800" dirty="0" smtClean="0">
                <a:solidFill>
                  <a:schemeClr val="tx1"/>
                </a:solidFill>
              </a:rPr>
              <a:t>What is green chemistry and why does trying to define it lead to so much contention?</a:t>
            </a:r>
          </a:p>
          <a:p>
            <a:r>
              <a:rPr lang="en-US" sz="2800" dirty="0" smtClean="0">
                <a:solidFill>
                  <a:schemeClr val="tx1"/>
                </a:solidFill>
              </a:rPr>
              <a:t>What is green chemistry for?</a:t>
            </a:r>
          </a:p>
          <a:p>
            <a:r>
              <a:rPr lang="en-US" sz="2800" dirty="0" smtClean="0">
                <a:solidFill>
                  <a:schemeClr val="tx1"/>
                </a:solidFill>
              </a:rPr>
              <a:t>Why is green chemistry so important?</a:t>
            </a:r>
          </a:p>
          <a:p>
            <a:endParaRPr lang="en-US" sz="2800" dirty="0">
              <a:solidFill>
                <a:schemeClr val="tx1"/>
              </a:solidFill>
            </a:endParaRPr>
          </a:p>
        </p:txBody>
      </p:sp>
      <p:sp>
        <p:nvSpPr>
          <p:cNvPr id="4" name="Footer Placeholder 3"/>
          <p:cNvSpPr>
            <a:spLocks noGrp="1"/>
          </p:cNvSpPr>
          <p:nvPr>
            <p:ph type="ftr" sz="quarter" idx="10"/>
          </p:nvPr>
        </p:nvSpPr>
        <p:spPr/>
        <p:txBody>
          <a:bodyPr/>
          <a:lstStyle/>
          <a:p>
            <a:r>
              <a:rPr lang="en-GB" smtClean="0"/>
              <a:t>American Chemical Society</a:t>
            </a:r>
            <a:endParaRPr lang="en-GB" dirty="0"/>
          </a:p>
        </p:txBody>
      </p:sp>
    </p:spTree>
    <p:extLst>
      <p:ext uri="{BB962C8B-B14F-4D97-AF65-F5344CB8AC3E}">
        <p14:creationId xmlns:p14="http://schemas.microsoft.com/office/powerpoint/2010/main" val="4004001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a:t>American Chemical Society</a:t>
            </a:r>
          </a:p>
        </p:txBody>
      </p:sp>
      <p:sp>
        <p:nvSpPr>
          <p:cNvPr id="5" name="Rectangle 4"/>
          <p:cNvSpPr/>
          <p:nvPr/>
        </p:nvSpPr>
        <p:spPr>
          <a:xfrm>
            <a:off x="1684863" y="771848"/>
            <a:ext cx="5763116" cy="584775"/>
          </a:xfrm>
          <a:prstGeom prst="rect">
            <a:avLst/>
          </a:prstGeom>
        </p:spPr>
        <p:txBody>
          <a:bodyPr wrap="none">
            <a:spAutoFit/>
          </a:bodyPr>
          <a:lstStyle/>
          <a:p>
            <a:pPr algn="ctr" fontAlgn="base">
              <a:spcBef>
                <a:spcPct val="0"/>
              </a:spcBef>
              <a:spcAft>
                <a:spcPct val="10000"/>
              </a:spcAft>
            </a:pPr>
            <a:r>
              <a:rPr lang="en-US" sz="3200" b="1" dirty="0">
                <a:solidFill>
                  <a:srgbClr val="000000"/>
                </a:solidFill>
                <a:cs typeface="Segoe UI" pitchFamily="34" charset="0"/>
              </a:rPr>
              <a:t>Sustainability Risks are Real</a:t>
            </a:r>
            <a:endParaRPr lang="en-US" sz="3200" b="1" baseline="30000" dirty="0">
              <a:solidFill>
                <a:srgbClr val="000000"/>
              </a:solidFill>
              <a:cs typeface="Segoe UI" pitchFamily="34" charset="0"/>
            </a:endParaRPr>
          </a:p>
        </p:txBody>
      </p:sp>
      <p:sp>
        <p:nvSpPr>
          <p:cNvPr id="6" name="Title 3"/>
          <p:cNvSpPr txBox="1">
            <a:spLocks/>
          </p:cNvSpPr>
          <p:nvPr/>
        </p:nvSpPr>
        <p:spPr bwMode="auto">
          <a:xfrm>
            <a:off x="1441075" y="1716418"/>
            <a:ext cx="6250691" cy="727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lnSpc>
                <a:spcPct val="90000"/>
              </a:lnSpc>
              <a:spcBef>
                <a:spcPct val="0"/>
              </a:spcBef>
              <a:spcAft>
                <a:spcPct val="0"/>
              </a:spcAft>
              <a:defRPr sz="2600" b="1">
                <a:solidFill>
                  <a:srgbClr val="0039A6"/>
                </a:solidFill>
                <a:latin typeface="+mj-lt"/>
                <a:ea typeface="+mj-ea"/>
                <a:cs typeface="+mj-cs"/>
              </a:defRPr>
            </a:lvl1pPr>
            <a:lvl2pPr algn="l" rtl="0" fontAlgn="base">
              <a:lnSpc>
                <a:spcPct val="90000"/>
              </a:lnSpc>
              <a:spcBef>
                <a:spcPct val="0"/>
              </a:spcBef>
              <a:spcAft>
                <a:spcPct val="0"/>
              </a:spcAft>
              <a:defRPr sz="2600" b="1">
                <a:solidFill>
                  <a:srgbClr val="0039A6"/>
                </a:solidFill>
                <a:latin typeface="Arial" charset="0"/>
              </a:defRPr>
            </a:lvl2pPr>
            <a:lvl3pPr algn="l" rtl="0" fontAlgn="base">
              <a:lnSpc>
                <a:spcPct val="90000"/>
              </a:lnSpc>
              <a:spcBef>
                <a:spcPct val="0"/>
              </a:spcBef>
              <a:spcAft>
                <a:spcPct val="0"/>
              </a:spcAft>
              <a:defRPr sz="2600" b="1">
                <a:solidFill>
                  <a:srgbClr val="0039A6"/>
                </a:solidFill>
                <a:latin typeface="Arial" charset="0"/>
              </a:defRPr>
            </a:lvl3pPr>
            <a:lvl4pPr algn="l" rtl="0" fontAlgn="base">
              <a:lnSpc>
                <a:spcPct val="90000"/>
              </a:lnSpc>
              <a:spcBef>
                <a:spcPct val="0"/>
              </a:spcBef>
              <a:spcAft>
                <a:spcPct val="0"/>
              </a:spcAft>
              <a:defRPr sz="2600" b="1">
                <a:solidFill>
                  <a:srgbClr val="0039A6"/>
                </a:solidFill>
                <a:latin typeface="Arial" charset="0"/>
              </a:defRPr>
            </a:lvl4pPr>
            <a:lvl5pPr algn="l" rtl="0" fontAlgn="base">
              <a:lnSpc>
                <a:spcPct val="90000"/>
              </a:lnSpc>
              <a:spcBef>
                <a:spcPct val="0"/>
              </a:spcBef>
              <a:spcAft>
                <a:spcPct val="0"/>
              </a:spcAft>
              <a:defRPr sz="2600" b="1">
                <a:solidFill>
                  <a:srgbClr val="0039A6"/>
                </a:solidFill>
                <a:latin typeface="Arial" charset="0"/>
              </a:defRPr>
            </a:lvl5pPr>
            <a:lvl6pPr marL="457200" algn="l" rtl="0" fontAlgn="base">
              <a:lnSpc>
                <a:spcPct val="90000"/>
              </a:lnSpc>
              <a:spcBef>
                <a:spcPct val="0"/>
              </a:spcBef>
              <a:spcAft>
                <a:spcPct val="0"/>
              </a:spcAft>
              <a:defRPr sz="2600" b="1">
                <a:solidFill>
                  <a:srgbClr val="0039A6"/>
                </a:solidFill>
                <a:latin typeface="Arial" charset="0"/>
              </a:defRPr>
            </a:lvl6pPr>
            <a:lvl7pPr marL="914400" algn="l" rtl="0" fontAlgn="base">
              <a:lnSpc>
                <a:spcPct val="90000"/>
              </a:lnSpc>
              <a:spcBef>
                <a:spcPct val="0"/>
              </a:spcBef>
              <a:spcAft>
                <a:spcPct val="0"/>
              </a:spcAft>
              <a:defRPr sz="2600" b="1">
                <a:solidFill>
                  <a:srgbClr val="0039A6"/>
                </a:solidFill>
                <a:latin typeface="Arial" charset="0"/>
              </a:defRPr>
            </a:lvl7pPr>
            <a:lvl8pPr marL="1371600" algn="l" rtl="0" fontAlgn="base">
              <a:lnSpc>
                <a:spcPct val="90000"/>
              </a:lnSpc>
              <a:spcBef>
                <a:spcPct val="0"/>
              </a:spcBef>
              <a:spcAft>
                <a:spcPct val="0"/>
              </a:spcAft>
              <a:defRPr sz="2600" b="1">
                <a:solidFill>
                  <a:srgbClr val="0039A6"/>
                </a:solidFill>
                <a:latin typeface="Arial" charset="0"/>
              </a:defRPr>
            </a:lvl8pPr>
            <a:lvl9pPr marL="1828800" algn="l" rtl="0" fontAlgn="base">
              <a:lnSpc>
                <a:spcPct val="90000"/>
              </a:lnSpc>
              <a:spcBef>
                <a:spcPct val="0"/>
              </a:spcBef>
              <a:spcAft>
                <a:spcPct val="0"/>
              </a:spcAft>
              <a:defRPr sz="2600" b="1">
                <a:solidFill>
                  <a:srgbClr val="0039A6"/>
                </a:solidFill>
                <a:latin typeface="Arial" charset="0"/>
              </a:defRPr>
            </a:lvl9pPr>
          </a:lstStyle>
          <a:p>
            <a:pPr algn="ctr"/>
            <a:r>
              <a:rPr lang="en-US" sz="5400" kern="0" dirty="0" smtClean="0">
                <a:solidFill>
                  <a:srgbClr val="006600"/>
                </a:solidFill>
              </a:rPr>
              <a:t>THE BIG DRIVERS</a:t>
            </a:r>
          </a:p>
        </p:txBody>
      </p:sp>
      <p:sp>
        <p:nvSpPr>
          <p:cNvPr id="7" name="TextBox 6"/>
          <p:cNvSpPr txBox="1"/>
          <p:nvPr/>
        </p:nvSpPr>
        <p:spPr>
          <a:xfrm>
            <a:off x="914401" y="2647666"/>
            <a:ext cx="7566796" cy="3548417"/>
          </a:xfrm>
          <a:prstGeom prst="rect">
            <a:avLst/>
          </a:prstGeom>
        </p:spPr>
        <p:txBody>
          <a:bodyPr wrap="square" anchor="ctr">
            <a:normAutofit fontScale="70000" lnSpcReduction="20000"/>
          </a:bodyPr>
          <a:lstStyle/>
          <a:p>
            <a:pPr marL="274320" indent="-274320">
              <a:spcBef>
                <a:spcPct val="0"/>
              </a:spcBef>
              <a:spcAft>
                <a:spcPts val="600"/>
              </a:spcAft>
              <a:defRPr/>
            </a:pPr>
            <a:r>
              <a:rPr lang="en-US" sz="2800" b="1" dirty="0">
                <a:solidFill>
                  <a:srgbClr val="000000">
                    <a:lumMod val="50000"/>
                  </a:srgbClr>
                </a:solidFill>
                <a:ea typeface="Segoe UI" pitchFamily="34" charset="0"/>
                <a:cs typeface="Segoe UI" pitchFamily="34" charset="0"/>
              </a:rPr>
              <a:t>How do you view the world?</a:t>
            </a:r>
          </a:p>
          <a:p>
            <a:pPr marL="274320" indent="-274320">
              <a:spcBef>
                <a:spcPct val="0"/>
              </a:spcBef>
              <a:spcAft>
                <a:spcPts val="600"/>
              </a:spcAft>
              <a:defRPr/>
            </a:pPr>
            <a:endParaRPr lang="en-US" sz="2800" b="1" dirty="0">
              <a:solidFill>
                <a:srgbClr val="000000">
                  <a:lumMod val="50000"/>
                </a:srgbClr>
              </a:solidFill>
              <a:ea typeface="Segoe UI" pitchFamily="34" charset="0"/>
              <a:cs typeface="Segoe UI" pitchFamily="34" charset="0"/>
            </a:endParaRPr>
          </a:p>
          <a:p>
            <a:pPr marL="274320" lvl="1" indent="-274320">
              <a:spcBef>
                <a:spcPct val="0"/>
              </a:spcBef>
              <a:spcAft>
                <a:spcPts val="600"/>
              </a:spcAft>
              <a:buFont typeface="Arial" pitchFamily="34" charset="0"/>
              <a:buChar char="•"/>
              <a:defRPr/>
            </a:pPr>
            <a:r>
              <a:rPr lang="en-US" sz="2800" i="1" dirty="0">
                <a:solidFill>
                  <a:srgbClr val="000000"/>
                </a:solidFill>
                <a:ea typeface="Segoe UI" pitchFamily="34" charset="0"/>
                <a:cs typeface="Segoe UI" pitchFamily="34" charset="0"/>
              </a:rPr>
              <a:t>Plenty of resources vs. finite and diminishing resources?</a:t>
            </a:r>
          </a:p>
          <a:p>
            <a:pPr marL="0" lvl="1">
              <a:spcBef>
                <a:spcPct val="0"/>
              </a:spcBef>
              <a:spcAft>
                <a:spcPts val="600"/>
              </a:spcAft>
              <a:defRPr/>
            </a:pPr>
            <a:endParaRPr lang="en-US" sz="2800" i="1" dirty="0">
              <a:solidFill>
                <a:srgbClr val="000000"/>
              </a:solidFill>
              <a:ea typeface="Segoe UI" pitchFamily="34" charset="0"/>
              <a:cs typeface="Segoe UI" pitchFamily="34" charset="0"/>
            </a:endParaRPr>
          </a:p>
          <a:p>
            <a:pPr marL="274320" lvl="1" indent="-274320">
              <a:spcBef>
                <a:spcPct val="0"/>
              </a:spcBef>
              <a:spcAft>
                <a:spcPts val="600"/>
              </a:spcAft>
              <a:buFont typeface="Arial" pitchFamily="34" charset="0"/>
              <a:buChar char="•"/>
              <a:defRPr/>
            </a:pPr>
            <a:r>
              <a:rPr lang="en-US" sz="2800" i="1" dirty="0">
                <a:solidFill>
                  <a:srgbClr val="000000"/>
                </a:solidFill>
                <a:ea typeface="Segoe UI" pitchFamily="34" charset="0"/>
                <a:cs typeface="Segoe UI" pitchFamily="34" charset="0"/>
              </a:rPr>
              <a:t>Room for lots more people vs. too many people?</a:t>
            </a:r>
          </a:p>
          <a:p>
            <a:pPr marL="0" lvl="1">
              <a:spcBef>
                <a:spcPct val="0"/>
              </a:spcBef>
              <a:spcAft>
                <a:spcPts val="600"/>
              </a:spcAft>
              <a:defRPr/>
            </a:pPr>
            <a:endParaRPr lang="en-US" sz="2800" i="1" dirty="0">
              <a:solidFill>
                <a:srgbClr val="000000"/>
              </a:solidFill>
              <a:ea typeface="Segoe UI" pitchFamily="34" charset="0"/>
              <a:cs typeface="Segoe UI" pitchFamily="34" charset="0"/>
            </a:endParaRPr>
          </a:p>
          <a:p>
            <a:pPr marL="274320" lvl="1" indent="-274320">
              <a:spcBef>
                <a:spcPct val="0"/>
              </a:spcBef>
              <a:spcAft>
                <a:spcPts val="600"/>
              </a:spcAft>
              <a:buFont typeface="Arial" pitchFamily="34" charset="0"/>
              <a:buChar char="•"/>
              <a:defRPr/>
            </a:pPr>
            <a:r>
              <a:rPr lang="en-US" sz="2800" i="1" dirty="0">
                <a:solidFill>
                  <a:srgbClr val="000000"/>
                </a:solidFill>
                <a:ea typeface="Segoe UI" pitchFamily="34" charset="0"/>
                <a:cs typeface="Segoe UI" pitchFamily="34" charset="0"/>
              </a:rPr>
              <a:t>The environment will take care of itself vs. the environment is stressed?</a:t>
            </a:r>
          </a:p>
          <a:p>
            <a:pPr marL="274320" lvl="1" indent="-274320">
              <a:spcBef>
                <a:spcPct val="0"/>
              </a:spcBef>
              <a:spcAft>
                <a:spcPts val="600"/>
              </a:spcAft>
              <a:buFont typeface="Arial" pitchFamily="34" charset="0"/>
              <a:buChar char="•"/>
              <a:defRPr/>
            </a:pPr>
            <a:endParaRPr lang="en-US" sz="2800" i="1" dirty="0">
              <a:solidFill>
                <a:srgbClr val="000000"/>
              </a:solidFill>
              <a:ea typeface="Segoe UI" pitchFamily="34" charset="0"/>
              <a:cs typeface="Segoe UI" pitchFamily="34" charset="0"/>
            </a:endParaRPr>
          </a:p>
          <a:p>
            <a:pPr marL="274320" lvl="1" indent="-274320">
              <a:spcBef>
                <a:spcPct val="0"/>
              </a:spcBef>
              <a:spcAft>
                <a:spcPts val="600"/>
              </a:spcAft>
              <a:buFont typeface="Arial" pitchFamily="34" charset="0"/>
              <a:buChar char="•"/>
              <a:defRPr/>
            </a:pPr>
            <a:r>
              <a:rPr lang="en-US" sz="2800" i="1" dirty="0">
                <a:solidFill>
                  <a:srgbClr val="000000"/>
                </a:solidFill>
                <a:ea typeface="Segoe UI" pitchFamily="34" charset="0"/>
                <a:cs typeface="Segoe UI" pitchFamily="34" charset="0"/>
              </a:rPr>
              <a:t>Life as I know it will continue on just as it always has vs. disruptive change?</a:t>
            </a:r>
          </a:p>
        </p:txBody>
      </p:sp>
    </p:spTree>
    <p:extLst>
      <p:ext uri="{BB962C8B-B14F-4D97-AF65-F5344CB8AC3E}">
        <p14:creationId xmlns:p14="http://schemas.microsoft.com/office/powerpoint/2010/main" val="196781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7088" y="762000"/>
            <a:ext cx="7173912" cy="990600"/>
          </a:xfrm>
        </p:spPr>
        <p:txBody>
          <a:bodyPr/>
          <a:lstStyle/>
          <a:p>
            <a:pPr algn="ctr"/>
            <a:r>
              <a:rPr lang="en-US" sz="3200" dirty="0" smtClean="0"/>
              <a:t>Does it Matter Where Chemicals Come From and How they are Made?</a:t>
            </a:r>
            <a:endParaRPr lang="en-US" sz="3200" dirty="0"/>
          </a:p>
        </p:txBody>
      </p:sp>
      <p:sp>
        <p:nvSpPr>
          <p:cNvPr id="6" name="Content Placeholder 5"/>
          <p:cNvSpPr>
            <a:spLocks noGrp="1"/>
          </p:cNvSpPr>
          <p:nvPr>
            <p:ph idx="1"/>
          </p:nvPr>
        </p:nvSpPr>
        <p:spPr>
          <a:xfrm>
            <a:off x="827088" y="2047875"/>
            <a:ext cx="7859712" cy="4352925"/>
          </a:xfrm>
        </p:spPr>
        <p:txBody>
          <a:bodyPr/>
          <a:lstStyle/>
          <a:p>
            <a:r>
              <a:rPr lang="en-US" sz="2400" dirty="0" smtClean="0">
                <a:solidFill>
                  <a:schemeClr val="tx1"/>
                </a:solidFill>
              </a:rPr>
              <a:t>How many of you have had an industrial chemistry course?</a:t>
            </a:r>
          </a:p>
          <a:p>
            <a:r>
              <a:rPr lang="en-US" sz="2400" dirty="0" smtClean="0">
                <a:solidFill>
                  <a:schemeClr val="tx1"/>
                </a:solidFill>
              </a:rPr>
              <a:t>How many of you have attempted to do a life cycle assessment?</a:t>
            </a:r>
          </a:p>
          <a:p>
            <a:r>
              <a:rPr lang="en-US" sz="2400" dirty="0" smtClean="0">
                <a:solidFill>
                  <a:schemeClr val="tx1"/>
                </a:solidFill>
              </a:rPr>
              <a:t>What does the term “chemical supply chain” mean to you?</a:t>
            </a:r>
          </a:p>
          <a:p>
            <a:r>
              <a:rPr lang="en-US" sz="2400" dirty="0" smtClean="0">
                <a:solidFill>
                  <a:schemeClr val="tx1"/>
                </a:solidFill>
              </a:rPr>
              <a:t>Do you care where things come from and what social, economic and environmental impacts are associated with the chemicals you work with?</a:t>
            </a:r>
            <a:endParaRPr lang="en-US" sz="2400" dirty="0">
              <a:solidFill>
                <a:schemeClr val="tx1"/>
              </a:solidFill>
            </a:endParaRPr>
          </a:p>
        </p:txBody>
      </p:sp>
      <p:sp>
        <p:nvSpPr>
          <p:cNvPr id="4" name="Footer Placeholder 3"/>
          <p:cNvSpPr>
            <a:spLocks noGrp="1"/>
          </p:cNvSpPr>
          <p:nvPr>
            <p:ph type="ftr" sz="quarter" idx="10"/>
          </p:nvPr>
        </p:nvSpPr>
        <p:spPr/>
        <p:txBody>
          <a:bodyPr/>
          <a:lstStyle/>
          <a:p>
            <a:r>
              <a:rPr lang="en-GB" smtClean="0"/>
              <a:t>American Chemical Society</a:t>
            </a:r>
            <a:endParaRPr lang="en-GB" dirty="0"/>
          </a:p>
        </p:txBody>
      </p:sp>
    </p:spTree>
    <p:extLst>
      <p:ext uri="{BB962C8B-B14F-4D97-AF65-F5344CB8AC3E}">
        <p14:creationId xmlns:p14="http://schemas.microsoft.com/office/powerpoint/2010/main" val="14405574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a:t>American Chemical Society</a:t>
            </a:r>
          </a:p>
        </p:txBody>
      </p:sp>
      <p:sp>
        <p:nvSpPr>
          <p:cNvPr id="6" name="Rectangle 1"/>
          <p:cNvSpPr>
            <a:spLocks noChangeArrowheads="1"/>
          </p:cNvSpPr>
          <p:nvPr/>
        </p:nvSpPr>
        <p:spPr bwMode="auto">
          <a:xfrm>
            <a:off x="-92597" y="750946"/>
            <a:ext cx="9363919" cy="528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53" tIns="48326" rIns="96653" bIns="48326">
            <a:spAutoFit/>
          </a:bodyPr>
          <a:lstStyle/>
          <a:p>
            <a:pPr algn="ctr" fontAlgn="base">
              <a:spcBef>
                <a:spcPct val="0"/>
              </a:spcBef>
              <a:spcAft>
                <a:spcPct val="10000"/>
              </a:spcAft>
            </a:pPr>
            <a:r>
              <a:rPr lang="en-US" sz="2800" b="1" dirty="0">
                <a:solidFill>
                  <a:srgbClr val="333399"/>
                </a:solidFill>
                <a:cs typeface="Segoe UI" pitchFamily="34" charset="0"/>
              </a:rPr>
              <a:t>Supply of Critical Elements is not Sustainable</a:t>
            </a:r>
            <a:endParaRPr lang="en-US" sz="2800" b="1" baseline="30000" dirty="0">
              <a:solidFill>
                <a:srgbClr val="333399"/>
              </a:solidFill>
              <a:cs typeface="Segoe UI" pitchFamily="34"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100" y="1499040"/>
            <a:ext cx="6819900" cy="4797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ular Callout 1"/>
          <p:cNvSpPr/>
          <p:nvPr/>
        </p:nvSpPr>
        <p:spPr>
          <a:xfrm>
            <a:off x="7859212" y="1724629"/>
            <a:ext cx="1238492" cy="1666754"/>
          </a:xfrm>
          <a:prstGeom prst="wedgeRectCallout">
            <a:avLst>
              <a:gd name="adj1" fmla="val -237517"/>
              <a:gd name="adj2" fmla="val 447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100" dirty="0">
                <a:solidFill>
                  <a:srgbClr val="000000"/>
                </a:solidFill>
              </a:rPr>
              <a:t>50% of all </a:t>
            </a:r>
            <a:r>
              <a:rPr lang="en-US" sz="1100" b="1" dirty="0">
                <a:solidFill>
                  <a:srgbClr val="000000"/>
                </a:solidFill>
              </a:rPr>
              <a:t>Zn</a:t>
            </a:r>
            <a:r>
              <a:rPr lang="en-US" sz="1100" dirty="0">
                <a:solidFill>
                  <a:srgbClr val="000000"/>
                </a:solidFill>
              </a:rPr>
              <a:t> is used to galvanize steel for corrosion resistance; </a:t>
            </a:r>
            <a:r>
              <a:rPr lang="en-US" sz="1100" b="1" dirty="0">
                <a:solidFill>
                  <a:srgbClr val="000000"/>
                </a:solidFill>
              </a:rPr>
              <a:t>5-50 years of Zn are left at</a:t>
            </a:r>
            <a:r>
              <a:rPr lang="en-US" sz="1100" dirty="0">
                <a:solidFill>
                  <a:srgbClr val="000000"/>
                </a:solidFill>
              </a:rPr>
              <a:t> current rate of consumption</a:t>
            </a:r>
          </a:p>
          <a:p>
            <a:pPr fontAlgn="base">
              <a:spcBef>
                <a:spcPct val="0"/>
              </a:spcBef>
              <a:spcAft>
                <a:spcPct val="0"/>
              </a:spcAft>
            </a:pPr>
            <a:endParaRPr lang="en-US" sz="1100" dirty="0">
              <a:solidFill>
                <a:srgbClr val="000000"/>
              </a:solidFill>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6349" y="1251983"/>
            <a:ext cx="2592729" cy="1820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ular Callout 2"/>
          <p:cNvSpPr/>
          <p:nvPr/>
        </p:nvSpPr>
        <p:spPr>
          <a:xfrm>
            <a:off x="7523544" y="5136325"/>
            <a:ext cx="1446835" cy="975108"/>
          </a:xfrm>
          <a:prstGeom prst="wedgeRectCallout">
            <a:avLst>
              <a:gd name="adj1" fmla="val -141279"/>
              <a:gd name="adj2" fmla="val -17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dirty="0">
                <a:solidFill>
                  <a:srgbClr val="000000"/>
                </a:solidFill>
              </a:rPr>
              <a:t>Global production of </a:t>
            </a:r>
            <a:r>
              <a:rPr lang="en-US" sz="1100" b="1" dirty="0" err="1">
                <a:solidFill>
                  <a:srgbClr val="000000"/>
                </a:solidFill>
              </a:rPr>
              <a:t>Sn</a:t>
            </a:r>
            <a:r>
              <a:rPr lang="en-US" sz="1100" dirty="0">
                <a:solidFill>
                  <a:srgbClr val="000000"/>
                </a:solidFill>
              </a:rPr>
              <a:t> = 140 </a:t>
            </a:r>
            <a:r>
              <a:rPr lang="en-US" sz="1100" dirty="0" err="1">
                <a:solidFill>
                  <a:srgbClr val="000000"/>
                </a:solidFill>
              </a:rPr>
              <a:t>tonnes</a:t>
            </a:r>
            <a:r>
              <a:rPr lang="en-US" sz="1100" dirty="0">
                <a:solidFill>
                  <a:srgbClr val="000000"/>
                </a:solidFill>
              </a:rPr>
              <a:t>; if current consumption continues, </a:t>
            </a:r>
            <a:r>
              <a:rPr lang="en-US" sz="1100" b="1" dirty="0">
                <a:solidFill>
                  <a:srgbClr val="000000"/>
                </a:solidFill>
              </a:rPr>
              <a:t>5-50 years</a:t>
            </a:r>
            <a:r>
              <a:rPr lang="en-US" sz="1100" dirty="0">
                <a:solidFill>
                  <a:srgbClr val="000000"/>
                </a:solidFill>
              </a:rPr>
              <a:t> of </a:t>
            </a:r>
            <a:r>
              <a:rPr lang="en-US" sz="1100" dirty="0" err="1">
                <a:solidFill>
                  <a:srgbClr val="000000"/>
                </a:solidFill>
              </a:rPr>
              <a:t>Sn</a:t>
            </a:r>
            <a:r>
              <a:rPr lang="en-US" sz="1100" dirty="0">
                <a:solidFill>
                  <a:srgbClr val="000000"/>
                </a:solidFill>
              </a:rPr>
              <a:t> are left</a:t>
            </a:r>
            <a:endParaRPr lang="en-US" sz="1100" dirty="0">
              <a:solidFill>
                <a:srgbClr val="FFFFFF"/>
              </a:solidFill>
            </a:endParaRPr>
          </a:p>
        </p:txBody>
      </p:sp>
      <p:sp>
        <p:nvSpPr>
          <p:cNvPr id="8" name="Rectangular Callout 7"/>
          <p:cNvSpPr/>
          <p:nvPr/>
        </p:nvSpPr>
        <p:spPr>
          <a:xfrm>
            <a:off x="533400" y="5136325"/>
            <a:ext cx="1733550" cy="1079280"/>
          </a:xfrm>
          <a:prstGeom prst="wedgeRectCallout">
            <a:avLst>
              <a:gd name="adj1" fmla="val 168790"/>
              <a:gd name="adj2" fmla="val -1648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b="1" dirty="0">
                <a:solidFill>
                  <a:srgbClr val="000000"/>
                </a:solidFill>
              </a:rPr>
              <a:t>Rh</a:t>
            </a:r>
            <a:r>
              <a:rPr lang="en-US" sz="1100" dirty="0">
                <a:solidFill>
                  <a:srgbClr val="000000"/>
                </a:solidFill>
              </a:rPr>
              <a:t> is one of the rarest elements in the Earth’s crust accounting for  0.0002 parts per million; only </a:t>
            </a:r>
            <a:r>
              <a:rPr lang="en-US" sz="1100" b="1" dirty="0">
                <a:solidFill>
                  <a:srgbClr val="000000"/>
                </a:solidFill>
              </a:rPr>
              <a:t>5-50 years of Rh are left</a:t>
            </a:r>
            <a:r>
              <a:rPr lang="en-US" sz="1100" dirty="0">
                <a:solidFill>
                  <a:srgbClr val="000000"/>
                </a:solidFill>
              </a:rPr>
              <a:t>. </a:t>
            </a:r>
            <a:endParaRPr lang="en-US" sz="1100" dirty="0">
              <a:solidFill>
                <a:srgbClr val="FFFFFF"/>
              </a:solidFill>
            </a:endParaRPr>
          </a:p>
        </p:txBody>
      </p:sp>
    </p:spTree>
    <p:extLst>
      <p:ext uri="{BB962C8B-B14F-4D97-AF65-F5344CB8AC3E}">
        <p14:creationId xmlns:p14="http://schemas.microsoft.com/office/powerpoint/2010/main" val="810679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580</TotalTime>
  <Words>1983</Words>
  <Application>Microsoft Office PowerPoint</Application>
  <PresentationFormat>On-screen Show (4:3)</PresentationFormat>
  <Paragraphs>306</Paragraphs>
  <Slides>42</Slides>
  <Notes>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45" baseType="lpstr">
      <vt:lpstr>Default Design</vt:lpstr>
      <vt:lpstr>1_Default Design</vt:lpstr>
      <vt:lpstr>Clip</vt:lpstr>
      <vt:lpstr>The Global Chemistry Enterprise is Completely Unsustainable – What are you going to do about it? </vt:lpstr>
      <vt:lpstr>ACS Membership</vt:lpstr>
      <vt:lpstr>ACS Green Chemistry Institute®</vt:lpstr>
      <vt:lpstr>Why Reimagine Chemistry?</vt:lpstr>
      <vt:lpstr>PowerPoint Presentation</vt:lpstr>
      <vt:lpstr>What is the question we’re trying to answer?</vt:lpstr>
      <vt:lpstr>PowerPoint Presentation</vt:lpstr>
      <vt:lpstr>Does it Matter Where Chemicals Come From and How they are Made?</vt:lpstr>
      <vt:lpstr>PowerPoint Presentation</vt:lpstr>
      <vt:lpstr>PowerPoint Presentation</vt:lpstr>
      <vt:lpstr>PowerPoint Presentation</vt:lpstr>
      <vt:lpstr>Zinc  Dwindling Supply of a Useful Metal</vt:lpstr>
      <vt:lpstr>Tin Has Many Important Uses</vt:lpstr>
      <vt:lpstr>Tin has Negative Social and Environmental Impacts </vt:lpstr>
      <vt:lpstr>PowerPoint Presentation</vt:lpstr>
      <vt:lpstr>Rhodium is Not Abundant</vt:lpstr>
      <vt:lpstr>The Socio-Economic Cost Of Mining Pt Group Metals Is High</vt:lpstr>
      <vt:lpstr>Cheap Phosphorus Won’t be Available Forever</vt:lpstr>
      <vt:lpstr>PowerPoint Presentation</vt:lpstr>
      <vt:lpstr>There are Large Challenges</vt:lpstr>
      <vt:lpstr>PowerPoint Presentation</vt:lpstr>
      <vt:lpstr>Top 10 Chemistries Used 2004 - 2005</vt:lpstr>
      <vt:lpstr>PowerPoint Presentation</vt:lpstr>
      <vt:lpstr>PowerPoint Presentation</vt:lpstr>
      <vt:lpstr>NSF Sustainable Chemistry Workshop Conclusions – Jan, 2012</vt:lpstr>
      <vt:lpstr>Sustainable Chemistry Challenges</vt:lpstr>
      <vt:lpstr>Conclusions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Two Major Focal Points of Most Green Chemistry Efforts</vt:lpstr>
      <vt:lpstr>There is a Debate over Hazard and Risk in Green Chemistry</vt:lpstr>
      <vt:lpstr>We Want Functional and Safer Molecules</vt:lpstr>
      <vt:lpstr>PowerPoint Presentation</vt:lpstr>
      <vt:lpstr>Getting to More Sustainable Chemistry</vt:lpstr>
      <vt:lpstr>Reasons Chemist’s Use the Chemical Building Blocks they Use</vt:lpstr>
      <vt:lpstr>These Chemical Building Blocks have a few Sustainability Risks</vt:lpstr>
    </vt:vector>
  </TitlesOfParts>
  <Company>American Chemical Society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Savannah Sullivan</dc:creator>
  <cp:lastModifiedBy>David E. Constable</cp:lastModifiedBy>
  <cp:revision>63</cp:revision>
  <dcterms:created xsi:type="dcterms:W3CDTF">2014-07-09T17:43:41Z</dcterms:created>
  <dcterms:modified xsi:type="dcterms:W3CDTF">2016-01-31T16:26:53Z</dcterms:modified>
</cp:coreProperties>
</file>