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2" r:id="rId4"/>
    <p:sldId id="278" r:id="rId5"/>
    <p:sldId id="274" r:id="rId6"/>
    <p:sldId id="258" r:id="rId7"/>
    <p:sldId id="259" r:id="rId8"/>
    <p:sldId id="260" r:id="rId9"/>
    <p:sldId id="261" r:id="rId10"/>
    <p:sldId id="280" r:id="rId11"/>
    <p:sldId id="281" r:id="rId12"/>
    <p:sldId id="276" r:id="rId13"/>
    <p:sldId id="279" r:id="rId14"/>
    <p:sldId id="282" r:id="rId15"/>
    <p:sldId id="265" r:id="rId16"/>
    <p:sldId id="266" r:id="rId17"/>
    <p:sldId id="267" r:id="rId18"/>
    <p:sldId id="284" r:id="rId19"/>
    <p:sldId id="272" r:id="rId20"/>
    <p:sldId id="285"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1432"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A5CFB-E0CB-EE4C-8B24-3B423188559D}" type="datetimeFigureOut">
              <a:rPr lang="en-US" smtClean="0"/>
              <a:t>1/31/16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5EAD5-1243-D24A-8287-3F4E00548B61}" type="slidenum">
              <a:rPr lang="en-US" smtClean="0"/>
              <a:t>‹#›</a:t>
            </a:fld>
            <a:endParaRPr lang="en-US"/>
          </a:p>
        </p:txBody>
      </p:sp>
    </p:spTree>
    <p:extLst>
      <p:ext uri="{BB962C8B-B14F-4D97-AF65-F5344CB8AC3E}">
        <p14:creationId xmlns:p14="http://schemas.microsoft.com/office/powerpoint/2010/main" val="1380047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really</a:t>
            </a:r>
            <a:r>
              <a:rPr lang="en-US" baseline="0" dirty="0" smtClean="0"/>
              <a:t> want to understand how the bioenergy system evolves – and how to shape it – we have to look at interactions among the technology, infrastructure, the environment, institutions, markets, policy, patterns of human decision-making </a:t>
            </a:r>
            <a:endParaRPr lang="en-US" dirty="0"/>
          </a:p>
        </p:txBody>
      </p:sp>
      <p:sp>
        <p:nvSpPr>
          <p:cNvPr id="4" name="Slide Number Placeholder 3"/>
          <p:cNvSpPr>
            <a:spLocks noGrp="1"/>
          </p:cNvSpPr>
          <p:nvPr>
            <p:ph type="sldNum" sz="quarter" idx="10"/>
          </p:nvPr>
        </p:nvSpPr>
        <p:spPr/>
        <p:txBody>
          <a:bodyPr/>
          <a:lstStyle/>
          <a:p>
            <a:fld id="{DD721E89-8025-AA48-A3F1-D827A0FF49C3}" type="slidenum">
              <a:rPr lang="en-US" smtClean="0"/>
              <a:t>4</a:t>
            </a:fld>
            <a:endParaRPr lang="en-US"/>
          </a:p>
        </p:txBody>
      </p:sp>
    </p:spTree>
    <p:extLst>
      <p:ext uri="{BB962C8B-B14F-4D97-AF65-F5344CB8AC3E}">
        <p14:creationId xmlns:p14="http://schemas.microsoft.com/office/powerpoint/2010/main" val="389931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key point that I want to make is that this represents a paradigm shift.  ILUC is not just another parameter that we’re adding to LCA.  It means different system boundaries, different causal mechanisms, different models, and different underlying datasets.  It greatly expands the range of uncertainty, because the economic models … </a:t>
            </a:r>
          </a:p>
        </p:txBody>
      </p:sp>
      <p:sp>
        <p:nvSpPr>
          <p:cNvPr id="4" name="Slide Number Placeholder 3"/>
          <p:cNvSpPr>
            <a:spLocks noGrp="1"/>
          </p:cNvSpPr>
          <p:nvPr>
            <p:ph type="sldNum" sz="quarter" idx="10"/>
          </p:nvPr>
        </p:nvSpPr>
        <p:spPr/>
        <p:txBody>
          <a:bodyPr/>
          <a:lstStyle/>
          <a:p>
            <a:fld id="{C85E1C7F-DF61-A54F-A434-3DE541CBA191}" type="slidenum">
              <a:rPr lang="en-US" smtClean="0"/>
              <a:t>15</a:t>
            </a:fld>
            <a:endParaRPr lang="en-US"/>
          </a:p>
        </p:txBody>
      </p:sp>
    </p:spTree>
    <p:extLst>
      <p:ext uri="{BB962C8B-B14F-4D97-AF65-F5344CB8AC3E}">
        <p14:creationId xmlns:p14="http://schemas.microsoft.com/office/powerpoint/2010/main" val="138968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to make assumptions about a wide variety of parameters – agricultural systems, energy systems, patterns of global trade, government policy, and issues of time and scale – many of which are themselves quite uncertain or values-based.   I saw this not to dismiss ILUC modeling, but to remind us of what it is and what it is not.  It’s great for exploring complex systems insights. But not so great for producing single number estimates. </a:t>
            </a:r>
            <a:endParaRPr lang="en-US" dirty="0"/>
          </a:p>
        </p:txBody>
      </p:sp>
      <p:sp>
        <p:nvSpPr>
          <p:cNvPr id="4" name="Slide Number Placeholder 3"/>
          <p:cNvSpPr>
            <a:spLocks noGrp="1"/>
          </p:cNvSpPr>
          <p:nvPr>
            <p:ph type="sldNum" sz="quarter" idx="10"/>
          </p:nvPr>
        </p:nvSpPr>
        <p:spPr/>
        <p:txBody>
          <a:bodyPr/>
          <a:lstStyle/>
          <a:p>
            <a:fld id="{29D0DDB3-4296-A146-9286-7570B248197D}" type="slidenum">
              <a:rPr lang="en-US" smtClean="0"/>
              <a:t>16</a:t>
            </a:fld>
            <a:endParaRPr lang="en-US"/>
          </a:p>
        </p:txBody>
      </p:sp>
    </p:spTree>
    <p:extLst>
      <p:ext uri="{BB962C8B-B14F-4D97-AF65-F5344CB8AC3E}">
        <p14:creationId xmlns:p14="http://schemas.microsoft.com/office/powerpoint/2010/main" val="376206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as the IPCC 5</a:t>
            </a:r>
            <a:r>
              <a:rPr lang="en-US" baseline="30000" dirty="0" smtClean="0"/>
              <a:t>th</a:t>
            </a:r>
            <a:r>
              <a:rPr lang="en-US" baseline="0" dirty="0" smtClean="0"/>
              <a:t> assessment concluded: estimates are highly uncertain, unobservable, since you can’t by definition observe indirect causation, and unverifiable.  </a:t>
            </a:r>
            <a:endParaRPr lang="en-US" dirty="0"/>
          </a:p>
        </p:txBody>
      </p:sp>
      <p:sp>
        <p:nvSpPr>
          <p:cNvPr id="4" name="Slide Number Placeholder 3"/>
          <p:cNvSpPr>
            <a:spLocks noGrp="1"/>
          </p:cNvSpPr>
          <p:nvPr>
            <p:ph type="sldNum" sz="quarter" idx="10"/>
          </p:nvPr>
        </p:nvSpPr>
        <p:spPr/>
        <p:txBody>
          <a:bodyPr/>
          <a:lstStyle/>
          <a:p>
            <a:fld id="{29D0DDB3-4296-A146-9286-7570B248197D}" type="slidenum">
              <a:rPr lang="en-US" smtClean="0"/>
              <a:t>17</a:t>
            </a:fld>
            <a:endParaRPr lang="en-US"/>
          </a:p>
        </p:txBody>
      </p:sp>
    </p:spTree>
    <p:extLst>
      <p:ext uri="{BB962C8B-B14F-4D97-AF65-F5344CB8AC3E}">
        <p14:creationId xmlns:p14="http://schemas.microsoft.com/office/powerpoint/2010/main" val="97242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DE176-369D-D840-AF82-800317327B35}"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276958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DE176-369D-D840-AF82-800317327B35}"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8487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DE176-369D-D840-AF82-800317327B35}"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306465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DE176-369D-D840-AF82-800317327B35}"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199461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DE176-369D-D840-AF82-800317327B35}"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13475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DE176-369D-D840-AF82-800317327B35}"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246067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2DE176-369D-D840-AF82-800317327B35}" type="datetimeFigureOut">
              <a:rPr lang="en-US" smtClean="0"/>
              <a:t>1/31/16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343221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2DE176-369D-D840-AF82-800317327B35}" type="datetimeFigureOut">
              <a:rPr lang="en-US" smtClean="0"/>
              <a:t>1/31/16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11251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DE176-369D-D840-AF82-800317327B35}" type="datetimeFigureOut">
              <a:rPr lang="en-US" smtClean="0"/>
              <a:t>1/31/16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18880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DE176-369D-D840-AF82-800317327B35}"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42553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DE176-369D-D840-AF82-800317327B35}"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85EC2-62E0-1848-83EF-D952C4F943B5}" type="slidenum">
              <a:rPr lang="en-US" smtClean="0"/>
              <a:t>‹#›</a:t>
            </a:fld>
            <a:endParaRPr lang="en-US"/>
          </a:p>
        </p:txBody>
      </p:sp>
    </p:spTree>
    <p:extLst>
      <p:ext uri="{BB962C8B-B14F-4D97-AF65-F5344CB8AC3E}">
        <p14:creationId xmlns:p14="http://schemas.microsoft.com/office/powerpoint/2010/main" val="98458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DE176-369D-D840-AF82-800317327B35}" type="datetimeFigureOut">
              <a:rPr lang="en-US" smtClean="0"/>
              <a:t>1/31/16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85EC2-62E0-1848-83EF-D952C4F943B5}" type="slidenum">
              <a:rPr lang="en-US" smtClean="0"/>
              <a:t>‹#›</a:t>
            </a:fld>
            <a:endParaRPr lang="en-US"/>
          </a:p>
        </p:txBody>
      </p:sp>
    </p:spTree>
    <p:extLst>
      <p:ext uri="{BB962C8B-B14F-4D97-AF65-F5344CB8AC3E}">
        <p14:creationId xmlns:p14="http://schemas.microsoft.com/office/powerpoint/2010/main" val="101215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hyperlink" Target="http://www.enpc.fr/sites/default/files/files/Rutherford%20Hammarby%20Sj%C3%B6stad%2012121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V="1">
            <a:off x="0" y="0"/>
            <a:ext cx="9144000" cy="6858000"/>
          </a:xfrm>
          <a:prstGeom prst="rect">
            <a:avLst/>
          </a:prstGeom>
        </p:spPr>
      </p:pic>
      <p:sp>
        <p:nvSpPr>
          <p:cNvPr id="5" name="Title 1"/>
          <p:cNvSpPr txBox="1">
            <a:spLocks/>
          </p:cNvSpPr>
          <p:nvPr/>
        </p:nvSpPr>
        <p:spPr>
          <a:xfrm>
            <a:off x="1" y="827276"/>
            <a:ext cx="7410879" cy="1470025"/>
          </a:xfrm>
          <a:prstGeom prst="rect">
            <a:avLst/>
          </a:prstGeom>
          <a:solidFill>
            <a:srgbClr val="E7DA20">
              <a:alpha val="74000"/>
            </a:srgbClr>
          </a:solidFill>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cap="small" dirty="0" smtClean="0">
                <a:solidFill>
                  <a:schemeClr val="tx2">
                    <a:lumMod val="50000"/>
                  </a:schemeClr>
                </a:solidFill>
                <a:latin typeface="Gill Sans"/>
                <a:cs typeface="Gill Sans"/>
              </a:rPr>
              <a:t>The Systems (R)evolution </a:t>
            </a:r>
          </a:p>
          <a:p>
            <a:pPr algn="ctr"/>
            <a:r>
              <a:rPr lang="en-US" sz="5400" cap="small" dirty="0" smtClean="0">
                <a:solidFill>
                  <a:schemeClr val="tx2">
                    <a:lumMod val="50000"/>
                  </a:schemeClr>
                </a:solidFill>
                <a:latin typeface="Gill Sans"/>
                <a:cs typeface="Gill Sans"/>
              </a:rPr>
              <a:t>in Energy Metrics </a:t>
            </a:r>
            <a:endParaRPr lang="en-US" sz="5400" cap="small" dirty="0">
              <a:solidFill>
                <a:schemeClr val="tx2">
                  <a:lumMod val="50000"/>
                </a:schemeClr>
              </a:solidFill>
              <a:latin typeface="Gill Sans"/>
              <a:cs typeface="Gill Sans"/>
            </a:endParaRPr>
          </a:p>
        </p:txBody>
      </p:sp>
      <p:sp>
        <p:nvSpPr>
          <p:cNvPr id="6" name="Title 1"/>
          <p:cNvSpPr txBox="1">
            <a:spLocks/>
          </p:cNvSpPr>
          <p:nvPr/>
        </p:nvSpPr>
        <p:spPr>
          <a:xfrm>
            <a:off x="4662244" y="4737007"/>
            <a:ext cx="4481755" cy="1470025"/>
          </a:xfrm>
          <a:prstGeom prst="rect">
            <a:avLst/>
          </a:prstGeom>
          <a:solidFill>
            <a:srgbClr val="E7DA20">
              <a:alpha val="74000"/>
            </a:srgbClr>
          </a:solidFill>
        </p:spPr>
        <p:txBody>
          <a:bodyPr vert="horz" lIns="91440" tIns="45720" rIns="91440" bIns="45720" rtlCol="0" anchor="ctr">
            <a:normAutofit fontScale="5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dirty="0" smtClean="0">
                <a:solidFill>
                  <a:srgbClr val="10253F"/>
                </a:solidFill>
                <a:latin typeface="Gill Sans"/>
                <a:cs typeface="Gill Sans"/>
              </a:rPr>
              <a:t>Hanna Breetz</a:t>
            </a:r>
          </a:p>
          <a:p>
            <a:pPr algn="ctr"/>
            <a:r>
              <a:rPr lang="en-US" sz="5400" dirty="0" smtClean="0">
                <a:solidFill>
                  <a:srgbClr val="10253F"/>
                </a:solidFill>
                <a:latin typeface="Gill Sans"/>
                <a:cs typeface="Gill Sans"/>
              </a:rPr>
              <a:t>Arizona State University</a:t>
            </a:r>
          </a:p>
          <a:p>
            <a:pPr algn="ctr"/>
            <a:r>
              <a:rPr lang="en-US" sz="5400" dirty="0" smtClean="0">
                <a:solidFill>
                  <a:srgbClr val="10253F"/>
                </a:solidFill>
                <a:latin typeface="Gill Sans"/>
                <a:cs typeface="Gill Sans"/>
              </a:rPr>
              <a:t>School of Sustainability </a:t>
            </a:r>
            <a:r>
              <a:rPr lang="en-US" sz="5400" dirty="0" smtClean="0">
                <a:solidFill>
                  <a:srgbClr val="10253F"/>
                </a:solidFill>
                <a:latin typeface="Gill Sans"/>
                <a:cs typeface="Gill Sans"/>
              </a:rPr>
              <a:t> </a:t>
            </a:r>
          </a:p>
          <a:p>
            <a:pPr algn="ctr"/>
            <a:r>
              <a:rPr lang="en-US" sz="5400" dirty="0" smtClean="0">
                <a:solidFill>
                  <a:srgbClr val="10253F"/>
                </a:solidFill>
                <a:latin typeface="Gill Sans"/>
                <a:cs typeface="Gill Sans"/>
              </a:rPr>
              <a:t>2/1/16 </a:t>
            </a:r>
            <a:endParaRPr lang="en-US" sz="5400" dirty="0">
              <a:solidFill>
                <a:srgbClr val="10253F"/>
              </a:solidFill>
              <a:latin typeface="Gill Sans"/>
              <a:cs typeface="Gill Sans"/>
            </a:endParaRPr>
          </a:p>
        </p:txBody>
      </p:sp>
    </p:spTree>
    <p:extLst>
      <p:ext uri="{BB962C8B-B14F-4D97-AF65-F5344CB8AC3E}">
        <p14:creationId xmlns:p14="http://schemas.microsoft.com/office/powerpoint/2010/main" val="3989531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30 at 12.4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8" y="2602164"/>
            <a:ext cx="2716520" cy="4103348"/>
          </a:xfrm>
          <a:prstGeom prst="rect">
            <a:avLst/>
          </a:prstGeom>
        </p:spPr>
      </p:pic>
      <p:pic>
        <p:nvPicPr>
          <p:cNvPr id="5" name="Picture 4" descr="k1020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352" y="2575609"/>
            <a:ext cx="2786894" cy="4141262"/>
          </a:xfrm>
          <a:prstGeom prst="rect">
            <a:avLst/>
          </a:prstGeom>
        </p:spPr>
      </p:pic>
      <p:pic>
        <p:nvPicPr>
          <p:cNvPr id="6" name="Picture 5" descr="516XezuLhWL._SY344_BO1,204,203,200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946" y="2584523"/>
            <a:ext cx="2776054" cy="4149990"/>
          </a:xfrm>
          <a:prstGeom prst="rect">
            <a:avLst/>
          </a:prstGeom>
        </p:spPr>
      </p:pic>
      <p:sp>
        <p:nvSpPr>
          <p:cNvPr id="8" name="TextBox 7"/>
          <p:cNvSpPr txBox="1"/>
          <p:nvPr/>
        </p:nvSpPr>
        <p:spPr>
          <a:xfrm>
            <a:off x="264597" y="1553509"/>
            <a:ext cx="8608193" cy="800219"/>
          </a:xfrm>
          <a:prstGeom prst="rect">
            <a:avLst/>
          </a:prstGeom>
          <a:noFill/>
        </p:spPr>
        <p:txBody>
          <a:bodyPr wrap="square" rtlCol="0">
            <a:spAutoFit/>
          </a:bodyPr>
          <a:lstStyle/>
          <a:p>
            <a:r>
              <a:rPr lang="en-US" sz="2400" b="1" dirty="0" smtClean="0">
                <a:latin typeface="Franklin Gothic Book"/>
                <a:cs typeface="Franklin Gothic Book"/>
              </a:rPr>
              <a:t>“complexity theory” means a “radical rethink” of public policy </a:t>
            </a:r>
          </a:p>
          <a:p>
            <a:pPr algn="r"/>
            <a:r>
              <a:rPr lang="en-US" sz="2200" dirty="0" smtClean="0">
                <a:latin typeface="Franklin Gothic Book"/>
                <a:cs typeface="Franklin Gothic Book"/>
              </a:rPr>
              <a:t>- Editor of </a:t>
            </a:r>
            <a:r>
              <a:rPr lang="en-US" sz="2200" i="1" dirty="0" smtClean="0">
                <a:latin typeface="Franklin Gothic Book"/>
                <a:cs typeface="Franklin Gothic Book"/>
              </a:rPr>
              <a:t>Journal on Policy</a:t>
            </a:r>
            <a:r>
              <a:rPr lang="en-US" sz="2200" dirty="0" smtClean="0">
                <a:latin typeface="Franklin Gothic Book"/>
                <a:cs typeface="Franklin Gothic Book"/>
              </a:rPr>
              <a:t> </a:t>
            </a:r>
            <a:r>
              <a:rPr lang="en-US" sz="2200" i="1" dirty="0" smtClean="0">
                <a:latin typeface="Franklin Gothic Book"/>
                <a:cs typeface="Franklin Gothic Book"/>
              </a:rPr>
              <a:t>and Complex Systems</a:t>
            </a:r>
            <a:r>
              <a:rPr lang="en-US" sz="2200" dirty="0" smtClean="0">
                <a:latin typeface="Franklin Gothic Book"/>
                <a:cs typeface="Franklin Gothic Book"/>
              </a:rPr>
              <a:t>. </a:t>
            </a:r>
            <a:endParaRPr lang="en-US" sz="2200" dirty="0">
              <a:latin typeface="Franklin Gothic Book"/>
              <a:cs typeface="Franklin Gothic Book"/>
            </a:endParaRPr>
          </a:p>
        </p:txBody>
      </p:sp>
      <p:sp>
        <p:nvSpPr>
          <p:cNvPr id="7" name="Title 1"/>
          <p:cNvSpPr txBox="1">
            <a:spLocks/>
          </p:cNvSpPr>
          <p:nvPr/>
        </p:nvSpPr>
        <p:spPr>
          <a:xfrm>
            <a:off x="13811" y="-12186"/>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Growing discussion of complex systems policy, but it’s a new and emerging field </a:t>
            </a:r>
            <a:endParaRPr lang="en-US" dirty="0">
              <a:solidFill>
                <a:schemeClr val="tx2">
                  <a:lumMod val="50000"/>
                </a:schemeClr>
              </a:solidFill>
              <a:latin typeface="Gill Sans"/>
              <a:cs typeface="Gill Sans"/>
            </a:endParaRPr>
          </a:p>
        </p:txBody>
      </p:sp>
    </p:spTree>
    <p:extLst>
      <p:ext uri="{BB962C8B-B14F-4D97-AF65-F5344CB8AC3E}">
        <p14:creationId xmlns:p14="http://schemas.microsoft.com/office/powerpoint/2010/main" val="684371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52600"/>
            <a:ext cx="8686801" cy="4880475"/>
          </a:xfrm>
        </p:spPr>
        <p:txBody>
          <a:bodyPr>
            <a:normAutofit/>
          </a:bodyPr>
          <a:lstStyle/>
          <a:p>
            <a:r>
              <a:rPr lang="en-US" sz="3300" b="1" dirty="0">
                <a:solidFill>
                  <a:srgbClr val="953735"/>
                </a:solidFill>
              </a:rPr>
              <a:t>D</a:t>
            </a:r>
            <a:r>
              <a:rPr lang="en-US" sz="3300" b="1" dirty="0" smtClean="0">
                <a:solidFill>
                  <a:srgbClr val="953735"/>
                </a:solidFill>
              </a:rPr>
              <a:t>ecentralized</a:t>
            </a:r>
            <a:r>
              <a:rPr lang="en-US" sz="3300" dirty="0" smtClean="0"/>
              <a:t>/multi-level/poly-centric regimes </a:t>
            </a:r>
          </a:p>
          <a:p>
            <a:r>
              <a:rPr lang="en-US" sz="3300" dirty="0" smtClean="0"/>
              <a:t>Attention to </a:t>
            </a:r>
            <a:r>
              <a:rPr lang="en-US" sz="3300" b="1" dirty="0" smtClean="0">
                <a:solidFill>
                  <a:srgbClr val="953735"/>
                </a:solidFill>
              </a:rPr>
              <a:t>points of leverage</a:t>
            </a:r>
            <a:r>
              <a:rPr lang="en-US" sz="3300" b="1" dirty="0" smtClean="0">
                <a:solidFill>
                  <a:srgbClr val="CF543F"/>
                </a:solidFill>
              </a:rPr>
              <a:t> </a:t>
            </a:r>
            <a:r>
              <a:rPr lang="en-US" sz="3300" dirty="0" smtClean="0"/>
              <a:t>in systems</a:t>
            </a:r>
          </a:p>
          <a:p>
            <a:r>
              <a:rPr lang="en-US" sz="3300" dirty="0" smtClean="0"/>
              <a:t>Emphasis on </a:t>
            </a:r>
            <a:r>
              <a:rPr lang="en-US" sz="3300" b="1" dirty="0" smtClean="0">
                <a:solidFill>
                  <a:srgbClr val="953735"/>
                </a:solidFill>
              </a:rPr>
              <a:t>adaptation and learning </a:t>
            </a:r>
          </a:p>
          <a:p>
            <a:r>
              <a:rPr lang="en-US" sz="3300" dirty="0" smtClean="0"/>
              <a:t>Acknowledgement of </a:t>
            </a:r>
            <a:r>
              <a:rPr lang="en-US" sz="3300" b="1" dirty="0" smtClean="0">
                <a:solidFill>
                  <a:srgbClr val="953735"/>
                </a:solidFill>
              </a:rPr>
              <a:t>uncertainty</a:t>
            </a:r>
            <a:r>
              <a:rPr lang="en-US" sz="3300" dirty="0" smtClean="0">
                <a:solidFill>
                  <a:srgbClr val="953735"/>
                </a:solidFill>
              </a:rPr>
              <a:t> </a:t>
            </a:r>
            <a:r>
              <a:rPr lang="en-US" sz="3300" dirty="0" smtClean="0"/>
              <a:t>in dynamic systems with emergent properties</a:t>
            </a:r>
          </a:p>
          <a:p>
            <a:endParaRPr lang="en-US" sz="3300" dirty="0"/>
          </a:p>
        </p:txBody>
      </p:sp>
      <p:sp>
        <p:nvSpPr>
          <p:cNvPr id="4" name="Title 1"/>
          <p:cNvSpPr txBox="1">
            <a:spLocks/>
          </p:cNvSpPr>
          <p:nvPr/>
        </p:nvSpPr>
        <p:spPr>
          <a:xfrm>
            <a:off x="2" y="10848"/>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Policy for complex systems means:</a:t>
            </a:r>
          </a:p>
          <a:p>
            <a:pPr algn="ctr"/>
            <a:r>
              <a:rPr lang="en-US" dirty="0" smtClean="0">
                <a:solidFill>
                  <a:schemeClr val="tx2">
                    <a:lumMod val="50000"/>
                  </a:schemeClr>
                </a:solidFill>
                <a:latin typeface="Gill Sans"/>
                <a:cs typeface="Gill Sans"/>
              </a:rPr>
              <a:t>adaptive management </a:t>
            </a:r>
            <a:endParaRPr lang="en-US" dirty="0">
              <a:solidFill>
                <a:schemeClr val="tx2">
                  <a:lumMod val="50000"/>
                </a:schemeClr>
              </a:solidFill>
              <a:latin typeface="Gill Sans"/>
              <a:cs typeface="Gill Sans"/>
            </a:endParaRPr>
          </a:p>
        </p:txBody>
      </p:sp>
    </p:spTree>
    <p:extLst>
      <p:ext uri="{BB962C8B-B14F-4D97-AF65-F5344CB8AC3E}">
        <p14:creationId xmlns:p14="http://schemas.microsoft.com/office/powerpoint/2010/main" val="2541465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080" y="648678"/>
            <a:ext cx="3772454" cy="5640830"/>
          </a:xfrm>
          <a:prstGeom prst="rect">
            <a:avLst/>
          </a:prstGeom>
        </p:spPr>
      </p:pic>
      <p:sp>
        <p:nvSpPr>
          <p:cNvPr id="3" name="Rectangle 2"/>
          <p:cNvSpPr/>
          <p:nvPr/>
        </p:nvSpPr>
        <p:spPr>
          <a:xfrm>
            <a:off x="4127289" y="648678"/>
            <a:ext cx="5016711" cy="6093977"/>
          </a:xfrm>
          <a:prstGeom prst="rect">
            <a:avLst/>
          </a:prstGeom>
        </p:spPr>
        <p:txBody>
          <a:bodyPr wrap="square">
            <a:spAutoFit/>
          </a:bodyPr>
          <a:lstStyle/>
          <a:p>
            <a:r>
              <a:rPr lang="en-US" sz="2600" dirty="0">
                <a:latin typeface="Helvetica"/>
                <a:cs typeface="Helvetica"/>
              </a:rPr>
              <a:t>“</a:t>
            </a:r>
            <a:r>
              <a:rPr lang="en-US" sz="2600" i="1" dirty="0">
                <a:latin typeface="Helvetica"/>
                <a:cs typeface="Helvetica"/>
              </a:rPr>
              <a:t>Thinking Ecologically </a:t>
            </a:r>
            <a:r>
              <a:rPr lang="en-US" sz="2600" dirty="0">
                <a:latin typeface="Helvetica"/>
                <a:cs typeface="Helvetica"/>
              </a:rPr>
              <a:t>argues for a next generation of </a:t>
            </a:r>
            <a:r>
              <a:rPr lang="en-US" sz="2600" b="1" dirty="0">
                <a:latin typeface="Helvetica"/>
                <a:cs typeface="Helvetica"/>
              </a:rPr>
              <a:t>policies that are not confrontational but cooperative</a:t>
            </a:r>
            <a:r>
              <a:rPr lang="en-US" sz="2600" dirty="0">
                <a:latin typeface="Helvetica"/>
                <a:cs typeface="Helvetica"/>
              </a:rPr>
              <a:t>, less fragmented and more comprehensive, not inflexible but </a:t>
            </a:r>
            <a:r>
              <a:rPr lang="en-US" sz="2600" dirty="0" smtClean="0">
                <a:latin typeface="Helvetica"/>
                <a:cs typeface="Helvetica"/>
              </a:rPr>
              <a:t>... </a:t>
            </a:r>
            <a:r>
              <a:rPr lang="en-US" sz="2600" dirty="0">
                <a:latin typeface="Helvetica"/>
                <a:cs typeface="Helvetica"/>
              </a:rPr>
              <a:t>tailored to fit varying circumstances. </a:t>
            </a:r>
            <a:r>
              <a:rPr lang="en-US" sz="2600" b="1" dirty="0">
                <a:latin typeface="Helvetica"/>
                <a:cs typeface="Helvetica"/>
              </a:rPr>
              <a:t>We see a need for a “systems” approach </a:t>
            </a:r>
            <a:r>
              <a:rPr lang="en-US" sz="2600" dirty="0">
                <a:latin typeface="Helvetica"/>
                <a:cs typeface="Helvetica"/>
              </a:rPr>
              <a:t>to policy built on rigorous analysis, an interdisciplinary focus, and an appreciation that context matters</a:t>
            </a:r>
            <a:r>
              <a:rPr lang="en-US" sz="2600" dirty="0" smtClean="0">
                <a:latin typeface="Helvetica"/>
                <a:cs typeface="Helvetica"/>
              </a:rPr>
              <a:t>.”</a:t>
            </a:r>
          </a:p>
          <a:p>
            <a:pPr marL="457200" indent="-457200" algn="r">
              <a:buFontTx/>
              <a:buChar char="-"/>
            </a:pPr>
            <a:r>
              <a:rPr lang="en-US" sz="2600" dirty="0" err="1" smtClean="0">
                <a:latin typeface="Helvetica"/>
                <a:cs typeface="Helvetica"/>
              </a:rPr>
              <a:t>Chertow</a:t>
            </a:r>
            <a:r>
              <a:rPr lang="en-US" sz="2600" dirty="0" smtClean="0">
                <a:latin typeface="Helvetica"/>
                <a:cs typeface="Helvetica"/>
              </a:rPr>
              <a:t> and </a:t>
            </a:r>
            <a:r>
              <a:rPr lang="en-US" sz="2600" dirty="0" err="1" smtClean="0">
                <a:latin typeface="Helvetica"/>
                <a:cs typeface="Helvetica"/>
              </a:rPr>
              <a:t>Esty</a:t>
            </a:r>
            <a:endParaRPr lang="en-US" sz="2600" dirty="0" smtClean="0">
              <a:latin typeface="Helvetica"/>
              <a:cs typeface="Helvetica"/>
            </a:endParaRPr>
          </a:p>
          <a:p>
            <a:pPr algn="r"/>
            <a:r>
              <a:rPr lang="en-US" sz="2600" b="1" dirty="0" smtClean="0">
                <a:latin typeface="Helvetica"/>
                <a:cs typeface="Helvetica"/>
              </a:rPr>
              <a:t>1997 </a:t>
            </a:r>
            <a:endParaRPr lang="en-US" sz="2600" b="1" dirty="0">
              <a:effectLst/>
              <a:latin typeface="Helvetica"/>
              <a:cs typeface="Helvetica"/>
            </a:endParaRPr>
          </a:p>
        </p:txBody>
      </p:sp>
    </p:spTree>
    <p:extLst>
      <p:ext uri="{BB962C8B-B14F-4D97-AF65-F5344CB8AC3E}">
        <p14:creationId xmlns:p14="http://schemas.microsoft.com/office/powerpoint/2010/main" val="4086746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 y="10848"/>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Political Economic Challenges for</a:t>
            </a:r>
          </a:p>
          <a:p>
            <a:pPr algn="ctr"/>
            <a:r>
              <a:rPr lang="en-US" dirty="0" smtClean="0">
                <a:solidFill>
                  <a:schemeClr val="tx2">
                    <a:lumMod val="50000"/>
                  </a:schemeClr>
                </a:solidFill>
                <a:latin typeface="Gill Sans"/>
                <a:cs typeface="Gill Sans"/>
              </a:rPr>
              <a:t>Systems-Based Policy </a:t>
            </a:r>
            <a:endParaRPr lang="en-US" dirty="0">
              <a:solidFill>
                <a:schemeClr val="tx2">
                  <a:lumMod val="50000"/>
                </a:schemeClr>
              </a:solidFill>
              <a:latin typeface="Gill Sans"/>
              <a:cs typeface="Gill Sans"/>
            </a:endParaRPr>
          </a:p>
        </p:txBody>
      </p:sp>
      <p:sp>
        <p:nvSpPr>
          <p:cNvPr id="4" name="Content Placeholder 3"/>
          <p:cNvSpPr>
            <a:spLocks noGrp="1"/>
          </p:cNvSpPr>
          <p:nvPr>
            <p:ph idx="1"/>
          </p:nvPr>
        </p:nvSpPr>
        <p:spPr>
          <a:xfrm>
            <a:off x="58005" y="1594442"/>
            <a:ext cx="9085995" cy="5257800"/>
          </a:xfrm>
        </p:spPr>
        <p:txBody>
          <a:bodyPr/>
          <a:lstStyle/>
          <a:p>
            <a:r>
              <a:rPr lang="en-US" dirty="0" smtClean="0">
                <a:latin typeface="Helvetica"/>
                <a:cs typeface="Helvetica"/>
              </a:rPr>
              <a:t>Organizational and bureaucratic politics </a:t>
            </a:r>
          </a:p>
          <a:p>
            <a:r>
              <a:rPr lang="en-US" dirty="0" smtClean="0">
                <a:latin typeface="Helvetica"/>
                <a:cs typeface="Helvetica"/>
              </a:rPr>
              <a:t>Policy lock-in and path dependency</a:t>
            </a:r>
          </a:p>
          <a:p>
            <a:r>
              <a:rPr lang="en-US" dirty="0" smtClean="0">
                <a:latin typeface="Helvetica"/>
                <a:cs typeface="Helvetica"/>
              </a:rPr>
              <a:t>Lack of certainty </a:t>
            </a:r>
            <a:r>
              <a:rPr lang="en-US" sz="2800" dirty="0" smtClean="0">
                <a:latin typeface="Helvetica"/>
                <a:cs typeface="Helvetica"/>
                <a:sym typeface="Wingdings"/>
              </a:rPr>
              <a:t></a:t>
            </a:r>
            <a:r>
              <a:rPr lang="en-US" dirty="0" smtClean="0">
                <a:latin typeface="Helvetica"/>
                <a:cs typeface="Helvetica"/>
                <a:sym typeface="Wingdings"/>
              </a:rPr>
              <a:t> lack of interest group buy-in</a:t>
            </a:r>
          </a:p>
          <a:p>
            <a:r>
              <a:rPr lang="en-US" dirty="0" smtClean="0">
                <a:latin typeface="Helvetica"/>
                <a:cs typeface="Helvetica"/>
                <a:sym typeface="Wingdings"/>
              </a:rPr>
              <a:t>Complicated informational demands </a:t>
            </a:r>
          </a:p>
          <a:p>
            <a:r>
              <a:rPr lang="en-US" dirty="0" smtClean="0">
                <a:latin typeface="Helvetica"/>
                <a:cs typeface="Helvetica"/>
              </a:rPr>
              <a:t>Attention, mobilization, agenda-setting</a:t>
            </a:r>
          </a:p>
          <a:p>
            <a:pPr marL="457200" lvl="1" indent="0">
              <a:buNone/>
            </a:pPr>
            <a:r>
              <a:rPr lang="en-US" sz="2000" dirty="0" smtClean="0">
                <a:latin typeface="Helvetica"/>
                <a:cs typeface="Helvetica"/>
              </a:rPr>
              <a:t>“In the past, when environmental insults were obvious and the targets of controls were big smokestack industries, </a:t>
            </a:r>
            <a:r>
              <a:rPr lang="en-US" sz="2000" b="1" dirty="0" smtClean="0">
                <a:latin typeface="Helvetica"/>
                <a:cs typeface="Helvetica"/>
              </a:rPr>
              <a:t>making companies pay for their despoliation had a moral logic that offered wide appeal</a:t>
            </a:r>
            <a:r>
              <a:rPr lang="en-US" sz="2000" dirty="0" smtClean="0">
                <a:latin typeface="Helvetica"/>
                <a:cs typeface="Helvetica"/>
              </a:rPr>
              <a:t>. Today, however, when</a:t>
            </a:r>
            <a:r>
              <a:rPr lang="en-US" sz="1800" dirty="0" smtClean="0">
                <a:latin typeface="Helvetica"/>
                <a:cs typeface="Helvetica"/>
              </a:rPr>
              <a:t>...</a:t>
            </a:r>
            <a:r>
              <a:rPr lang="en-US" sz="2000" dirty="0" smtClean="0">
                <a:latin typeface="Helvetica"/>
                <a:cs typeface="Helvetica"/>
              </a:rPr>
              <a:t>the harms we face reflect the cumulative impact of millions of individuals and small enterprises, </a:t>
            </a:r>
            <a:r>
              <a:rPr lang="en-US" sz="2000" b="1" dirty="0" smtClean="0">
                <a:latin typeface="Helvetica"/>
                <a:cs typeface="Helvetica"/>
              </a:rPr>
              <a:t>the enemy is “us” and the moral certainty of a crusade is harder to sustain.</a:t>
            </a:r>
            <a:r>
              <a:rPr lang="en-US" sz="2000" dirty="0" smtClean="0">
                <a:latin typeface="Helvetica"/>
                <a:cs typeface="Helvetica"/>
              </a:rPr>
              <a:t>” (</a:t>
            </a:r>
            <a:r>
              <a:rPr lang="en-US" sz="2000" dirty="0" err="1" smtClean="0">
                <a:latin typeface="Helvetica"/>
                <a:cs typeface="Helvetica"/>
              </a:rPr>
              <a:t>Chertow</a:t>
            </a:r>
            <a:r>
              <a:rPr lang="en-US" sz="2000" dirty="0" smtClean="0">
                <a:latin typeface="Helvetica"/>
                <a:cs typeface="Helvetica"/>
              </a:rPr>
              <a:t> &amp; </a:t>
            </a:r>
            <a:r>
              <a:rPr lang="en-US" sz="2000" dirty="0" err="1" smtClean="0">
                <a:latin typeface="Helvetica"/>
                <a:cs typeface="Helvetica"/>
              </a:rPr>
              <a:t>Esty</a:t>
            </a:r>
            <a:r>
              <a:rPr lang="en-US" sz="2000" dirty="0" smtClean="0">
                <a:latin typeface="Helvetica"/>
                <a:cs typeface="Helvetica"/>
              </a:rPr>
              <a:t> 1997) </a:t>
            </a:r>
          </a:p>
          <a:p>
            <a:endParaRPr lang="en-US" dirty="0">
              <a:latin typeface="Helvetica"/>
              <a:cs typeface="Helvetica"/>
            </a:endParaRPr>
          </a:p>
        </p:txBody>
      </p:sp>
    </p:spTree>
    <p:extLst>
      <p:ext uri="{BB962C8B-B14F-4D97-AF65-F5344CB8AC3E}">
        <p14:creationId xmlns:p14="http://schemas.microsoft.com/office/powerpoint/2010/main" val="977660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96" y="833276"/>
            <a:ext cx="7218437" cy="1143000"/>
          </a:xfrm>
        </p:spPr>
        <p:txBody>
          <a:bodyPr>
            <a:normAutofit fontScale="90000"/>
          </a:bodyPr>
          <a:lstStyle/>
          <a:p>
            <a:pPr algn="l"/>
            <a:r>
              <a:rPr lang="en-US" dirty="0" smtClean="0"/>
              <a:t>Ok, so a radical “revolution” of energy policy regimes is far off. </a:t>
            </a:r>
            <a:endParaRPr lang="en-US" dirty="0"/>
          </a:p>
        </p:txBody>
      </p:sp>
      <p:sp>
        <p:nvSpPr>
          <p:cNvPr id="4" name="Title 1"/>
          <p:cNvSpPr txBox="1">
            <a:spLocks/>
          </p:cNvSpPr>
          <p:nvPr/>
        </p:nvSpPr>
        <p:spPr>
          <a:xfrm>
            <a:off x="821723" y="2643612"/>
            <a:ext cx="8014793" cy="245032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300" dirty="0" smtClean="0"/>
              <a:t>How about a gentler “evolution” that just injects systems thinking into existing policy?</a:t>
            </a:r>
          </a:p>
          <a:p>
            <a:pPr algn="r"/>
            <a:endParaRPr lang="en-US" sz="3300" dirty="0" smtClean="0"/>
          </a:p>
          <a:p>
            <a:pPr algn="r"/>
            <a:endParaRPr lang="en-US" sz="3300" dirty="0" smtClean="0"/>
          </a:p>
          <a:p>
            <a:pPr algn="r"/>
            <a:r>
              <a:rPr lang="en-US" sz="4100" b="1" dirty="0" smtClean="0">
                <a:solidFill>
                  <a:schemeClr val="accent1"/>
                </a:solidFill>
                <a:sym typeface="Wingdings"/>
              </a:rPr>
              <a:t> </a:t>
            </a:r>
            <a:r>
              <a:rPr lang="en-US" sz="4100" b="1" dirty="0" smtClean="0">
                <a:solidFill>
                  <a:schemeClr val="accent1"/>
                </a:solidFill>
              </a:rPr>
              <a:t>Can we do “systems lite”?</a:t>
            </a:r>
          </a:p>
        </p:txBody>
      </p:sp>
    </p:spTree>
    <p:extLst>
      <p:ext uri="{BB962C8B-B14F-4D97-AF65-F5344CB8AC3E}">
        <p14:creationId xmlns:p14="http://schemas.microsoft.com/office/powerpoint/2010/main" val="339127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5426" y="2036055"/>
            <a:ext cx="8638401" cy="1025135"/>
            <a:chOff x="-338224" y="1905444"/>
            <a:chExt cx="8121768" cy="787429"/>
          </a:xfrm>
        </p:grpSpPr>
        <p:sp>
          <p:nvSpPr>
            <p:cNvPr id="10" name="Rectangle 9"/>
            <p:cNvSpPr/>
            <p:nvPr/>
          </p:nvSpPr>
          <p:spPr>
            <a:xfrm>
              <a:off x="1423255" y="1905444"/>
              <a:ext cx="1279164" cy="784019"/>
            </a:xfrm>
            <a:prstGeom prst="rect">
              <a:avLst/>
            </a:prstGeom>
            <a:solidFill>
              <a:srgbClr val="2F6C71"/>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atin typeface="Arial"/>
                  <a:cs typeface="Arial"/>
                </a:rPr>
                <a:t>Biofuel Policy “Shock”</a:t>
              </a:r>
              <a:endParaRPr lang="en-US" dirty="0">
                <a:latin typeface="Arial"/>
                <a:cs typeface="Arial"/>
              </a:endParaRPr>
            </a:p>
          </p:txBody>
        </p:sp>
        <p:sp>
          <p:nvSpPr>
            <p:cNvPr id="11" name="Rectangle 10"/>
            <p:cNvSpPr/>
            <p:nvPr/>
          </p:nvSpPr>
          <p:spPr>
            <a:xfrm>
              <a:off x="3924299" y="1905444"/>
              <a:ext cx="1102854" cy="784017"/>
            </a:xfrm>
            <a:prstGeom prst="rect">
              <a:avLst/>
            </a:prstGeom>
            <a:solidFill>
              <a:srgbClr val="2F6C71"/>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atin typeface="Arial"/>
                  <a:cs typeface="Arial"/>
                </a:rPr>
                <a:t>LCA Model</a:t>
              </a:r>
              <a:endParaRPr lang="en-US" dirty="0">
                <a:latin typeface="Arial"/>
                <a:cs typeface="Arial"/>
              </a:endParaRPr>
            </a:p>
          </p:txBody>
        </p:sp>
        <p:sp>
          <p:nvSpPr>
            <p:cNvPr id="12" name="Rectangle 11"/>
            <p:cNvSpPr/>
            <p:nvPr/>
          </p:nvSpPr>
          <p:spPr>
            <a:xfrm>
              <a:off x="6070179" y="1905444"/>
              <a:ext cx="1713365" cy="787429"/>
            </a:xfrm>
            <a:prstGeom prst="rect">
              <a:avLst/>
            </a:prstGeom>
            <a:solidFill>
              <a:srgbClr val="2F6C71"/>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atin typeface="Arial"/>
                  <a:cs typeface="Arial"/>
                </a:rPr>
                <a:t>Direct Biofuel Lifecycle GHG Emissions</a:t>
              </a:r>
              <a:endParaRPr lang="en-US" dirty="0">
                <a:latin typeface="Arial"/>
                <a:cs typeface="Arial"/>
              </a:endParaRPr>
            </a:p>
          </p:txBody>
        </p:sp>
        <p:cxnSp>
          <p:nvCxnSpPr>
            <p:cNvPr id="13" name="Straight Arrow Connector 12"/>
            <p:cNvCxnSpPr>
              <a:stCxn id="10" idx="3"/>
              <a:endCxn id="11" idx="1"/>
            </p:cNvCxnSpPr>
            <p:nvPr/>
          </p:nvCxnSpPr>
          <p:spPr>
            <a:xfrm flipV="1">
              <a:off x="2702419" y="2297453"/>
              <a:ext cx="1221880" cy="1"/>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12" idx="1"/>
            </p:cNvCxnSpPr>
            <p:nvPr/>
          </p:nvCxnSpPr>
          <p:spPr>
            <a:xfrm>
              <a:off x="5027153" y="2297453"/>
              <a:ext cx="1043025" cy="1706"/>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8224" y="2070335"/>
              <a:ext cx="1658301" cy="619125"/>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Franklin Gothic Book"/>
                  <a:cs typeface="Franklin Gothic Book"/>
                </a:rPr>
                <a:t>Direct Emissions</a:t>
              </a:r>
              <a:endParaRPr lang="en-US" sz="2400" dirty="0">
                <a:latin typeface="Franklin Gothic Book"/>
                <a:cs typeface="Franklin Gothic Book"/>
              </a:endParaRPr>
            </a:p>
          </p:txBody>
        </p:sp>
      </p:grpSp>
      <p:sp>
        <p:nvSpPr>
          <p:cNvPr id="17" name="Rectangle 16"/>
          <p:cNvSpPr/>
          <p:nvPr/>
        </p:nvSpPr>
        <p:spPr>
          <a:xfrm>
            <a:off x="3512570" y="4617192"/>
            <a:ext cx="1282754" cy="806025"/>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Arial"/>
                <a:cs typeface="Arial"/>
              </a:rPr>
              <a:t>Net GHG Emissions</a:t>
            </a:r>
            <a:endParaRPr lang="en-US" dirty="0">
              <a:latin typeface="Arial"/>
              <a:cs typeface="Arial"/>
            </a:endParaRPr>
          </a:p>
        </p:txBody>
      </p:sp>
      <p:cxnSp>
        <p:nvCxnSpPr>
          <p:cNvPr id="19" name="Straight Arrow Connector 18"/>
          <p:cNvCxnSpPr>
            <a:stCxn id="10" idx="2"/>
            <a:endCxn id="24" idx="0"/>
          </p:cNvCxnSpPr>
          <p:nvPr/>
        </p:nvCxnSpPr>
        <p:spPr>
          <a:xfrm flipH="1">
            <a:off x="2421497" y="3056751"/>
            <a:ext cx="6872" cy="51285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25" idx="0"/>
          </p:cNvCxnSpPr>
          <p:nvPr/>
        </p:nvCxnSpPr>
        <p:spPr>
          <a:xfrm>
            <a:off x="7601799" y="3061189"/>
            <a:ext cx="10134" cy="51285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86522" y="3014151"/>
            <a:ext cx="820602" cy="512856"/>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latin typeface="Arial"/>
                <a:cs typeface="Arial"/>
              </a:rPr>
              <a:t>+</a:t>
            </a:r>
            <a:endParaRPr lang="en-US" sz="2800" dirty="0">
              <a:latin typeface="Arial"/>
              <a:cs typeface="Arial"/>
            </a:endParaRPr>
          </a:p>
        </p:txBody>
      </p:sp>
      <p:sp>
        <p:nvSpPr>
          <p:cNvPr id="23" name="TextBox 22"/>
          <p:cNvSpPr txBox="1"/>
          <p:nvPr/>
        </p:nvSpPr>
        <p:spPr>
          <a:xfrm>
            <a:off x="5358913" y="6442601"/>
            <a:ext cx="3367320" cy="338554"/>
          </a:xfrm>
          <a:prstGeom prst="rect">
            <a:avLst/>
          </a:prstGeom>
          <a:noFill/>
        </p:spPr>
        <p:txBody>
          <a:bodyPr wrap="square" rtlCol="0">
            <a:spAutoFit/>
          </a:bodyPr>
          <a:lstStyle/>
          <a:p>
            <a:r>
              <a:rPr lang="en-US" sz="1600" dirty="0" err="1" smtClean="0">
                <a:latin typeface="Arial"/>
                <a:cs typeface="Arial"/>
              </a:rPr>
              <a:t>Broch</a:t>
            </a:r>
            <a:r>
              <a:rPr lang="en-US" sz="1600" dirty="0" smtClean="0">
                <a:latin typeface="Arial"/>
                <a:cs typeface="Arial"/>
              </a:rPr>
              <a:t> et al 2013, </a:t>
            </a:r>
            <a:r>
              <a:rPr lang="en-US" sz="1600" i="1" dirty="0" err="1" smtClean="0">
                <a:latin typeface="Arial"/>
                <a:cs typeface="Arial"/>
              </a:rPr>
              <a:t>Env</a:t>
            </a:r>
            <a:r>
              <a:rPr lang="en-US" sz="1600" i="1" dirty="0" smtClean="0">
                <a:latin typeface="Arial"/>
                <a:cs typeface="Arial"/>
              </a:rPr>
              <a:t>. Sci. &amp; Policy</a:t>
            </a:r>
            <a:endParaRPr lang="en-US" sz="1600" dirty="0" smtClean="0">
              <a:latin typeface="Arial"/>
              <a:cs typeface="Arial"/>
            </a:endParaRPr>
          </a:p>
        </p:txBody>
      </p:sp>
      <p:sp>
        <p:nvSpPr>
          <p:cNvPr id="24" name="Rectangle 23"/>
          <p:cNvSpPr/>
          <p:nvPr/>
        </p:nvSpPr>
        <p:spPr>
          <a:xfrm>
            <a:off x="1661827" y="3569606"/>
            <a:ext cx="1519340" cy="1006043"/>
          </a:xfrm>
          <a:prstGeom prst="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Arial"/>
                <a:cs typeface="Arial"/>
              </a:rPr>
              <a:t>Econometric/ Agricultural Model</a:t>
            </a:r>
            <a:endParaRPr lang="en-US" dirty="0">
              <a:latin typeface="Arial"/>
              <a:cs typeface="Arial"/>
            </a:endParaRPr>
          </a:p>
        </p:txBody>
      </p:sp>
      <p:sp>
        <p:nvSpPr>
          <p:cNvPr id="25" name="Rectangle 24"/>
          <p:cNvSpPr/>
          <p:nvPr/>
        </p:nvSpPr>
        <p:spPr>
          <a:xfrm>
            <a:off x="6710890" y="3574045"/>
            <a:ext cx="1802085" cy="1001605"/>
          </a:xfrm>
          <a:prstGeom prst="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Arial"/>
                <a:cs typeface="Arial"/>
              </a:rPr>
              <a:t>Annual </a:t>
            </a:r>
            <a:r>
              <a:rPr lang="en-US" dirty="0">
                <a:latin typeface="Arial"/>
                <a:cs typeface="Arial"/>
              </a:rPr>
              <a:t>I</a:t>
            </a:r>
            <a:r>
              <a:rPr lang="en-US" dirty="0" smtClean="0">
                <a:latin typeface="Arial"/>
                <a:cs typeface="Arial"/>
              </a:rPr>
              <a:t>LUC Emissions</a:t>
            </a:r>
            <a:endParaRPr lang="en-US" dirty="0">
              <a:latin typeface="Arial"/>
              <a:cs typeface="Arial"/>
            </a:endParaRPr>
          </a:p>
        </p:txBody>
      </p:sp>
      <p:sp>
        <p:nvSpPr>
          <p:cNvPr id="26" name="Rectangle 25"/>
          <p:cNvSpPr/>
          <p:nvPr/>
        </p:nvSpPr>
        <p:spPr>
          <a:xfrm>
            <a:off x="6710891" y="4911463"/>
            <a:ext cx="1802084" cy="1084270"/>
          </a:xfrm>
          <a:prstGeom prst="rect">
            <a:avLst/>
          </a:prstGeom>
          <a:solidFill>
            <a:schemeClr val="accent2">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a:cs typeface="Arial"/>
              </a:rPr>
              <a:t>Total Lifecycle Carbon Intensity</a:t>
            </a:r>
            <a:endParaRPr lang="en-US" dirty="0">
              <a:latin typeface="Arial"/>
              <a:cs typeface="Arial"/>
            </a:endParaRPr>
          </a:p>
        </p:txBody>
      </p:sp>
      <p:sp>
        <p:nvSpPr>
          <p:cNvPr id="27" name="Rectangle 26"/>
          <p:cNvSpPr/>
          <p:nvPr/>
        </p:nvSpPr>
        <p:spPr>
          <a:xfrm>
            <a:off x="3496118" y="3557203"/>
            <a:ext cx="1236494" cy="1018444"/>
          </a:xfrm>
          <a:prstGeom prst="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Arial"/>
                <a:cs typeface="Arial"/>
              </a:rPr>
              <a:t>Emission Factor Database</a:t>
            </a:r>
            <a:endParaRPr lang="en-US" dirty="0">
              <a:latin typeface="Arial"/>
              <a:cs typeface="Arial"/>
            </a:endParaRPr>
          </a:p>
        </p:txBody>
      </p:sp>
      <p:sp>
        <p:nvSpPr>
          <p:cNvPr id="28" name="Rectangle 27"/>
          <p:cNvSpPr/>
          <p:nvPr/>
        </p:nvSpPr>
        <p:spPr>
          <a:xfrm>
            <a:off x="5048206" y="3569605"/>
            <a:ext cx="1411033" cy="1006043"/>
          </a:xfrm>
          <a:prstGeom prst="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Arial"/>
                <a:cs typeface="Arial"/>
              </a:rPr>
              <a:t>Time Accounting</a:t>
            </a:r>
            <a:endParaRPr lang="en-US" dirty="0">
              <a:latin typeface="Arial"/>
              <a:cs typeface="Arial"/>
            </a:endParaRPr>
          </a:p>
        </p:txBody>
      </p:sp>
      <p:cxnSp>
        <p:nvCxnSpPr>
          <p:cNvPr id="29" name="Straight Arrow Connector 28"/>
          <p:cNvCxnSpPr>
            <a:stCxn id="24" idx="3"/>
            <a:endCxn id="27" idx="1"/>
          </p:cNvCxnSpPr>
          <p:nvPr/>
        </p:nvCxnSpPr>
        <p:spPr>
          <a:xfrm flipV="1">
            <a:off x="3181168" y="4066424"/>
            <a:ext cx="314950" cy="6203"/>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
            <a:endCxn id="28" idx="1"/>
          </p:cNvCxnSpPr>
          <p:nvPr/>
        </p:nvCxnSpPr>
        <p:spPr>
          <a:xfrm>
            <a:off x="4732613" y="4066424"/>
            <a:ext cx="315595" cy="6202"/>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5" idx="1"/>
          </p:cNvCxnSpPr>
          <p:nvPr/>
        </p:nvCxnSpPr>
        <p:spPr>
          <a:xfrm>
            <a:off x="6459239" y="4072627"/>
            <a:ext cx="251650" cy="2221"/>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6" idx="0"/>
          </p:cNvCxnSpPr>
          <p:nvPr/>
        </p:nvCxnSpPr>
        <p:spPr>
          <a:xfrm>
            <a:off x="7611933" y="4575650"/>
            <a:ext cx="1" cy="335814"/>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65875" y="4719938"/>
            <a:ext cx="887459" cy="383047"/>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latin typeface="Arial"/>
                <a:cs typeface="Arial"/>
              </a:rPr>
              <a:t>LUC</a:t>
            </a:r>
            <a:endParaRPr lang="en-US" sz="2000" dirty="0">
              <a:latin typeface="Arial"/>
              <a:cs typeface="Arial"/>
            </a:endParaRPr>
          </a:p>
        </p:txBody>
      </p:sp>
      <p:sp>
        <p:nvSpPr>
          <p:cNvPr id="34" name="Rectangle 33"/>
          <p:cNvSpPr/>
          <p:nvPr/>
        </p:nvSpPr>
        <p:spPr>
          <a:xfrm>
            <a:off x="-78392" y="3631293"/>
            <a:ext cx="1763787" cy="806025"/>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Franklin Gothic Book"/>
                <a:cs typeface="Franklin Gothic Book"/>
              </a:rPr>
              <a:t>Indirect Emissions</a:t>
            </a:r>
            <a:endParaRPr lang="en-US" sz="2400" dirty="0">
              <a:latin typeface="Franklin Gothic Book"/>
              <a:cs typeface="Franklin Gothic Book"/>
            </a:endParaRPr>
          </a:p>
        </p:txBody>
      </p:sp>
      <p:sp>
        <p:nvSpPr>
          <p:cNvPr id="35" name="Title 1"/>
          <p:cNvSpPr txBox="1">
            <a:spLocks/>
          </p:cNvSpPr>
          <p:nvPr/>
        </p:nvSpPr>
        <p:spPr>
          <a:xfrm>
            <a:off x="2" y="10848"/>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a:solidFill>
                  <a:schemeClr val="tx1"/>
                </a:solidFill>
                <a:latin typeface="Gill Sans"/>
                <a:cs typeface="Gill Sans"/>
              </a:rPr>
              <a:t>Early experimentation: accounting for market-mediated spillovers in bioenergy policy </a:t>
            </a:r>
            <a:endParaRPr lang="en-US" dirty="0">
              <a:solidFill>
                <a:schemeClr val="tx1"/>
              </a:solidFill>
              <a:latin typeface="Gill Sans"/>
              <a:cs typeface="Gill Sans"/>
            </a:endParaRPr>
          </a:p>
        </p:txBody>
      </p:sp>
    </p:spTree>
    <p:extLst>
      <p:ext uri="{BB962C8B-B14F-4D97-AF65-F5344CB8AC3E}">
        <p14:creationId xmlns:p14="http://schemas.microsoft.com/office/powerpoint/2010/main" val="143267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animBg="1"/>
      <p:bldP spid="25" grpId="0" animBg="1"/>
      <p:bldP spid="26" grpId="0" animBg="1"/>
      <p:bldP spid="27" grpId="0" animBg="1"/>
      <p:bldP spid="28" grpId="0" animBg="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6896" y="1470528"/>
            <a:ext cx="7036051" cy="4702815"/>
          </a:xfrm>
        </p:spPr>
        <p:txBody>
          <a:bodyPr>
            <a:normAutofit lnSpcReduction="10000"/>
          </a:bodyPr>
          <a:lstStyle/>
          <a:p>
            <a:r>
              <a:rPr lang="en-US" sz="2400" b="1" dirty="0" smtClean="0">
                <a:solidFill>
                  <a:schemeClr val="accent2">
                    <a:lumMod val="75000"/>
                  </a:schemeClr>
                </a:solidFill>
              </a:rPr>
              <a:t>Agricultural systems </a:t>
            </a:r>
          </a:p>
          <a:p>
            <a:pPr marL="400050" lvl="1" indent="0">
              <a:buNone/>
            </a:pPr>
            <a:r>
              <a:rPr lang="en-US" sz="1700" dirty="0" smtClean="0"/>
              <a:t>yield responses to price, co-product accounting, land use convertibility, yields on newly converted land, use of idle cropland </a:t>
            </a:r>
          </a:p>
          <a:p>
            <a:r>
              <a:rPr lang="en-US" sz="2400" b="1" dirty="0" smtClean="0">
                <a:solidFill>
                  <a:srgbClr val="953735"/>
                </a:solidFill>
              </a:rPr>
              <a:t>Energy systems </a:t>
            </a:r>
          </a:p>
          <a:p>
            <a:pPr marL="400050" lvl="1" indent="0">
              <a:buNone/>
            </a:pPr>
            <a:r>
              <a:rPr lang="en-US" sz="1700" dirty="0" smtClean="0"/>
              <a:t>cost and efficiency of ethanol production, substitution of fossil fuels and biofuels, infrastructural constraints, technological change over time</a:t>
            </a:r>
            <a:endParaRPr lang="en-US" sz="1600" dirty="0" smtClean="0"/>
          </a:p>
          <a:p>
            <a:r>
              <a:rPr lang="en-US" sz="2400" b="1" dirty="0" smtClean="0">
                <a:solidFill>
                  <a:srgbClr val="9D3232"/>
                </a:solidFill>
              </a:rPr>
              <a:t>Trade patterns </a:t>
            </a:r>
          </a:p>
          <a:p>
            <a:pPr marL="400050" lvl="1" indent="0">
              <a:buNone/>
            </a:pPr>
            <a:r>
              <a:rPr lang="en-US" sz="1700" dirty="0" smtClean="0"/>
              <a:t>how domestic prices are transmitted to global markets</a:t>
            </a:r>
          </a:p>
          <a:p>
            <a:r>
              <a:rPr lang="en-US" sz="2400" b="1" dirty="0" smtClean="0">
                <a:solidFill>
                  <a:srgbClr val="9D3232"/>
                </a:solidFill>
              </a:rPr>
              <a:t>Government policy</a:t>
            </a:r>
          </a:p>
          <a:p>
            <a:pPr marL="400050" lvl="1" indent="0">
              <a:buNone/>
            </a:pPr>
            <a:r>
              <a:rPr lang="en-US" sz="1700" dirty="0" smtClean="0"/>
              <a:t>sustainability criteria, energy policies, trade policies, food policies</a:t>
            </a:r>
          </a:p>
          <a:p>
            <a:r>
              <a:rPr lang="en-US" sz="2400" b="1" dirty="0" smtClean="0">
                <a:solidFill>
                  <a:srgbClr val="9D3232"/>
                </a:solidFill>
              </a:rPr>
              <a:t>Time </a:t>
            </a:r>
          </a:p>
          <a:p>
            <a:pPr marL="400050" lvl="1" indent="0">
              <a:buNone/>
            </a:pPr>
            <a:r>
              <a:rPr lang="en-US" sz="1700" dirty="0" smtClean="0"/>
              <a:t>reference year, time horizon, discounting</a:t>
            </a:r>
          </a:p>
          <a:p>
            <a:r>
              <a:rPr lang="en-US" sz="2400" b="1" dirty="0" smtClean="0">
                <a:solidFill>
                  <a:srgbClr val="9D3232"/>
                </a:solidFill>
              </a:rPr>
              <a:t>Scale</a:t>
            </a:r>
            <a:r>
              <a:rPr lang="en-US" sz="2400" b="1" dirty="0" smtClean="0">
                <a:solidFill>
                  <a:srgbClr val="323F19"/>
                </a:solidFill>
              </a:rPr>
              <a:t> </a:t>
            </a:r>
          </a:p>
          <a:p>
            <a:pPr marL="400050" lvl="1" indent="0">
              <a:buNone/>
            </a:pPr>
            <a:r>
              <a:rPr lang="en-US" sz="1700" dirty="0" smtClean="0"/>
              <a:t>geographic resolution, size of biofuel shock</a:t>
            </a:r>
          </a:p>
          <a:p>
            <a:endParaRPr lang="en-US" sz="1800" dirty="0"/>
          </a:p>
        </p:txBody>
      </p:sp>
      <p:sp>
        <p:nvSpPr>
          <p:cNvPr id="4" name="Slide Number Placeholder 3"/>
          <p:cNvSpPr>
            <a:spLocks noGrp="1"/>
          </p:cNvSpPr>
          <p:nvPr>
            <p:ph type="sldNum" sz="quarter" idx="12"/>
          </p:nvPr>
        </p:nvSpPr>
        <p:spPr/>
        <p:txBody>
          <a:bodyPr/>
          <a:lstStyle/>
          <a:p>
            <a:fld id="{DA4A6F2A-0835-6946-8ED5-93573C19822A}" type="slidenum">
              <a:rPr lang="en-US" smtClean="0"/>
              <a:t>16</a:t>
            </a:fld>
            <a:endParaRPr lang="en-US"/>
          </a:p>
        </p:txBody>
      </p:sp>
      <p:sp>
        <p:nvSpPr>
          <p:cNvPr id="5" name="TextBox 4"/>
          <p:cNvSpPr txBox="1"/>
          <p:nvPr/>
        </p:nvSpPr>
        <p:spPr>
          <a:xfrm>
            <a:off x="4019" y="6341792"/>
            <a:ext cx="9139981" cy="830997"/>
          </a:xfrm>
          <a:prstGeom prst="rect">
            <a:avLst/>
          </a:prstGeom>
          <a:noFill/>
        </p:spPr>
        <p:txBody>
          <a:bodyPr wrap="square" rtlCol="0">
            <a:spAutoFit/>
          </a:bodyPr>
          <a:lstStyle/>
          <a:p>
            <a:r>
              <a:rPr lang="en-US" sz="1400" dirty="0" err="1" smtClean="0">
                <a:latin typeface="Arial"/>
                <a:cs typeface="Arial"/>
              </a:rPr>
              <a:t>Khanna</a:t>
            </a:r>
            <a:r>
              <a:rPr lang="en-US" sz="1400" dirty="0" smtClean="0">
                <a:latin typeface="Arial"/>
                <a:cs typeface="Arial"/>
              </a:rPr>
              <a:t> and </a:t>
            </a:r>
            <a:r>
              <a:rPr lang="en-US" sz="1400" dirty="0" err="1" smtClean="0">
                <a:latin typeface="Arial"/>
                <a:cs typeface="Arial"/>
              </a:rPr>
              <a:t>Crago</a:t>
            </a:r>
            <a:r>
              <a:rPr lang="en-US" sz="1400" dirty="0" smtClean="0">
                <a:latin typeface="Arial"/>
                <a:cs typeface="Arial"/>
              </a:rPr>
              <a:t> (2012), </a:t>
            </a:r>
            <a:r>
              <a:rPr lang="en-US" sz="1400" dirty="0" err="1" smtClean="0">
                <a:latin typeface="Arial"/>
                <a:cs typeface="Arial"/>
              </a:rPr>
              <a:t>Wicke</a:t>
            </a:r>
            <a:r>
              <a:rPr lang="en-US" sz="1400" dirty="0" smtClean="0">
                <a:latin typeface="Arial"/>
                <a:cs typeface="Arial"/>
              </a:rPr>
              <a:t> et al. (2010), </a:t>
            </a:r>
            <a:r>
              <a:rPr lang="en-US" sz="1400" dirty="0" err="1" smtClean="0">
                <a:latin typeface="Arial"/>
                <a:cs typeface="Arial"/>
              </a:rPr>
              <a:t>Plevin</a:t>
            </a:r>
            <a:r>
              <a:rPr lang="en-US" sz="1400" dirty="0" smtClean="0">
                <a:latin typeface="Arial"/>
                <a:cs typeface="Arial"/>
              </a:rPr>
              <a:t> et al. (2010), </a:t>
            </a:r>
            <a:r>
              <a:rPr lang="en-US" sz="1400" dirty="0" err="1" smtClean="0">
                <a:latin typeface="Arial"/>
                <a:cs typeface="Arial"/>
              </a:rPr>
              <a:t>Delucchi</a:t>
            </a:r>
            <a:r>
              <a:rPr lang="en-US" sz="1400" dirty="0" smtClean="0">
                <a:latin typeface="Arial"/>
                <a:cs typeface="Arial"/>
              </a:rPr>
              <a:t> (2011), </a:t>
            </a:r>
            <a:r>
              <a:rPr lang="en-US" sz="1400" dirty="0" err="1" smtClean="0">
                <a:latin typeface="Arial"/>
                <a:cs typeface="Arial"/>
              </a:rPr>
              <a:t>Dumortier</a:t>
            </a:r>
            <a:r>
              <a:rPr lang="en-US" sz="1400" dirty="0" smtClean="0">
                <a:latin typeface="Arial"/>
                <a:cs typeface="Arial"/>
              </a:rPr>
              <a:t> et al. (2011), </a:t>
            </a:r>
            <a:r>
              <a:rPr lang="en-US" sz="1400" dirty="0" err="1" smtClean="0">
                <a:latin typeface="Arial"/>
                <a:cs typeface="Arial"/>
              </a:rPr>
              <a:t>Broch</a:t>
            </a:r>
            <a:r>
              <a:rPr lang="en-US" sz="1400" dirty="0" smtClean="0">
                <a:latin typeface="Arial"/>
                <a:cs typeface="Arial"/>
              </a:rPr>
              <a:t> et al. (2013), </a:t>
            </a:r>
            <a:r>
              <a:rPr lang="en-US" sz="1400" dirty="0" err="1" smtClean="0">
                <a:latin typeface="Arial"/>
                <a:cs typeface="Arial"/>
              </a:rPr>
              <a:t>Plevin</a:t>
            </a:r>
            <a:r>
              <a:rPr lang="en-US" sz="1400" dirty="0" smtClean="0">
                <a:latin typeface="Arial"/>
                <a:cs typeface="Arial"/>
              </a:rPr>
              <a:t>, </a:t>
            </a:r>
            <a:r>
              <a:rPr lang="en-US" sz="1400" dirty="0" err="1" smtClean="0">
                <a:latin typeface="Arial"/>
                <a:cs typeface="Arial"/>
              </a:rPr>
              <a:t>Delucchi</a:t>
            </a:r>
            <a:r>
              <a:rPr lang="en-US" sz="1400" dirty="0" smtClean="0">
                <a:latin typeface="Arial"/>
                <a:cs typeface="Arial"/>
              </a:rPr>
              <a:t>, and </a:t>
            </a:r>
            <a:r>
              <a:rPr lang="en-US" sz="1400" dirty="0" err="1" smtClean="0">
                <a:latin typeface="Arial"/>
                <a:cs typeface="Arial"/>
              </a:rPr>
              <a:t>Creutzig</a:t>
            </a:r>
            <a:r>
              <a:rPr lang="en-US" sz="1400" dirty="0" smtClean="0">
                <a:latin typeface="Arial"/>
                <a:cs typeface="Arial"/>
              </a:rPr>
              <a:t> (2014)</a:t>
            </a:r>
          </a:p>
          <a:p>
            <a:endParaRPr lang="en-US" dirty="0">
              <a:latin typeface="Arial"/>
              <a:cs typeface="Arial"/>
            </a:endParaRPr>
          </a:p>
        </p:txBody>
      </p:sp>
      <p:sp>
        <p:nvSpPr>
          <p:cNvPr id="7" name="Left Brace 6"/>
          <p:cNvSpPr/>
          <p:nvPr/>
        </p:nvSpPr>
        <p:spPr>
          <a:xfrm>
            <a:off x="1495779" y="1733395"/>
            <a:ext cx="561117" cy="4439948"/>
          </a:xfrm>
          <a:prstGeom prst="leftBrace">
            <a:avLst/>
          </a:prstGeom>
          <a:ln>
            <a:solidFill>
              <a:srgbClr val="323F1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41108" y="3033898"/>
            <a:ext cx="1354671" cy="1384995"/>
          </a:xfrm>
          <a:prstGeom prst="rect">
            <a:avLst/>
          </a:prstGeom>
          <a:noFill/>
        </p:spPr>
        <p:txBody>
          <a:bodyPr wrap="square" rtlCol="0">
            <a:spAutoFit/>
          </a:bodyPr>
          <a:lstStyle/>
          <a:p>
            <a:r>
              <a:rPr lang="en-US" sz="2800" b="1" dirty="0" smtClean="0">
                <a:latin typeface="Arial"/>
                <a:cs typeface="Arial"/>
              </a:rPr>
              <a:t>ILUC model inputs</a:t>
            </a:r>
          </a:p>
        </p:txBody>
      </p:sp>
      <p:sp>
        <p:nvSpPr>
          <p:cNvPr id="9" name="Title 1"/>
          <p:cNvSpPr txBox="1">
            <a:spLocks/>
          </p:cNvSpPr>
          <p:nvPr/>
        </p:nvSpPr>
        <p:spPr>
          <a:xfrm>
            <a:off x="2" y="10848"/>
            <a:ext cx="9143998" cy="1184283"/>
          </a:xfrm>
          <a:prstGeom prst="rect">
            <a:avLst/>
          </a:prstGeom>
          <a:solidFill>
            <a:srgbClr val="E7DA20">
              <a:alpha val="74000"/>
            </a:srgbClr>
          </a:solidFill>
          <a:ln>
            <a:noFill/>
          </a:ln>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1"/>
                </a:solidFill>
                <a:latin typeface="Gill Sans"/>
                <a:cs typeface="Gill Sans"/>
              </a:rPr>
              <a:t>ILUC effects reflect </a:t>
            </a:r>
            <a:r>
              <a:rPr lang="en-US" i="1" dirty="0" smtClean="0">
                <a:solidFill>
                  <a:schemeClr val="tx1"/>
                </a:solidFill>
                <a:latin typeface="Gill Sans"/>
                <a:cs typeface="Gill Sans"/>
              </a:rPr>
              <a:t>many </a:t>
            </a:r>
            <a:r>
              <a:rPr lang="en-US" dirty="0" smtClean="0">
                <a:solidFill>
                  <a:schemeClr val="tx1"/>
                </a:solidFill>
                <a:latin typeface="Gill Sans"/>
                <a:cs typeface="Gill Sans"/>
              </a:rPr>
              <a:t>parameters, </a:t>
            </a:r>
          </a:p>
          <a:p>
            <a:pPr algn="ctr"/>
            <a:r>
              <a:rPr lang="en-US" dirty="0" smtClean="0">
                <a:solidFill>
                  <a:schemeClr val="tx1"/>
                </a:solidFill>
                <a:latin typeface="Gill Sans"/>
                <a:cs typeface="Gill Sans"/>
              </a:rPr>
              <a:t>many of which aren’t well modeled or quantified</a:t>
            </a:r>
            <a:endParaRPr lang="en-US" dirty="0">
              <a:solidFill>
                <a:schemeClr val="tx1"/>
              </a:solidFill>
              <a:latin typeface="Gill Sans"/>
              <a:cs typeface="Gill Sans"/>
            </a:endParaRPr>
          </a:p>
        </p:txBody>
      </p:sp>
    </p:spTree>
    <p:extLst>
      <p:ext uri="{BB962C8B-B14F-4D97-AF65-F5344CB8AC3E}">
        <p14:creationId xmlns:p14="http://schemas.microsoft.com/office/powerpoint/2010/main" val="8401697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48" y="896349"/>
            <a:ext cx="7556636" cy="5386090"/>
          </a:xfrm>
          <a:prstGeom prst="rect">
            <a:avLst/>
          </a:prstGeom>
          <a:solidFill>
            <a:schemeClr val="accent2">
              <a:lumMod val="60000"/>
              <a:lumOff val="40000"/>
            </a:schemeClr>
          </a:solidFill>
        </p:spPr>
        <p:txBody>
          <a:bodyPr wrap="square" rtlCol="0">
            <a:spAutoFit/>
          </a:bodyPr>
          <a:lstStyle/>
          <a:p>
            <a:r>
              <a:rPr lang="en-US" sz="2800" dirty="0" smtClean="0">
                <a:latin typeface="Franklin Gothic Book"/>
                <a:cs typeface="Franklin Gothic Book"/>
              </a:rPr>
              <a:t>“estimates of global LUC are </a:t>
            </a:r>
            <a:r>
              <a:rPr lang="en-US" sz="3000" b="1" dirty="0" smtClean="0">
                <a:latin typeface="Franklin Gothic Medium"/>
                <a:cs typeface="Franklin Gothic Medium"/>
              </a:rPr>
              <a:t>highly uncertain</a:t>
            </a:r>
            <a:r>
              <a:rPr lang="en-US" sz="2800" dirty="0" smtClean="0">
                <a:latin typeface="Franklin Gothic Book"/>
                <a:cs typeface="Franklin Gothic Book"/>
              </a:rPr>
              <a:t>, </a:t>
            </a:r>
            <a:r>
              <a:rPr lang="en-US" sz="3000" b="1" dirty="0" smtClean="0">
                <a:latin typeface="Franklin Gothic Medium"/>
                <a:cs typeface="Franklin Gothic Medium"/>
              </a:rPr>
              <a:t>unobservable</a:t>
            </a:r>
            <a:r>
              <a:rPr lang="en-US" sz="3000" dirty="0" smtClean="0">
                <a:latin typeface="Franklin Gothic Medium"/>
                <a:cs typeface="Franklin Gothic Medium"/>
              </a:rPr>
              <a:t>, </a:t>
            </a:r>
            <a:r>
              <a:rPr lang="en-US" sz="3000" b="1" dirty="0" smtClean="0">
                <a:latin typeface="Franklin Gothic Medium"/>
                <a:cs typeface="Franklin Gothic Medium"/>
              </a:rPr>
              <a:t>unverifiable</a:t>
            </a:r>
            <a:r>
              <a:rPr lang="en-US" sz="3000" dirty="0" smtClean="0">
                <a:latin typeface="Franklin Gothic Medium"/>
                <a:cs typeface="Franklin Gothic Medium"/>
              </a:rPr>
              <a:t>, </a:t>
            </a:r>
            <a:r>
              <a:rPr lang="en-US" sz="2800" dirty="0" smtClean="0">
                <a:latin typeface="Franklin Gothic Book"/>
                <a:cs typeface="Franklin Gothic Book"/>
              </a:rPr>
              <a:t>and dependent on assumed policy, economic context, and inputs.” </a:t>
            </a:r>
          </a:p>
          <a:p>
            <a:endParaRPr lang="en-US" sz="400" dirty="0">
              <a:latin typeface="Franklin Gothic Book"/>
              <a:cs typeface="Franklin Gothic Book"/>
            </a:endParaRPr>
          </a:p>
          <a:p>
            <a:pPr algn="r"/>
            <a:r>
              <a:rPr lang="en-US" sz="2400" dirty="0" smtClean="0">
                <a:latin typeface="Franklin Gothic Book"/>
                <a:cs typeface="Franklin Gothic Book"/>
              </a:rPr>
              <a:t>--- 5</a:t>
            </a:r>
            <a:r>
              <a:rPr lang="en-US" sz="2400" baseline="30000" dirty="0" smtClean="0">
                <a:latin typeface="Franklin Gothic Book"/>
                <a:cs typeface="Franklin Gothic Book"/>
              </a:rPr>
              <a:t>th</a:t>
            </a:r>
            <a:r>
              <a:rPr lang="en-US" sz="2400" dirty="0" smtClean="0">
                <a:latin typeface="Franklin Gothic Book"/>
                <a:cs typeface="Franklin Gothic Book"/>
              </a:rPr>
              <a:t> IPCC Assessment</a:t>
            </a:r>
          </a:p>
          <a:p>
            <a:pPr algn="r"/>
            <a:r>
              <a:rPr lang="en-US" sz="2400" dirty="0" smtClean="0">
                <a:latin typeface="Franklin Gothic Book"/>
                <a:cs typeface="Franklin Gothic Book"/>
              </a:rPr>
              <a:t>Working Group III, Mitigation of Climate </a:t>
            </a:r>
            <a:r>
              <a:rPr lang="en-US" sz="2400" dirty="0" smtClean="0">
                <a:latin typeface="Franklin Gothic Book"/>
                <a:cs typeface="Franklin Gothic Book"/>
              </a:rPr>
              <a:t>Change</a:t>
            </a:r>
          </a:p>
          <a:p>
            <a:pPr algn="r"/>
            <a:endParaRPr lang="en-US" sz="2400" dirty="0" smtClean="0">
              <a:latin typeface="Franklin Gothic Book"/>
              <a:cs typeface="Franklin Gothic Book"/>
            </a:endParaRPr>
          </a:p>
          <a:p>
            <a:pPr algn="r"/>
            <a:endParaRPr lang="en-US" sz="2400" dirty="0">
              <a:latin typeface="Franklin Gothic Book"/>
              <a:cs typeface="Franklin Gothic Book"/>
            </a:endParaRPr>
          </a:p>
          <a:p>
            <a:r>
              <a:rPr lang="en-US" sz="2800" b="1" dirty="0" smtClean="0">
                <a:cs typeface="Franklin Gothic Book"/>
              </a:rPr>
              <a:t>“Obtaining tightly bounded estimates of these impacts is likely beyond the reach of current models and data” </a:t>
            </a:r>
          </a:p>
          <a:p>
            <a:pPr algn="r"/>
            <a:r>
              <a:rPr lang="en-US" sz="2400" dirty="0" smtClean="0">
                <a:latin typeface="Franklin Gothic Book"/>
                <a:cs typeface="Franklin Gothic Book"/>
              </a:rPr>
              <a:t>-- </a:t>
            </a:r>
            <a:r>
              <a:rPr lang="en-US" sz="2400" dirty="0" err="1" smtClean="0">
                <a:latin typeface="Franklin Gothic Book"/>
                <a:cs typeface="Franklin Gothic Book"/>
              </a:rPr>
              <a:t>Hertel</a:t>
            </a:r>
            <a:r>
              <a:rPr lang="en-US" sz="2400" dirty="0" smtClean="0">
                <a:latin typeface="Franklin Gothic Book"/>
                <a:cs typeface="Franklin Gothic Book"/>
              </a:rPr>
              <a:t> and Tyner (2013</a:t>
            </a:r>
          </a:p>
          <a:p>
            <a:pPr algn="r"/>
            <a:endParaRPr lang="en-US" sz="2400" dirty="0" smtClean="0">
              <a:latin typeface="Franklin Gothic Book"/>
              <a:cs typeface="Franklin Gothic Book"/>
            </a:endParaRPr>
          </a:p>
          <a:p>
            <a:pPr algn="r"/>
            <a:r>
              <a:rPr lang="en-US" sz="2400" dirty="0" smtClean="0">
                <a:latin typeface="Franklin Gothic Book"/>
                <a:cs typeface="Franklin Gothic Book"/>
              </a:rPr>
              <a:t> </a:t>
            </a:r>
          </a:p>
        </p:txBody>
      </p:sp>
    </p:spTree>
    <p:extLst>
      <p:ext uri="{BB962C8B-B14F-4D97-AF65-F5344CB8AC3E}">
        <p14:creationId xmlns:p14="http://schemas.microsoft.com/office/powerpoint/2010/main" val="2926810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 y="10848"/>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Is ‘regulation’ of indirect emissions a solution? Or bad precedent of ‘systems lite’?</a:t>
            </a:r>
            <a:endParaRPr lang="en-US" dirty="0">
              <a:solidFill>
                <a:schemeClr val="tx2">
                  <a:lumMod val="50000"/>
                </a:schemeClr>
              </a:solidFill>
              <a:latin typeface="Gill Sans"/>
              <a:cs typeface="Gill Sans"/>
            </a:endParaRPr>
          </a:p>
        </p:txBody>
      </p:sp>
      <p:sp>
        <p:nvSpPr>
          <p:cNvPr id="4" name="Content Placeholder 3"/>
          <p:cNvSpPr>
            <a:spLocks noGrp="1"/>
          </p:cNvSpPr>
          <p:nvPr>
            <p:ph idx="1"/>
          </p:nvPr>
        </p:nvSpPr>
        <p:spPr>
          <a:xfrm>
            <a:off x="58005" y="1923414"/>
            <a:ext cx="9085995" cy="4928827"/>
          </a:xfrm>
        </p:spPr>
        <p:txBody>
          <a:bodyPr>
            <a:normAutofit/>
          </a:bodyPr>
          <a:lstStyle/>
          <a:p>
            <a:r>
              <a:rPr lang="en-US" sz="2800" b="1" dirty="0" err="1" smtClean="0">
                <a:latin typeface="Helvetica"/>
                <a:cs typeface="Helvetica"/>
              </a:rPr>
              <a:t>Mis</a:t>
            </a:r>
            <a:r>
              <a:rPr lang="en-US" sz="2800" b="1" dirty="0" smtClean="0">
                <a:latin typeface="Helvetica"/>
                <a:cs typeface="Helvetica"/>
              </a:rPr>
              <a:t>-uses models </a:t>
            </a:r>
            <a:r>
              <a:rPr lang="en-US" sz="2800" dirty="0" smtClean="0">
                <a:latin typeface="Helvetica"/>
                <a:cs typeface="Helvetica"/>
              </a:rPr>
              <a:t>for numbers rather than insights</a:t>
            </a:r>
            <a:endParaRPr lang="en-US" sz="2800" dirty="0" smtClean="0">
              <a:latin typeface="Helvetica"/>
              <a:cs typeface="Helvetica"/>
            </a:endParaRPr>
          </a:p>
          <a:p>
            <a:r>
              <a:rPr lang="en-US" sz="2800" b="1" dirty="0" smtClean="0">
                <a:latin typeface="Helvetica"/>
                <a:cs typeface="Helvetica"/>
              </a:rPr>
              <a:t>Politicizes the science </a:t>
            </a:r>
            <a:r>
              <a:rPr lang="en-US" sz="2800" dirty="0" smtClean="0">
                <a:latin typeface="Helvetica"/>
                <a:cs typeface="Helvetica"/>
              </a:rPr>
              <a:t>(Campbell’s Law: when an indicator is used for policy, it becomes less useful)</a:t>
            </a:r>
          </a:p>
          <a:p>
            <a:r>
              <a:rPr lang="en-US" sz="2800" b="1" dirty="0" err="1" smtClean="0">
                <a:latin typeface="Helvetica"/>
                <a:cs typeface="Helvetica"/>
              </a:rPr>
              <a:t>Scientizes</a:t>
            </a:r>
            <a:r>
              <a:rPr lang="en-US" sz="2800" b="1" dirty="0" smtClean="0">
                <a:latin typeface="Helvetica"/>
                <a:cs typeface="Helvetica"/>
              </a:rPr>
              <a:t> the politics </a:t>
            </a:r>
          </a:p>
          <a:p>
            <a:r>
              <a:rPr lang="en-US" sz="2800" b="1" dirty="0" smtClean="0">
                <a:latin typeface="Helvetica"/>
                <a:cs typeface="Helvetica"/>
              </a:rPr>
              <a:t>Doesn’t actually solve the problem </a:t>
            </a:r>
            <a:r>
              <a:rPr lang="en-US" sz="2800" dirty="0" smtClean="0">
                <a:latin typeface="Helvetica"/>
                <a:cs typeface="Helvetica"/>
              </a:rPr>
              <a:t>(</a:t>
            </a:r>
            <a:r>
              <a:rPr lang="en-US" sz="2800" dirty="0" err="1" smtClean="0">
                <a:latin typeface="Helvetica"/>
                <a:cs typeface="Helvetica"/>
              </a:rPr>
              <a:t>Zilberman</a:t>
            </a:r>
            <a:r>
              <a:rPr lang="en-US" sz="2800" dirty="0" smtClean="0">
                <a:latin typeface="Helvetica"/>
                <a:cs typeface="Helvetica"/>
              </a:rPr>
              <a:t>: “a second rate solution to a first rate problem”) </a:t>
            </a:r>
            <a:endParaRPr lang="en-US" sz="2800" b="1" dirty="0" smtClean="0">
              <a:latin typeface="Helvetica"/>
              <a:cs typeface="Helvetica"/>
            </a:endParaRPr>
          </a:p>
          <a:p>
            <a:endParaRPr lang="en-US" sz="2800" dirty="0" smtClean="0">
              <a:latin typeface="Helvetica"/>
              <a:cs typeface="Helvetica"/>
            </a:endParaRPr>
          </a:p>
          <a:p>
            <a:endParaRPr lang="en-US" sz="2800" dirty="0">
              <a:latin typeface="Helvetica"/>
              <a:cs typeface="Helvetica"/>
            </a:endParaRPr>
          </a:p>
        </p:txBody>
      </p:sp>
    </p:spTree>
    <p:extLst>
      <p:ext uri="{BB962C8B-B14F-4D97-AF65-F5344CB8AC3E}">
        <p14:creationId xmlns:p14="http://schemas.microsoft.com/office/powerpoint/2010/main" val="872817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5899" y="405746"/>
            <a:ext cx="6438505" cy="6086201"/>
          </a:xfrm>
          <a:prstGeom prst="rect">
            <a:avLst/>
          </a:prstGeom>
          <a:ln/>
        </p:spPr>
        <p:style>
          <a:lnRef idx="1">
            <a:schemeClr val="dk1"/>
          </a:lnRef>
          <a:fillRef idx="2">
            <a:schemeClr val="dk1"/>
          </a:fillRef>
          <a:effectRef idx="1">
            <a:schemeClr val="dk1"/>
          </a:effectRef>
          <a:fontRef idx="minor">
            <a:schemeClr val="dk1"/>
          </a:fontRef>
        </p:style>
        <p:txBody>
          <a:bodyPr rtlCol="0" anchor="t"/>
          <a:lstStyle/>
          <a:p>
            <a:endParaRPr lang="en-US" sz="1050" dirty="0" smtClean="0">
              <a:solidFill>
                <a:schemeClr val="tx1"/>
              </a:solidFill>
              <a:latin typeface="Franklin Gothic Book"/>
              <a:cs typeface="Franklin Gothic Book"/>
            </a:endParaRPr>
          </a:p>
          <a:p>
            <a:r>
              <a:rPr lang="en-US" sz="3100" dirty="0" smtClean="0">
                <a:solidFill>
                  <a:schemeClr val="tx1"/>
                </a:solidFill>
                <a:latin typeface="Franklin Gothic Book"/>
                <a:cs typeface="Franklin Gothic Book"/>
              </a:rPr>
              <a:t>“</a:t>
            </a:r>
            <a:r>
              <a:rPr lang="en-US" sz="3100" b="1" dirty="0" smtClean="0">
                <a:solidFill>
                  <a:schemeClr val="accent6">
                    <a:lumMod val="75000"/>
                  </a:schemeClr>
                </a:solidFill>
                <a:latin typeface="Franklin Gothic Book"/>
                <a:cs typeface="Franklin Gothic Book"/>
              </a:rPr>
              <a:t>Complexity does not have a specific final ‘answer’ </a:t>
            </a:r>
            <a:r>
              <a:rPr lang="en-US" sz="3100" dirty="0" smtClean="0">
                <a:solidFill>
                  <a:schemeClr val="tx1"/>
                </a:solidFill>
                <a:latin typeface="Franklin Gothic Book"/>
                <a:cs typeface="Franklin Gothic Book"/>
              </a:rPr>
              <a:t>to a particular policy, economic, or social issue.”</a:t>
            </a:r>
          </a:p>
          <a:p>
            <a:endParaRPr lang="en-US" dirty="0" smtClean="0">
              <a:solidFill>
                <a:schemeClr val="tx1"/>
              </a:solidFill>
              <a:latin typeface="Franklin Gothic Book"/>
              <a:cs typeface="Franklin Gothic Book"/>
            </a:endParaRPr>
          </a:p>
          <a:p>
            <a:r>
              <a:rPr lang="en-US" sz="3100" dirty="0" smtClean="0">
                <a:solidFill>
                  <a:schemeClr val="tx1"/>
                </a:solidFill>
                <a:latin typeface="Franklin Gothic Book"/>
                <a:cs typeface="Franklin Gothic Book"/>
              </a:rPr>
              <a:t>“Adopting a complexity framework enables us to interpret what goes on … in a new way that </a:t>
            </a:r>
            <a:r>
              <a:rPr lang="en-US" sz="3100" b="1" dirty="0" smtClean="0">
                <a:solidFill>
                  <a:srgbClr val="E46C0A"/>
                </a:solidFill>
                <a:latin typeface="Franklin Gothic Book"/>
                <a:cs typeface="Franklin Gothic Book"/>
              </a:rPr>
              <a:t>recognizes the limits of knowledge and prediction</a:t>
            </a:r>
            <a:r>
              <a:rPr lang="en-US" sz="3100" dirty="0" smtClean="0">
                <a:solidFill>
                  <a:schemeClr val="tx1"/>
                </a:solidFill>
                <a:latin typeface="Franklin Gothic Book"/>
                <a:cs typeface="Franklin Gothic Book"/>
              </a:rPr>
              <a:t> and the consequent need to adjust policymaking and actions accordingly.” </a:t>
            </a:r>
            <a:endParaRPr lang="en-US" sz="1200" i="1" dirty="0" smtClean="0">
              <a:solidFill>
                <a:schemeClr val="tx1"/>
              </a:solidFill>
              <a:latin typeface="Franklin Gothic Book"/>
              <a:cs typeface="Franklin Gothic Book"/>
            </a:endParaRPr>
          </a:p>
          <a:p>
            <a:pPr algn="r"/>
            <a:r>
              <a:rPr lang="en-US" sz="2400" dirty="0" smtClean="0">
                <a:solidFill>
                  <a:schemeClr val="tx1"/>
                </a:solidFill>
                <a:latin typeface="Franklin Gothic Book"/>
                <a:cs typeface="Franklin Gothic Book"/>
              </a:rPr>
              <a:t>Geyer and </a:t>
            </a:r>
            <a:r>
              <a:rPr lang="en-US" sz="2400" dirty="0" err="1" smtClean="0">
                <a:solidFill>
                  <a:schemeClr val="tx1"/>
                </a:solidFill>
                <a:latin typeface="Franklin Gothic Book"/>
                <a:cs typeface="Franklin Gothic Book"/>
              </a:rPr>
              <a:t>Rihani</a:t>
            </a:r>
            <a:r>
              <a:rPr lang="en-US" sz="2400" dirty="0" smtClean="0">
                <a:solidFill>
                  <a:schemeClr val="tx1"/>
                </a:solidFill>
                <a:latin typeface="Franklin Gothic Book"/>
                <a:cs typeface="Franklin Gothic Book"/>
              </a:rPr>
              <a:t> (2010)</a:t>
            </a:r>
          </a:p>
          <a:p>
            <a:pPr algn="r"/>
            <a:r>
              <a:rPr lang="en-US" sz="2400" i="1" dirty="0" smtClean="0">
                <a:solidFill>
                  <a:schemeClr val="tx1"/>
                </a:solidFill>
                <a:latin typeface="Franklin Gothic Book"/>
                <a:cs typeface="Franklin Gothic Book"/>
              </a:rPr>
              <a:t>Complexity and Public Policy</a:t>
            </a:r>
          </a:p>
        </p:txBody>
      </p:sp>
    </p:spTree>
    <p:extLst>
      <p:ext uri="{BB962C8B-B14F-4D97-AF65-F5344CB8AC3E}">
        <p14:creationId xmlns:p14="http://schemas.microsoft.com/office/powerpoint/2010/main" val="1657308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848"/>
            <a:ext cx="9144000" cy="1077724"/>
          </a:xfrm>
          <a:prstGeom prst="rect">
            <a:avLst/>
          </a:prstGeom>
          <a:solidFill>
            <a:srgbClr val="E7DA20">
              <a:alpha val="74000"/>
            </a:srgbClr>
          </a:solidFill>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cap="small" dirty="0" smtClean="0">
                <a:solidFill>
                  <a:schemeClr val="tx2">
                    <a:lumMod val="50000"/>
                  </a:schemeClr>
                </a:solidFill>
                <a:latin typeface="Gill Sans"/>
                <a:cs typeface="Gill Sans"/>
              </a:rPr>
              <a:t>Paradigm Shifts </a:t>
            </a:r>
            <a:endParaRPr lang="en-US" sz="5400" cap="small" dirty="0">
              <a:solidFill>
                <a:schemeClr val="tx2">
                  <a:lumMod val="50000"/>
                </a:schemeClr>
              </a:solidFill>
              <a:latin typeface="Gill Sans"/>
              <a:cs typeface="Gill Sans"/>
            </a:endParaRPr>
          </a:p>
        </p:txBody>
      </p:sp>
      <p:pic>
        <p:nvPicPr>
          <p:cNvPr id="4" name="Picture 3"/>
          <p:cNvPicPr>
            <a:picLocks noChangeAspect="1"/>
          </p:cNvPicPr>
          <p:nvPr/>
        </p:nvPicPr>
        <p:blipFill rotWithShape="1">
          <a:blip r:embed="rId2"/>
          <a:srcRect l="48203" t="9820" r="10130" b="4025"/>
          <a:stretch/>
        </p:blipFill>
        <p:spPr>
          <a:xfrm>
            <a:off x="216647" y="2330149"/>
            <a:ext cx="2912998" cy="4249551"/>
          </a:xfrm>
          <a:prstGeom prst="rect">
            <a:avLst/>
          </a:prstGeom>
        </p:spPr>
      </p:pic>
      <p:grpSp>
        <p:nvGrpSpPr>
          <p:cNvPr id="16" name="Group 15"/>
          <p:cNvGrpSpPr/>
          <p:nvPr/>
        </p:nvGrpSpPr>
        <p:grpSpPr>
          <a:xfrm>
            <a:off x="3610429" y="2340223"/>
            <a:ext cx="2068285" cy="4193060"/>
            <a:chOff x="3737429" y="1846448"/>
            <a:chExt cx="2068285" cy="4249551"/>
          </a:xfrm>
        </p:grpSpPr>
        <p:sp>
          <p:nvSpPr>
            <p:cNvPr id="5" name="Rectangle 4"/>
            <p:cNvSpPr/>
            <p:nvPr/>
          </p:nvSpPr>
          <p:spPr>
            <a:xfrm>
              <a:off x="3737429" y="184644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Design </a:t>
              </a:r>
              <a:endParaRPr lang="en-US" dirty="0"/>
            </a:p>
          </p:txBody>
        </p:sp>
        <p:sp>
          <p:nvSpPr>
            <p:cNvPr id="6" name="Rectangle 5"/>
            <p:cNvSpPr/>
            <p:nvPr/>
          </p:nvSpPr>
          <p:spPr>
            <a:xfrm>
              <a:off x="3737429" y="26239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Raw Materials</a:t>
              </a:r>
              <a:endParaRPr lang="en-US" dirty="0"/>
            </a:p>
          </p:txBody>
        </p:sp>
        <p:sp>
          <p:nvSpPr>
            <p:cNvPr id="7" name="Rectangle 6"/>
            <p:cNvSpPr/>
            <p:nvPr/>
          </p:nvSpPr>
          <p:spPr>
            <a:xfrm>
              <a:off x="3737429" y="34113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Manufacturing</a:t>
              </a:r>
              <a:endParaRPr lang="en-US" dirty="0"/>
            </a:p>
          </p:txBody>
        </p:sp>
        <p:sp>
          <p:nvSpPr>
            <p:cNvPr id="8" name="Rectangle 7"/>
            <p:cNvSpPr/>
            <p:nvPr/>
          </p:nvSpPr>
          <p:spPr>
            <a:xfrm>
              <a:off x="3737429" y="4205514"/>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Distribution</a:t>
              </a:r>
              <a:endParaRPr lang="en-US" dirty="0"/>
            </a:p>
          </p:txBody>
        </p:sp>
        <p:sp>
          <p:nvSpPr>
            <p:cNvPr id="9" name="Rectangle 8"/>
            <p:cNvSpPr/>
            <p:nvPr/>
          </p:nvSpPr>
          <p:spPr>
            <a:xfrm>
              <a:off x="3737429" y="4974771"/>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a:t>
              </a:r>
              <a:endParaRPr lang="en-US" dirty="0"/>
            </a:p>
          </p:txBody>
        </p:sp>
        <p:sp>
          <p:nvSpPr>
            <p:cNvPr id="10" name="Rectangle 9"/>
            <p:cNvSpPr/>
            <p:nvPr/>
          </p:nvSpPr>
          <p:spPr>
            <a:xfrm>
              <a:off x="3737429" y="572901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End-of-life</a:t>
              </a:r>
              <a:endParaRPr lang="en-US" dirty="0"/>
            </a:p>
          </p:txBody>
        </p:sp>
        <p:sp>
          <p:nvSpPr>
            <p:cNvPr id="11" name="Down Arrow 10"/>
            <p:cNvSpPr/>
            <p:nvPr/>
          </p:nvSpPr>
          <p:spPr>
            <a:xfrm>
              <a:off x="4608286" y="2213429"/>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Down Arrow 11"/>
            <p:cNvSpPr/>
            <p:nvPr/>
          </p:nvSpPr>
          <p:spPr>
            <a:xfrm>
              <a:off x="4615543" y="29909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Down Arrow 12"/>
            <p:cNvSpPr/>
            <p:nvPr/>
          </p:nvSpPr>
          <p:spPr>
            <a:xfrm>
              <a:off x="4615543" y="37783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Down Arrow 13"/>
            <p:cNvSpPr/>
            <p:nvPr/>
          </p:nvSpPr>
          <p:spPr>
            <a:xfrm>
              <a:off x="4615543" y="4572495"/>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Down Arrow 14"/>
            <p:cNvSpPr/>
            <p:nvPr/>
          </p:nvSpPr>
          <p:spPr>
            <a:xfrm>
              <a:off x="4615543" y="5341752"/>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7" name="Picture 16"/>
          <p:cNvPicPr>
            <a:picLocks noChangeAspect="1"/>
          </p:cNvPicPr>
          <p:nvPr/>
        </p:nvPicPr>
        <p:blipFill>
          <a:blip r:embed="rId3"/>
          <a:stretch>
            <a:fillRect/>
          </a:stretch>
        </p:blipFill>
        <p:spPr>
          <a:xfrm>
            <a:off x="6023429" y="2265589"/>
            <a:ext cx="3066142" cy="4267694"/>
          </a:xfrm>
          <a:prstGeom prst="rect">
            <a:avLst/>
          </a:prstGeom>
        </p:spPr>
      </p:pic>
      <p:sp>
        <p:nvSpPr>
          <p:cNvPr id="18" name="TextBox 17"/>
          <p:cNvSpPr txBox="1"/>
          <p:nvPr/>
        </p:nvSpPr>
        <p:spPr>
          <a:xfrm>
            <a:off x="0" y="1394182"/>
            <a:ext cx="3265714" cy="615553"/>
          </a:xfrm>
          <a:prstGeom prst="rect">
            <a:avLst/>
          </a:prstGeom>
          <a:noFill/>
        </p:spPr>
        <p:txBody>
          <a:bodyPr wrap="square" rtlCol="0">
            <a:spAutoFit/>
          </a:bodyPr>
          <a:lstStyle/>
          <a:p>
            <a:pPr algn="ctr"/>
            <a:r>
              <a:rPr lang="en-US" sz="3400" b="1" i="1" dirty="0" smtClean="0">
                <a:latin typeface="Franklin Gothic Book"/>
                <a:cs typeface="Franklin Gothic Book"/>
              </a:rPr>
              <a:t>End-of-pipe</a:t>
            </a:r>
          </a:p>
        </p:txBody>
      </p:sp>
      <p:sp>
        <p:nvSpPr>
          <p:cNvPr id="19" name="TextBox 18"/>
          <p:cNvSpPr txBox="1"/>
          <p:nvPr/>
        </p:nvSpPr>
        <p:spPr>
          <a:xfrm>
            <a:off x="3110430" y="1126343"/>
            <a:ext cx="3076283" cy="1046440"/>
          </a:xfrm>
          <a:prstGeom prst="rect">
            <a:avLst/>
          </a:prstGeom>
          <a:noFill/>
        </p:spPr>
        <p:txBody>
          <a:bodyPr wrap="square" rtlCol="0">
            <a:spAutoFit/>
          </a:bodyPr>
          <a:lstStyle/>
          <a:p>
            <a:pPr algn="ctr"/>
            <a:r>
              <a:rPr lang="en-US" sz="3400" b="1" i="1" dirty="0" smtClean="0">
                <a:latin typeface="Franklin Gothic Book"/>
                <a:cs typeface="Franklin Gothic Book"/>
              </a:rPr>
              <a:t>Lifecycle </a:t>
            </a:r>
          </a:p>
          <a:p>
            <a:pPr algn="ctr"/>
            <a:r>
              <a:rPr lang="en-US" sz="2800" b="1" i="1" dirty="0" smtClean="0">
                <a:latin typeface="Franklin Gothic Book"/>
                <a:cs typeface="Franklin Gothic Book"/>
              </a:rPr>
              <a:t>(“Cradle-to-grave”)</a:t>
            </a:r>
            <a:endParaRPr lang="en-US" sz="2800" b="1" i="1" dirty="0">
              <a:latin typeface="Franklin Gothic Book"/>
              <a:cs typeface="Franklin Gothic Book"/>
            </a:endParaRPr>
          </a:p>
        </p:txBody>
      </p:sp>
      <p:sp>
        <p:nvSpPr>
          <p:cNvPr id="20" name="TextBox 19"/>
          <p:cNvSpPr txBox="1"/>
          <p:nvPr/>
        </p:nvSpPr>
        <p:spPr>
          <a:xfrm>
            <a:off x="6023429" y="1300648"/>
            <a:ext cx="2912998" cy="615553"/>
          </a:xfrm>
          <a:prstGeom prst="rect">
            <a:avLst/>
          </a:prstGeom>
          <a:noFill/>
        </p:spPr>
        <p:txBody>
          <a:bodyPr wrap="square" rtlCol="0">
            <a:spAutoFit/>
          </a:bodyPr>
          <a:lstStyle/>
          <a:p>
            <a:pPr algn="ctr"/>
            <a:r>
              <a:rPr lang="en-US" sz="3400" b="1" i="1" dirty="0" smtClean="0">
                <a:latin typeface="Franklin Gothic Book"/>
                <a:cs typeface="Franklin Gothic Book"/>
              </a:rPr>
              <a:t>Systems </a:t>
            </a:r>
            <a:endParaRPr lang="en-US" sz="3400" b="1" i="1" dirty="0">
              <a:latin typeface="Franklin Gothic Book"/>
              <a:cs typeface="Franklin Gothic Book"/>
            </a:endParaRPr>
          </a:p>
        </p:txBody>
      </p:sp>
    </p:spTree>
    <p:extLst>
      <p:ext uri="{BB962C8B-B14F-4D97-AF65-F5344CB8AC3E}">
        <p14:creationId xmlns:p14="http://schemas.microsoft.com/office/powerpoint/2010/main" val="41956602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848"/>
            <a:ext cx="9144000" cy="1077724"/>
          </a:xfrm>
          <a:prstGeom prst="rect">
            <a:avLst/>
          </a:prstGeom>
          <a:solidFill>
            <a:srgbClr val="E7DA20">
              <a:alpha val="74000"/>
            </a:srgbClr>
          </a:solidFill>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cap="small" dirty="0" smtClean="0">
                <a:solidFill>
                  <a:schemeClr val="tx2">
                    <a:lumMod val="50000"/>
                  </a:schemeClr>
                </a:solidFill>
                <a:latin typeface="Gill Sans"/>
                <a:cs typeface="Gill Sans"/>
              </a:rPr>
              <a:t>Paradigm Shifts </a:t>
            </a:r>
            <a:endParaRPr lang="en-US" sz="5400" cap="small" dirty="0">
              <a:solidFill>
                <a:schemeClr val="tx2">
                  <a:lumMod val="50000"/>
                </a:schemeClr>
              </a:solidFill>
              <a:latin typeface="Gill Sans"/>
              <a:cs typeface="Gill Sans"/>
            </a:endParaRPr>
          </a:p>
        </p:txBody>
      </p:sp>
      <p:pic>
        <p:nvPicPr>
          <p:cNvPr id="4" name="Picture 3"/>
          <p:cNvPicPr>
            <a:picLocks noChangeAspect="1"/>
          </p:cNvPicPr>
          <p:nvPr/>
        </p:nvPicPr>
        <p:blipFill rotWithShape="1">
          <a:blip r:embed="rId2"/>
          <a:srcRect l="48203" t="9820" r="10130" b="4025"/>
          <a:stretch/>
        </p:blipFill>
        <p:spPr>
          <a:xfrm>
            <a:off x="216647" y="2330149"/>
            <a:ext cx="2912998" cy="4249551"/>
          </a:xfrm>
          <a:prstGeom prst="rect">
            <a:avLst/>
          </a:prstGeom>
        </p:spPr>
      </p:pic>
      <p:grpSp>
        <p:nvGrpSpPr>
          <p:cNvPr id="16" name="Group 15"/>
          <p:cNvGrpSpPr/>
          <p:nvPr/>
        </p:nvGrpSpPr>
        <p:grpSpPr>
          <a:xfrm>
            <a:off x="3610429" y="2340223"/>
            <a:ext cx="2068285" cy="4193060"/>
            <a:chOff x="3737429" y="1846448"/>
            <a:chExt cx="2068285" cy="4249551"/>
          </a:xfrm>
        </p:grpSpPr>
        <p:sp>
          <p:nvSpPr>
            <p:cNvPr id="5" name="Rectangle 4"/>
            <p:cNvSpPr/>
            <p:nvPr/>
          </p:nvSpPr>
          <p:spPr>
            <a:xfrm>
              <a:off x="3737429" y="184644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Design </a:t>
              </a:r>
              <a:endParaRPr lang="en-US" dirty="0"/>
            </a:p>
          </p:txBody>
        </p:sp>
        <p:sp>
          <p:nvSpPr>
            <p:cNvPr id="6" name="Rectangle 5"/>
            <p:cNvSpPr/>
            <p:nvPr/>
          </p:nvSpPr>
          <p:spPr>
            <a:xfrm>
              <a:off x="3737429" y="26239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Raw Materials</a:t>
              </a:r>
              <a:endParaRPr lang="en-US" dirty="0"/>
            </a:p>
          </p:txBody>
        </p:sp>
        <p:sp>
          <p:nvSpPr>
            <p:cNvPr id="7" name="Rectangle 6"/>
            <p:cNvSpPr/>
            <p:nvPr/>
          </p:nvSpPr>
          <p:spPr>
            <a:xfrm>
              <a:off x="3737429" y="34113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Manufacturing</a:t>
              </a:r>
              <a:endParaRPr lang="en-US" dirty="0"/>
            </a:p>
          </p:txBody>
        </p:sp>
        <p:sp>
          <p:nvSpPr>
            <p:cNvPr id="8" name="Rectangle 7"/>
            <p:cNvSpPr/>
            <p:nvPr/>
          </p:nvSpPr>
          <p:spPr>
            <a:xfrm>
              <a:off x="3737429" y="4205514"/>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Distribution</a:t>
              </a:r>
              <a:endParaRPr lang="en-US" dirty="0"/>
            </a:p>
          </p:txBody>
        </p:sp>
        <p:sp>
          <p:nvSpPr>
            <p:cNvPr id="9" name="Rectangle 8"/>
            <p:cNvSpPr/>
            <p:nvPr/>
          </p:nvSpPr>
          <p:spPr>
            <a:xfrm>
              <a:off x="3737429" y="4974771"/>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a:t>
              </a:r>
              <a:endParaRPr lang="en-US" dirty="0"/>
            </a:p>
          </p:txBody>
        </p:sp>
        <p:sp>
          <p:nvSpPr>
            <p:cNvPr id="10" name="Rectangle 9"/>
            <p:cNvSpPr/>
            <p:nvPr/>
          </p:nvSpPr>
          <p:spPr>
            <a:xfrm>
              <a:off x="3737429" y="572901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End-of-life</a:t>
              </a:r>
              <a:endParaRPr lang="en-US" dirty="0"/>
            </a:p>
          </p:txBody>
        </p:sp>
        <p:sp>
          <p:nvSpPr>
            <p:cNvPr id="11" name="Down Arrow 10"/>
            <p:cNvSpPr/>
            <p:nvPr/>
          </p:nvSpPr>
          <p:spPr>
            <a:xfrm>
              <a:off x="4608286" y="2213429"/>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Down Arrow 11"/>
            <p:cNvSpPr/>
            <p:nvPr/>
          </p:nvSpPr>
          <p:spPr>
            <a:xfrm>
              <a:off x="4615543" y="29909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Down Arrow 12"/>
            <p:cNvSpPr/>
            <p:nvPr/>
          </p:nvSpPr>
          <p:spPr>
            <a:xfrm>
              <a:off x="4615543" y="37783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Down Arrow 13"/>
            <p:cNvSpPr/>
            <p:nvPr/>
          </p:nvSpPr>
          <p:spPr>
            <a:xfrm>
              <a:off x="4615543" y="4572495"/>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Down Arrow 14"/>
            <p:cNvSpPr/>
            <p:nvPr/>
          </p:nvSpPr>
          <p:spPr>
            <a:xfrm>
              <a:off x="4615543" y="5341752"/>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7" name="Picture 16"/>
          <p:cNvPicPr>
            <a:picLocks noChangeAspect="1"/>
          </p:cNvPicPr>
          <p:nvPr/>
        </p:nvPicPr>
        <p:blipFill>
          <a:blip r:embed="rId3"/>
          <a:stretch>
            <a:fillRect/>
          </a:stretch>
        </p:blipFill>
        <p:spPr>
          <a:xfrm>
            <a:off x="6023429" y="2265589"/>
            <a:ext cx="3066142" cy="4267694"/>
          </a:xfrm>
          <a:prstGeom prst="rect">
            <a:avLst/>
          </a:prstGeom>
        </p:spPr>
      </p:pic>
      <p:sp>
        <p:nvSpPr>
          <p:cNvPr id="18" name="TextBox 17"/>
          <p:cNvSpPr txBox="1"/>
          <p:nvPr/>
        </p:nvSpPr>
        <p:spPr>
          <a:xfrm>
            <a:off x="0" y="1394182"/>
            <a:ext cx="3265714" cy="615553"/>
          </a:xfrm>
          <a:prstGeom prst="rect">
            <a:avLst/>
          </a:prstGeom>
          <a:noFill/>
        </p:spPr>
        <p:txBody>
          <a:bodyPr wrap="square" rtlCol="0">
            <a:spAutoFit/>
          </a:bodyPr>
          <a:lstStyle/>
          <a:p>
            <a:pPr algn="ctr"/>
            <a:r>
              <a:rPr lang="en-US" sz="3400" b="1" i="1" dirty="0" smtClean="0">
                <a:latin typeface="Franklin Gothic Book"/>
                <a:cs typeface="Franklin Gothic Book"/>
              </a:rPr>
              <a:t>End-of-pipe</a:t>
            </a:r>
          </a:p>
        </p:txBody>
      </p:sp>
      <p:sp>
        <p:nvSpPr>
          <p:cNvPr id="19" name="TextBox 18"/>
          <p:cNvSpPr txBox="1"/>
          <p:nvPr/>
        </p:nvSpPr>
        <p:spPr>
          <a:xfrm>
            <a:off x="3110430" y="1126343"/>
            <a:ext cx="3076283" cy="1046440"/>
          </a:xfrm>
          <a:prstGeom prst="rect">
            <a:avLst/>
          </a:prstGeom>
          <a:noFill/>
        </p:spPr>
        <p:txBody>
          <a:bodyPr wrap="square" rtlCol="0">
            <a:spAutoFit/>
          </a:bodyPr>
          <a:lstStyle/>
          <a:p>
            <a:pPr algn="ctr"/>
            <a:r>
              <a:rPr lang="en-US" sz="3400" b="1" i="1" dirty="0" smtClean="0">
                <a:latin typeface="Franklin Gothic Book"/>
                <a:cs typeface="Franklin Gothic Book"/>
              </a:rPr>
              <a:t>Lifecycle </a:t>
            </a:r>
          </a:p>
          <a:p>
            <a:pPr algn="ctr"/>
            <a:r>
              <a:rPr lang="en-US" sz="2800" b="1" i="1" dirty="0" smtClean="0">
                <a:latin typeface="Franklin Gothic Book"/>
                <a:cs typeface="Franklin Gothic Book"/>
              </a:rPr>
              <a:t>(“Cradle-to-grave”)</a:t>
            </a:r>
            <a:endParaRPr lang="en-US" sz="2800" b="1" i="1" dirty="0">
              <a:latin typeface="Franklin Gothic Book"/>
              <a:cs typeface="Franklin Gothic Book"/>
            </a:endParaRPr>
          </a:p>
        </p:txBody>
      </p:sp>
      <p:sp>
        <p:nvSpPr>
          <p:cNvPr id="20" name="TextBox 19"/>
          <p:cNvSpPr txBox="1"/>
          <p:nvPr/>
        </p:nvSpPr>
        <p:spPr>
          <a:xfrm>
            <a:off x="6023429" y="1300648"/>
            <a:ext cx="2912998" cy="615553"/>
          </a:xfrm>
          <a:prstGeom prst="rect">
            <a:avLst/>
          </a:prstGeom>
          <a:noFill/>
        </p:spPr>
        <p:txBody>
          <a:bodyPr wrap="square" rtlCol="0">
            <a:spAutoFit/>
          </a:bodyPr>
          <a:lstStyle/>
          <a:p>
            <a:pPr algn="ctr"/>
            <a:r>
              <a:rPr lang="en-US" sz="3400" b="1" i="1" dirty="0" smtClean="0">
                <a:latin typeface="Franklin Gothic Book"/>
                <a:cs typeface="Franklin Gothic Book"/>
              </a:rPr>
              <a:t>Systems </a:t>
            </a:r>
            <a:endParaRPr lang="en-US" sz="3400" b="1" i="1" dirty="0">
              <a:latin typeface="Franklin Gothic Book"/>
              <a:cs typeface="Franklin Gothic Book"/>
            </a:endParaRPr>
          </a:p>
        </p:txBody>
      </p:sp>
    </p:spTree>
    <p:extLst>
      <p:ext uri="{BB962C8B-B14F-4D97-AF65-F5344CB8AC3E}">
        <p14:creationId xmlns:p14="http://schemas.microsoft.com/office/powerpoint/2010/main" val="20273201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043" y="1600199"/>
            <a:ext cx="7867642" cy="3965909"/>
          </a:xfrm>
          <a:solidFill>
            <a:schemeClr val="accent1">
              <a:lumMod val="50000"/>
            </a:schemeClr>
          </a:solidFill>
        </p:spPr>
        <p:style>
          <a:lnRef idx="0">
            <a:schemeClr val="accent3"/>
          </a:lnRef>
          <a:fillRef idx="3">
            <a:schemeClr val="accent3"/>
          </a:fillRef>
          <a:effectRef idx="3">
            <a:schemeClr val="accent3"/>
          </a:effectRef>
          <a:fontRef idx="minor">
            <a:schemeClr val="lt1"/>
          </a:fontRef>
        </p:style>
        <p:txBody>
          <a:bodyPr>
            <a:normAutofit/>
          </a:bodyPr>
          <a:lstStyle/>
          <a:p>
            <a:pPr marL="0" indent="0">
              <a:buNone/>
            </a:pPr>
            <a:endParaRPr lang="en-US" sz="3600" dirty="0" smtClean="0">
              <a:solidFill>
                <a:schemeClr val="bg1"/>
              </a:solidFill>
              <a:latin typeface="Franklin Gothic Book"/>
              <a:cs typeface="Franklin Gothic Book"/>
            </a:endParaRPr>
          </a:p>
          <a:p>
            <a:pPr marL="0" indent="0">
              <a:buNone/>
            </a:pPr>
            <a:r>
              <a:rPr lang="en-US" dirty="0"/>
              <a:t>“Naively employing … the tools of complexity in an unquestioning, unsophisticated way, without concern for their limitations, is little better than denying </a:t>
            </a:r>
            <a:r>
              <a:rPr lang="en-US" dirty="0" smtClean="0"/>
              <a:t>complexity.”</a:t>
            </a:r>
          </a:p>
          <a:p>
            <a:pPr marL="0" indent="0">
              <a:buNone/>
            </a:pPr>
            <a:r>
              <a:rPr lang="en-US" sz="1200" dirty="0" smtClean="0"/>
              <a:t> </a:t>
            </a:r>
          </a:p>
          <a:p>
            <a:pPr marL="0" indent="0" algn="r">
              <a:buNone/>
            </a:pPr>
            <a:r>
              <a:rPr lang="en-US" sz="3400" dirty="0" smtClean="0"/>
              <a:t>-</a:t>
            </a:r>
            <a:r>
              <a:rPr lang="en-US" dirty="0" smtClean="0"/>
              <a:t> Richardson (2007</a:t>
            </a:r>
            <a:r>
              <a:rPr lang="en-US" dirty="0"/>
              <a:t>) </a:t>
            </a:r>
          </a:p>
        </p:txBody>
      </p:sp>
    </p:spTree>
    <p:extLst>
      <p:ext uri="{BB962C8B-B14F-4D97-AF65-F5344CB8AC3E}">
        <p14:creationId xmlns:p14="http://schemas.microsoft.com/office/powerpoint/2010/main" val="2989763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848"/>
            <a:ext cx="9144000" cy="1077724"/>
          </a:xfrm>
          <a:prstGeom prst="rect">
            <a:avLst/>
          </a:prstGeom>
          <a:solidFill>
            <a:srgbClr val="E7DA20">
              <a:alpha val="74000"/>
            </a:srgbClr>
          </a:solidFill>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cap="small" dirty="0" smtClean="0">
                <a:solidFill>
                  <a:schemeClr val="tx2">
                    <a:lumMod val="50000"/>
                  </a:schemeClr>
                </a:solidFill>
                <a:latin typeface="Gill Sans"/>
                <a:cs typeface="Gill Sans"/>
              </a:rPr>
              <a:t>Complex, Adaptive Systems </a:t>
            </a:r>
            <a:endParaRPr lang="en-US" sz="5400" cap="small" dirty="0">
              <a:solidFill>
                <a:schemeClr val="tx2">
                  <a:lumMod val="50000"/>
                </a:schemeClr>
              </a:solidFill>
              <a:latin typeface="Gill Sans"/>
              <a:cs typeface="Gill Sans"/>
            </a:endParaRPr>
          </a:p>
        </p:txBody>
      </p:sp>
      <p:sp>
        <p:nvSpPr>
          <p:cNvPr id="21" name="Rectangle 20"/>
          <p:cNvSpPr/>
          <p:nvPr/>
        </p:nvSpPr>
        <p:spPr>
          <a:xfrm>
            <a:off x="429536" y="1401959"/>
            <a:ext cx="8553387" cy="5262979"/>
          </a:xfrm>
          <a:prstGeom prst="rect">
            <a:avLst/>
          </a:prstGeom>
        </p:spPr>
        <p:txBody>
          <a:bodyPr wrap="square">
            <a:spAutoFit/>
          </a:bodyPr>
          <a:lstStyle/>
          <a:p>
            <a:pPr marL="457200" indent="-457200">
              <a:spcAft>
                <a:spcPts val="1200"/>
              </a:spcAft>
              <a:buFont typeface="Arial"/>
              <a:buChar char="•"/>
            </a:pPr>
            <a:r>
              <a:rPr lang="en-US" sz="3000" b="1" dirty="0" smtClean="0">
                <a:latin typeface="Helvetica"/>
                <a:cs typeface="Helvetica"/>
              </a:rPr>
              <a:t>Multi-functional</a:t>
            </a:r>
            <a:r>
              <a:rPr lang="en-US" sz="3000" dirty="0" smtClean="0">
                <a:latin typeface="Helvetica"/>
                <a:cs typeface="Helvetica"/>
              </a:rPr>
              <a:t>, multi-actor systems </a:t>
            </a:r>
          </a:p>
          <a:p>
            <a:pPr marL="457200" indent="-457200">
              <a:spcAft>
                <a:spcPts val="1200"/>
              </a:spcAft>
              <a:buFont typeface="Arial"/>
              <a:buChar char="•"/>
            </a:pPr>
            <a:r>
              <a:rPr lang="en-US" sz="3000" dirty="0" smtClean="0">
                <a:latin typeface="Helvetica"/>
                <a:cs typeface="Helvetica"/>
              </a:rPr>
              <a:t>Many </a:t>
            </a:r>
            <a:r>
              <a:rPr lang="en-US" sz="3000" b="1" dirty="0" smtClean="0">
                <a:latin typeface="Helvetica"/>
                <a:cs typeface="Helvetica"/>
              </a:rPr>
              <a:t>interacting elements </a:t>
            </a:r>
            <a:r>
              <a:rPr lang="en-US" sz="3000" dirty="0" smtClean="0">
                <a:latin typeface="Helvetica"/>
                <a:cs typeface="Helvetica"/>
              </a:rPr>
              <a:t>and agents, responding/adapting to local information </a:t>
            </a:r>
          </a:p>
          <a:p>
            <a:pPr marL="457200" indent="-457200">
              <a:spcAft>
                <a:spcPts val="1200"/>
              </a:spcAft>
              <a:buFont typeface="Arial"/>
              <a:buChar char="•"/>
            </a:pPr>
            <a:r>
              <a:rPr lang="en-US" sz="3000" b="1" dirty="0" smtClean="0">
                <a:latin typeface="Helvetica"/>
                <a:cs typeface="Helvetica"/>
              </a:rPr>
              <a:t>Macro patterns emerge</a:t>
            </a:r>
            <a:r>
              <a:rPr lang="en-US" sz="3000" dirty="0" smtClean="0">
                <a:latin typeface="Helvetica"/>
                <a:cs typeface="Helvetica"/>
              </a:rPr>
              <a:t> from micro behavior</a:t>
            </a:r>
          </a:p>
          <a:p>
            <a:pPr marL="457200" indent="-457200">
              <a:spcAft>
                <a:spcPts val="1200"/>
              </a:spcAft>
              <a:buFont typeface="Arial"/>
              <a:buChar char="•"/>
            </a:pPr>
            <a:r>
              <a:rPr lang="en-US" sz="3000" dirty="0" smtClean="0">
                <a:latin typeface="Helvetica"/>
                <a:cs typeface="Helvetica"/>
              </a:rPr>
              <a:t>May operate far from equilibrium due to path dependencies, </a:t>
            </a:r>
            <a:r>
              <a:rPr lang="en-US" sz="3000" b="1" dirty="0" smtClean="0">
                <a:latin typeface="Helvetica"/>
                <a:cs typeface="Helvetica"/>
              </a:rPr>
              <a:t>feedbacks</a:t>
            </a:r>
            <a:r>
              <a:rPr lang="en-US" sz="3000" dirty="0" smtClean="0">
                <a:latin typeface="Helvetica"/>
                <a:cs typeface="Helvetica"/>
              </a:rPr>
              <a:t>, non-</a:t>
            </a:r>
            <a:r>
              <a:rPr lang="en-US" sz="3000" dirty="0" err="1" smtClean="0">
                <a:latin typeface="Helvetica"/>
                <a:cs typeface="Helvetica"/>
              </a:rPr>
              <a:t>linearities</a:t>
            </a:r>
            <a:r>
              <a:rPr lang="en-US" sz="3000" dirty="0" smtClean="0">
                <a:latin typeface="Helvetica"/>
                <a:cs typeface="Helvetica"/>
              </a:rPr>
              <a:t>, </a:t>
            </a:r>
          </a:p>
          <a:p>
            <a:pPr marL="457200" indent="-457200">
              <a:spcAft>
                <a:spcPts val="1200"/>
              </a:spcAft>
              <a:buFont typeface="Arial"/>
              <a:buChar char="•"/>
            </a:pPr>
            <a:endParaRPr lang="en-US" sz="1400" dirty="0" smtClean="0">
              <a:latin typeface="Helvetica"/>
              <a:cs typeface="Helvetica"/>
            </a:endParaRPr>
          </a:p>
          <a:p>
            <a:pPr marL="114300"/>
            <a:r>
              <a:rPr lang="en-US" sz="3200" dirty="0" smtClean="0">
                <a:solidFill>
                  <a:schemeClr val="tx2"/>
                </a:solidFill>
                <a:latin typeface="Helvetica"/>
                <a:cs typeface="Helvetica"/>
                <a:sym typeface="Wingdings"/>
              </a:rPr>
              <a:t> Key themes of emergence, adaptation, interdependence, feedbacks, co-evolution </a:t>
            </a:r>
          </a:p>
          <a:p>
            <a:pPr marL="571500" indent="-457200">
              <a:buFont typeface="Arial"/>
              <a:buChar char="•"/>
            </a:pPr>
            <a:endParaRPr lang="en-US" sz="2800" dirty="0" smtClean="0">
              <a:solidFill>
                <a:srgbClr val="CF543F"/>
              </a:solidFill>
              <a:latin typeface="Helvetica"/>
              <a:cs typeface="Helvetica"/>
            </a:endParaRPr>
          </a:p>
        </p:txBody>
      </p:sp>
    </p:spTree>
    <p:extLst>
      <p:ext uri="{BB962C8B-B14F-4D97-AF65-F5344CB8AC3E}">
        <p14:creationId xmlns:p14="http://schemas.microsoft.com/office/powerpoint/2010/main" val="15919894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000" y="1752600"/>
            <a:ext cx="8775000" cy="4968681"/>
          </a:xfrm>
        </p:spPr>
        <p:txBody>
          <a:bodyPr>
            <a:normAutofit/>
          </a:bodyPr>
          <a:lstStyle/>
          <a:p>
            <a:r>
              <a:rPr lang="en-US" dirty="0" smtClean="0">
                <a:latin typeface="Helvetica"/>
                <a:cs typeface="Helvetica"/>
              </a:rPr>
              <a:t>‘Energy systems’ aren’t just technical </a:t>
            </a:r>
            <a:r>
              <a:rPr lang="en-US" dirty="0" smtClean="0">
                <a:latin typeface="Helvetica"/>
                <a:cs typeface="Helvetica"/>
              </a:rPr>
              <a:t>– but </a:t>
            </a:r>
            <a:r>
              <a:rPr lang="en-US" b="1" dirty="0" smtClean="0">
                <a:solidFill>
                  <a:schemeClr val="accent2">
                    <a:lumMod val="75000"/>
                  </a:schemeClr>
                </a:solidFill>
                <a:latin typeface="Helvetica"/>
                <a:cs typeface="Helvetica"/>
              </a:rPr>
              <a:t>technical </a:t>
            </a:r>
            <a:r>
              <a:rPr lang="en-US" b="1" dirty="0" smtClean="0">
                <a:solidFill>
                  <a:schemeClr val="accent2">
                    <a:lumMod val="75000"/>
                  </a:schemeClr>
                </a:solidFill>
                <a:latin typeface="Helvetica"/>
                <a:cs typeface="Helvetica"/>
              </a:rPr>
              <a:t>systems embedded in natural systems governed by social systems</a:t>
            </a:r>
          </a:p>
          <a:p>
            <a:r>
              <a:rPr lang="en-US" dirty="0" smtClean="0">
                <a:latin typeface="Helvetica"/>
                <a:cs typeface="Helvetica"/>
              </a:rPr>
              <a:t>Interactions among: technology, infrastructure, environment, institutions, markets, and human decision-making</a:t>
            </a:r>
          </a:p>
          <a:p>
            <a:endParaRPr lang="en-US" dirty="0">
              <a:latin typeface="Helvetica"/>
              <a:cs typeface="Helvetica"/>
            </a:endParaRPr>
          </a:p>
          <a:p>
            <a:pPr marL="114300" indent="0" algn="r">
              <a:buNone/>
            </a:pPr>
            <a:r>
              <a:rPr lang="en-US" sz="2400" dirty="0" smtClean="0">
                <a:latin typeface="Helvetica"/>
                <a:cs typeface="Helvetica"/>
              </a:rPr>
              <a:t>(Michael </a:t>
            </a:r>
            <a:r>
              <a:rPr lang="en-US" sz="2400" dirty="0" err="1" smtClean="0">
                <a:latin typeface="Helvetica"/>
                <a:cs typeface="Helvetica"/>
              </a:rPr>
              <a:t>Schoon</a:t>
            </a:r>
            <a:r>
              <a:rPr lang="en-US" sz="2400" dirty="0" smtClean="0">
                <a:latin typeface="Helvetica"/>
                <a:cs typeface="Helvetica"/>
              </a:rPr>
              <a:t>)</a:t>
            </a:r>
          </a:p>
          <a:p>
            <a:pPr marL="114300" indent="0" algn="r">
              <a:buNone/>
            </a:pPr>
            <a:endParaRPr lang="en-US" sz="2400" dirty="0" smtClean="0">
              <a:latin typeface="Helvetica"/>
              <a:cs typeface="Helvetica"/>
            </a:endParaRPr>
          </a:p>
        </p:txBody>
      </p:sp>
      <p:sp>
        <p:nvSpPr>
          <p:cNvPr id="4" name="Title 1"/>
          <p:cNvSpPr txBox="1">
            <a:spLocks/>
          </p:cNvSpPr>
          <p:nvPr/>
        </p:nvSpPr>
        <p:spPr>
          <a:xfrm>
            <a:off x="2" y="10848"/>
            <a:ext cx="9143998" cy="1427044"/>
          </a:xfrm>
          <a:prstGeom prst="rect">
            <a:avLst/>
          </a:prstGeom>
          <a:solidFill>
            <a:srgbClr val="E7DA20">
              <a:alpha val="74000"/>
            </a:srgbClr>
          </a:solidFill>
          <a:ln>
            <a:no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Energy represents an integrated</a:t>
            </a:r>
          </a:p>
          <a:p>
            <a:pPr algn="ctr"/>
            <a:r>
              <a:rPr lang="en-US" dirty="0" smtClean="0">
                <a:solidFill>
                  <a:schemeClr val="tx2">
                    <a:lumMod val="50000"/>
                  </a:schemeClr>
                </a:solidFill>
                <a:latin typeface="Gill Sans"/>
                <a:cs typeface="Gill Sans"/>
              </a:rPr>
              <a:t>Social-Ecological-Technical System  (SETS) </a:t>
            </a:r>
            <a:endParaRPr lang="en-US" dirty="0">
              <a:solidFill>
                <a:schemeClr val="tx2">
                  <a:lumMod val="50000"/>
                </a:schemeClr>
              </a:solidFill>
              <a:latin typeface="Gill Sans"/>
              <a:cs typeface="Gill Sans"/>
            </a:endParaRPr>
          </a:p>
        </p:txBody>
      </p:sp>
    </p:spTree>
    <p:extLst>
      <p:ext uri="{BB962C8B-B14F-4D97-AF65-F5344CB8AC3E}">
        <p14:creationId xmlns:p14="http://schemas.microsoft.com/office/powerpoint/2010/main" val="2600976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4290" y="211223"/>
            <a:ext cx="8223203" cy="6189331"/>
          </a:xfrm>
          <a:prstGeom prst="rect">
            <a:avLst/>
          </a:prstGeom>
        </p:spPr>
      </p:pic>
      <p:sp>
        <p:nvSpPr>
          <p:cNvPr id="3" name="Rectangle 2"/>
          <p:cNvSpPr/>
          <p:nvPr/>
        </p:nvSpPr>
        <p:spPr>
          <a:xfrm>
            <a:off x="578948" y="6517626"/>
            <a:ext cx="9144000" cy="338554"/>
          </a:xfrm>
          <a:prstGeom prst="rect">
            <a:avLst/>
          </a:prstGeom>
        </p:spPr>
        <p:txBody>
          <a:bodyPr wrap="square">
            <a:spAutoFit/>
          </a:bodyPr>
          <a:lstStyle/>
          <a:p>
            <a:r>
              <a:rPr lang="en-US" sz="1600" dirty="0" smtClean="0">
                <a:hlinkClick r:id="rId3"/>
              </a:rPr>
              <a:t>http://www.enpc.fr/sites/default/files/files/Rutherford%20Hammarby%20Sjöstad%20121213.pdf</a:t>
            </a:r>
            <a:r>
              <a:rPr lang="en-US" sz="1600" dirty="0" smtClean="0"/>
              <a:t> </a:t>
            </a:r>
            <a:endParaRPr lang="en-US" sz="1600" dirty="0"/>
          </a:p>
        </p:txBody>
      </p:sp>
    </p:spTree>
    <p:extLst>
      <p:ext uri="{BB962C8B-B14F-4D97-AF65-F5344CB8AC3E}">
        <p14:creationId xmlns:p14="http://schemas.microsoft.com/office/powerpoint/2010/main" val="2800662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22296" y="1743086"/>
            <a:ext cx="6894930" cy="4774115"/>
          </a:xfrm>
          <a:prstGeom prst="rect">
            <a:avLst/>
          </a:prstGeom>
          <a:noFill/>
        </p:spPr>
        <p:txBody>
          <a:bodyPr vert="horz" lIns="91440" tIns="45720" rIns="91440" bIns="45720" rtlCol="0"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just"/>
            <a:r>
              <a:rPr lang="en-US" sz="5400" dirty="0" smtClean="0">
                <a:solidFill>
                  <a:schemeClr val="tx2">
                    <a:lumMod val="50000"/>
                  </a:schemeClr>
                </a:solidFill>
                <a:latin typeface="Helvetica"/>
                <a:cs typeface="Helvetica"/>
              </a:rPr>
              <a:t>“</a:t>
            </a:r>
            <a:r>
              <a:rPr lang="en-US" sz="5400" b="1" dirty="0" smtClean="0">
                <a:solidFill>
                  <a:schemeClr val="tx2">
                    <a:lumMod val="50000"/>
                  </a:schemeClr>
                </a:solidFill>
                <a:latin typeface="Helvetica"/>
                <a:cs typeface="Helvetica"/>
              </a:rPr>
              <a:t>Problem definition</a:t>
            </a:r>
            <a:r>
              <a:rPr lang="en-US" sz="5400" dirty="0" smtClean="0">
                <a:solidFill>
                  <a:schemeClr val="tx2">
                    <a:lumMod val="50000"/>
                  </a:schemeClr>
                </a:solidFill>
                <a:latin typeface="Helvetica"/>
                <a:cs typeface="Helvetica"/>
              </a:rPr>
              <a:t> is a process of image making, wher</a:t>
            </a:r>
            <a:r>
              <a:rPr lang="en-US" sz="5400" dirty="0" smtClean="0">
                <a:solidFill>
                  <a:schemeClr val="tx2">
                    <a:lumMod val="50000"/>
                  </a:schemeClr>
                </a:solidFill>
                <a:latin typeface="Helvetica"/>
                <a:cs typeface="Helvetica"/>
              </a:rPr>
              <a:t>e the images have to do fundamentally with </a:t>
            </a:r>
            <a:r>
              <a:rPr lang="en-US" sz="5400" b="1" dirty="0" smtClean="0">
                <a:solidFill>
                  <a:schemeClr val="tx2">
                    <a:lumMod val="50000"/>
                  </a:schemeClr>
                </a:solidFill>
                <a:latin typeface="Helvetica"/>
                <a:cs typeface="Helvetica"/>
              </a:rPr>
              <a:t>attributing cause, blame, and responsibility</a:t>
            </a:r>
            <a:r>
              <a:rPr lang="en-US" sz="5400" dirty="0" smtClean="0">
                <a:solidFill>
                  <a:schemeClr val="tx2">
                    <a:lumMod val="50000"/>
                  </a:schemeClr>
                </a:solidFill>
                <a:latin typeface="Helvetica"/>
                <a:cs typeface="Helvetica"/>
              </a:rPr>
              <a:t>. …. Political conflict over causal stories are, therefore, </a:t>
            </a:r>
            <a:r>
              <a:rPr lang="en-US" sz="5400" b="1" dirty="0" smtClean="0">
                <a:solidFill>
                  <a:schemeClr val="tx2">
                    <a:lumMod val="50000"/>
                  </a:schemeClr>
                </a:solidFill>
                <a:latin typeface="Helvetica"/>
                <a:cs typeface="Helvetica"/>
              </a:rPr>
              <a:t>more than empirical claims </a:t>
            </a:r>
            <a:r>
              <a:rPr lang="en-US" sz="5400" dirty="0" smtClean="0">
                <a:solidFill>
                  <a:schemeClr val="tx2">
                    <a:lumMod val="50000"/>
                  </a:schemeClr>
                </a:solidFill>
                <a:latin typeface="Helvetica"/>
                <a:cs typeface="Helvetica"/>
              </a:rPr>
              <a:t>about sequences of events. They are fights about the possibility of control and the </a:t>
            </a:r>
            <a:r>
              <a:rPr lang="en-US" sz="5400" b="1" dirty="0" smtClean="0">
                <a:solidFill>
                  <a:schemeClr val="tx2">
                    <a:lumMod val="50000"/>
                  </a:schemeClr>
                </a:solidFill>
                <a:latin typeface="Helvetica"/>
                <a:cs typeface="Helvetica"/>
              </a:rPr>
              <a:t>assignment of responsibility</a:t>
            </a:r>
            <a:r>
              <a:rPr lang="en-US" sz="5400" dirty="0" smtClean="0">
                <a:solidFill>
                  <a:schemeClr val="tx2">
                    <a:lumMod val="50000"/>
                  </a:schemeClr>
                </a:solidFill>
                <a:latin typeface="Helvetica"/>
                <a:cs typeface="Helvetica"/>
              </a:rPr>
              <a:t>.”</a:t>
            </a:r>
          </a:p>
          <a:p>
            <a:pPr algn="just"/>
            <a:r>
              <a:rPr lang="en-US" sz="5400" dirty="0" smtClean="0">
                <a:solidFill>
                  <a:schemeClr val="tx2">
                    <a:lumMod val="50000"/>
                  </a:schemeClr>
                </a:solidFill>
                <a:latin typeface="Helvetica"/>
                <a:cs typeface="Helvetica"/>
              </a:rPr>
              <a:t> </a:t>
            </a:r>
          </a:p>
          <a:p>
            <a:pPr algn="r"/>
            <a:r>
              <a:rPr lang="en-US" sz="5400" dirty="0" smtClean="0">
                <a:solidFill>
                  <a:schemeClr val="tx2">
                    <a:lumMod val="50000"/>
                  </a:schemeClr>
                </a:solidFill>
                <a:latin typeface="Helvetica"/>
                <a:cs typeface="Helvetica"/>
              </a:rPr>
              <a:t>- Stone (1989)</a:t>
            </a:r>
            <a:endParaRPr lang="en-US" sz="5400" dirty="0">
              <a:solidFill>
                <a:schemeClr val="tx2">
                  <a:lumMod val="50000"/>
                </a:schemeClr>
              </a:solidFill>
              <a:latin typeface="Helvetica"/>
              <a:cs typeface="Helvetica"/>
            </a:endParaRPr>
          </a:p>
        </p:txBody>
      </p:sp>
      <p:sp>
        <p:nvSpPr>
          <p:cNvPr id="3" name="Title 1"/>
          <p:cNvSpPr txBox="1">
            <a:spLocks/>
          </p:cNvSpPr>
          <p:nvPr/>
        </p:nvSpPr>
        <p:spPr>
          <a:xfrm>
            <a:off x="0" y="10847"/>
            <a:ext cx="9144000" cy="1396999"/>
          </a:xfrm>
          <a:prstGeom prst="rect">
            <a:avLst/>
          </a:prstGeom>
          <a:solidFill>
            <a:srgbClr val="E7DA20">
              <a:alpha val="74000"/>
            </a:srgbClr>
          </a:solidFill>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dirty="0" smtClean="0">
                <a:solidFill>
                  <a:schemeClr val="tx2">
                    <a:lumMod val="50000"/>
                  </a:schemeClr>
                </a:solidFill>
                <a:latin typeface="Gill Sans"/>
                <a:cs typeface="Gill Sans"/>
              </a:rPr>
              <a:t>Different causal stories, </a:t>
            </a:r>
          </a:p>
          <a:p>
            <a:pPr algn="ctr"/>
            <a:r>
              <a:rPr lang="en-US" sz="4400" dirty="0" smtClean="0">
                <a:solidFill>
                  <a:schemeClr val="tx2">
                    <a:lumMod val="50000"/>
                  </a:schemeClr>
                </a:solidFill>
                <a:latin typeface="Gill Sans"/>
                <a:cs typeface="Gill Sans"/>
              </a:rPr>
              <a:t>different assignments of responsibility</a:t>
            </a:r>
            <a:endParaRPr lang="en-US" sz="4400" dirty="0">
              <a:solidFill>
                <a:schemeClr val="tx2">
                  <a:lumMod val="50000"/>
                </a:schemeClr>
              </a:solidFill>
              <a:latin typeface="Gill Sans"/>
              <a:cs typeface="Gill Sans"/>
            </a:endParaRPr>
          </a:p>
        </p:txBody>
      </p:sp>
    </p:spTree>
    <p:extLst>
      <p:ext uri="{BB962C8B-B14F-4D97-AF65-F5344CB8AC3E}">
        <p14:creationId xmlns:p14="http://schemas.microsoft.com/office/powerpoint/2010/main" val="793421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01" r="13554"/>
          <a:stretch/>
        </p:blipFill>
        <p:spPr>
          <a:xfrm>
            <a:off x="-18670" y="-45355"/>
            <a:ext cx="3305566" cy="7014851"/>
          </a:xfrm>
          <a:prstGeom prst="rect">
            <a:avLst/>
          </a:prstGeom>
          <a:ln>
            <a:solidFill>
              <a:schemeClr val="tx1"/>
            </a:solidFill>
          </a:ln>
        </p:spPr>
      </p:pic>
      <p:sp>
        <p:nvSpPr>
          <p:cNvPr id="3" name="TextBox 2"/>
          <p:cNvSpPr txBox="1"/>
          <p:nvPr/>
        </p:nvSpPr>
        <p:spPr>
          <a:xfrm>
            <a:off x="3286897" y="1269827"/>
            <a:ext cx="5857104" cy="6771085"/>
          </a:xfrm>
          <a:prstGeom prst="rect">
            <a:avLst/>
          </a:prstGeom>
          <a:noFill/>
        </p:spPr>
        <p:txBody>
          <a:bodyPr wrap="square" rtlCol="0">
            <a:spAutoFit/>
          </a:bodyPr>
          <a:lstStyle/>
          <a:p>
            <a:pPr marL="457200" indent="-457200">
              <a:spcAft>
                <a:spcPts val="1000"/>
              </a:spcAft>
              <a:buFont typeface="Arial"/>
              <a:buChar char="•"/>
            </a:pPr>
            <a:r>
              <a:rPr lang="en-US" sz="2600" b="1" dirty="0" smtClean="0">
                <a:latin typeface="Helvetica"/>
                <a:cs typeface="Helvetica"/>
              </a:rPr>
              <a:t>Era</a:t>
            </a:r>
            <a:r>
              <a:rPr lang="en-US" sz="2600" dirty="0" smtClean="0">
                <a:latin typeface="Helvetica"/>
                <a:cs typeface="Helvetica"/>
              </a:rPr>
              <a:t>: c. 1960s – 1970s</a:t>
            </a:r>
          </a:p>
          <a:p>
            <a:pPr marL="457200" indent="-457200">
              <a:spcAft>
                <a:spcPts val="1000"/>
              </a:spcAft>
              <a:buFont typeface="Arial"/>
              <a:buChar char="•"/>
            </a:pPr>
            <a:r>
              <a:rPr lang="en-US" sz="2600" b="1" dirty="0" smtClean="0">
                <a:latin typeface="Helvetica"/>
                <a:cs typeface="Helvetica"/>
              </a:rPr>
              <a:t>Causal story</a:t>
            </a:r>
            <a:r>
              <a:rPr lang="en-US" sz="2600" dirty="0" smtClean="0">
                <a:latin typeface="Helvetica"/>
                <a:cs typeface="Helvetica"/>
              </a:rPr>
              <a:t>: smokestacks, tailpipes, waste streams, toxics spewing pollution (“silent spring”)</a:t>
            </a:r>
          </a:p>
          <a:p>
            <a:pPr marL="457200" indent="-457200">
              <a:spcAft>
                <a:spcPts val="1000"/>
              </a:spcAft>
              <a:buFont typeface="Arial"/>
              <a:buChar char="•"/>
            </a:pPr>
            <a:r>
              <a:rPr lang="en-US" sz="2600" b="1" dirty="0" smtClean="0">
                <a:latin typeface="Helvetica"/>
                <a:cs typeface="Helvetica"/>
              </a:rPr>
              <a:t>Policies</a:t>
            </a:r>
            <a:r>
              <a:rPr lang="en-US" sz="2600" dirty="0" smtClean="0">
                <a:latin typeface="Helvetica"/>
                <a:cs typeface="Helvetica"/>
              </a:rPr>
              <a:t>: command-and control environmental regulations addressing each media/pollutant</a:t>
            </a:r>
          </a:p>
          <a:p>
            <a:pPr marL="457200" indent="-457200">
              <a:spcAft>
                <a:spcPts val="1000"/>
              </a:spcAft>
              <a:buFont typeface="Arial"/>
              <a:buChar char="•"/>
            </a:pPr>
            <a:r>
              <a:rPr lang="en-US" sz="2600" b="1" dirty="0" smtClean="0">
                <a:latin typeface="Helvetica"/>
                <a:cs typeface="Helvetica"/>
              </a:rPr>
              <a:t>Epistemology</a:t>
            </a:r>
            <a:r>
              <a:rPr lang="en-US" sz="2600" dirty="0" smtClean="0">
                <a:latin typeface="Helvetica"/>
                <a:cs typeface="Helvetica"/>
              </a:rPr>
              <a:t>: empirical data </a:t>
            </a:r>
          </a:p>
          <a:p>
            <a:pPr marL="457200" indent="-457200">
              <a:spcAft>
                <a:spcPts val="1000"/>
              </a:spcAft>
              <a:buFont typeface="Arial"/>
              <a:buChar char="•"/>
            </a:pPr>
            <a:r>
              <a:rPr lang="en-US" sz="2600" b="1" dirty="0" smtClean="0">
                <a:latin typeface="Helvetica"/>
                <a:cs typeface="Helvetica"/>
              </a:rPr>
              <a:t>Politics</a:t>
            </a:r>
            <a:r>
              <a:rPr lang="en-US" sz="2600" dirty="0" smtClean="0">
                <a:latin typeface="Helvetica"/>
                <a:cs typeface="Helvetica"/>
              </a:rPr>
              <a:t>: identifying “villains,” making the “polluter pay,” highly confrontational and legalistic</a:t>
            </a:r>
          </a:p>
          <a:p>
            <a:pPr marL="457200" indent="-457200">
              <a:spcAft>
                <a:spcPts val="1000"/>
              </a:spcAft>
              <a:buFont typeface="Arial"/>
              <a:buChar char="•"/>
            </a:pPr>
            <a:endParaRPr lang="en-US" sz="2600" dirty="0" smtClean="0">
              <a:latin typeface="Helvetica"/>
              <a:cs typeface="Helvetica"/>
            </a:endParaRPr>
          </a:p>
          <a:p>
            <a:pPr marL="457200" indent="-457200">
              <a:spcAft>
                <a:spcPts val="1000"/>
              </a:spcAft>
              <a:buFont typeface="Arial"/>
              <a:buChar char="•"/>
            </a:pPr>
            <a:endParaRPr lang="en-US" sz="2600" dirty="0" smtClean="0">
              <a:latin typeface="Helvetica"/>
              <a:cs typeface="Helvetica"/>
            </a:endParaRPr>
          </a:p>
          <a:p>
            <a:pPr marL="457200" indent="-457200">
              <a:spcAft>
                <a:spcPts val="1000"/>
              </a:spcAft>
              <a:buFont typeface="Arial"/>
              <a:buChar char="•"/>
            </a:pPr>
            <a:endParaRPr lang="en-US" sz="2600" dirty="0">
              <a:latin typeface="Helvetica"/>
              <a:cs typeface="Helvetica"/>
            </a:endParaRPr>
          </a:p>
        </p:txBody>
      </p:sp>
      <p:sp>
        <p:nvSpPr>
          <p:cNvPr id="4" name="Title 1"/>
          <p:cNvSpPr txBox="1">
            <a:spLocks/>
          </p:cNvSpPr>
          <p:nvPr/>
        </p:nvSpPr>
        <p:spPr>
          <a:xfrm>
            <a:off x="3286897" y="10848"/>
            <a:ext cx="5857102" cy="1077724"/>
          </a:xfrm>
          <a:prstGeom prst="rect">
            <a:avLst/>
          </a:prstGeom>
          <a:solidFill>
            <a:srgbClr val="E7DA20">
              <a:alpha val="74000"/>
            </a:srgbClr>
          </a:solidFill>
          <a:ln>
            <a:solidFill>
              <a:srgbClr val="000000"/>
            </a:solid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Metric: End-of-pipe pollution  </a:t>
            </a:r>
            <a:endParaRPr lang="en-US" dirty="0">
              <a:solidFill>
                <a:schemeClr val="tx2">
                  <a:lumMod val="50000"/>
                </a:schemeClr>
              </a:solidFill>
              <a:latin typeface="Gill Sans"/>
              <a:cs typeface="Gill Sans"/>
            </a:endParaRPr>
          </a:p>
        </p:txBody>
      </p:sp>
    </p:spTree>
    <p:extLst>
      <p:ext uri="{BB962C8B-B14F-4D97-AF65-F5344CB8AC3E}">
        <p14:creationId xmlns:p14="http://schemas.microsoft.com/office/powerpoint/2010/main" val="3742794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3286896"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 name="Group 3"/>
          <p:cNvGrpSpPr/>
          <p:nvPr/>
        </p:nvGrpSpPr>
        <p:grpSpPr>
          <a:xfrm>
            <a:off x="136782" y="205413"/>
            <a:ext cx="2982029" cy="6367810"/>
            <a:chOff x="3737429" y="1846448"/>
            <a:chExt cx="2068285" cy="4249551"/>
          </a:xfrm>
        </p:grpSpPr>
        <p:sp>
          <p:nvSpPr>
            <p:cNvPr id="5" name="Rectangle 4"/>
            <p:cNvSpPr/>
            <p:nvPr/>
          </p:nvSpPr>
          <p:spPr>
            <a:xfrm>
              <a:off x="3737429" y="184644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Design </a:t>
              </a:r>
              <a:endParaRPr lang="en-US" sz="2800" dirty="0"/>
            </a:p>
          </p:txBody>
        </p:sp>
        <p:sp>
          <p:nvSpPr>
            <p:cNvPr id="6" name="Rectangle 5"/>
            <p:cNvSpPr/>
            <p:nvPr/>
          </p:nvSpPr>
          <p:spPr>
            <a:xfrm>
              <a:off x="3737429" y="26239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Raw Materials</a:t>
              </a:r>
              <a:endParaRPr lang="en-US" sz="2800" dirty="0"/>
            </a:p>
          </p:txBody>
        </p:sp>
        <p:sp>
          <p:nvSpPr>
            <p:cNvPr id="7" name="Rectangle 6"/>
            <p:cNvSpPr/>
            <p:nvPr/>
          </p:nvSpPr>
          <p:spPr>
            <a:xfrm>
              <a:off x="3737429" y="3411352"/>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Manufacturing</a:t>
              </a:r>
              <a:endParaRPr lang="en-US" sz="2800" dirty="0"/>
            </a:p>
          </p:txBody>
        </p:sp>
        <p:sp>
          <p:nvSpPr>
            <p:cNvPr id="8" name="Rectangle 7"/>
            <p:cNvSpPr/>
            <p:nvPr/>
          </p:nvSpPr>
          <p:spPr>
            <a:xfrm>
              <a:off x="3737429" y="4205514"/>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Distribution</a:t>
              </a:r>
              <a:endParaRPr lang="en-US" sz="2800" dirty="0"/>
            </a:p>
          </p:txBody>
        </p:sp>
        <p:sp>
          <p:nvSpPr>
            <p:cNvPr id="9" name="Rectangle 8"/>
            <p:cNvSpPr/>
            <p:nvPr/>
          </p:nvSpPr>
          <p:spPr>
            <a:xfrm>
              <a:off x="3737429" y="4974771"/>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Use</a:t>
              </a:r>
              <a:endParaRPr lang="en-US" sz="2800" dirty="0"/>
            </a:p>
          </p:txBody>
        </p:sp>
        <p:sp>
          <p:nvSpPr>
            <p:cNvPr id="10" name="Rectangle 9"/>
            <p:cNvSpPr/>
            <p:nvPr/>
          </p:nvSpPr>
          <p:spPr>
            <a:xfrm>
              <a:off x="3737429" y="5729018"/>
              <a:ext cx="2068285" cy="3669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End-of-life</a:t>
              </a:r>
              <a:endParaRPr lang="en-US" sz="2800" dirty="0"/>
            </a:p>
          </p:txBody>
        </p:sp>
        <p:sp>
          <p:nvSpPr>
            <p:cNvPr id="11" name="Down Arrow 10"/>
            <p:cNvSpPr/>
            <p:nvPr/>
          </p:nvSpPr>
          <p:spPr>
            <a:xfrm>
              <a:off x="4608286" y="2213429"/>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a:p>
          </p:txBody>
        </p:sp>
        <p:sp>
          <p:nvSpPr>
            <p:cNvPr id="12" name="Down Arrow 11"/>
            <p:cNvSpPr/>
            <p:nvPr/>
          </p:nvSpPr>
          <p:spPr>
            <a:xfrm>
              <a:off x="4615543" y="29909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a:p>
          </p:txBody>
        </p:sp>
        <p:sp>
          <p:nvSpPr>
            <p:cNvPr id="13" name="Down Arrow 12"/>
            <p:cNvSpPr/>
            <p:nvPr/>
          </p:nvSpPr>
          <p:spPr>
            <a:xfrm>
              <a:off x="4615543" y="3778333"/>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a:p>
          </p:txBody>
        </p:sp>
        <p:sp>
          <p:nvSpPr>
            <p:cNvPr id="14" name="Down Arrow 13"/>
            <p:cNvSpPr/>
            <p:nvPr/>
          </p:nvSpPr>
          <p:spPr>
            <a:xfrm>
              <a:off x="4615543" y="4572495"/>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a:p>
          </p:txBody>
        </p:sp>
        <p:sp>
          <p:nvSpPr>
            <p:cNvPr id="15" name="Down Arrow 14"/>
            <p:cNvSpPr/>
            <p:nvPr/>
          </p:nvSpPr>
          <p:spPr>
            <a:xfrm>
              <a:off x="4615543" y="5341752"/>
              <a:ext cx="290285" cy="410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a:p>
          </p:txBody>
        </p:sp>
      </p:grpSp>
      <p:sp>
        <p:nvSpPr>
          <p:cNvPr id="16" name="Title 1"/>
          <p:cNvSpPr txBox="1">
            <a:spLocks/>
          </p:cNvSpPr>
          <p:nvPr/>
        </p:nvSpPr>
        <p:spPr>
          <a:xfrm>
            <a:off x="3286896" y="10848"/>
            <a:ext cx="5857103" cy="1077724"/>
          </a:xfrm>
          <a:prstGeom prst="rect">
            <a:avLst/>
          </a:prstGeom>
          <a:solidFill>
            <a:srgbClr val="E7DA20">
              <a:alpha val="74000"/>
            </a:srgbClr>
          </a:solidFill>
          <a:ln>
            <a:solidFill>
              <a:srgbClr val="000000"/>
            </a:solid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Metric: lifecycle emissions</a:t>
            </a:r>
            <a:endParaRPr lang="en-US" dirty="0">
              <a:solidFill>
                <a:schemeClr val="tx2">
                  <a:lumMod val="50000"/>
                </a:schemeClr>
              </a:solidFill>
              <a:latin typeface="Gill Sans"/>
              <a:cs typeface="Gill Sans"/>
            </a:endParaRPr>
          </a:p>
        </p:txBody>
      </p:sp>
      <p:sp>
        <p:nvSpPr>
          <p:cNvPr id="18" name="TextBox 17"/>
          <p:cNvSpPr txBox="1"/>
          <p:nvPr/>
        </p:nvSpPr>
        <p:spPr>
          <a:xfrm>
            <a:off x="3286897" y="1269827"/>
            <a:ext cx="5857104" cy="6991659"/>
          </a:xfrm>
          <a:prstGeom prst="rect">
            <a:avLst/>
          </a:prstGeom>
          <a:noFill/>
        </p:spPr>
        <p:txBody>
          <a:bodyPr wrap="square" rtlCol="0">
            <a:spAutoFit/>
          </a:bodyPr>
          <a:lstStyle/>
          <a:p>
            <a:pPr marL="457200" indent="-457200">
              <a:spcAft>
                <a:spcPts val="1000"/>
              </a:spcAft>
              <a:buFont typeface="Arial"/>
              <a:buChar char="•"/>
            </a:pPr>
            <a:r>
              <a:rPr lang="en-US" sz="2600" b="1" dirty="0" smtClean="0">
                <a:latin typeface="Helvetica"/>
                <a:cs typeface="Helvetica"/>
              </a:rPr>
              <a:t>Era</a:t>
            </a:r>
            <a:r>
              <a:rPr lang="en-US" sz="2600" dirty="0" smtClean="0">
                <a:latin typeface="Helvetica"/>
                <a:cs typeface="Helvetica"/>
              </a:rPr>
              <a:t>: academic discourse 1970s, policy discourse 1990s-2000s</a:t>
            </a:r>
          </a:p>
          <a:p>
            <a:pPr marL="457200" indent="-457200">
              <a:spcAft>
                <a:spcPts val="1000"/>
              </a:spcAft>
              <a:buFont typeface="Arial"/>
              <a:buChar char="•"/>
            </a:pPr>
            <a:r>
              <a:rPr lang="en-US" sz="2600" b="1" dirty="0" smtClean="0">
                <a:latin typeface="Helvetica"/>
                <a:cs typeface="Helvetica"/>
              </a:rPr>
              <a:t>Causal theme</a:t>
            </a:r>
            <a:r>
              <a:rPr lang="en-US" sz="2600" dirty="0" smtClean="0">
                <a:latin typeface="Helvetica"/>
                <a:cs typeface="Helvetica"/>
              </a:rPr>
              <a:t>: multi-criteria impacts throughout supply chain, extends boundaries of attribution </a:t>
            </a:r>
          </a:p>
          <a:p>
            <a:pPr marL="457200" indent="-457200">
              <a:spcAft>
                <a:spcPts val="1000"/>
              </a:spcAft>
              <a:buFont typeface="Arial"/>
              <a:buChar char="•"/>
            </a:pPr>
            <a:r>
              <a:rPr lang="en-US" sz="2600" b="1" dirty="0" smtClean="0">
                <a:latin typeface="Helvetica"/>
                <a:cs typeface="Helvetica"/>
              </a:rPr>
              <a:t>Policies</a:t>
            </a:r>
            <a:r>
              <a:rPr lang="en-US" sz="2600" dirty="0" smtClean="0">
                <a:latin typeface="Helvetica"/>
                <a:cs typeface="Helvetica"/>
              </a:rPr>
              <a:t>: more market-oriented mechanisms, focused on big actors within the supply chain </a:t>
            </a:r>
          </a:p>
          <a:p>
            <a:pPr marL="457200" indent="-457200">
              <a:spcAft>
                <a:spcPts val="1000"/>
              </a:spcAft>
              <a:buFont typeface="Arial"/>
              <a:buChar char="•"/>
            </a:pPr>
            <a:r>
              <a:rPr lang="en-US" sz="2600" b="1" dirty="0" smtClean="0">
                <a:latin typeface="Helvetica"/>
                <a:cs typeface="Helvetica"/>
              </a:rPr>
              <a:t>Epistemology</a:t>
            </a:r>
            <a:r>
              <a:rPr lang="en-US" sz="2600" dirty="0" smtClean="0">
                <a:latin typeface="Helvetica"/>
                <a:cs typeface="Helvetica"/>
              </a:rPr>
              <a:t>: Life Cycle Analysis</a:t>
            </a:r>
          </a:p>
          <a:p>
            <a:pPr marL="457200" indent="-457200">
              <a:spcAft>
                <a:spcPts val="1000"/>
              </a:spcAft>
              <a:buFont typeface="Arial"/>
              <a:buChar char="•"/>
            </a:pPr>
            <a:r>
              <a:rPr lang="en-US" sz="2600" b="1" dirty="0" smtClean="0">
                <a:latin typeface="Helvetica"/>
                <a:cs typeface="Helvetica"/>
              </a:rPr>
              <a:t>Politics</a:t>
            </a:r>
            <a:r>
              <a:rPr lang="en-US" sz="2600" dirty="0" smtClean="0">
                <a:latin typeface="Helvetica"/>
                <a:cs typeface="Helvetica"/>
              </a:rPr>
              <a:t>: CSR, consumer pressure, roundtables and certifications, mix of confrontation and engagement   </a:t>
            </a:r>
          </a:p>
          <a:p>
            <a:pPr marL="457200" indent="-457200">
              <a:spcAft>
                <a:spcPts val="1000"/>
              </a:spcAft>
              <a:buFont typeface="Arial"/>
              <a:buChar char="•"/>
            </a:pPr>
            <a:endParaRPr lang="en-US" sz="2600" dirty="0" smtClean="0">
              <a:latin typeface="Helvetica"/>
              <a:cs typeface="Helvetica"/>
            </a:endParaRPr>
          </a:p>
          <a:p>
            <a:pPr marL="457200" indent="-457200">
              <a:spcAft>
                <a:spcPts val="1000"/>
              </a:spcAft>
              <a:buFont typeface="Arial"/>
              <a:buChar char="•"/>
            </a:pPr>
            <a:endParaRPr lang="en-US" sz="2600" dirty="0" smtClean="0">
              <a:latin typeface="Helvetica"/>
              <a:cs typeface="Helvetica"/>
            </a:endParaRPr>
          </a:p>
          <a:p>
            <a:pPr marL="457200" indent="-457200">
              <a:spcAft>
                <a:spcPts val="1000"/>
              </a:spcAft>
              <a:buFont typeface="Arial"/>
              <a:buChar char="•"/>
            </a:pPr>
            <a:endParaRPr lang="en-US" sz="2600" dirty="0">
              <a:latin typeface="Helvetica"/>
              <a:cs typeface="Helvetica"/>
            </a:endParaRPr>
          </a:p>
        </p:txBody>
      </p:sp>
    </p:spTree>
    <p:extLst>
      <p:ext uri="{BB962C8B-B14F-4D97-AF65-F5344CB8AC3E}">
        <p14:creationId xmlns:p14="http://schemas.microsoft.com/office/powerpoint/2010/main" val="4292591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fade">
                                      <p:cBhvr>
                                        <p:cTn id="10" dur="500"/>
                                        <p:tgtEl>
                                          <p:spTgt spid="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286896"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2"/>
          <a:stretch>
            <a:fillRect/>
          </a:stretch>
        </p:blipFill>
        <p:spPr>
          <a:xfrm>
            <a:off x="186758" y="814852"/>
            <a:ext cx="3025434" cy="4843348"/>
          </a:xfrm>
          <a:prstGeom prst="rect">
            <a:avLst/>
          </a:prstGeom>
        </p:spPr>
      </p:pic>
      <p:sp>
        <p:nvSpPr>
          <p:cNvPr id="17" name="Title 1"/>
          <p:cNvSpPr txBox="1">
            <a:spLocks/>
          </p:cNvSpPr>
          <p:nvPr/>
        </p:nvSpPr>
        <p:spPr>
          <a:xfrm>
            <a:off x="3286896" y="10848"/>
            <a:ext cx="5857103" cy="1077724"/>
          </a:xfrm>
          <a:prstGeom prst="rect">
            <a:avLst/>
          </a:prstGeom>
          <a:solidFill>
            <a:srgbClr val="E7DA20">
              <a:alpha val="74000"/>
            </a:srgbClr>
          </a:solidFill>
          <a:ln>
            <a:solidFill>
              <a:srgbClr val="000000"/>
            </a:solid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2">
                    <a:lumMod val="50000"/>
                  </a:schemeClr>
                </a:solidFill>
                <a:latin typeface="Gill Sans"/>
                <a:cs typeface="Gill Sans"/>
              </a:rPr>
              <a:t>Metric: systems outcomes</a:t>
            </a:r>
            <a:endParaRPr lang="en-US" dirty="0">
              <a:solidFill>
                <a:schemeClr val="tx2">
                  <a:lumMod val="50000"/>
                </a:schemeClr>
              </a:solidFill>
              <a:latin typeface="Gill Sans"/>
              <a:cs typeface="Gill Sans"/>
            </a:endParaRPr>
          </a:p>
        </p:txBody>
      </p:sp>
      <p:sp>
        <p:nvSpPr>
          <p:cNvPr id="18" name="TextBox 17"/>
          <p:cNvSpPr txBox="1"/>
          <p:nvPr/>
        </p:nvSpPr>
        <p:spPr>
          <a:xfrm>
            <a:off x="3286897" y="1064413"/>
            <a:ext cx="5857104" cy="6735178"/>
          </a:xfrm>
          <a:prstGeom prst="rect">
            <a:avLst/>
          </a:prstGeom>
          <a:noFill/>
        </p:spPr>
        <p:txBody>
          <a:bodyPr wrap="square" rtlCol="0">
            <a:spAutoFit/>
          </a:bodyPr>
          <a:lstStyle/>
          <a:p>
            <a:pPr marL="457200" indent="-457200">
              <a:spcAft>
                <a:spcPts val="1000"/>
              </a:spcAft>
              <a:buFont typeface="Arial"/>
              <a:buChar char="•"/>
            </a:pPr>
            <a:r>
              <a:rPr lang="en-US" sz="2600" b="1" dirty="0" smtClean="0">
                <a:latin typeface="Helvetica"/>
                <a:cs typeface="Helvetica"/>
              </a:rPr>
              <a:t>Era</a:t>
            </a:r>
            <a:r>
              <a:rPr lang="en-US" sz="2600" dirty="0" smtClean="0">
                <a:latin typeface="Helvetica"/>
                <a:cs typeface="Helvetica"/>
              </a:rPr>
              <a:t>: systems dynamics c. 1970s, academic policy discourse c 1990s, policy discourse c. 2000-2010s</a:t>
            </a:r>
          </a:p>
          <a:p>
            <a:pPr marL="457200" indent="-457200">
              <a:spcAft>
                <a:spcPts val="1000"/>
              </a:spcAft>
              <a:buFont typeface="Arial"/>
              <a:buChar char="•"/>
            </a:pPr>
            <a:r>
              <a:rPr lang="en-US" sz="2600" b="1" dirty="0" smtClean="0">
                <a:latin typeface="Helvetica"/>
                <a:cs typeface="Helvetica"/>
              </a:rPr>
              <a:t>Causal story</a:t>
            </a:r>
            <a:r>
              <a:rPr lang="en-US" sz="2600" dirty="0" smtClean="0">
                <a:latin typeface="Helvetica"/>
                <a:cs typeface="Helvetica"/>
              </a:rPr>
              <a:t>: multi-actor, multi-functional complex systems, where goal is sustainability &amp; resilience  </a:t>
            </a:r>
          </a:p>
          <a:p>
            <a:pPr marL="457200" indent="-457200">
              <a:spcAft>
                <a:spcPts val="1000"/>
              </a:spcAft>
              <a:buFont typeface="Arial"/>
              <a:buChar char="•"/>
            </a:pPr>
            <a:r>
              <a:rPr lang="en-US" sz="2600" b="1" dirty="0" smtClean="0">
                <a:latin typeface="Helvetica"/>
                <a:cs typeface="Helvetica"/>
              </a:rPr>
              <a:t>Epistemology</a:t>
            </a:r>
            <a:r>
              <a:rPr lang="en-US" sz="2600" dirty="0" smtClean="0">
                <a:latin typeface="Helvetica"/>
                <a:cs typeface="Helvetica"/>
              </a:rPr>
              <a:t>: systems dynamics modeling, scenario analysis, uncertainty analysis </a:t>
            </a:r>
          </a:p>
          <a:p>
            <a:pPr marL="457200" indent="-457200">
              <a:spcAft>
                <a:spcPts val="1000"/>
              </a:spcAft>
              <a:buFont typeface="Arial"/>
              <a:buChar char="•"/>
            </a:pPr>
            <a:r>
              <a:rPr lang="en-US" sz="2600" b="1" dirty="0" smtClean="0">
                <a:latin typeface="Helvetica"/>
                <a:cs typeface="Helvetica"/>
              </a:rPr>
              <a:t>Policies</a:t>
            </a:r>
            <a:r>
              <a:rPr lang="en-US" sz="2600" dirty="0" smtClean="0">
                <a:latin typeface="Helvetica"/>
                <a:cs typeface="Helvetica"/>
              </a:rPr>
              <a:t>: integrated and adaptive management, feedback controls, closing loops, targeting ‘hotspots’</a:t>
            </a:r>
            <a:endParaRPr lang="en-US" sz="2600" b="1" dirty="0" smtClean="0">
              <a:latin typeface="Helvetica"/>
              <a:cs typeface="Helvetica"/>
            </a:endParaRPr>
          </a:p>
          <a:p>
            <a:pPr marL="457200" indent="-457200">
              <a:spcAft>
                <a:spcPts val="1000"/>
              </a:spcAft>
              <a:buFont typeface="Arial"/>
              <a:buChar char="•"/>
            </a:pPr>
            <a:r>
              <a:rPr lang="en-US" sz="2600" b="1" dirty="0" smtClean="0">
                <a:latin typeface="Helvetica"/>
                <a:cs typeface="Helvetica"/>
              </a:rPr>
              <a:t>Politics</a:t>
            </a:r>
            <a:r>
              <a:rPr lang="en-US" sz="2600" dirty="0" smtClean="0">
                <a:latin typeface="Helvetica"/>
                <a:cs typeface="Helvetica"/>
              </a:rPr>
              <a:t>: it’s complicated! </a:t>
            </a:r>
          </a:p>
          <a:p>
            <a:pPr marL="457200" indent="-457200">
              <a:buFont typeface="Arial"/>
              <a:buChar char="•"/>
            </a:pPr>
            <a:endParaRPr lang="en-US" sz="2600" dirty="0" smtClean="0">
              <a:latin typeface="Helvetica"/>
              <a:cs typeface="Helvetica"/>
            </a:endParaRPr>
          </a:p>
          <a:p>
            <a:pPr marL="457200" indent="-457200">
              <a:buFont typeface="Arial"/>
              <a:buChar char="•"/>
            </a:pPr>
            <a:endParaRPr lang="en-US" sz="2600" dirty="0">
              <a:latin typeface="Helvetica"/>
              <a:cs typeface="Helvetica"/>
            </a:endParaRPr>
          </a:p>
        </p:txBody>
      </p:sp>
    </p:spTree>
    <p:extLst>
      <p:ext uri="{BB962C8B-B14F-4D97-AF65-F5344CB8AC3E}">
        <p14:creationId xmlns:p14="http://schemas.microsoft.com/office/powerpoint/2010/main" val="4210170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fade">
                                      <p:cBhvr>
                                        <p:cTn id="10" dur="500"/>
                                        <p:tgtEl>
                                          <p:spTgt spid="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914</TotalTime>
  <Words>1509</Words>
  <Application>Microsoft Macintosh PowerPoint</Application>
  <PresentationFormat>On-screen Show (4:3)</PresentationFormat>
  <Paragraphs>163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Ok, so a radical “revolution” of energy policy regimes is far off.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Breetz</dc:creator>
  <cp:lastModifiedBy>Hanna Breetz</cp:lastModifiedBy>
  <cp:revision>42</cp:revision>
  <dcterms:created xsi:type="dcterms:W3CDTF">2016-02-01T05:40:02Z</dcterms:created>
  <dcterms:modified xsi:type="dcterms:W3CDTF">2016-02-01T20:54:02Z</dcterms:modified>
</cp:coreProperties>
</file>