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  <p:sldId id="264" r:id="rId7"/>
    <p:sldId id="265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088" y="60"/>
      </p:cViewPr>
      <p:guideLst>
        <p:guide orient="horz" pos="2160"/>
        <p:guide pos="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CBF7-8E44-40FF-9CE9-965D1AE12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6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CBF7-8E44-40FF-9CE9-965D1AE12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9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92818"/>
            <a:ext cx="9144000" cy="1323439"/>
          </a:xfrm>
          <a:prstGeom prst="rect">
            <a:avLst/>
          </a:prstGeom>
          <a:solidFill>
            <a:srgbClr val="00589A"/>
          </a:solidFill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rbel" panose="020B0503020204020204" pitchFamily="34" charset="0"/>
              </a:rPr>
              <a:t>The art and science </a:t>
            </a:r>
          </a:p>
          <a:p>
            <a:r>
              <a:rPr lang="en-US" sz="4000" dirty="0">
                <a:solidFill>
                  <a:schemeClr val="bg1"/>
                </a:solidFill>
                <a:latin typeface="Corbel" panose="020B0503020204020204" pitchFamily="34" charset="0"/>
              </a:rPr>
              <a:t>of effective (poster) communication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52916"/>
            <a:ext cx="560236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rgbClr val="00589A"/>
              </a:solidFill>
            </a:endParaRPr>
          </a:p>
          <a:p>
            <a:r>
              <a:rPr lang="en-US" sz="2400" dirty="0">
                <a:solidFill>
                  <a:srgbClr val="00589A"/>
                </a:solidFill>
              </a:rPr>
              <a:t>Hayden Evans</a:t>
            </a:r>
          </a:p>
          <a:p>
            <a:r>
              <a:rPr lang="en-US" sz="2400" dirty="0">
                <a:solidFill>
                  <a:srgbClr val="00589A"/>
                </a:solidFill>
              </a:rPr>
              <a:t>Department of Chemistry and Biochemistry</a:t>
            </a:r>
          </a:p>
          <a:p>
            <a:r>
              <a:rPr lang="en-US" sz="2400" dirty="0">
                <a:solidFill>
                  <a:srgbClr val="00589A"/>
                </a:solidFill>
              </a:rPr>
              <a:t>Summer 2017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589A"/>
                </a:solidFill>
              </a:rPr>
              <a:t>Adapted from Leo. L, Peter C., Daniel S.</a:t>
            </a:r>
          </a:p>
        </p:txBody>
      </p:sp>
      <p:pic>
        <p:nvPicPr>
          <p:cNvPr id="1026" name="Picture 2" descr="http://www.mrl.ucsb.edu/sites/default/files/mrl_images/lg_ucsb_mrl_id_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230" y="412956"/>
            <a:ext cx="1752789" cy="75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2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361"/>
            <a:ext cx="9144000" cy="461665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Science is not just the results, but the </a:t>
            </a:r>
            <a:r>
              <a:rPr lang="en-US" sz="2400" i="1" dirty="0">
                <a:solidFill>
                  <a:schemeClr val="bg1"/>
                </a:solidFill>
              </a:rPr>
              <a:t>communication</a:t>
            </a:r>
            <a:r>
              <a:rPr lang="en-US" sz="2400" dirty="0">
                <a:solidFill>
                  <a:schemeClr val="bg1"/>
                </a:solidFill>
              </a:rPr>
              <a:t> of results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418" y="1523395"/>
            <a:ext cx="83064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Communication is a big part of science,</a:t>
            </a:r>
          </a:p>
          <a:p>
            <a:r>
              <a:rPr lang="en-US" sz="2400" dirty="0">
                <a:solidFill>
                  <a:srgbClr val="005696"/>
                </a:solidFill>
              </a:rPr>
              <a:t>both oral presentation and and writing.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Posters are a great way to engage in person.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Chance to network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You can get real feed back, and establish collaborations.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Its fun. There also usually food.</a:t>
            </a:r>
          </a:p>
        </p:txBody>
      </p:sp>
    </p:spTree>
    <p:extLst>
      <p:ext uri="{BB962C8B-B14F-4D97-AF65-F5344CB8AC3E}">
        <p14:creationId xmlns:p14="http://schemas.microsoft.com/office/powerpoint/2010/main" val="15139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361"/>
            <a:ext cx="9144000" cy="461665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Engaging is key!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5222" y="9166336"/>
            <a:ext cx="5561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Laypersons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493" y="1968909"/>
            <a:ext cx="50586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Smile, introduce yourself, eye contact.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Hook the audience with the </a:t>
            </a:r>
          </a:p>
          <a:p>
            <a:r>
              <a:rPr lang="en-US" sz="2400" i="1" dirty="0">
                <a:solidFill>
                  <a:srgbClr val="005696"/>
                </a:solidFill>
              </a:rPr>
              <a:t>minimum amount of background information</a:t>
            </a:r>
            <a:r>
              <a:rPr lang="en-US" sz="2400" dirty="0">
                <a:solidFill>
                  <a:srgbClr val="005696"/>
                </a:solidFill>
              </a:rPr>
              <a:t>.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Practice!</a:t>
            </a:r>
          </a:p>
        </p:txBody>
      </p:sp>
      <p:pic>
        <p:nvPicPr>
          <p:cNvPr id="6146" name="Picture 2" descr="http://assets.nydailynews.com/polopoly_fs/1.373283.1314472575!/img/httpImage/image.jpg_gen/derivatives/article_750/alg-mays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592" y="1968909"/>
            <a:ext cx="3185971" cy="25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85852" y="4767828"/>
            <a:ext cx="2505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5696"/>
                </a:solidFill>
              </a:rPr>
              <a:t>The late Billy Mays</a:t>
            </a:r>
          </a:p>
          <a:p>
            <a:pPr algn="ctr"/>
            <a:r>
              <a:rPr lang="en-US" sz="2400" dirty="0">
                <a:solidFill>
                  <a:srgbClr val="005696"/>
                </a:solidFill>
              </a:rPr>
              <a:t>king of </a:t>
            </a:r>
            <a:r>
              <a:rPr lang="en-US" sz="2400" i="1" dirty="0">
                <a:solidFill>
                  <a:srgbClr val="005696"/>
                </a:solidFill>
              </a:rPr>
              <a:t>the pitch</a:t>
            </a:r>
          </a:p>
        </p:txBody>
      </p:sp>
    </p:spTree>
    <p:extLst>
      <p:ext uri="{BB962C8B-B14F-4D97-AF65-F5344CB8AC3E}">
        <p14:creationId xmlns:p14="http://schemas.microsoft.com/office/powerpoint/2010/main" val="24649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361"/>
            <a:ext cx="9144000" cy="461665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Knowing your audience: this changes rapidly at a poster session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02" y="1537519"/>
            <a:ext cx="1473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Professors</a:t>
            </a:r>
          </a:p>
        </p:txBody>
      </p:sp>
      <p:pic>
        <p:nvPicPr>
          <p:cNvPr id="9" name="Picture 9" descr="1637_Alan Heeger4x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2" y="2146500"/>
            <a:ext cx="10668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media.independent.com/img/news/tease/2014/10/08/shij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98" y="2146500"/>
            <a:ext cx="1817332" cy="130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materials.ucsb.edu/sites/materials.ucsb.edu/files/styles/people_thumb/public/people/images/Wudl%20Fred_0.jpg?itok=oHLtv0l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626" y="2146500"/>
            <a:ext cx="1335087" cy="13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3774631"/>
            <a:ext cx="6837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Scientist that are not well versed in your area of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693" y="5401914"/>
            <a:ext cx="157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Laypersons</a:t>
            </a:r>
          </a:p>
        </p:txBody>
      </p:sp>
      <p:pic>
        <p:nvPicPr>
          <p:cNvPr id="3086" name="Picture 14" descr="http://www.futurama-madhouse.net/bios/bioFarnswor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654" y="2152723"/>
            <a:ext cx="1013189" cy="132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the-toast.net/wp-content/uploads/2015/07/Futurama_fry_looking_squint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435" y="5030687"/>
            <a:ext cx="1607574" cy="120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1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71948" y="4500124"/>
            <a:ext cx="4323350" cy="1021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1948" y="3066548"/>
            <a:ext cx="2743200" cy="1021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1948" y="1632972"/>
            <a:ext cx="2743200" cy="1021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25361"/>
            <a:ext cx="9144000" cy="830997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The main event: you </a:t>
            </a:r>
            <a:r>
              <a:rPr lang="en-US" sz="2400" dirty="0">
                <a:solidFill>
                  <a:schemeClr val="bg1"/>
                </a:solidFill>
              </a:rPr>
              <a:t>should be able to explain all parts of your </a:t>
            </a:r>
          </a:p>
          <a:p>
            <a:r>
              <a:rPr lang="en-US" sz="2400" dirty="0">
                <a:solidFill>
                  <a:schemeClr val="bg1"/>
                </a:solidFill>
              </a:rPr>
              <a:t>poster in about two sentences.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5222" y="9166336"/>
            <a:ext cx="5561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Laypersons</a:t>
            </a:r>
          </a:p>
        </p:txBody>
      </p:sp>
      <p:pic>
        <p:nvPicPr>
          <p:cNvPr id="8194" name="Picture 2" descr="https://media.licdn.com/mpr/mpr/p/7/005/0b1/06d/23395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11" y="2458601"/>
            <a:ext cx="3562458" cy="204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5145" y="1684591"/>
            <a:ext cx="41401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The problem</a:t>
            </a:r>
          </a:p>
          <a:p>
            <a:r>
              <a:rPr lang="en-US" sz="2400" dirty="0">
                <a:solidFill>
                  <a:srgbClr val="005696"/>
                </a:solidFill>
              </a:rPr>
              <a:t>The significance 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The approach</a:t>
            </a:r>
          </a:p>
          <a:p>
            <a:r>
              <a:rPr lang="en-US" sz="2400" dirty="0">
                <a:solidFill>
                  <a:srgbClr val="005696"/>
                </a:solidFill>
              </a:rPr>
              <a:t>The experiments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The results</a:t>
            </a:r>
          </a:p>
          <a:p>
            <a:r>
              <a:rPr lang="en-US" sz="2400" dirty="0">
                <a:solidFill>
                  <a:srgbClr val="005696"/>
                </a:solidFill>
              </a:rPr>
              <a:t>The conclusion and future work</a:t>
            </a:r>
          </a:p>
        </p:txBody>
      </p:sp>
    </p:spTree>
    <p:extLst>
      <p:ext uri="{BB962C8B-B14F-4D97-AF65-F5344CB8AC3E}">
        <p14:creationId xmlns:p14="http://schemas.microsoft.com/office/powerpoint/2010/main" val="103524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361"/>
            <a:ext cx="9144000" cy="830997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Handling questions is hard,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but try your best and be </a:t>
            </a:r>
            <a:r>
              <a:rPr lang="en-US" sz="2400" b="1" dirty="0">
                <a:solidFill>
                  <a:schemeClr val="bg1"/>
                </a:solidFill>
              </a:rPr>
              <a:t>honest </a:t>
            </a:r>
            <a:r>
              <a:rPr lang="en-US" sz="2400" dirty="0">
                <a:solidFill>
                  <a:schemeClr val="bg1"/>
                </a:solidFill>
              </a:rPr>
              <a:t>about what you know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5222" y="9166336"/>
            <a:ext cx="5561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Laypersons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201" y="2106347"/>
            <a:ext cx="6055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Be clear and concise, not rambling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If you are unsure </a:t>
            </a:r>
            <a:r>
              <a:rPr lang="en-US" sz="2400" i="1" dirty="0">
                <a:solidFill>
                  <a:srgbClr val="005696"/>
                </a:solidFill>
              </a:rPr>
              <a:t>what</a:t>
            </a:r>
            <a:r>
              <a:rPr lang="en-US" sz="2400" dirty="0">
                <a:solidFill>
                  <a:srgbClr val="005696"/>
                </a:solidFill>
              </a:rPr>
              <a:t> they are asking, ask them to clarify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It is okay to admit you do not know something!</a:t>
            </a:r>
          </a:p>
          <a:p>
            <a:endParaRPr lang="en-US" sz="2400" b="1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People who think they know everything </a:t>
            </a:r>
            <a:r>
              <a:rPr lang="en-US" sz="2400" b="1" dirty="0">
                <a:solidFill>
                  <a:srgbClr val="005696"/>
                </a:solidFill>
              </a:rPr>
              <a:t>suck</a:t>
            </a:r>
          </a:p>
        </p:txBody>
      </p:sp>
    </p:spTree>
    <p:extLst>
      <p:ext uri="{BB962C8B-B14F-4D97-AF65-F5344CB8AC3E}">
        <p14:creationId xmlns:p14="http://schemas.microsoft.com/office/powerpoint/2010/main" val="14753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361"/>
            <a:ext cx="9144000" cy="830997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To gracefully exit a conversation,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thank the person you’re talking to for talking with you.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5222" y="9166336"/>
            <a:ext cx="5561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Laypersons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845" y="2644170"/>
            <a:ext cx="61167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“Would you like me to go over anything more?”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Do not use:</a:t>
            </a:r>
          </a:p>
          <a:p>
            <a:r>
              <a:rPr lang="en-US" sz="2400" dirty="0">
                <a:solidFill>
                  <a:srgbClr val="005696"/>
                </a:solidFill>
              </a:rPr>
              <a:t>“Do you understand?”</a:t>
            </a:r>
          </a:p>
          <a:p>
            <a:r>
              <a:rPr lang="en-US" sz="2400" dirty="0">
                <a:solidFill>
                  <a:srgbClr val="005696"/>
                </a:solidFill>
              </a:rPr>
              <a:t>“Do you get everything?”</a:t>
            </a:r>
          </a:p>
        </p:txBody>
      </p:sp>
    </p:spTree>
    <p:extLst>
      <p:ext uri="{BB962C8B-B14F-4D97-AF65-F5344CB8AC3E}">
        <p14:creationId xmlns:p14="http://schemas.microsoft.com/office/powerpoint/2010/main" val="11261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361"/>
            <a:ext cx="9144000" cy="461665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Try and avoid these common verbal pitfalls.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5222" y="9166336"/>
            <a:ext cx="5561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Laypersons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77" y="1623906"/>
            <a:ext cx="54730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5696"/>
                </a:solidFill>
              </a:rPr>
              <a:t>READING FROM YOUR POSTER VERBATIM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The two minute backtrack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Skipping from place to place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Forgetting to give credit where credits due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endParaRPr lang="en-US" sz="2400" dirty="0">
              <a:solidFill>
                <a:srgbClr val="005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361"/>
            <a:ext cx="9144000" cy="830997"/>
          </a:xfrm>
          <a:prstGeom prst="rect">
            <a:avLst/>
          </a:prstGeom>
          <a:solidFill>
            <a:srgbClr val="00569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Final thoughts: 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Prepare, be brief, and be yourself!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5222" y="9166336"/>
            <a:ext cx="5561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Laypersons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109" y="1160090"/>
            <a:ext cx="5412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5696"/>
                </a:solidFill>
              </a:rPr>
              <a:t>Practice short (2 mins) to long (5 – 10 mins) presentations of your poster. This prepares you for all types of visitors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Anticipate possible questions. This could become evident after the first couple of visitors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Be brief. </a:t>
            </a:r>
          </a:p>
          <a:p>
            <a:endParaRPr lang="en-US" sz="2400" dirty="0">
              <a:solidFill>
                <a:srgbClr val="005696"/>
              </a:solidFill>
            </a:endParaRPr>
          </a:p>
          <a:p>
            <a:r>
              <a:rPr lang="en-US" sz="2400" dirty="0">
                <a:solidFill>
                  <a:srgbClr val="005696"/>
                </a:solidFill>
              </a:rPr>
              <a:t>Be confident and enthusiastic about your work!</a:t>
            </a:r>
          </a:p>
        </p:txBody>
      </p:sp>
      <p:pic>
        <p:nvPicPr>
          <p:cNvPr id="4102" name="Picture 6" descr="http://www.fxsolver.com/media/wiki/Anaxime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178" y="1927006"/>
            <a:ext cx="2093554" cy="209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52767" y="4284406"/>
            <a:ext cx="3485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5696"/>
                </a:solidFill>
              </a:rPr>
              <a:t>Anaxemenes</a:t>
            </a:r>
            <a:endParaRPr lang="en-US" sz="2400" b="1" dirty="0">
              <a:solidFill>
                <a:srgbClr val="005696"/>
              </a:solidFill>
            </a:endParaRPr>
          </a:p>
          <a:p>
            <a:pPr algn="ctr"/>
            <a:r>
              <a:rPr lang="en-US" sz="2400" dirty="0">
                <a:solidFill>
                  <a:srgbClr val="005696"/>
                </a:solidFill>
              </a:rPr>
              <a:t>Supposed first practitioner of extemporaneous speech</a:t>
            </a:r>
          </a:p>
        </p:txBody>
      </p:sp>
    </p:spTree>
    <p:extLst>
      <p:ext uri="{BB962C8B-B14F-4D97-AF65-F5344CB8AC3E}">
        <p14:creationId xmlns:p14="http://schemas.microsoft.com/office/powerpoint/2010/main" val="10173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rgbClr val="00569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1103</TotalTime>
  <Words>385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Hayden</dc:creator>
  <cp:lastModifiedBy>DeepThought1</cp:lastModifiedBy>
  <cp:revision>14</cp:revision>
  <dcterms:created xsi:type="dcterms:W3CDTF">2016-07-19T15:33:04Z</dcterms:created>
  <dcterms:modified xsi:type="dcterms:W3CDTF">2017-07-25T16:57:49Z</dcterms:modified>
</cp:coreProperties>
</file>