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256" r:id="rId2"/>
    <p:sldId id="290" r:id="rId3"/>
    <p:sldId id="257" r:id="rId4"/>
    <p:sldId id="292" r:id="rId5"/>
    <p:sldId id="291" r:id="rId6"/>
    <p:sldId id="300" r:id="rId7"/>
    <p:sldId id="299" r:id="rId8"/>
    <p:sldId id="296" r:id="rId9"/>
    <p:sldId id="297" r:id="rId10"/>
    <p:sldId id="298" r:id="rId11"/>
    <p:sldId id="301" r:id="rId12"/>
    <p:sldId id="302" r:id="rId13"/>
    <p:sldId id="305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0" r:id="rId23"/>
    <p:sldId id="322" r:id="rId24"/>
  </p:sldIdLst>
  <p:sldSz cx="12192000" cy="6858000"/>
  <p:notesSz cx="6858000" cy="9144000"/>
  <p:embeddedFontLst>
    <p:embeddedFont>
      <p:font typeface="Avenir Medium" panose="02000503020000020003" pitchFamily="2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5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4" autoAdjust="0"/>
    <p:restoredTop sz="94660"/>
  </p:normalViewPr>
  <p:slideViewPr>
    <p:cSldViewPr>
      <p:cViewPr varScale="1">
        <p:scale>
          <a:sx n="117" d="100"/>
          <a:sy n="117" d="100"/>
        </p:scale>
        <p:origin x="200" y="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36C63-38F6-5341-8E69-F18D6742D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2508-DDFD-A34D-B973-A002F4D21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ED5A-A0AD-814F-9D96-B5E495B9A497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4F62E-505B-EC49-9F8E-73AD3879EA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EE3FD-84E1-104D-B920-510019E6D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B851-45A2-244C-B6C7-E44047D7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65000"/>
              </a:schemeClr>
            </a:gs>
            <a:gs pos="99000">
              <a:schemeClr val="bg1">
                <a:lumMod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A703C-C3A4-4F43-B661-1F4FAC412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2600" y="6553200"/>
            <a:ext cx="2704071" cy="201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E028E-AF44-D84B-993B-26288FE504C0}"/>
              </a:ext>
            </a:extLst>
          </p:cNvPr>
          <p:cNvSpPr txBox="1"/>
          <p:nvPr userDrawn="1"/>
        </p:nvSpPr>
        <p:spPr>
          <a:xfrm>
            <a:off x="36443" y="6515284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err="1">
                <a:latin typeface="Avenir Medium" panose="02000503020000020003" pitchFamily="2" charset="0"/>
              </a:rPr>
              <a:t>seshadri@mrl.ucsb.edu</a:t>
            </a:r>
            <a:endParaRPr lang="en-US" sz="1200" b="0" i="0" dirty="0">
              <a:latin typeface="Avenir Medium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indent="-228586" algn="l" defTabSz="9143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102120"/>
            <a:ext cx="9144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Superconductivity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What was happening ? A new quantum ground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695898"/>
            <a:ext cx="70104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Nobel Lecture, December 11, 1913.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305615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“… something unexpected occurred. The disappearance did not take place gradually but abruptly. From 1/500 the resistance at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4.2</a:t>
            </a:r>
            <a:r>
              <a:rPr lang="en-US" sz="2000" baseline="30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K drops to a millionth part. At the lowest temperature,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1.5</a:t>
            </a:r>
            <a:r>
              <a:rPr lang="en-US" sz="2000" baseline="30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K, it could be established that the resistance had become less than a thousand-millionth part of that at normal temperature.”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Rather than immersing myself in a possible explanation based on the quantum theory, I should like to consider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superconducting elements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Ga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Zr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Tc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Rh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Xe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Ba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Hf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Ir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Tl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Pb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Sm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Er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Dy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Eu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Yb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Th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Np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Pu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Bk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Cf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Lr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Cl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52600" y="609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Bulk samples at ambient pressure: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676400" y="5715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CRC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Handbook of Physics and Chemistry 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http://www.hbcpnetbase.com/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superconducting elements 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52600" y="609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magnetic (and not superconducting) elements: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Zr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Tc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Xe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Hf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Ir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Sm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Medium" panose="02000503020000020003" pitchFamily="2" charset="0"/>
              </a:rPr>
              <a:t>Er</a:t>
            </a:r>
            <a:endParaRPr lang="en-US" sz="12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Medium" panose="02000503020000020003" pitchFamily="2" charset="0"/>
              </a:rPr>
              <a:t>Dy</a:t>
            </a:r>
            <a:endParaRPr lang="en-US" sz="12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Yb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Np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Bk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Lr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Ar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8763000" y="2819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8763000" y="23622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8763000" y="32766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9144001" y="2362200"/>
            <a:ext cx="1344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ferromagnet</a:t>
            </a:r>
            <a:endParaRPr lang="en-US" sz="16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9144000" y="2819400"/>
            <a:ext cx="9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antiferro</a:t>
            </a:r>
            <a:endParaRPr lang="en-US" sz="16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9144001" y="32766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</a:rPr>
              <a:t>mixed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1676400" y="5715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CRC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Handbook of Physics and Chemistry 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http://www.hbcpnetbase.com/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effect (Walther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1933):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6055311" y="8382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055311" y="35814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62" name="Oval 161"/>
          <p:cNvSpPr/>
          <p:nvPr/>
        </p:nvSpPr>
        <p:spPr>
          <a:xfrm>
            <a:off x="6073067" y="2245312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rot="5400000" flipH="1" flipV="1">
            <a:off x="5521911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 flipH="1" flipV="1">
            <a:off x="5825917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266243" y="8382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266243" y="35814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66" name="Oval 165"/>
          <p:cNvSpPr/>
          <p:nvPr/>
        </p:nvSpPr>
        <p:spPr>
          <a:xfrm>
            <a:off x="3283999" y="2245312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3159712" y="3099786"/>
            <a:ext cx="301841" cy="399496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8" name="Freeform 177"/>
          <p:cNvSpPr/>
          <p:nvPr/>
        </p:nvSpPr>
        <p:spPr>
          <a:xfrm rot="10800000">
            <a:off x="3955003" y="1810303"/>
            <a:ext cx="301841" cy="399496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9" name="Freeform 178"/>
          <p:cNvSpPr/>
          <p:nvPr/>
        </p:nvSpPr>
        <p:spPr>
          <a:xfrm flipV="1">
            <a:off x="3190044" y="1828800"/>
            <a:ext cx="301841" cy="381000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0" name="Freeform 179"/>
          <p:cNvSpPr/>
          <p:nvPr/>
        </p:nvSpPr>
        <p:spPr>
          <a:xfrm rot="10800000" flipV="1">
            <a:off x="3955003" y="3124199"/>
            <a:ext cx="301841" cy="381000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3732321" y="3200400"/>
            <a:ext cx="161278" cy="311458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4" name="Freeform 183"/>
          <p:cNvSpPr/>
          <p:nvPr/>
        </p:nvSpPr>
        <p:spPr>
          <a:xfrm flipH="1" flipV="1">
            <a:off x="3553287" y="1828800"/>
            <a:ext cx="152400" cy="304800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5" name="Freeform 184"/>
          <p:cNvSpPr/>
          <p:nvPr/>
        </p:nvSpPr>
        <p:spPr>
          <a:xfrm flipV="1">
            <a:off x="3755253" y="1828800"/>
            <a:ext cx="152400" cy="304800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6" name="Freeform 185"/>
          <p:cNvSpPr/>
          <p:nvPr/>
        </p:nvSpPr>
        <p:spPr>
          <a:xfrm flipH="1">
            <a:off x="3535531" y="3200400"/>
            <a:ext cx="152400" cy="311458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 rot="5400000" flipH="1" flipV="1">
            <a:off x="683211" y="3238500"/>
            <a:ext cx="41910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2778711" y="5332412"/>
            <a:ext cx="44958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Freeform 208"/>
          <p:cNvSpPr/>
          <p:nvPr/>
        </p:nvSpPr>
        <p:spPr>
          <a:xfrm>
            <a:off x="2819400" y="2812002"/>
            <a:ext cx="4447712" cy="2521998"/>
          </a:xfrm>
          <a:custGeom>
            <a:avLst/>
            <a:gdLst>
              <a:gd name="connsiteX0" fmla="*/ 4447712 w 4447712"/>
              <a:gd name="connsiteY0" fmla="*/ 0 h 3817398"/>
              <a:gd name="connsiteX1" fmla="*/ 1589103 w 4447712"/>
              <a:gd name="connsiteY1" fmla="*/ 2006353 h 3817398"/>
              <a:gd name="connsiteX2" fmla="*/ 1571347 w 4447712"/>
              <a:gd name="connsiteY2" fmla="*/ 3781887 h 3817398"/>
              <a:gd name="connsiteX3" fmla="*/ 0 w 4447712"/>
              <a:gd name="connsiteY3" fmla="*/ 3817398 h 3817398"/>
              <a:gd name="connsiteX4" fmla="*/ 0 w 4447712"/>
              <a:gd name="connsiteY4" fmla="*/ 3817398 h 38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712" h="3817398">
                <a:moveTo>
                  <a:pt x="4447712" y="0"/>
                </a:moveTo>
                <a:lnTo>
                  <a:pt x="1589103" y="2006353"/>
                </a:lnTo>
                <a:lnTo>
                  <a:pt x="1571347" y="3781887"/>
                </a:lnTo>
                <a:lnTo>
                  <a:pt x="0" y="3817398"/>
                </a:lnTo>
                <a:lnTo>
                  <a:pt x="0" y="3817398"/>
                </a:lnTo>
              </a:path>
            </a:pathLst>
          </a:cu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315201" y="51054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 (K)</a:t>
            </a: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2627990" y="80181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673872" y="44196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rot="5400000">
            <a:off x="4407172" y="4914900"/>
            <a:ext cx="3810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5400000" flipH="1" flipV="1">
            <a:off x="6019006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5400000" flipH="1" flipV="1">
            <a:off x="5674311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rot="5400000" flipH="1" flipV="1">
            <a:off x="5361428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-1" y="5537537"/>
            <a:ext cx="121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Below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superconductors strongly exclude magnetic fields; superconductors are perfect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diamagnets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effect (Walther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1933):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 rot="5400000" flipH="1" flipV="1">
            <a:off x="683211" y="3238500"/>
            <a:ext cx="41910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2778711" y="3285478"/>
            <a:ext cx="44958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2819400" y="1981200"/>
            <a:ext cx="4447712" cy="2521998"/>
          </a:xfrm>
          <a:custGeom>
            <a:avLst/>
            <a:gdLst>
              <a:gd name="connsiteX0" fmla="*/ 4447712 w 4447712"/>
              <a:gd name="connsiteY0" fmla="*/ 0 h 3817398"/>
              <a:gd name="connsiteX1" fmla="*/ 1589103 w 4447712"/>
              <a:gd name="connsiteY1" fmla="*/ 2006353 h 3817398"/>
              <a:gd name="connsiteX2" fmla="*/ 1571347 w 4447712"/>
              <a:gd name="connsiteY2" fmla="*/ 3781887 h 3817398"/>
              <a:gd name="connsiteX3" fmla="*/ 0 w 4447712"/>
              <a:gd name="connsiteY3" fmla="*/ 3817398 h 3817398"/>
              <a:gd name="connsiteX4" fmla="*/ 0 w 4447712"/>
              <a:gd name="connsiteY4" fmla="*/ 3817398 h 38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712" h="3817398">
                <a:moveTo>
                  <a:pt x="4447712" y="0"/>
                </a:moveTo>
                <a:lnTo>
                  <a:pt x="1589103" y="2006353"/>
                </a:lnTo>
                <a:lnTo>
                  <a:pt x="1571347" y="3781887"/>
                </a:lnTo>
                <a:lnTo>
                  <a:pt x="0" y="3817398"/>
                </a:lnTo>
                <a:lnTo>
                  <a:pt x="0" y="3817398"/>
                </a:lnTo>
              </a:path>
            </a:pathLst>
          </a:custGeom>
          <a:ln w="508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315201" y="309756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(K)</a:t>
            </a:r>
          </a:p>
        </p:txBody>
      </p:sp>
      <p:sp>
        <p:nvSpPr>
          <p:cNvPr id="197" name="TextBox 196"/>
          <p:cNvSpPr txBox="1"/>
          <p:nvPr/>
        </p:nvSpPr>
        <p:spPr>
          <a:xfrm rot="16200000">
            <a:off x="2577495" y="80181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724400" y="23622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rot="5400000">
            <a:off x="4457700" y="2857500"/>
            <a:ext cx="3810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2279228" y="3373446"/>
            <a:ext cx="5838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venir Medium" panose="02000503020000020003" pitchFamily="2" charset="0"/>
              </a:rPr>
              <a:t>–</a:t>
            </a:r>
            <a:r>
              <a:rPr lang="en-US" sz="2000" dirty="0" err="1">
                <a:solidFill>
                  <a:srgbClr val="002060"/>
                </a:solidFill>
                <a:latin typeface="Avenir Medium" panose="02000503020000020003" pitchFamily="2" charset="0"/>
              </a:rPr>
              <a:t>ve</a:t>
            </a:r>
            <a:endParaRPr lang="en-US" sz="2000" dirty="0">
              <a:solidFill>
                <a:srgbClr val="002060"/>
              </a:solidFill>
              <a:latin typeface="Avenir Medium" panose="0200050302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257588" y="2746090"/>
            <a:ext cx="62709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venir Medium" panose="02000503020000020003" pitchFamily="2" charset="0"/>
              </a:rPr>
              <a:t>+</a:t>
            </a:r>
            <a:r>
              <a:rPr lang="en-US" sz="2000" dirty="0" err="1">
                <a:solidFill>
                  <a:srgbClr val="002060"/>
                </a:solidFill>
                <a:latin typeface="Avenir Medium" panose="02000503020000020003" pitchFamily="2" charset="0"/>
              </a:rPr>
              <a:t>ve</a:t>
            </a:r>
            <a:endParaRPr lang="en-US" sz="2000" dirty="0">
              <a:solidFill>
                <a:srgbClr val="002060"/>
              </a:solidFill>
              <a:latin typeface="Avenir Medium" panose="0200050302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1721" y="616657"/>
            <a:ext cx="576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magnetization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is the number of magnetic dipoles per unit volume of the material;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becomes negative below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levitation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78" y="6019800"/>
            <a:ext cx="1218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On a larger scale, the worlds fastest train, a Japan Rail prototype uses superconducting magnets: 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http://</a:t>
            </a:r>
            <a:r>
              <a:rPr lang="en-US" sz="2000" dirty="0" err="1">
                <a:solidFill>
                  <a:srgbClr val="FFC000"/>
                </a:solidFill>
                <a:latin typeface="Avenir Medium" panose="02000503020000020003" pitchFamily="2" charset="0"/>
              </a:rPr>
              <a:t>en.wikipedia.org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/wiki/JR-Maglev</a:t>
            </a:r>
            <a:endParaRPr lang="en-US" sz="2000" baseline="-25000" dirty="0">
              <a:solidFill>
                <a:srgbClr val="FFC000"/>
              </a:solidFill>
              <a:latin typeface="Avenir Medium" panose="02000503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431" y="971937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9144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magnets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9" y="685801"/>
            <a:ext cx="9601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 solenoid is a current-carrying coil. According to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Ampère’s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law applied to a long coil, the magnetic field it develops is given by: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magnetic field intensity increases with the number of turns N per a given length L of the wire, and the current I.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For a normal (resistive) coil, high current and many turns means solenoids can melt (and they do) before high magnetic fields are reached.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solution: Use a superconducting solenoid.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6658" y="1557368"/>
            <a:ext cx="1074683" cy="3581400"/>
            <a:chOff x="838200" y="838200"/>
            <a:chExt cx="1074683" cy="3581400"/>
          </a:xfrm>
        </p:grpSpPr>
        <p:sp>
          <p:nvSpPr>
            <p:cNvPr id="11" name="Freeform 10"/>
            <p:cNvSpPr/>
            <p:nvPr/>
          </p:nvSpPr>
          <p:spPr>
            <a:xfrm>
              <a:off x="838200" y="1600200"/>
              <a:ext cx="995330" cy="1065749"/>
            </a:xfrm>
            <a:custGeom>
              <a:avLst/>
              <a:gdLst>
                <a:gd name="connsiteX0" fmla="*/ 536553 w 995330"/>
                <a:gd name="connsiteY0" fmla="*/ 0 h 1065749"/>
                <a:gd name="connsiteX1" fmla="*/ 76200 w 995330"/>
                <a:gd name="connsiteY1" fmla="*/ 72521 h 1065749"/>
                <a:gd name="connsiteX2" fmla="*/ 993753 w 995330"/>
                <a:gd name="connsiteY2" fmla="*/ 148195 h 1065749"/>
                <a:gd name="connsiteX3" fmla="*/ 66741 w 995330"/>
                <a:gd name="connsiteY3" fmla="*/ 227023 h 1065749"/>
                <a:gd name="connsiteX4" fmla="*/ 990600 w 995330"/>
                <a:gd name="connsiteY4" fmla="*/ 302697 h 1065749"/>
                <a:gd name="connsiteX5" fmla="*/ 73047 w 995330"/>
                <a:gd name="connsiteY5" fmla="*/ 375219 h 1065749"/>
                <a:gd name="connsiteX6" fmla="*/ 990600 w 995330"/>
                <a:gd name="connsiteY6" fmla="*/ 457200 h 1065749"/>
                <a:gd name="connsiteX7" fmla="*/ 76200 w 995330"/>
                <a:gd name="connsiteY7" fmla="*/ 529721 h 1065749"/>
                <a:gd name="connsiteX8" fmla="*/ 990600 w 995330"/>
                <a:gd name="connsiteY8" fmla="*/ 605395 h 1065749"/>
                <a:gd name="connsiteX9" fmla="*/ 73047 w 995330"/>
                <a:gd name="connsiteY9" fmla="*/ 684223 h 1065749"/>
                <a:gd name="connsiteX10" fmla="*/ 993753 w 995330"/>
                <a:gd name="connsiteY10" fmla="*/ 753591 h 1065749"/>
                <a:gd name="connsiteX11" fmla="*/ 73047 w 995330"/>
                <a:gd name="connsiteY11" fmla="*/ 835572 h 1065749"/>
                <a:gd name="connsiteX12" fmla="*/ 984294 w 995330"/>
                <a:gd name="connsiteY12" fmla="*/ 914400 h 1065749"/>
                <a:gd name="connsiteX13" fmla="*/ 76200 w 995330"/>
                <a:gd name="connsiteY13" fmla="*/ 986921 h 1065749"/>
                <a:gd name="connsiteX14" fmla="*/ 990600 w 995330"/>
                <a:gd name="connsiteY14" fmla="*/ 1065749 h 1065749"/>
                <a:gd name="connsiteX15" fmla="*/ 990600 w 995330"/>
                <a:gd name="connsiteY15" fmla="*/ 1065749 h 10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5330" h="1065749">
                  <a:moveTo>
                    <a:pt x="536553" y="0"/>
                  </a:moveTo>
                  <a:cubicBezTo>
                    <a:pt x="268276" y="23911"/>
                    <a:pt x="0" y="47822"/>
                    <a:pt x="76200" y="72521"/>
                  </a:cubicBezTo>
                  <a:cubicBezTo>
                    <a:pt x="152400" y="97220"/>
                    <a:pt x="995330" y="122445"/>
                    <a:pt x="993753" y="148195"/>
                  </a:cubicBezTo>
                  <a:cubicBezTo>
                    <a:pt x="992177" y="173945"/>
                    <a:pt x="67267" y="201273"/>
                    <a:pt x="66741" y="227023"/>
                  </a:cubicBezTo>
                  <a:cubicBezTo>
                    <a:pt x="66216" y="252773"/>
                    <a:pt x="989549" y="277998"/>
                    <a:pt x="990600" y="302697"/>
                  </a:cubicBezTo>
                  <a:cubicBezTo>
                    <a:pt x="991651" y="327396"/>
                    <a:pt x="73047" y="349469"/>
                    <a:pt x="73047" y="375219"/>
                  </a:cubicBezTo>
                  <a:cubicBezTo>
                    <a:pt x="73047" y="400969"/>
                    <a:pt x="990075" y="431450"/>
                    <a:pt x="990600" y="457200"/>
                  </a:cubicBezTo>
                  <a:cubicBezTo>
                    <a:pt x="991126" y="482950"/>
                    <a:pt x="76200" y="505022"/>
                    <a:pt x="76200" y="529721"/>
                  </a:cubicBezTo>
                  <a:cubicBezTo>
                    <a:pt x="76200" y="554420"/>
                    <a:pt x="991126" y="579645"/>
                    <a:pt x="990600" y="605395"/>
                  </a:cubicBezTo>
                  <a:cubicBezTo>
                    <a:pt x="990075" y="631145"/>
                    <a:pt x="72522" y="659524"/>
                    <a:pt x="73047" y="684223"/>
                  </a:cubicBezTo>
                  <a:cubicBezTo>
                    <a:pt x="73572" y="708922"/>
                    <a:pt x="993753" y="728366"/>
                    <a:pt x="993753" y="753591"/>
                  </a:cubicBezTo>
                  <a:cubicBezTo>
                    <a:pt x="993753" y="778816"/>
                    <a:pt x="74623" y="808771"/>
                    <a:pt x="73047" y="835572"/>
                  </a:cubicBezTo>
                  <a:cubicBezTo>
                    <a:pt x="71471" y="862373"/>
                    <a:pt x="983769" y="889175"/>
                    <a:pt x="984294" y="914400"/>
                  </a:cubicBezTo>
                  <a:cubicBezTo>
                    <a:pt x="984820" y="939625"/>
                    <a:pt x="75149" y="961696"/>
                    <a:pt x="76200" y="986921"/>
                  </a:cubicBezTo>
                  <a:cubicBezTo>
                    <a:pt x="77251" y="1012146"/>
                    <a:pt x="990600" y="1065749"/>
                    <a:pt x="990600" y="1065749"/>
                  </a:cubicBezTo>
                  <a:lnTo>
                    <a:pt x="990600" y="1065749"/>
                  </a:lnTo>
                </a:path>
              </a:pathLst>
            </a:custGeom>
            <a:ln w="254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0800000">
              <a:off x="917553" y="2589223"/>
              <a:ext cx="995330" cy="1065749"/>
            </a:xfrm>
            <a:custGeom>
              <a:avLst/>
              <a:gdLst>
                <a:gd name="connsiteX0" fmla="*/ 536553 w 995330"/>
                <a:gd name="connsiteY0" fmla="*/ 0 h 1065749"/>
                <a:gd name="connsiteX1" fmla="*/ 76200 w 995330"/>
                <a:gd name="connsiteY1" fmla="*/ 72521 h 1065749"/>
                <a:gd name="connsiteX2" fmla="*/ 993753 w 995330"/>
                <a:gd name="connsiteY2" fmla="*/ 148195 h 1065749"/>
                <a:gd name="connsiteX3" fmla="*/ 66741 w 995330"/>
                <a:gd name="connsiteY3" fmla="*/ 227023 h 1065749"/>
                <a:gd name="connsiteX4" fmla="*/ 990600 w 995330"/>
                <a:gd name="connsiteY4" fmla="*/ 302697 h 1065749"/>
                <a:gd name="connsiteX5" fmla="*/ 73047 w 995330"/>
                <a:gd name="connsiteY5" fmla="*/ 375219 h 1065749"/>
                <a:gd name="connsiteX6" fmla="*/ 990600 w 995330"/>
                <a:gd name="connsiteY6" fmla="*/ 457200 h 1065749"/>
                <a:gd name="connsiteX7" fmla="*/ 76200 w 995330"/>
                <a:gd name="connsiteY7" fmla="*/ 529721 h 1065749"/>
                <a:gd name="connsiteX8" fmla="*/ 990600 w 995330"/>
                <a:gd name="connsiteY8" fmla="*/ 605395 h 1065749"/>
                <a:gd name="connsiteX9" fmla="*/ 73047 w 995330"/>
                <a:gd name="connsiteY9" fmla="*/ 684223 h 1065749"/>
                <a:gd name="connsiteX10" fmla="*/ 993753 w 995330"/>
                <a:gd name="connsiteY10" fmla="*/ 753591 h 1065749"/>
                <a:gd name="connsiteX11" fmla="*/ 73047 w 995330"/>
                <a:gd name="connsiteY11" fmla="*/ 835572 h 1065749"/>
                <a:gd name="connsiteX12" fmla="*/ 984294 w 995330"/>
                <a:gd name="connsiteY12" fmla="*/ 914400 h 1065749"/>
                <a:gd name="connsiteX13" fmla="*/ 76200 w 995330"/>
                <a:gd name="connsiteY13" fmla="*/ 986921 h 1065749"/>
                <a:gd name="connsiteX14" fmla="*/ 990600 w 995330"/>
                <a:gd name="connsiteY14" fmla="*/ 1065749 h 1065749"/>
                <a:gd name="connsiteX15" fmla="*/ 990600 w 995330"/>
                <a:gd name="connsiteY15" fmla="*/ 1065749 h 10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5330" h="1065749">
                  <a:moveTo>
                    <a:pt x="536553" y="0"/>
                  </a:moveTo>
                  <a:cubicBezTo>
                    <a:pt x="268276" y="23911"/>
                    <a:pt x="0" y="47822"/>
                    <a:pt x="76200" y="72521"/>
                  </a:cubicBezTo>
                  <a:cubicBezTo>
                    <a:pt x="152400" y="97220"/>
                    <a:pt x="995330" y="122445"/>
                    <a:pt x="993753" y="148195"/>
                  </a:cubicBezTo>
                  <a:cubicBezTo>
                    <a:pt x="992177" y="173945"/>
                    <a:pt x="67267" y="201273"/>
                    <a:pt x="66741" y="227023"/>
                  </a:cubicBezTo>
                  <a:cubicBezTo>
                    <a:pt x="66216" y="252773"/>
                    <a:pt x="989549" y="277998"/>
                    <a:pt x="990600" y="302697"/>
                  </a:cubicBezTo>
                  <a:cubicBezTo>
                    <a:pt x="991651" y="327396"/>
                    <a:pt x="73047" y="349469"/>
                    <a:pt x="73047" y="375219"/>
                  </a:cubicBezTo>
                  <a:cubicBezTo>
                    <a:pt x="73047" y="400969"/>
                    <a:pt x="990075" y="431450"/>
                    <a:pt x="990600" y="457200"/>
                  </a:cubicBezTo>
                  <a:cubicBezTo>
                    <a:pt x="991126" y="482950"/>
                    <a:pt x="76200" y="505022"/>
                    <a:pt x="76200" y="529721"/>
                  </a:cubicBezTo>
                  <a:cubicBezTo>
                    <a:pt x="76200" y="554420"/>
                    <a:pt x="991126" y="579645"/>
                    <a:pt x="990600" y="605395"/>
                  </a:cubicBezTo>
                  <a:cubicBezTo>
                    <a:pt x="990075" y="631145"/>
                    <a:pt x="72522" y="659524"/>
                    <a:pt x="73047" y="684223"/>
                  </a:cubicBezTo>
                  <a:cubicBezTo>
                    <a:pt x="73572" y="708922"/>
                    <a:pt x="993753" y="728366"/>
                    <a:pt x="993753" y="753591"/>
                  </a:cubicBezTo>
                  <a:cubicBezTo>
                    <a:pt x="993753" y="778816"/>
                    <a:pt x="74623" y="808771"/>
                    <a:pt x="73047" y="835572"/>
                  </a:cubicBezTo>
                  <a:cubicBezTo>
                    <a:pt x="71471" y="862373"/>
                    <a:pt x="983769" y="889175"/>
                    <a:pt x="984294" y="914400"/>
                  </a:cubicBezTo>
                  <a:cubicBezTo>
                    <a:pt x="984820" y="939625"/>
                    <a:pt x="75149" y="961696"/>
                    <a:pt x="76200" y="986921"/>
                  </a:cubicBezTo>
                  <a:cubicBezTo>
                    <a:pt x="77251" y="1012146"/>
                    <a:pt x="990600" y="1065749"/>
                    <a:pt x="990600" y="1065749"/>
                  </a:cubicBezTo>
                  <a:lnTo>
                    <a:pt x="990600" y="1065749"/>
                  </a:lnTo>
                </a:path>
              </a:pathLst>
            </a:custGeom>
            <a:ln w="254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990600" y="4038600"/>
              <a:ext cx="762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990600" y="1219200"/>
              <a:ext cx="762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E:\Work\TalksPosters\Superconductivity_09\figs\tex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259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9144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magnets</a:t>
            </a:r>
          </a:p>
        </p:txBody>
      </p:sp>
      <p:pic>
        <p:nvPicPr>
          <p:cNvPr id="3074" name="Picture 2" descr="E:\Work\TalksPosters\Superconductivity_09\figs\Siemens_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7559583" cy="441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562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This whole body Magnetic Resonance Imaging (MRI) system [from Siemens in Germany] uses a superconducting 3 T magnet</a:t>
            </a:r>
            <a:endParaRPr lang="en-US" sz="16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Bardeen-Cooper-Schrieffer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50167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Leon Cooper (1954): At low-enough temperatures, electrons pair up to form (what are now called) Cooper pairs. These travel through crystals carrying pairs of charges (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2e</a:t>
            </a:r>
            <a:r>
              <a:rPr lang="en-US" sz="2000" baseline="30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) without resistance.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John Bardeen, Leon Cooper and Robert Schrieffer (1957): The attractive pairing occurs because of crystal vibrations: As an electron travels through the crystal, it perturbs atoms near its path …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… the perturbation makes it more attractive for another electron to follow closely. This is the virtual “attraction” or “glue”.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DE4855-75D0-3342-8364-68AB433D4E07}"/>
              </a:ext>
            </a:extLst>
          </p:cNvPr>
          <p:cNvGrpSpPr/>
          <p:nvPr/>
        </p:nvGrpSpPr>
        <p:grpSpPr>
          <a:xfrm>
            <a:off x="2312634" y="2819400"/>
            <a:ext cx="6141356" cy="2066366"/>
            <a:chOff x="2312634" y="2819400"/>
            <a:chExt cx="6141356" cy="2066366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5151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98456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295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7844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3439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2244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29522" y="29399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29522" y="33971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429522" y="38543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29522" y="43115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29522" y="47687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316258" y="41995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321512" y="283198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316336" y="328548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312634" y="374638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316258" y="465561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783806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789060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783884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780182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783806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232128" y="420109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237382" y="28335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232206" y="328703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228504" y="37479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232128" y="465716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589170" y="419549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594424" y="28279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89248" y="32814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585546" y="37423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589170" y="465156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141958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147212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142036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4138334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141958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681396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3686650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681474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677772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681396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76601" y="3573450"/>
              <a:ext cx="1383527" cy="91439"/>
            </a:xfrm>
            <a:custGeom>
              <a:avLst/>
              <a:gdLst>
                <a:gd name="connsiteX0" fmla="*/ 0 w 1383527"/>
                <a:gd name="connsiteY0" fmla="*/ 67586 h 91439"/>
                <a:gd name="connsiteX1" fmla="*/ 445273 w 1383527"/>
                <a:gd name="connsiteY1" fmla="*/ 3975 h 91439"/>
                <a:gd name="connsiteX2" fmla="*/ 890546 w 1383527"/>
                <a:gd name="connsiteY2" fmla="*/ 91439 h 91439"/>
                <a:gd name="connsiteX3" fmla="*/ 1383527 w 1383527"/>
                <a:gd name="connsiteY3" fmla="*/ 39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527" h="91439">
                  <a:moveTo>
                    <a:pt x="0" y="67586"/>
                  </a:moveTo>
                  <a:cubicBezTo>
                    <a:pt x="148424" y="33793"/>
                    <a:pt x="296849" y="0"/>
                    <a:pt x="445273" y="3975"/>
                  </a:cubicBezTo>
                  <a:cubicBezTo>
                    <a:pt x="593697" y="7950"/>
                    <a:pt x="734170" y="91439"/>
                    <a:pt x="890546" y="91439"/>
                  </a:cubicBezTo>
                  <a:cubicBezTo>
                    <a:pt x="1046922" y="91439"/>
                    <a:pt x="1215224" y="47707"/>
                    <a:pt x="1383527" y="3975"/>
                  </a:cubicBezTo>
                </a:path>
              </a:pathLst>
            </a:cu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51460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61552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0604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6508810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69748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423210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60488" y="29348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060488" y="33920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060488" y="38492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60488" y="43064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060488" y="47636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5947224" y="41943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952478" y="282680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947302" y="32803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5943600" y="374120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5947224" y="465043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414772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420026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414850" y="32728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6411148" y="37338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6414772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6863094" y="419591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6868348" y="28283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6863172" y="332099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6859470" y="370199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6863094" y="465198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8220136" y="41903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25390" y="28227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8220214" y="32921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8216512" y="367350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8220136" y="464639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7772924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7778178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7773002" y="33528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7769300" y="37178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7772924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7312362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7317616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7312440" y="330840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7308738" y="36416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7312362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934201" y="3568272"/>
              <a:ext cx="1383527" cy="91439"/>
            </a:xfrm>
            <a:custGeom>
              <a:avLst/>
              <a:gdLst>
                <a:gd name="connsiteX0" fmla="*/ 0 w 1383527"/>
                <a:gd name="connsiteY0" fmla="*/ 67586 h 91439"/>
                <a:gd name="connsiteX1" fmla="*/ 445273 w 1383527"/>
                <a:gd name="connsiteY1" fmla="*/ 3975 h 91439"/>
                <a:gd name="connsiteX2" fmla="*/ 890546 w 1383527"/>
                <a:gd name="connsiteY2" fmla="*/ 91439 h 91439"/>
                <a:gd name="connsiteX3" fmla="*/ 1383527 w 1383527"/>
                <a:gd name="connsiteY3" fmla="*/ 39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527" h="91439">
                  <a:moveTo>
                    <a:pt x="0" y="67586"/>
                  </a:moveTo>
                  <a:cubicBezTo>
                    <a:pt x="148424" y="33793"/>
                    <a:pt x="296849" y="0"/>
                    <a:pt x="445273" y="3975"/>
                  </a:cubicBezTo>
                  <a:cubicBezTo>
                    <a:pt x="593697" y="7950"/>
                    <a:pt x="734170" y="91439"/>
                    <a:pt x="890546" y="91439"/>
                  </a:cubicBezTo>
                  <a:cubicBezTo>
                    <a:pt x="1046922" y="91439"/>
                    <a:pt x="1215224" y="47707"/>
                    <a:pt x="1383527" y="3975"/>
                  </a:cubicBezTo>
                </a:path>
              </a:pathLst>
            </a:custGeom>
            <a:ln w="25400">
              <a:solidFill>
                <a:srgbClr val="FFFF00">
                  <a:alpha val="3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-3348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Bardeen-Cooper-Schrieffer theory: Tests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255453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If it is about vibrations of the crystal, then perturbing the crystal should influence superconductivity. This is indeed verified by: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Isotope effects: Replacing atoms by heavier or lighter isotopes changes the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in a predictable manner.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Changing the nature of the vibrations by applying pressure on the crystal changes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in a predictable manner.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6576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6327112" y="4076971"/>
            <a:ext cx="58674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For their development of the theory, Bardeen, Cooper and Schrieffer were awarded the 1972 Nobel Prize in physics.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[Pictures from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nobel.se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]</a:t>
            </a:r>
            <a:endParaRPr lang="en-US" sz="2000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This presentation: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87336"/>
            <a:ext cx="12192000" cy="468332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Metallic conductors , Ohm’s law, and the effect of temperature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Semiconductors and departures from Ohm’s law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need for low temperatures and liquid He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Superconductivity in Hg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superconducting elements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effect and superconducting levitation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Type I and type II superconductors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Superconducting magnets and MRI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rudiments of Bardeen-Cooper-Schrieffer theory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High T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High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8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Until 1986, all superconductors possessed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’s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below 23 K. Then in 1985, Bednorz and Müller (Zurich, Switzerland) reported superconductivity above 30 K in the system La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2–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: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5122" name="Picture 2" descr="E:\Work\TalksPosters\Superconductivity_09\figs\LaSrCu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7466"/>
            <a:ext cx="2623816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209801"/>
            <a:ext cx="75438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A single unit cell of La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2–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Corner-connected slabs of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octahedra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are separated by double layers of La atoms. </a:t>
            </a:r>
            <a:endParaRPr lang="en-US" sz="2000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High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8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In 1987, Paul Chu (University of Houston) and coworkers discovered the Y-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-Cu-O systems of oxides which are superconducting above 77 K, the boiling point of liquid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N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09801"/>
            <a:ext cx="7620000" cy="286231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A single unit cell of YBa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7–</a:t>
            </a:r>
            <a:r>
              <a:rPr lang="en-US" sz="2000" baseline="-25000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Corner connected slabs of Cu(2)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square pyramids are separated by layers of Y and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atoms, from chains of Cu(1)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It is this compound, with a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of 92 K that simplifies demonstrations of superconductivity.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These copper oxides are collectively referred to as high-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compounds.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6146" name="Picture 2" descr="E:\Work\TalksPosters\Superconductivity_09\figs\YBa2Cu3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262005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376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Zr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Tc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Xe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Hf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Ir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Sm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Dy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Yb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Np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Bk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Lr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Ar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752600" y="5715000"/>
            <a:ext cx="676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Buzea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Robbie,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Supercond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. Sci. Technol. </a:t>
            </a:r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18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(2005) R1–R8.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686800" y="102685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High pressures (above ≈10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) generated with a diamond anvil cell: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New excitement: The superconducting elements 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752600" y="609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application of pressure changes the situation drastically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8821445" y="4767310"/>
            <a:ext cx="1500326" cy="656947"/>
          </a:xfrm>
          <a:custGeom>
            <a:avLst/>
            <a:gdLst>
              <a:gd name="connsiteX0" fmla="*/ 390617 w 1500326"/>
              <a:gd name="connsiteY0" fmla="*/ 0 h 656947"/>
              <a:gd name="connsiteX1" fmla="*/ 1109708 w 1500326"/>
              <a:gd name="connsiteY1" fmla="*/ 0 h 656947"/>
              <a:gd name="connsiteX2" fmla="*/ 1500326 w 1500326"/>
              <a:gd name="connsiteY2" fmla="*/ 390617 h 656947"/>
              <a:gd name="connsiteX3" fmla="*/ 1313895 w 1500326"/>
              <a:gd name="connsiteY3" fmla="*/ 656947 h 656947"/>
              <a:gd name="connsiteX4" fmla="*/ 221941 w 1500326"/>
              <a:gd name="connsiteY4" fmla="*/ 656947 h 656947"/>
              <a:gd name="connsiteX5" fmla="*/ 0 w 1500326"/>
              <a:gd name="connsiteY5" fmla="*/ 381740 h 656947"/>
              <a:gd name="connsiteX6" fmla="*/ 390617 w 1500326"/>
              <a:gd name="connsiteY6" fmla="*/ 0 h 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326" h="656947">
                <a:moveTo>
                  <a:pt x="390617" y="0"/>
                </a:moveTo>
                <a:lnTo>
                  <a:pt x="1109708" y="0"/>
                </a:lnTo>
                <a:lnTo>
                  <a:pt x="1500326" y="390617"/>
                </a:lnTo>
                <a:lnTo>
                  <a:pt x="1313895" y="656947"/>
                </a:lnTo>
                <a:lnTo>
                  <a:pt x="221941" y="656947"/>
                </a:lnTo>
                <a:lnTo>
                  <a:pt x="0" y="381740"/>
                </a:lnTo>
                <a:lnTo>
                  <a:pt x="39061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68" name="Freeform 167"/>
          <p:cNvSpPr/>
          <p:nvPr/>
        </p:nvSpPr>
        <p:spPr>
          <a:xfrm rot="10800000">
            <a:off x="8800728" y="3991253"/>
            <a:ext cx="1500326" cy="656947"/>
          </a:xfrm>
          <a:custGeom>
            <a:avLst/>
            <a:gdLst>
              <a:gd name="connsiteX0" fmla="*/ 390617 w 1500326"/>
              <a:gd name="connsiteY0" fmla="*/ 0 h 656947"/>
              <a:gd name="connsiteX1" fmla="*/ 1109708 w 1500326"/>
              <a:gd name="connsiteY1" fmla="*/ 0 h 656947"/>
              <a:gd name="connsiteX2" fmla="*/ 1500326 w 1500326"/>
              <a:gd name="connsiteY2" fmla="*/ 390617 h 656947"/>
              <a:gd name="connsiteX3" fmla="*/ 1313895 w 1500326"/>
              <a:gd name="connsiteY3" fmla="*/ 656947 h 656947"/>
              <a:gd name="connsiteX4" fmla="*/ 221941 w 1500326"/>
              <a:gd name="connsiteY4" fmla="*/ 656947 h 656947"/>
              <a:gd name="connsiteX5" fmla="*/ 0 w 1500326"/>
              <a:gd name="connsiteY5" fmla="*/ 381740 h 656947"/>
              <a:gd name="connsiteX6" fmla="*/ 390617 w 1500326"/>
              <a:gd name="connsiteY6" fmla="*/ 0 h 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326" h="656947">
                <a:moveTo>
                  <a:pt x="390617" y="0"/>
                </a:moveTo>
                <a:lnTo>
                  <a:pt x="1109708" y="0"/>
                </a:lnTo>
                <a:lnTo>
                  <a:pt x="1500326" y="390617"/>
                </a:lnTo>
                <a:lnTo>
                  <a:pt x="1313895" y="656947"/>
                </a:lnTo>
                <a:lnTo>
                  <a:pt x="221941" y="656947"/>
                </a:lnTo>
                <a:lnTo>
                  <a:pt x="0" y="381740"/>
                </a:lnTo>
                <a:lnTo>
                  <a:pt x="39061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448800" y="4671132"/>
            <a:ext cx="2286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0" name="Down Arrow 169"/>
          <p:cNvSpPr/>
          <p:nvPr/>
        </p:nvSpPr>
        <p:spPr>
          <a:xfrm>
            <a:off x="9390357" y="3608034"/>
            <a:ext cx="3048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1" name="Down Arrow 170"/>
          <p:cNvSpPr/>
          <p:nvPr/>
        </p:nvSpPr>
        <p:spPr>
          <a:xfrm rot="10800000">
            <a:off x="9390357" y="5513033"/>
            <a:ext cx="3048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838200"/>
            <a:ext cx="8839200" cy="466902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Metallic conductors , Ohm’s law, and the effect of temperature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Semiconductors and departures from Ohm’s law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need for low temperatures and liquid He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Superconductivity in Hg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superconducting elements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effect and superconducting levitation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Type I and type II superconductors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Superconducting magnets and MRI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rudiments of Bardeen-Cooper-Schrieffer theory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Newer systems: 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Higher </a:t>
            </a:r>
            <a:r>
              <a:rPr lang="en-US" sz="2000" i="1" dirty="0">
                <a:solidFill>
                  <a:srgbClr val="FFC000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>
                <a:solidFill>
                  <a:srgbClr val="FFC000"/>
                </a:solidFill>
                <a:latin typeface="Avenir Medium" panose="02000503020000020003" pitchFamily="2" charset="0"/>
              </a:rPr>
              <a:t>C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’s, more processible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Metallic conductors and Ohm’s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838201"/>
            <a:ext cx="121920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Georg Simon Ohm (1789–1854); law stated in 1827: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V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=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IR</a:t>
            </a:r>
            <a:endParaRPr lang="en-US" sz="2000" i="1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potential difference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across a metallic conductor is proportional to the current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and the constant of proportionality is the resistance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81200" y="2491616"/>
            <a:ext cx="3048000" cy="2142530"/>
            <a:chOff x="2438400" y="2662535"/>
            <a:chExt cx="3048000" cy="2142530"/>
          </a:xfrm>
        </p:grpSpPr>
        <p:grpSp>
          <p:nvGrpSpPr>
            <p:cNvPr id="25" name="Group 24"/>
            <p:cNvGrpSpPr/>
            <p:nvPr/>
          </p:nvGrpSpPr>
          <p:grpSpPr>
            <a:xfrm>
              <a:off x="3124200" y="3276600"/>
              <a:ext cx="1981201" cy="381000"/>
              <a:chOff x="2438400" y="3429000"/>
              <a:chExt cx="3810001" cy="9144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2324100" y="3924300"/>
                <a:ext cx="533400" cy="3048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5527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0861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195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41529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6863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2197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821682" y="3916678"/>
                <a:ext cx="548638" cy="3048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5105400" y="3429000"/>
              <a:ext cx="3810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286000" y="3886200"/>
              <a:ext cx="9144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00" y="3429000"/>
              <a:ext cx="3810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743200" y="4343400"/>
              <a:ext cx="3048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29000" y="4343400"/>
              <a:ext cx="20574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048000" y="4073420"/>
              <a:ext cx="381000" cy="533400"/>
              <a:chOff x="2476500" y="4366260"/>
              <a:chExt cx="381000" cy="5334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22098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4384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3622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5908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25146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27432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rot="5400000">
              <a:off x="5032354" y="3883046"/>
              <a:ext cx="908092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062304" y="33909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86958" y="33909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409225" y="3961619"/>
              <a:ext cx="739655" cy="73965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amp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657600" y="3124200"/>
              <a:ext cx="914400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438400" y="4343400"/>
              <a:ext cx="583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+V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62400" y="266253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29000" y="4343400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–</a:t>
              </a:r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2912" y="2186816"/>
            <a:ext cx="3164888" cy="2842384"/>
            <a:chOff x="5293312" y="2648481"/>
            <a:chExt cx="3164888" cy="2842384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381500" y="4152900"/>
              <a:ext cx="22098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86400" y="5257800"/>
              <a:ext cx="2743200" cy="0"/>
            </a:xfrm>
            <a:prstGeom prst="line">
              <a:avLst/>
            </a:prstGeom>
            <a:ln w="254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486400" y="3276600"/>
              <a:ext cx="2743200" cy="19812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81800" y="4343400"/>
              <a:ext cx="5334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124700" y="4152900"/>
              <a:ext cx="381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93312" y="264848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88574" y="502920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400" y="4038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79447" y="4800600"/>
            <a:ext cx="4422949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resistivity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Symbol"/>
              </a:rPr>
              <a:t>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incorporates sample geometry, and is an intrinsic property of all materials: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Symbol"/>
              </a:rPr>
              <a:t>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AR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/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Units are Ohm-meter: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W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553200" y="5314890"/>
            <a:ext cx="1219200" cy="933510"/>
            <a:chOff x="5029200" y="5314890"/>
            <a:chExt cx="1219200" cy="933510"/>
          </a:xfrm>
        </p:grpSpPr>
        <p:sp>
          <p:nvSpPr>
            <p:cNvPr id="69" name="Flowchart: Direct Access Storage 68"/>
            <p:cNvSpPr/>
            <p:nvPr/>
          </p:nvSpPr>
          <p:spPr>
            <a:xfrm>
              <a:off x="5029200" y="5715000"/>
              <a:ext cx="1219200" cy="533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5181600" y="5637212"/>
              <a:ext cx="990600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542414" y="53148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d</a:t>
              </a:r>
              <a:endParaRPr lang="en-US" sz="2000" i="1" dirty="0">
                <a:latin typeface="Avenir Medium" panose="02000503020000020003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35590" y="573275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A</a:t>
              </a:r>
              <a:endParaRPr lang="en-US" sz="2400" i="1" dirty="0">
                <a:latin typeface="Avenir Medium" panose="02000503020000020003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Semiconductors and departures from Ohm’s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Semiconductors have an energy gap that prevents electrons from carrying current until a certain energy barrier is overcome. This barrier can be overcome at high temperatures, or at high voltages:</a:t>
            </a:r>
          </a:p>
        </p:txBody>
      </p:sp>
      <p:sp>
        <p:nvSpPr>
          <p:cNvPr id="53" name="Arc 52"/>
          <p:cNvSpPr/>
          <p:nvPr/>
        </p:nvSpPr>
        <p:spPr>
          <a:xfrm rot="12827928">
            <a:off x="1984559" y="16740"/>
            <a:ext cx="6477000" cy="5791200"/>
          </a:xfrm>
          <a:prstGeom prst="arc">
            <a:avLst>
              <a:gd name="adj1" fmla="val 13982069"/>
              <a:gd name="adj2" fmla="val 18653295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0200" y="1828800"/>
            <a:ext cx="8509588" cy="4514910"/>
            <a:chOff x="76200" y="2057400"/>
            <a:chExt cx="8509588" cy="451491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7391400" y="3886200"/>
              <a:ext cx="381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7543800" y="3657600"/>
              <a:ext cx="4572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23"/>
            <p:cNvGrpSpPr/>
            <p:nvPr/>
          </p:nvGrpSpPr>
          <p:grpSpPr>
            <a:xfrm>
              <a:off x="228600" y="2514600"/>
              <a:ext cx="3657600" cy="3657600"/>
              <a:chOff x="3656806" y="1600994"/>
              <a:chExt cx="5258594" cy="457279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1371600" y="3886200"/>
                <a:ext cx="4572000" cy="1588"/>
              </a:xfrm>
              <a:prstGeom prst="straightConnector1">
                <a:avLst/>
              </a:prstGeom>
              <a:ln w="19050" cap="rnd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3657600" y="6172200"/>
                <a:ext cx="5257800" cy="158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/>
            <p:cNvSpPr txBox="1"/>
            <p:nvPr/>
          </p:nvSpPr>
          <p:spPr>
            <a:xfrm>
              <a:off x="3455634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300 K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>
              <a:off x="3771900" y="6160734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1289110" y="6165910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972475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100 K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168466" y="59740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6200" y="205740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  <a:sym typeface="Symbol"/>
                </a:rPr>
                <a:t></a:t>
              </a:r>
              <a:endParaRPr lang="en-US" sz="2000" dirty="0">
                <a:solidFill>
                  <a:schemeClr val="bg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47800" y="36576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behavior of a typical semiconductor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>
              <a:off x="4572318" y="4343800"/>
              <a:ext cx="3656965" cy="1105"/>
            </a:xfrm>
            <a:prstGeom prst="straightConnector1">
              <a:avLst/>
            </a:prstGeom>
            <a:ln w="19050" cap="rnd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572000" y="4343400"/>
              <a:ext cx="3657048" cy="127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4876800" y="2989997"/>
              <a:ext cx="3125337" cy="2586251"/>
            </a:xfrm>
            <a:custGeom>
              <a:avLst/>
              <a:gdLst>
                <a:gd name="connsiteX0" fmla="*/ 0 w 3125337"/>
                <a:gd name="connsiteY0" fmla="*/ 2586251 h 2586251"/>
                <a:gd name="connsiteX1" fmla="*/ 914400 w 3125337"/>
                <a:gd name="connsiteY1" fmla="*/ 1446663 h 2586251"/>
                <a:gd name="connsiteX2" fmla="*/ 2176818 w 3125337"/>
                <a:gd name="connsiteY2" fmla="*/ 1255594 h 2586251"/>
                <a:gd name="connsiteX3" fmla="*/ 3125337 w 3125337"/>
                <a:gd name="connsiteY3" fmla="*/ 0 h 2586251"/>
                <a:gd name="connsiteX4" fmla="*/ 3125337 w 3125337"/>
                <a:gd name="connsiteY4" fmla="*/ 0 h 25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337" h="2586251">
                  <a:moveTo>
                    <a:pt x="0" y="2586251"/>
                  </a:moveTo>
                  <a:cubicBezTo>
                    <a:pt x="275798" y="2127345"/>
                    <a:pt x="551597" y="1668439"/>
                    <a:pt x="914400" y="1446663"/>
                  </a:cubicBezTo>
                  <a:cubicBezTo>
                    <a:pt x="1277203" y="1224887"/>
                    <a:pt x="1808329" y="1496704"/>
                    <a:pt x="2176818" y="1255594"/>
                  </a:cubicBezTo>
                  <a:cubicBezTo>
                    <a:pt x="2545307" y="1014484"/>
                    <a:pt x="3125337" y="0"/>
                    <a:pt x="3125337" y="0"/>
                  </a:cubicBezTo>
                  <a:lnTo>
                    <a:pt x="3125337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29600" y="417189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79896" y="21336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772400" y="3429000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1/</a:t>
              </a:r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24400" y="31783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region where </a:t>
              </a:r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 is not proportional to I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5714919" y="3505282"/>
              <a:ext cx="2568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}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Temperature effects on metallic conductivity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88392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Vibrations in solids (also called phonons) scatter electrons, giving rise to the resistivity, and the scattering processes increase with the temperature: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86000" y="1748730"/>
            <a:ext cx="6024608" cy="4652070"/>
            <a:chOff x="762000" y="1920240"/>
            <a:chExt cx="6024608" cy="4652070"/>
          </a:xfrm>
        </p:grpSpPr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1066800" y="4191000"/>
              <a:ext cx="1463040" cy="1508760"/>
              <a:chOff x="609600" y="1905000"/>
              <a:chExt cx="2438400" cy="25146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609600" y="1905000"/>
                <a:ext cx="2438400" cy="2514600"/>
                <a:chOff x="609600" y="2209800"/>
                <a:chExt cx="2438400" cy="2514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-351778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5626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1477021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609600" y="25057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09600" y="34201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09600" y="43345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Oval 48"/>
              <p:cNvSpPr/>
              <p:nvPr/>
            </p:nvSpPr>
            <p:spPr>
              <a:xfrm>
                <a:off x="797512" y="2133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382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7512" y="39624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703034" y="20840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699332" y="2971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7526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667000" y="20840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908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6670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685800" y="3477088"/>
                <a:ext cx="2290439" cy="208624"/>
              </a:xfrm>
              <a:custGeom>
                <a:avLst/>
                <a:gdLst>
                  <a:gd name="connsiteX0" fmla="*/ 0 w 2290439"/>
                  <a:gd name="connsiteY0" fmla="*/ 196788 h 208624"/>
                  <a:gd name="connsiteX1" fmla="*/ 461639 w 2290439"/>
                  <a:gd name="connsiteY1" fmla="*/ 1479 h 208624"/>
                  <a:gd name="connsiteX2" fmla="*/ 923278 w 2290439"/>
                  <a:gd name="connsiteY2" fmla="*/ 205665 h 208624"/>
                  <a:gd name="connsiteX3" fmla="*/ 1367161 w 2290439"/>
                  <a:gd name="connsiteY3" fmla="*/ 19234 h 208624"/>
                  <a:gd name="connsiteX4" fmla="*/ 1828800 w 2290439"/>
                  <a:gd name="connsiteY4" fmla="*/ 196788 h 208624"/>
                  <a:gd name="connsiteX5" fmla="*/ 2290439 w 2290439"/>
                  <a:gd name="connsiteY5" fmla="*/ 19234 h 208624"/>
                  <a:gd name="connsiteX6" fmla="*/ 2290439 w 2290439"/>
                  <a:gd name="connsiteY6" fmla="*/ 19234 h 20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0439" h="208624">
                    <a:moveTo>
                      <a:pt x="0" y="196788"/>
                    </a:moveTo>
                    <a:cubicBezTo>
                      <a:pt x="153879" y="98394"/>
                      <a:pt x="307759" y="0"/>
                      <a:pt x="461639" y="1479"/>
                    </a:cubicBezTo>
                    <a:cubicBezTo>
                      <a:pt x="615519" y="2959"/>
                      <a:pt x="772358" y="202706"/>
                      <a:pt x="923278" y="205665"/>
                    </a:cubicBezTo>
                    <a:cubicBezTo>
                      <a:pt x="1074198" y="208624"/>
                      <a:pt x="1216241" y="20713"/>
                      <a:pt x="1367161" y="19234"/>
                    </a:cubicBezTo>
                    <a:cubicBezTo>
                      <a:pt x="1518081" y="17755"/>
                      <a:pt x="1674920" y="196788"/>
                      <a:pt x="1828800" y="196788"/>
                    </a:cubicBezTo>
                    <a:cubicBezTo>
                      <a:pt x="1982680" y="196788"/>
                      <a:pt x="2290439" y="19234"/>
                      <a:pt x="2290439" y="19234"/>
                    </a:cubicBezTo>
                    <a:lnTo>
                      <a:pt x="2290439" y="19234"/>
                    </a:lnTo>
                  </a:path>
                </a:pathLst>
              </a:custGeom>
              <a:ln w="254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Medium" panose="02000503020000020003" pitchFamily="2" charset="0"/>
                </a:endParaRPr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4038600" y="1920240"/>
              <a:ext cx="1463040" cy="1508760"/>
              <a:chOff x="4267200" y="1905000"/>
              <a:chExt cx="2438400" cy="251460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267200" y="1905000"/>
                <a:ext cx="2438400" cy="2514600"/>
                <a:chOff x="4267200" y="2209800"/>
                <a:chExt cx="2438400" cy="251460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33058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42202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5134621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267200" y="25057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267200" y="34201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267200" y="43345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Oval 78"/>
              <p:cNvSpPr/>
              <p:nvPr/>
            </p:nvSpPr>
            <p:spPr>
              <a:xfrm>
                <a:off x="4453638" y="2133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434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720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359160" y="19812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355458" y="2895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486400" y="3810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278736" y="2209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1722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72200" y="3810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267200" y="3477088"/>
                <a:ext cx="2290439" cy="208624"/>
              </a:xfrm>
              <a:custGeom>
                <a:avLst/>
                <a:gdLst>
                  <a:gd name="connsiteX0" fmla="*/ 0 w 2290439"/>
                  <a:gd name="connsiteY0" fmla="*/ 196788 h 208624"/>
                  <a:gd name="connsiteX1" fmla="*/ 461639 w 2290439"/>
                  <a:gd name="connsiteY1" fmla="*/ 1479 h 208624"/>
                  <a:gd name="connsiteX2" fmla="*/ 923278 w 2290439"/>
                  <a:gd name="connsiteY2" fmla="*/ 205665 h 208624"/>
                  <a:gd name="connsiteX3" fmla="*/ 1367161 w 2290439"/>
                  <a:gd name="connsiteY3" fmla="*/ 19234 h 208624"/>
                  <a:gd name="connsiteX4" fmla="*/ 1828800 w 2290439"/>
                  <a:gd name="connsiteY4" fmla="*/ 196788 h 208624"/>
                  <a:gd name="connsiteX5" fmla="*/ 2290439 w 2290439"/>
                  <a:gd name="connsiteY5" fmla="*/ 19234 h 208624"/>
                  <a:gd name="connsiteX6" fmla="*/ 2290439 w 2290439"/>
                  <a:gd name="connsiteY6" fmla="*/ 19234 h 20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0439" h="208624">
                    <a:moveTo>
                      <a:pt x="0" y="196788"/>
                    </a:moveTo>
                    <a:cubicBezTo>
                      <a:pt x="153879" y="98394"/>
                      <a:pt x="307759" y="0"/>
                      <a:pt x="461639" y="1479"/>
                    </a:cubicBezTo>
                    <a:cubicBezTo>
                      <a:pt x="615519" y="2959"/>
                      <a:pt x="772358" y="202706"/>
                      <a:pt x="923278" y="205665"/>
                    </a:cubicBezTo>
                    <a:cubicBezTo>
                      <a:pt x="1074198" y="208624"/>
                      <a:pt x="1216241" y="20713"/>
                      <a:pt x="1367161" y="19234"/>
                    </a:cubicBezTo>
                    <a:cubicBezTo>
                      <a:pt x="1518081" y="17755"/>
                      <a:pt x="1674920" y="196788"/>
                      <a:pt x="1828800" y="196788"/>
                    </a:cubicBezTo>
                    <a:cubicBezTo>
                      <a:pt x="1982680" y="196788"/>
                      <a:pt x="2290439" y="19234"/>
                      <a:pt x="2290439" y="19234"/>
                    </a:cubicBezTo>
                    <a:lnTo>
                      <a:pt x="2290439" y="19234"/>
                    </a:lnTo>
                  </a:path>
                </a:pathLst>
              </a:custGeom>
              <a:ln w="254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Medium" panose="02000503020000020003" pitchFamily="2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914400" y="2514600"/>
              <a:ext cx="5258594" cy="3657600"/>
              <a:chOff x="3656806" y="1600994"/>
              <a:chExt cx="5258594" cy="457279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1371600" y="3886200"/>
                <a:ext cx="4572000" cy="1588"/>
              </a:xfrm>
              <a:prstGeom prst="straightConnector1">
                <a:avLst/>
              </a:prstGeom>
              <a:ln w="19050" cap="rnd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3657600" y="6172200"/>
                <a:ext cx="5257800" cy="158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10800000" flipV="1">
              <a:off x="2133601" y="3124200"/>
              <a:ext cx="3886200" cy="17526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5741634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300 K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>
              <a:off x="6057900" y="6160734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1974910" y="6165910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658275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100 K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54466" y="59740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62000" y="205740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  <a:sym typeface="Symbol"/>
                </a:rPr>
                <a:t></a:t>
              </a:r>
              <a:endParaRPr lang="en-US" sz="2000" dirty="0">
                <a:solidFill>
                  <a:schemeClr val="bg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2800" y="4419600"/>
              <a:ext cx="3256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behavior of a typical metal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Very low temperatures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88392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He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(4.2 K) first achieved by Heike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at the University of Leiden in the Netherlands, 1908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1026" name="Picture 2" descr="E:\Work\TalksPosters\Superconductivity_09\figs\Kamerlingh_Onnes_AvH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91322"/>
            <a:ext cx="5486400" cy="3657600"/>
          </a:xfrm>
          <a:prstGeom prst="rect">
            <a:avLst/>
          </a:prstGeom>
          <a:noFill/>
        </p:spPr>
      </p:pic>
      <p:pic>
        <p:nvPicPr>
          <p:cNvPr id="1027" name="Picture 3" descr="E:\Work\TalksPosters\Superconductivity_09\figs\on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732" y="1600200"/>
            <a:ext cx="2610269" cy="3657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05896" y="48768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nobel.se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 panose="0200050302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757" y="48768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5257801"/>
            <a:ext cx="70104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Investigations into the properties of substances at low temperatures, which have led, amongst other things, to the preparation of liquid helium, Nobel Lecture, December 11, 1913.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Very low temperatures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121920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More pictures of the equipment: An abstract view (left) and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Cailletet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compressor (right)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867400"/>
            <a:ext cx="70104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D. Van Delft, Little cup of helium, big science,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Physics Tod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ay March 2008, page 26.</a:t>
            </a:r>
          </a:p>
        </p:txBody>
      </p:sp>
      <p:pic>
        <p:nvPicPr>
          <p:cNvPr id="2050" name="Picture 2" descr="E:\Work\TalksPosters\Superconductivity_09\figs\KOlababstra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600200"/>
            <a:ext cx="3436929" cy="4114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26946" y="53456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  <p:pic>
        <p:nvPicPr>
          <p:cNvPr id="2051" name="Picture 3" descr="E:\Work\TalksPosters\Superconductivity_09\figs\Cailletet_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310" y="1600200"/>
            <a:ext cx="3327491" cy="411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32146" y="53456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86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Metals at very low temperatures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41352"/>
            <a:ext cx="12192000" cy="22467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Some ideas: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Augustus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Mathiessen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recognized that the resistivity of metal decreases as the temperature is decreased.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Matthiessen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and Vogt,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Philos. Trans. R. Soc. London</a:t>
            </a:r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153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(1863) 369-383]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Lord Kelvin: Electrons would be cooled down till they came to complete halt,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ie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metals would become completely insulating at the absolute zero.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discovery of superconductivity in Hg (1911)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695898"/>
            <a:ext cx="70104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Nobel Lecture, December 11, 1913.</a:t>
            </a:r>
          </a:p>
        </p:txBody>
      </p:sp>
      <p:pic>
        <p:nvPicPr>
          <p:cNvPr id="3074" name="Picture 2" descr="E:\Work\TalksPosters\Superconductivity_09\figs\onnes_resist.png"/>
          <p:cNvPicPr>
            <a:picLocks noChangeAspect="1" noChangeArrowheads="1"/>
          </p:cNvPicPr>
          <p:nvPr/>
        </p:nvPicPr>
        <p:blipFill>
          <a:blip r:embed="rId2" cstate="print">
            <a:lum brigh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8800" y="533401"/>
            <a:ext cx="6324600" cy="4875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1" y="49530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 (K)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391455" y="2786503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R (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09422" y="603682"/>
            <a:ext cx="6405979" cy="4579392"/>
            <a:chOff x="985421" y="603682"/>
            <a:chExt cx="6405979" cy="4579392"/>
          </a:xfrm>
        </p:grpSpPr>
        <p:sp>
          <p:nvSpPr>
            <p:cNvPr id="11" name="Freeform 10"/>
            <p:cNvSpPr/>
            <p:nvPr/>
          </p:nvSpPr>
          <p:spPr>
            <a:xfrm>
              <a:off x="985421" y="603682"/>
              <a:ext cx="2068497" cy="4536489"/>
            </a:xfrm>
            <a:custGeom>
              <a:avLst/>
              <a:gdLst>
                <a:gd name="connsiteX0" fmla="*/ 2068497 w 2068497"/>
                <a:gd name="connsiteY0" fmla="*/ 0 h 4536489"/>
                <a:gd name="connsiteX1" fmla="*/ 1899822 w 2068497"/>
                <a:gd name="connsiteY1" fmla="*/ 1047565 h 4536489"/>
                <a:gd name="connsiteX2" fmla="*/ 1651247 w 2068497"/>
                <a:gd name="connsiteY2" fmla="*/ 2112885 h 4536489"/>
                <a:gd name="connsiteX3" fmla="*/ 1269507 w 2068497"/>
                <a:gd name="connsiteY3" fmla="*/ 3284737 h 4536489"/>
                <a:gd name="connsiteX4" fmla="*/ 1012055 w 2068497"/>
                <a:gd name="connsiteY4" fmla="*/ 3852908 h 4536489"/>
                <a:gd name="connsiteX5" fmla="*/ 923278 w 2068497"/>
                <a:gd name="connsiteY5" fmla="*/ 3968318 h 4536489"/>
                <a:gd name="connsiteX6" fmla="*/ 914400 w 2068497"/>
                <a:gd name="connsiteY6" fmla="*/ 4057095 h 4536489"/>
                <a:gd name="connsiteX7" fmla="*/ 905523 w 2068497"/>
                <a:gd name="connsiteY7" fmla="*/ 4536489 h 4536489"/>
                <a:gd name="connsiteX8" fmla="*/ 0 w 2068497"/>
                <a:gd name="connsiteY8" fmla="*/ 4536489 h 4536489"/>
                <a:gd name="connsiteX9" fmla="*/ 0 w 2068497"/>
                <a:gd name="connsiteY9" fmla="*/ 4536489 h 45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497" h="4536489">
                  <a:moveTo>
                    <a:pt x="2068497" y="0"/>
                  </a:moveTo>
                  <a:lnTo>
                    <a:pt x="1899822" y="1047565"/>
                  </a:lnTo>
                  <a:lnTo>
                    <a:pt x="1651247" y="2112885"/>
                  </a:lnTo>
                  <a:lnTo>
                    <a:pt x="1269507" y="3284737"/>
                  </a:lnTo>
                  <a:lnTo>
                    <a:pt x="1012055" y="3852908"/>
                  </a:lnTo>
                  <a:lnTo>
                    <a:pt x="923278" y="3968318"/>
                  </a:lnTo>
                  <a:lnTo>
                    <a:pt x="914400" y="4057095"/>
                  </a:lnTo>
                  <a:lnTo>
                    <a:pt x="905523" y="4536489"/>
                  </a:lnTo>
                  <a:lnTo>
                    <a:pt x="0" y="4536489"/>
                  </a:lnTo>
                  <a:lnTo>
                    <a:pt x="0" y="4536489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70356" y="5096522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88488" y="5106874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11190" y="5106874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55434" y="4639322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873190" y="452761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90944" y="2797518"/>
              <a:ext cx="5500456" cy="2342652"/>
              <a:chOff x="1890944" y="2797518"/>
              <a:chExt cx="5500456" cy="23426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819400" y="2797518"/>
                <a:ext cx="4572000" cy="163121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The behavior of Hg below </a:t>
                </a:r>
                <a:r>
                  <a:rPr lang="en-US" sz="2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C</a:t>
                </a:r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 = 4.2 K; zero resistance, was a complete surprise.</a:t>
                </a:r>
              </a:p>
              <a:p>
                <a:endPara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endParaRPr>
              </a:p>
              <a:p>
                <a:r>
                  <a:rPr lang="en-US" sz="2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C</a:t>
                </a:r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, the critical temperature</a:t>
                </a:r>
              </a:p>
            </p:txBody>
          </p:sp>
          <p:cxnSp>
            <p:nvCxnSpPr>
              <p:cNvPr id="21" name="Straight Arrow Connector 20"/>
              <p:cNvCxnSpPr>
                <a:endCxn id="11" idx="7"/>
              </p:cNvCxnSpPr>
              <p:nvPr/>
            </p:nvCxnSpPr>
            <p:spPr>
              <a:xfrm rot="10800000" flipV="1">
                <a:off x="1890944" y="4419599"/>
                <a:ext cx="928456" cy="720571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1772</Words>
  <Application>Microsoft Macintosh PowerPoint</Application>
  <PresentationFormat>Widescreen</PresentationFormat>
  <Paragraphs>595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Avenir Medium</vt:lpstr>
      <vt:lpstr>Calibri</vt:lpstr>
      <vt:lpstr>Wingdings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seshadri</dc:creator>
  <cp:lastModifiedBy>Microsoft Office User</cp:lastModifiedBy>
  <cp:revision>152</cp:revision>
  <dcterms:created xsi:type="dcterms:W3CDTF">2006-08-16T00:00:00Z</dcterms:created>
  <dcterms:modified xsi:type="dcterms:W3CDTF">2021-03-09T21:42:16Z</dcterms:modified>
</cp:coreProperties>
</file>