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97" r:id="rId2"/>
    <p:sldId id="882" r:id="rId3"/>
    <p:sldId id="834" r:id="rId4"/>
    <p:sldId id="856" r:id="rId5"/>
    <p:sldId id="835" r:id="rId6"/>
    <p:sldId id="837" r:id="rId7"/>
    <p:sldId id="838" r:id="rId8"/>
    <p:sldId id="881" r:id="rId9"/>
    <p:sldId id="839" r:id="rId10"/>
    <p:sldId id="843" r:id="rId11"/>
    <p:sldId id="841" r:id="rId12"/>
    <p:sldId id="842" r:id="rId13"/>
    <p:sldId id="844" r:id="rId14"/>
    <p:sldId id="845" r:id="rId15"/>
    <p:sldId id="846" r:id="rId16"/>
    <p:sldId id="857" r:id="rId17"/>
    <p:sldId id="830" r:id="rId18"/>
    <p:sldId id="853" r:id="rId19"/>
    <p:sldId id="847" r:id="rId20"/>
    <p:sldId id="851" r:id="rId21"/>
    <p:sldId id="860" r:id="rId22"/>
    <p:sldId id="848" r:id="rId23"/>
    <p:sldId id="849" r:id="rId24"/>
    <p:sldId id="854" r:id="rId25"/>
    <p:sldId id="850" r:id="rId26"/>
    <p:sldId id="852" r:id="rId27"/>
    <p:sldId id="880" r:id="rId28"/>
    <p:sldId id="855" r:id="rId29"/>
    <p:sldId id="879" r:id="rId30"/>
  </p:sldIdLst>
  <p:sldSz cx="12192000" cy="6858000"/>
  <p:notesSz cx="7315200" cy="9601200"/>
  <p:embeddedFontLst>
    <p:embeddedFont>
      <p:font typeface="Avenir Medium" panose="02000503020000020003" pitchFamily="2" charset="0"/>
      <p:regular r:id="rId33"/>
      <p:italic r:id="rId34"/>
    </p:embeddedFont>
    <p:embeddedFont>
      <p:font typeface="Consolas" panose="020B0609020204030204" pitchFamily="49" charset="0"/>
      <p:regular r:id="rId35"/>
      <p:bold r:id="rId36"/>
      <p:italic r:id="rId37"/>
      <p:boldItalic r:id="rId38"/>
    </p:embeddedFont>
    <p:embeddedFont>
      <p:font typeface="Trebuchet MS" panose="020B070302020209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005493"/>
    <a:srgbClr val="FFCC66"/>
    <a:srgbClr val="66CCFF"/>
    <a:srgbClr val="FF8000"/>
    <a:srgbClr val="FF6666"/>
    <a:srgbClr val="004080"/>
    <a:srgbClr val="00FF80"/>
    <a:srgbClr val="8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 autoAdjust="0"/>
    <p:restoredTop sz="96405" autoAdjust="0"/>
  </p:normalViewPr>
  <p:slideViewPr>
    <p:cSldViewPr snapToGrid="0" snapToObjects="1" showGuides="1">
      <p:cViewPr varScale="1">
        <p:scale>
          <a:sx n="127" d="100"/>
          <a:sy n="127" d="100"/>
        </p:scale>
        <p:origin x="440" y="176"/>
      </p:cViewPr>
      <p:guideLst>
        <p:guide orient="horz" pos="2160"/>
        <p:guide pos="3816"/>
      </p:guideLst>
    </p:cSldViewPr>
  </p:slideViewPr>
  <p:outlineViewPr>
    <p:cViewPr>
      <p:scale>
        <a:sx n="100" d="100"/>
        <a:sy n="100" d="100"/>
      </p:scale>
      <p:origin x="0" y="4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-304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E91D1-3080-E545-B7DA-185454153E57}" type="datetimeFigureOut">
              <a:rPr lang="en-US" smtClean="0">
                <a:latin typeface="Avenir Medium" panose="02000503020000020003" pitchFamily="2" charset="0"/>
              </a:rPr>
              <a:pPr/>
              <a:t>1/5/21</a:t>
            </a:fld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F08B6-ADA6-2248-9E27-66EE02EC31D6}" type="slidenum">
              <a:rPr lang="en-US" smtClean="0">
                <a:latin typeface="Avenir Medium" panose="02000503020000020003" pitchFamily="2" charset="0"/>
              </a:rPr>
              <a:pPr/>
              <a:t>‹#›</a:t>
            </a:fld>
            <a:endParaRPr lang="en-US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20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843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53" y="4560570"/>
            <a:ext cx="5851496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96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843" y="9119496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9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30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2A48E-3CF0-6945-97A8-52B8363BF1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72600" y="6553200"/>
            <a:ext cx="2704071" cy="2011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3198168"/>
            <a:ext cx="12192000" cy="461665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Oxide crystal structures: The basics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659833"/>
            <a:ext cx="914400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Ram Seshadri</a:t>
            </a:r>
          </a:p>
          <a:p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Materials Department and Department of Chemistry &amp; Biochemistry</a:t>
            </a:r>
          </a:p>
          <a:p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Materials Research Laboratory, University of California, Santa Barbara CA 93106 USA</a:t>
            </a:r>
          </a:p>
          <a:p>
            <a:r>
              <a:rPr lang="en-US" sz="14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seshadri@mrl.ucsb.edu</a:t>
            </a:r>
            <a:endParaRPr lang="en-US" sz="12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81001"/>
            <a:ext cx="31551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Materials 218/Chemistry 277 Spring 2021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Oxides versus sulfides: TiS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970083" y="1472625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1T–TiS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Ti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83" y="1972517"/>
            <a:ext cx="2425700" cy="3002280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>
            <a:off x="3433395" y="3472935"/>
            <a:ext cx="685800" cy="457200"/>
          </a:xfrm>
          <a:prstGeom prst="curvedConnector3">
            <a:avLst>
              <a:gd name="adj1" fmla="val 48193"/>
            </a:avLst>
          </a:prstGeom>
          <a:ln w="38100">
            <a:solidFill>
              <a:srgbClr val="00408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191000" y="3581400"/>
            <a:ext cx="51859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van der Waals gap (unlikely in oxides or fluorides, but occurs frequently in hydroxides)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This is the CdI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structure.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473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an oxide with an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octavalent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ion: OsO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1" y="1570064"/>
            <a:ext cx="816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OsO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Os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126386"/>
            <a:ext cx="1780540" cy="2651760"/>
          </a:xfrm>
          <a:prstGeom prst="rect">
            <a:avLst/>
          </a:prstGeom>
        </p:spPr>
      </p:pic>
      <p:pic>
        <p:nvPicPr>
          <p:cNvPr id="2" name="Picture 1" descr="OsO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712" y="1970175"/>
            <a:ext cx="2910516" cy="29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8675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Pauling’s second rule: The electrostatic valence rule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14290"/>
            <a:ext cx="10241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ndara"/>
              </a:rPr>
              <a:t>In brief: Charges going out from </a:t>
            </a:r>
            <a:r>
              <a:rPr lang="en-US" dirty="0" err="1">
                <a:latin typeface="Avenir Medium" panose="02000503020000020003" pitchFamily="2" charset="0"/>
                <a:cs typeface="Candara"/>
              </a:rPr>
              <a:t>cations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 should balance anions and 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vice-versa</a:t>
            </a:r>
            <a:endParaRPr lang="en-US" i="1" dirty="0">
              <a:latin typeface="Avenir Medium" panose="02000503020000020003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30480" y="6548931"/>
            <a:ext cx="75675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Medium" panose="02000503020000020003" pitchFamily="2" charset="0"/>
                <a:cs typeface="Candara"/>
              </a:rPr>
              <a:t>Pauling, The Nature of the Chemical Bond, 3</a:t>
            </a:r>
            <a:r>
              <a:rPr lang="en-US" sz="1400" baseline="30000" dirty="0">
                <a:latin typeface="Avenir Medium" panose="02000503020000020003" pitchFamily="2" charset="0"/>
                <a:cs typeface="Candara"/>
              </a:rPr>
              <a:t>rd</a:t>
            </a:r>
            <a:r>
              <a:rPr lang="en-US" sz="1400" dirty="0">
                <a:latin typeface="Avenir Medium" panose="02000503020000020003" pitchFamily="2" charset="0"/>
                <a:cs typeface="Candara"/>
              </a:rPr>
              <a:t> </a:t>
            </a:r>
            <a:r>
              <a:rPr lang="en-US" sz="1400" dirty="0" err="1">
                <a:latin typeface="Avenir Medium" panose="02000503020000020003" pitchFamily="2" charset="0"/>
                <a:cs typeface="Candara"/>
              </a:rPr>
              <a:t>Edn</a:t>
            </a:r>
            <a:r>
              <a:rPr lang="en-US" sz="1400" dirty="0">
                <a:latin typeface="Avenir Medium" panose="02000503020000020003" pitchFamily="2" charset="0"/>
                <a:cs typeface="Candara"/>
              </a:rPr>
              <a:t>., Cornell University Press, Ithaca 1960</a:t>
            </a:r>
            <a:endParaRPr lang="en-US" sz="1400" dirty="0">
              <a:latin typeface="Avenir Medium" panose="02000503020000020003" pitchFamily="2" charset="0"/>
            </a:endParaRPr>
          </a:p>
        </p:txBody>
      </p:sp>
      <p:pic>
        <p:nvPicPr>
          <p:cNvPr id="62" name="Picture 61" descr="OsO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76601"/>
            <a:ext cx="2910516" cy="2906625"/>
          </a:xfrm>
          <a:prstGeom prst="rect">
            <a:avLst/>
          </a:prstGeom>
        </p:spPr>
      </p:pic>
      <p:pic>
        <p:nvPicPr>
          <p:cNvPr id="63" name="Picture 62" descr="Al2O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32" y="1707530"/>
            <a:ext cx="2190669" cy="3626471"/>
          </a:xfrm>
          <a:prstGeom prst="rect">
            <a:avLst/>
          </a:prstGeom>
        </p:spPr>
      </p:pic>
      <p:pic>
        <p:nvPicPr>
          <p:cNvPr id="64" name="Picture 63" descr="Cu2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990600"/>
            <a:ext cx="1828800" cy="2186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1" y="1248291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+1/2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92063" y="3980985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+8/4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071006" y="1933423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+3/6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352800" y="2531047"/>
            <a:ext cx="425173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electrostatic bond strength or valence </a:t>
            </a:r>
          </a:p>
          <a:p>
            <a:r>
              <a:rPr lang="en-US" sz="1800" i="1" dirty="0">
                <a:latin typeface="Avenir Medium" panose="02000503020000020003" pitchFamily="2" charset="0"/>
                <a:cs typeface="Candara"/>
              </a:rPr>
              <a:t>s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 = charge on </a:t>
            </a:r>
            <a:r>
              <a:rPr lang="en-US" sz="1800" dirty="0" err="1"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/coordination number</a:t>
            </a:r>
          </a:p>
        </p:txBody>
      </p:sp>
      <p:cxnSp>
        <p:nvCxnSpPr>
          <p:cNvPr id="4" name="Straight Arrow Connector 3"/>
          <p:cNvCxnSpPr>
            <a:stCxn id="68" idx="2"/>
            <a:endCxn id="66" idx="3"/>
          </p:cNvCxnSpPr>
          <p:nvPr/>
        </p:nvCxnSpPr>
        <p:spPr>
          <a:xfrm flipH="1">
            <a:off x="3976865" y="3454377"/>
            <a:ext cx="1501804" cy="711274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8" idx="0"/>
            <a:endCxn id="2" idx="3"/>
          </p:cNvCxnSpPr>
          <p:nvPr/>
        </p:nvCxnSpPr>
        <p:spPr>
          <a:xfrm flipH="1" flipV="1">
            <a:off x="3580403" y="1432957"/>
            <a:ext cx="1898266" cy="1098090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8" idx="0"/>
            <a:endCxn id="67" idx="1"/>
          </p:cNvCxnSpPr>
          <p:nvPr/>
        </p:nvCxnSpPr>
        <p:spPr>
          <a:xfrm flipV="1">
            <a:off x="5478669" y="2118089"/>
            <a:ext cx="2592336" cy="412958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962400" y="5389505"/>
            <a:ext cx="3886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800000"/>
                </a:solidFill>
                <a:latin typeface="Avenir Medium" panose="02000503020000020003" pitchFamily="2" charset="0"/>
                <a:cs typeface="Candara"/>
              </a:rPr>
              <a:t>Why is OsO</a:t>
            </a:r>
            <a:r>
              <a:rPr lang="en-US" sz="1800" baseline="-25000" dirty="0">
                <a:solidFill>
                  <a:srgbClr val="800000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800000"/>
                </a:solidFill>
                <a:latin typeface="Avenir Medium" panose="02000503020000020003" pitchFamily="2" charset="0"/>
                <a:cs typeface="Candara"/>
              </a:rPr>
              <a:t> a molecule? Radius ratio + electrostatic valence</a:t>
            </a:r>
          </a:p>
        </p:txBody>
      </p:sp>
    </p:spTree>
    <p:extLst>
      <p:ext uri="{BB962C8B-B14F-4D97-AF65-F5344CB8AC3E}">
        <p14:creationId xmlns:p14="http://schemas.microsoft.com/office/powerpoint/2010/main" val="200064341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Electrostatic valence and bond valence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14291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ndara"/>
              </a:rPr>
              <a:t>Pauling, and later Brown and Shannon, noted that the Pauling bond strength (the electrostatic valence) correlates very well with distance for many oxides: Short bonds (distances) correspond to strong bonds and 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vice-versa</a:t>
            </a:r>
            <a:endParaRPr lang="en-US" i="1" dirty="0">
              <a:latin typeface="Avenir Medium" panose="02000503020000020003" pitchFamily="2" charset="0"/>
            </a:endParaRPr>
          </a:p>
        </p:txBody>
      </p:sp>
      <p:pic>
        <p:nvPicPr>
          <p:cNvPr id="6" name="Picture 5" descr="Brown-Shannon-a0969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663060"/>
            <a:ext cx="5334000" cy="45472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50223"/>
            <a:ext cx="929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Brown, Shannon, Empirical bond-strength-bond-length curves for oxides, </a:t>
            </a:r>
            <a:r>
              <a:rPr lang="en-US" sz="14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Acta </a:t>
            </a:r>
            <a:r>
              <a:rPr lang="en-US" sz="1400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Cryst</a:t>
            </a:r>
            <a:r>
              <a:rPr lang="en-US" sz="14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A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en-US" sz="1400" b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29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(1973) 266–281 </a:t>
            </a:r>
          </a:p>
        </p:txBody>
      </p:sp>
    </p:spTree>
    <p:extLst>
      <p:ext uri="{BB962C8B-B14F-4D97-AF65-F5344CB8AC3E}">
        <p14:creationId xmlns:p14="http://schemas.microsoft.com/office/powerpoint/2010/main" val="65745251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Electrostatic valence and bond valence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514291"/>
            <a:ext cx="85654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The modern bond valence relationship: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Where s is the strength of the bond,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the cation to anion distance, and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0 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and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≈ 0.37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Å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) are parametrized for the specific ion pair.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ea typeface="ＭＳ ゴシック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When all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s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 are calculated:                  valence of the ion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2070100" cy="622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994932"/>
            <a:ext cx="811216" cy="6285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550223"/>
            <a:ext cx="937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venir Medium" panose="02000503020000020003" pitchFamily="2" charset="0"/>
                <a:cs typeface="Candara"/>
              </a:rPr>
              <a:t>Brown, Shannon, Empirical bond-strength-bond-length curves for oxides, </a:t>
            </a:r>
            <a:r>
              <a:rPr lang="en-US" sz="1400" i="1" dirty="0">
                <a:latin typeface="Avenir Medium" panose="02000503020000020003" pitchFamily="2" charset="0"/>
                <a:cs typeface="Candara"/>
              </a:rPr>
              <a:t>Acta </a:t>
            </a:r>
            <a:r>
              <a:rPr lang="en-US" sz="1400" i="1" dirty="0" err="1">
                <a:latin typeface="Avenir Medium" panose="02000503020000020003" pitchFamily="2" charset="0"/>
                <a:cs typeface="Candara"/>
              </a:rPr>
              <a:t>Cryst</a:t>
            </a:r>
            <a:r>
              <a:rPr lang="en-US" sz="1400" i="1" dirty="0">
                <a:latin typeface="Avenir Medium" panose="02000503020000020003" pitchFamily="2" charset="0"/>
                <a:cs typeface="Candara"/>
              </a:rPr>
              <a:t>. A </a:t>
            </a:r>
            <a:r>
              <a:rPr lang="en-US" sz="1400" b="1" dirty="0">
                <a:latin typeface="Avenir Medium" panose="02000503020000020003" pitchFamily="2" charset="0"/>
                <a:cs typeface="Candara"/>
              </a:rPr>
              <a:t>29</a:t>
            </a:r>
            <a:r>
              <a:rPr lang="en-US" sz="1400" dirty="0">
                <a:latin typeface="Avenir Medium" panose="02000503020000020003" pitchFamily="2" charset="0"/>
                <a:cs typeface="Candara"/>
              </a:rPr>
              <a:t> (1973) 266–281.</a:t>
            </a:r>
          </a:p>
        </p:txBody>
      </p:sp>
      <p:pic>
        <p:nvPicPr>
          <p:cNvPr id="2" name="Picture 1" descr="Mn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4410977"/>
            <a:ext cx="1837944" cy="786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4191000"/>
            <a:ext cx="502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For Mn</a:t>
            </a:r>
            <a:r>
              <a:rPr lang="pt-BR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2+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–O</a:t>
            </a:r>
            <a:r>
              <a:rPr lang="pt-BR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2–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, </a:t>
            </a:r>
            <a:r>
              <a:rPr lang="pt-BR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pt-BR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0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1.790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, </a:t>
            </a:r>
            <a:r>
              <a:rPr lang="pt-BR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0.37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</a:p>
          <a:p>
            <a:endParaRPr lang="pt-BR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This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means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pt-BR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2.20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</a:p>
          <a:p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experiment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:  2.22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endParaRPr lang="pt-BR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4041645"/>
            <a:ext cx="10695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+2/6</a:t>
            </a:r>
          </a:p>
        </p:txBody>
      </p:sp>
    </p:spTree>
    <p:extLst>
      <p:ext uri="{BB962C8B-B14F-4D97-AF65-F5344CB8AC3E}">
        <p14:creationId xmlns:p14="http://schemas.microsoft.com/office/powerpoint/2010/main" val="10843525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Electrostatic valence and bond valence: Parameters for </a:t>
            </a:r>
            <a:r>
              <a:rPr lang="en-US" sz="1800" dirty="0" err="1">
                <a:latin typeface="Avenir Medium" panose="02000503020000020003" pitchFamily="2" charset="0"/>
                <a:cs typeface="Candara"/>
              </a:rPr>
              <a:t>Mn</a:t>
            </a:r>
            <a:endParaRPr lang="en-US" sz="1800" dirty="0"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838200"/>
            <a:ext cx="3657600" cy="470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O  -2    1.790    0.37     a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O  -2    1.765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-2    2.22 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-1    1.698    0.37     a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Cl -1    2.133    0.37     a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Br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-1    2.34 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-2    2.52     0.37     e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2   N  -3    1.849    0.37     j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N  -3    1.65     0.35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3   O  -2    1.760    0.37     a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  O  -2    1.732    0.37     j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  F  -1    1.66     0.37     b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  </a:t>
            </a:r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-1    2.14     0.37     b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  N  -3    1.837    0.37     j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4   O  -2    1.753    0.37     a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4   O  -2    1.750    0.37     j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4   F  -1    1.71     0.37     b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4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-1    1.63 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4   Cl -1    2.13 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4   N  -3    1.822    0.37     j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6   O  -2    1.79 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7   O  -2    1.827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7   O  -2    1.79 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7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-1    1.72     0.37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7   Cl -1    2.17 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3400" y="3228945"/>
            <a:ext cx="1526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Menlo Bold"/>
              </a:rPr>
              <a:t>bvsparm.cif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Menlo Bold"/>
            </a:endParaRPr>
          </a:p>
        </p:txBody>
      </p:sp>
    </p:spTree>
    <p:extLst>
      <p:ext uri="{BB962C8B-B14F-4D97-AF65-F5344CB8AC3E}">
        <p14:creationId xmlns:p14="http://schemas.microsoft.com/office/powerpoint/2010/main" val="193084258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3244334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some complex oxides [containing two or more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sites]</a:t>
            </a:r>
          </a:p>
        </p:txBody>
      </p:sp>
    </p:spTree>
    <p:extLst>
      <p:ext uri="{BB962C8B-B14F-4D97-AF65-F5344CB8AC3E}">
        <p14:creationId xmlns:p14="http://schemas.microsoft.com/office/powerpoint/2010/main" val="371937501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The major ternary structural families (Muller and Roy, page 3, redrawn and modified)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091886" y="6347127"/>
            <a:ext cx="604653" cy="276999"/>
          </a:xfrm>
          <a:prstGeom prst="rect">
            <a:avLst/>
          </a:prstGeom>
          <a:noFill/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286600"/>
            <a:ext cx="1865177" cy="461665"/>
          </a:xfrm>
          <a:prstGeom prst="rect">
            <a:avLst/>
          </a:prstGeom>
          <a:solidFill>
            <a:srgbClr val="005493"/>
          </a:solidFill>
          <a:ln>
            <a:solidFill>
              <a:srgbClr val="0040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Ternary structural families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7760" y="5792689"/>
            <a:ext cx="630302" cy="276999"/>
          </a:xfrm>
          <a:prstGeom prst="rect">
            <a:avLst/>
          </a:prstGeom>
          <a:solidFill>
            <a:srgbClr val="FF6666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others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48321" y="4124142"/>
            <a:ext cx="601448" cy="276999"/>
          </a:xfrm>
          <a:prstGeom prst="rect">
            <a:avLst/>
          </a:prstGeom>
          <a:solidFill>
            <a:srgbClr val="00FF80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77174" y="2521710"/>
            <a:ext cx="543739" cy="276999"/>
          </a:xfrm>
          <a:prstGeom prst="rect">
            <a:avLst/>
          </a:prstGeom>
          <a:solidFill>
            <a:srgbClr val="FF8000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78001" y="1025099"/>
            <a:ext cx="546946" cy="276999"/>
          </a:xfrm>
          <a:prstGeom prst="rect">
            <a:avLst/>
          </a:prstGeom>
          <a:solidFill>
            <a:srgbClr val="66CCFF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70733" y="471101"/>
            <a:ext cx="668773" cy="276999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CaCO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70733" y="748100"/>
            <a:ext cx="956159" cy="276999"/>
          </a:xfrm>
          <a:prstGeom prst="rect">
            <a:avLst/>
          </a:prstGeom>
          <a:solidFill>
            <a:srgbClr val="FFCC66"/>
          </a:solidFill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Perovskite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0733" y="1025099"/>
            <a:ext cx="3934090" cy="276999"/>
          </a:xfrm>
          <a:prstGeom prst="rect">
            <a:avLst/>
          </a:prstGeom>
          <a:solidFill>
            <a:srgbClr val="FFCC66"/>
          </a:solidFill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latin typeface="Candara"/>
                <a:cs typeface="Candara"/>
              </a:defRPr>
            </a:lvl1pPr>
          </a:lstStyle>
          <a:p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Hexagonal </a:t>
            </a:r>
            <a:r>
              <a:rPr lang="en-US" b="0" i="1" dirty="0">
                <a:solidFill>
                  <a:srgbClr val="005493"/>
                </a:solidFill>
                <a:latin typeface="Avenir Medium" panose="02000503020000020003" pitchFamily="2" charset="0"/>
              </a:rPr>
              <a:t>ABX</a:t>
            </a:r>
            <a:r>
              <a:rPr lang="en-US" b="0" baseline="-25000" dirty="0">
                <a:solidFill>
                  <a:srgbClr val="005493"/>
                </a:solidFill>
                <a:latin typeface="Avenir Medium" panose="02000503020000020003" pitchFamily="2" charset="0"/>
              </a:rPr>
              <a:t>3</a:t>
            </a:r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 (</a:t>
            </a:r>
            <a:r>
              <a:rPr lang="en-US" b="0" i="1" dirty="0" err="1">
                <a:solidFill>
                  <a:srgbClr val="005493"/>
                </a:solidFill>
                <a:latin typeface="Avenir Medium" panose="02000503020000020003" pitchFamily="2" charset="0"/>
              </a:rPr>
              <a:t>eg</a:t>
            </a:r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. BaNiO</a:t>
            </a:r>
            <a:r>
              <a:rPr lang="en-US" b="0" baseline="-25000" dirty="0">
                <a:solidFill>
                  <a:srgbClr val="005493"/>
                </a:solidFill>
                <a:latin typeface="Avenir Medium" panose="02000503020000020003" pitchFamily="2" charset="0"/>
              </a:rPr>
              <a:t>3</a:t>
            </a:r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 in the CsCrBr</a:t>
            </a:r>
            <a:r>
              <a:rPr lang="en-US" b="0" baseline="-25000" dirty="0">
                <a:solidFill>
                  <a:srgbClr val="005493"/>
                </a:solidFill>
                <a:latin typeface="Avenir Medium" panose="02000503020000020003" pitchFamily="2" charset="0"/>
              </a:rPr>
              <a:t>3</a:t>
            </a:r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 structure)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0733" y="1302098"/>
            <a:ext cx="4291303" cy="276999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Pyroxenes and related structures (</a:t>
            </a:r>
            <a:r>
              <a:rPr lang="en-US" sz="1200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diopside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CaMgSi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1535" y="1579537"/>
            <a:ext cx="3981475" cy="276999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Corundum and related structures (</a:t>
            </a:r>
            <a:r>
              <a:rPr lang="en-US" sz="1200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ilmenite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FeTiO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70733" y="1967712"/>
            <a:ext cx="1212640" cy="27699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Zircon (ZrSiO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71532" y="2244624"/>
            <a:ext cx="1475084" cy="27699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Scheelite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(CaWO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71535" y="2521710"/>
            <a:ext cx="1183337" cy="27699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Barite (BaSO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71477" y="2798803"/>
            <a:ext cx="1932837" cy="27699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Ordered SiO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derivatives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71535" y="3075802"/>
            <a:ext cx="1984133" cy="276999"/>
          </a:xfrm>
          <a:prstGeom prst="rect">
            <a:avLst/>
          </a:prstGeom>
          <a:solidFill>
            <a:srgbClr val="FFFF66"/>
          </a:solidFill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Ordered rutile derivatives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cxnSp>
        <p:nvCxnSpPr>
          <p:cNvPr id="34" name="Straight Connector 33"/>
          <p:cNvCxnSpPr>
            <a:stCxn id="22" idx="3"/>
            <a:endCxn id="23" idx="1"/>
          </p:cNvCxnSpPr>
          <p:nvPr/>
        </p:nvCxnSpPr>
        <p:spPr>
          <a:xfrm flipV="1">
            <a:off x="4524947" y="609601"/>
            <a:ext cx="545786" cy="55399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2" idx="3"/>
            <a:endCxn id="24" idx="1"/>
          </p:cNvCxnSpPr>
          <p:nvPr/>
        </p:nvCxnSpPr>
        <p:spPr>
          <a:xfrm flipV="1">
            <a:off x="4524947" y="886600"/>
            <a:ext cx="545786" cy="27699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2" idx="3"/>
            <a:endCxn id="25" idx="1"/>
          </p:cNvCxnSpPr>
          <p:nvPr/>
        </p:nvCxnSpPr>
        <p:spPr>
          <a:xfrm>
            <a:off x="4524947" y="1163599"/>
            <a:ext cx="545786" cy="0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2" idx="3"/>
            <a:endCxn id="26" idx="1"/>
          </p:cNvCxnSpPr>
          <p:nvPr/>
        </p:nvCxnSpPr>
        <p:spPr>
          <a:xfrm>
            <a:off x="4524947" y="1163599"/>
            <a:ext cx="545786" cy="27699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2" idx="3"/>
            <a:endCxn id="27" idx="1"/>
          </p:cNvCxnSpPr>
          <p:nvPr/>
        </p:nvCxnSpPr>
        <p:spPr>
          <a:xfrm>
            <a:off x="4524947" y="1163599"/>
            <a:ext cx="546588" cy="55443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3"/>
            <a:endCxn id="28" idx="1"/>
          </p:cNvCxnSpPr>
          <p:nvPr/>
        </p:nvCxnSpPr>
        <p:spPr>
          <a:xfrm flipV="1">
            <a:off x="4520913" y="2106212"/>
            <a:ext cx="549820" cy="55399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1" idx="3"/>
            <a:endCxn id="29" idx="1"/>
          </p:cNvCxnSpPr>
          <p:nvPr/>
        </p:nvCxnSpPr>
        <p:spPr>
          <a:xfrm flipV="1">
            <a:off x="4520913" y="2383124"/>
            <a:ext cx="550619" cy="277086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1" idx="3"/>
            <a:endCxn id="30" idx="1"/>
          </p:cNvCxnSpPr>
          <p:nvPr/>
        </p:nvCxnSpPr>
        <p:spPr>
          <a:xfrm>
            <a:off x="4520913" y="2660210"/>
            <a:ext cx="550622" cy="0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1" idx="3"/>
            <a:endCxn id="31" idx="1"/>
          </p:cNvCxnSpPr>
          <p:nvPr/>
        </p:nvCxnSpPr>
        <p:spPr>
          <a:xfrm>
            <a:off x="4520913" y="2660210"/>
            <a:ext cx="550564" cy="277093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1" idx="3"/>
            <a:endCxn id="32" idx="1"/>
          </p:cNvCxnSpPr>
          <p:nvPr/>
        </p:nvCxnSpPr>
        <p:spPr>
          <a:xfrm>
            <a:off x="4520913" y="2660210"/>
            <a:ext cx="550622" cy="554092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077130" y="3441307"/>
            <a:ext cx="2611612" cy="276999"/>
          </a:xfrm>
          <a:prstGeom prst="rect">
            <a:avLst/>
          </a:prstGeom>
          <a:solidFill>
            <a:srgbClr val="FFCC66"/>
          </a:solidFill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K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NiF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1 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Ruddlesden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-Popper)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76328" y="3720258"/>
            <a:ext cx="771365" cy="276999"/>
          </a:xfrm>
          <a:prstGeom prst="rect">
            <a:avLst/>
          </a:prstGeom>
          <a:noFill/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5493"/>
                </a:solidFill>
                <a:latin typeface="Symbol" charset="2"/>
                <a:cs typeface="Symbol" charset="2"/>
              </a:rPr>
              <a:t>b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–K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endParaRPr lang="en-US" sz="12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76328" y="3995305"/>
            <a:ext cx="2831224" cy="276999"/>
          </a:xfrm>
          <a:prstGeom prst="rect">
            <a:avLst/>
          </a:prstGeom>
          <a:noFill/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Olivine (Mg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for </a:t>
            </a:r>
            <a:r>
              <a:rPr lang="en-US" sz="1200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LiFePO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77418" y="4272304"/>
            <a:ext cx="1369286" cy="276999"/>
          </a:xfrm>
          <a:prstGeom prst="rect">
            <a:avLst/>
          </a:prstGeom>
          <a:solidFill>
            <a:srgbClr val="FFCC66"/>
          </a:solidFill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Spinel (MgAl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077418" y="4549303"/>
            <a:ext cx="787395" cy="276999"/>
          </a:xfrm>
          <a:prstGeom prst="rect">
            <a:avLst/>
          </a:prstGeom>
          <a:noFill/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CaFe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77418" y="4828402"/>
            <a:ext cx="1548822" cy="276999"/>
          </a:xfrm>
          <a:prstGeom prst="rect">
            <a:avLst/>
          </a:prstGeom>
          <a:noFill/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Phenacite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(Be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cxnSp>
        <p:nvCxnSpPr>
          <p:cNvPr id="72" name="Straight Connector 71"/>
          <p:cNvCxnSpPr>
            <a:stCxn id="20" idx="3"/>
            <a:endCxn id="66" idx="1"/>
          </p:cNvCxnSpPr>
          <p:nvPr/>
        </p:nvCxnSpPr>
        <p:spPr>
          <a:xfrm flipV="1">
            <a:off x="4549769" y="3579807"/>
            <a:ext cx="527361" cy="682835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20" idx="3"/>
            <a:endCxn id="67" idx="1"/>
          </p:cNvCxnSpPr>
          <p:nvPr/>
        </p:nvCxnSpPr>
        <p:spPr>
          <a:xfrm flipV="1">
            <a:off x="4549769" y="3858758"/>
            <a:ext cx="526559" cy="403884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20" idx="3"/>
            <a:endCxn id="68" idx="1"/>
          </p:cNvCxnSpPr>
          <p:nvPr/>
        </p:nvCxnSpPr>
        <p:spPr>
          <a:xfrm flipV="1">
            <a:off x="4549769" y="4133805"/>
            <a:ext cx="526559" cy="128837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20" idx="3"/>
            <a:endCxn id="69" idx="1"/>
          </p:cNvCxnSpPr>
          <p:nvPr/>
        </p:nvCxnSpPr>
        <p:spPr>
          <a:xfrm>
            <a:off x="4549769" y="4262642"/>
            <a:ext cx="527649" cy="148162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20" idx="3"/>
            <a:endCxn id="70" idx="1"/>
          </p:cNvCxnSpPr>
          <p:nvPr/>
        </p:nvCxnSpPr>
        <p:spPr>
          <a:xfrm>
            <a:off x="4549769" y="4262642"/>
            <a:ext cx="527649" cy="425161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20" idx="3"/>
            <a:endCxn id="71" idx="1"/>
          </p:cNvCxnSpPr>
          <p:nvPr/>
        </p:nvCxnSpPr>
        <p:spPr>
          <a:xfrm>
            <a:off x="4549769" y="4262642"/>
            <a:ext cx="527649" cy="704260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091084" y="5238691"/>
            <a:ext cx="2334293" cy="276999"/>
          </a:xfrm>
          <a:prstGeom prst="rect">
            <a:avLst/>
          </a:prstGeom>
          <a:solidFill>
            <a:srgbClr val="FFCC66"/>
          </a:solidFill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 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LiCoO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CuFeO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91084" y="5515690"/>
            <a:ext cx="2368854" cy="276999"/>
          </a:xfrm>
          <a:prstGeom prst="rect">
            <a:avLst/>
          </a:prstGeom>
          <a:solidFill>
            <a:srgbClr val="FFCC66"/>
          </a:solidFill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7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pyrochlore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Y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7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91084" y="5792689"/>
            <a:ext cx="604653" cy="276999"/>
          </a:xfrm>
          <a:prstGeom prst="rect">
            <a:avLst/>
          </a:prstGeom>
          <a:noFill/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091084" y="6069688"/>
            <a:ext cx="601447" cy="276999"/>
          </a:xfrm>
          <a:prstGeom prst="rect">
            <a:avLst/>
          </a:prstGeom>
          <a:noFill/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</a:p>
        </p:txBody>
      </p:sp>
      <p:cxnSp>
        <p:nvCxnSpPr>
          <p:cNvPr id="95" name="Straight Connector 94"/>
          <p:cNvCxnSpPr>
            <a:stCxn id="18" idx="3"/>
            <a:endCxn id="90" idx="1"/>
          </p:cNvCxnSpPr>
          <p:nvPr/>
        </p:nvCxnSpPr>
        <p:spPr>
          <a:xfrm flipV="1">
            <a:off x="4598062" y="5377191"/>
            <a:ext cx="493022" cy="55399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8" idx="3"/>
            <a:endCxn id="91" idx="1"/>
          </p:cNvCxnSpPr>
          <p:nvPr/>
        </p:nvCxnSpPr>
        <p:spPr>
          <a:xfrm flipV="1">
            <a:off x="4598062" y="5654190"/>
            <a:ext cx="493022" cy="27699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8" idx="3"/>
            <a:endCxn id="92" idx="1"/>
          </p:cNvCxnSpPr>
          <p:nvPr/>
        </p:nvCxnSpPr>
        <p:spPr>
          <a:xfrm>
            <a:off x="4598062" y="5931189"/>
            <a:ext cx="493022" cy="0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18" idx="3"/>
            <a:endCxn id="93" idx="1"/>
          </p:cNvCxnSpPr>
          <p:nvPr/>
        </p:nvCxnSpPr>
        <p:spPr>
          <a:xfrm>
            <a:off x="4598062" y="5931189"/>
            <a:ext cx="493022" cy="27699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8" idx="3"/>
            <a:endCxn id="94" idx="1"/>
          </p:cNvCxnSpPr>
          <p:nvPr/>
        </p:nvCxnSpPr>
        <p:spPr>
          <a:xfrm>
            <a:off x="4598062" y="5931189"/>
            <a:ext cx="493824" cy="55443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8" idx="3"/>
            <a:endCxn id="22" idx="1"/>
          </p:cNvCxnSpPr>
          <p:nvPr/>
        </p:nvCxnSpPr>
        <p:spPr>
          <a:xfrm flipV="1">
            <a:off x="3465377" y="1163599"/>
            <a:ext cx="512624" cy="2353834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8" idx="3"/>
            <a:endCxn id="21" idx="1"/>
          </p:cNvCxnSpPr>
          <p:nvPr/>
        </p:nvCxnSpPr>
        <p:spPr>
          <a:xfrm flipV="1">
            <a:off x="3465377" y="2660210"/>
            <a:ext cx="511797" cy="857223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8" idx="3"/>
            <a:endCxn id="20" idx="1"/>
          </p:cNvCxnSpPr>
          <p:nvPr/>
        </p:nvCxnSpPr>
        <p:spPr>
          <a:xfrm>
            <a:off x="3465377" y="3517433"/>
            <a:ext cx="482944" cy="74520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8" idx="3"/>
            <a:endCxn id="18" idx="1"/>
          </p:cNvCxnSpPr>
          <p:nvPr/>
        </p:nvCxnSpPr>
        <p:spPr>
          <a:xfrm>
            <a:off x="3465377" y="3517433"/>
            <a:ext cx="502383" cy="2413756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077512" y="3010973"/>
            <a:ext cx="3658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not listed by Muller and Roy  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23218" y="4826302"/>
            <a:ext cx="2971801" cy="1323439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Will discuss compounds in highlighted boxes: Characterized by dense connectivity.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5299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The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AB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structure-sorting field (from Muller and Roy)</a:t>
            </a:r>
          </a:p>
        </p:txBody>
      </p:sp>
      <p:pic>
        <p:nvPicPr>
          <p:cNvPr id="3" name="Picture 2" descr="ABO3-fiel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1" y="457200"/>
            <a:ext cx="7784365" cy="563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00" y="6248400"/>
            <a:ext cx="7742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The superscripted roman numerals indicate coordination number.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5789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ZrO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44" y="470250"/>
            <a:ext cx="3639312" cy="3630168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Perovskite</a:t>
            </a:r>
            <a:endParaRPr lang="en-US" sz="18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pic>
        <p:nvPicPr>
          <p:cNvPr id="4" name="Picture 3" descr="Perovskite-BaZrO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88720"/>
            <a:ext cx="1851660" cy="1859280"/>
          </a:xfrm>
          <a:prstGeom prst="rect">
            <a:avLst/>
          </a:prstGeom>
        </p:spPr>
      </p:pic>
      <p:pic>
        <p:nvPicPr>
          <p:cNvPr id="5" name="Picture 4" descr="LaMn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302760"/>
            <a:ext cx="1958340" cy="2098040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57633" y="514290"/>
            <a:ext cx="1034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BaZrO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7633" y="3429000"/>
            <a:ext cx="2691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LaMnO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 </a:t>
            </a:r>
            <a:r>
              <a:rPr lang="en-US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Pnma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Jahn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-Teller distorted)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6545" y="1143000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+4/6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5865" y="1143000"/>
            <a:ext cx="8130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+2/12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73345" y="4267201"/>
            <a:ext cx="59802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Note that the space group </a:t>
            </a:r>
            <a:r>
              <a:rPr lang="en-US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Pnma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(#62) can be written in a variety of ways.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This is the most common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perovskite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space group.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In the next so many structures,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-polyhedra are depicted.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580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431655-9775-EC45-B46D-00975F768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173" y="1800249"/>
            <a:ext cx="2475702" cy="3257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A226DB-9901-E649-87A4-8330665EEE6E}"/>
              </a:ext>
            </a:extLst>
          </p:cNvPr>
          <p:cNvSpPr/>
          <p:nvPr/>
        </p:nvSpPr>
        <p:spPr>
          <a:xfrm>
            <a:off x="4517572" y="2551837"/>
            <a:ext cx="6977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</a:rPr>
              <a:t>en.wikipedia.org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</a:rPr>
              <a:t>:</a:t>
            </a:r>
          </a:p>
          <a:p>
            <a:endParaRPr lang="en-US" sz="1800" dirty="0">
              <a:solidFill>
                <a:srgbClr val="005493"/>
              </a:solidFill>
              <a:latin typeface="Avenir Medium" panose="02000503020000020003" pitchFamily="2" charset="0"/>
            </a:endParaRPr>
          </a:p>
          <a:p>
            <a:r>
              <a:rPr lang="en-US" sz="1800" i="1" dirty="0">
                <a:solidFill>
                  <a:srgbClr val="005493"/>
                </a:solidFill>
                <a:latin typeface="Avenir Medium" panose="02000503020000020003" pitchFamily="2" charset="0"/>
              </a:rPr>
              <a:t>“Helen Dick Megaw (1 June 1907 – 26 February 2002) was an Irish crystallographer who was a pioneer in X-ray crystallography. She made measurements of the cell dimensions of ice and established the Perovskite crystal structure.”</a:t>
            </a:r>
          </a:p>
        </p:txBody>
      </p:sp>
    </p:spTree>
    <p:extLst>
      <p:ext uri="{BB962C8B-B14F-4D97-AF65-F5344CB8AC3E}">
        <p14:creationId xmlns:p14="http://schemas.microsoft.com/office/powerpoint/2010/main" val="31012357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Ordered double perovskites (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elpasolites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), obtained through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charge forking</a:t>
            </a:r>
            <a:endParaRPr lang="en-US" sz="18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0" y="1526660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MgWO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Ba2MgWO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26770"/>
            <a:ext cx="3312160" cy="3312160"/>
          </a:xfrm>
          <a:prstGeom prst="rect">
            <a:avLst/>
          </a:prstGeom>
        </p:spPr>
      </p:pic>
      <p:pic>
        <p:nvPicPr>
          <p:cNvPr id="5" name="Picture 4" descr="Ca2MgWO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398" y="1926770"/>
            <a:ext cx="2727960" cy="27254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36398" y="1526660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MgWO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511" y="5310606"/>
            <a:ext cx="44491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Rock-salt like ordering of dissimilar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octahedra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Space group same as rock-salt: </a:t>
            </a:r>
            <a:r>
              <a:rPr lang="en-US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Fm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–3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37012" y="5310606"/>
            <a:ext cx="4647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Smaller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-ions associated with tilting as in simple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perovskites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B44151-1534-0544-AE1A-0E09AE9175A0}"/>
              </a:ext>
            </a:extLst>
          </p:cNvPr>
          <p:cNvSpPr/>
          <p:nvPr/>
        </p:nvSpPr>
        <p:spPr>
          <a:xfrm>
            <a:off x="0" y="543652"/>
            <a:ext cx="4068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2BaZr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Ba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(Mg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+ W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endParaRPr lang="en-US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85776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The double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perovskite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field: Charge and radius</a:t>
            </a:r>
          </a:p>
        </p:txBody>
      </p:sp>
      <p:pic>
        <p:nvPicPr>
          <p:cNvPr id="3" name="Picture 2" descr="Double-Perovs-Order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533400"/>
            <a:ext cx="7010400" cy="5427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50223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Anderson, Greenwood, </a:t>
            </a:r>
            <a:r>
              <a:rPr lang="en-US" sz="14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Poeppelmeier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, </a:t>
            </a:r>
            <a:r>
              <a:rPr lang="en-US" sz="14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Prog. Solid State Chem.</a:t>
            </a:r>
            <a:r>
              <a:rPr lang="en-US" sz="1400" b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22 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(1993) 197–233.</a:t>
            </a:r>
          </a:p>
        </p:txBody>
      </p:sp>
    </p:spTree>
    <p:extLst>
      <p:ext uri="{BB962C8B-B14F-4D97-AF65-F5344CB8AC3E}">
        <p14:creationId xmlns:p14="http://schemas.microsoft.com/office/powerpoint/2010/main" val="2122687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Hexagonal ABO</a:t>
            </a:r>
            <a:r>
              <a:rPr lang="en-US" sz="1800" baseline="-25000" dirty="0"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 structures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03689" y="514290"/>
            <a:ext cx="1051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ndara"/>
              </a:rPr>
              <a:t>BaNiO</a:t>
            </a:r>
            <a:r>
              <a:rPr lang="en-US" baseline="-25000" dirty="0">
                <a:latin typeface="Avenir Medium" panose="02000503020000020003" pitchFamily="2" charset="0"/>
                <a:cs typeface="Candara"/>
              </a:rPr>
              <a:t>3</a:t>
            </a:r>
            <a:endParaRPr lang="en-US" baseline="-25000" dirty="0">
              <a:latin typeface="Avenir Medium" panose="02000503020000020003" pitchFamily="2" charset="0"/>
            </a:endParaRPr>
          </a:p>
        </p:txBody>
      </p:sp>
      <p:pic>
        <p:nvPicPr>
          <p:cNvPr id="3" name="Picture 2" descr="BaNiO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61" y="914400"/>
            <a:ext cx="2623820" cy="21691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95667" y="514290"/>
            <a:ext cx="3142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ndara"/>
              </a:rPr>
              <a:t>LiNbO</a:t>
            </a:r>
            <a:r>
              <a:rPr lang="en-US" baseline="-25000" dirty="0">
                <a:latin typeface="Avenir Medium" panose="02000503020000020003" pitchFamily="2" charset="0"/>
                <a:cs typeface="Candara"/>
              </a:rPr>
              <a:t>3 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(ferroelectric 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R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3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c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)</a:t>
            </a:r>
            <a:endParaRPr lang="en-US" dirty="0">
              <a:latin typeface="Avenir Medium" panose="02000503020000020003" pitchFamily="2" charset="0"/>
            </a:endParaRPr>
          </a:p>
        </p:txBody>
      </p:sp>
      <p:pic>
        <p:nvPicPr>
          <p:cNvPr id="6" name="Picture 5" descr="LiNbO3-ferroel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678" y="1066800"/>
            <a:ext cx="1744980" cy="3479800"/>
          </a:xfrm>
          <a:prstGeom prst="rect">
            <a:avLst/>
          </a:prstGeom>
        </p:spPr>
      </p:pic>
      <p:pic>
        <p:nvPicPr>
          <p:cNvPr id="2" name="Picture 1" descr="ferro-YMn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581400"/>
            <a:ext cx="2395220" cy="3172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688" y="3204420"/>
            <a:ext cx="373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Ferroelectric YMnO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(“YAlO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”)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1823" y="5867400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Unusual 5-fold coordination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trigonal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bibyramid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 of MnO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5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8575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Ordered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rutiles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(the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trirutile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), obtained through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charge forking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81000" y="1600200"/>
            <a:ext cx="6347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CoTa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: 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ＭＳ ゴシック"/>
              </a:rPr>
              <a:t>×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; 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ＭＳ ゴシック"/>
              </a:rPr>
              <a:t>×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Co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+ 2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ＭＳ ゴシック"/>
              </a:rPr>
              <a:t>×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Ta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5+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 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CoTa2O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11" y="2152710"/>
            <a:ext cx="198374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8122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The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structure-sorting field (from Muller and Roy)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324600"/>
            <a:ext cx="7742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The superscripted roman numerals indicate coordination number.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A2BO4-fiel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3400"/>
            <a:ext cx="889751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7691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6096000" cy="646331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K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NiF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and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Ruddlesden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-Popper (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m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= 1, 2, 3)</a:t>
            </a:r>
          </a:p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General formula [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SrO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][SrTiO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]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m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38401" y="2057400"/>
            <a:ext cx="1029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Sr2Ti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652600"/>
            <a:ext cx="1724660" cy="3439160"/>
          </a:xfrm>
          <a:prstGeom prst="rect">
            <a:avLst/>
          </a:prstGeom>
        </p:spPr>
      </p:pic>
      <p:pic>
        <p:nvPicPr>
          <p:cNvPr id="4" name="Picture 3" descr="Sr3Ti2O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759200"/>
            <a:ext cx="1729740" cy="4368800"/>
          </a:xfrm>
          <a:prstGeom prst="rect">
            <a:avLst/>
          </a:prstGeom>
        </p:spPr>
      </p:pic>
      <p:pic>
        <p:nvPicPr>
          <p:cNvPr id="5" name="Picture 4" descr="Sr4Ti3O1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58" y="2693"/>
            <a:ext cx="182576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95800" y="1295400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7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01" y="228600"/>
            <a:ext cx="1221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10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8077200" y="2057400"/>
            <a:ext cx="533400" cy="2667000"/>
          </a:xfrm>
          <a:prstGeom prst="rightBrace">
            <a:avLst>
              <a:gd name="adj1" fmla="val 100661"/>
              <a:gd name="adj2" fmla="val 50000"/>
            </a:avLst>
          </a:prstGeom>
          <a:ln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02944" y="3124200"/>
            <a:ext cx="857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3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957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Spinel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AB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289" y="471618"/>
            <a:ext cx="1215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MgAl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7" name="Picture 6" descr="MgAl2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44" y="1078388"/>
            <a:ext cx="2334260" cy="23444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4605528"/>
            <a:ext cx="1097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Ubiquitous structure when ions have similar sizes, around 0.6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</a:p>
          <a:p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tetrahedrally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coordinated, and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octahedral (actually with a slight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trigonal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distortion).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In general, lower oxidation states and smaller bandwidths than in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perovskites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spin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064" y="457200"/>
            <a:ext cx="2916936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9259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90800" y="990600"/>
            <a:ext cx="6400800" cy="4191000"/>
            <a:chOff x="2362200" y="1066800"/>
            <a:chExt cx="6400800" cy="4191000"/>
          </a:xfrm>
        </p:grpSpPr>
        <p:sp>
          <p:nvSpPr>
            <p:cNvPr id="9" name="Rectangle 8"/>
            <p:cNvSpPr/>
            <p:nvPr/>
          </p:nvSpPr>
          <p:spPr>
            <a:xfrm>
              <a:off x="3276600" y="1981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Sc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3800" y="1981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Ti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91000" y="1981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V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48200" y="1981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05400" y="19812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Mn II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62600" y="19812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Fe III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19800" y="19812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Co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II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77000" y="19812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Ni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34200" y="19812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Cu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91400" y="19812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Zn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48600" y="19812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Ga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05800" y="19812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Ge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019800" y="2438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Rh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934200" y="24384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Ag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391400" y="24384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Cd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305800" y="2438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Sn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819400" y="15240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Mg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62200" y="10668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Li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848600" y="15240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Al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848600" y="24384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In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276600" y="43434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Sc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733800" y="43434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Ti III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191000" y="43434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V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III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648200" y="43434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Cr III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105400" y="43434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Mn III</a:t>
              </a: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562600" y="43434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Fe II,III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019800" y="4343400"/>
              <a:ext cx="457200" cy="457200"/>
            </a:xfrm>
            <a:prstGeom prst="rect">
              <a:avLst/>
            </a:prstGeom>
            <a:solidFill>
              <a:srgbClr val="FF8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Co II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477000" y="43434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Ni II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934200" y="4343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Cu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91400" y="4343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Zn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848600" y="4343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Ga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305800" y="4343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Ge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867400" y="4800600"/>
              <a:ext cx="7620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Co, Rh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III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934200" y="48006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Ag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391400" y="48006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Cd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8305800" y="48006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Sn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819400" y="3886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Mg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362200" y="34290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Li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848600" y="38862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Al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848600" y="48006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57200" y="994234"/>
            <a:ext cx="2204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ions on the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 site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" y="3352800"/>
            <a:ext cx="2185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ions on the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 site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38200" y="5105400"/>
            <a:ext cx="457200" cy="457200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A,B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1600" y="5105400"/>
            <a:ext cx="21823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</a:rPr>
              <a:t>Jahn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-Teller active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38200" y="5578552"/>
            <a:ext cx="4572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A,B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371600" y="558444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Diamagnetic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40413" y="6046990"/>
            <a:ext cx="457200" cy="457200"/>
          </a:xfrm>
          <a:prstGeom prst="rect">
            <a:avLst/>
          </a:prstGeom>
          <a:solidFill>
            <a:srgbClr val="FF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Co II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394078" y="6053514"/>
            <a:ext cx="3217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High single-ion anisotropy</a:t>
            </a: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Spinel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AB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0573325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Some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AB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structures: Highly dense in-plane, and frequently metallic</a:t>
            </a:r>
            <a:endParaRPr lang="en-US" sz="1800" baseline="-250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688" y="554930"/>
            <a:ext cx="3194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LiCoO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 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(ordered rock-salt)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LiCo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143000"/>
            <a:ext cx="1318260" cy="3530600"/>
          </a:xfrm>
          <a:prstGeom prst="rect">
            <a:avLst/>
          </a:prstGeom>
        </p:spPr>
      </p:pic>
      <p:pic>
        <p:nvPicPr>
          <p:cNvPr id="3" name="Picture 2" descr="CuFeO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990600"/>
            <a:ext cx="1409700" cy="43078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601" y="554930"/>
            <a:ext cx="2999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–CuFeO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 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delafossite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390626"/>
            <a:ext cx="388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111-ordered with alternating octahedral LiO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CoO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stacking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65744" y="5388946"/>
            <a:ext cx="388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(CdI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 slabs separated by two-coordinate atoms, usually Cu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Ag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Also unusually, Pd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Pt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49160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7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pyrochlore</a:t>
            </a:r>
            <a:endParaRPr lang="en-US" sz="1800" baseline="-250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pic>
        <p:nvPicPr>
          <p:cNvPr id="4" name="Picture 3" descr="Y2Ti2O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88" y="990600"/>
            <a:ext cx="3528060" cy="2738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146" y="4180116"/>
            <a:ext cx="51194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6+2-coordinate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atoms and 6-coordinate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atoms.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Separately, just connecting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or just connecting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yields two interpenetrating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pyrochlore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lattices of corner-connected 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tetrahedra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pyrochlo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227" y="514290"/>
            <a:ext cx="3995928" cy="6153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8759" y="514290"/>
            <a:ext cx="2525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Y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7 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= Y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FF7E79"/>
                </a:solidFill>
                <a:latin typeface="Avenir Medium" panose="02000503020000020003" pitchFamily="2" charset="0"/>
                <a:cs typeface="Candara"/>
              </a:rPr>
              <a:t>O′</a:t>
            </a:r>
            <a:endParaRPr lang="en-US" dirty="0">
              <a:solidFill>
                <a:srgbClr val="FF7E79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323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3244334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 [containing a single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site]</a:t>
            </a:r>
          </a:p>
        </p:txBody>
      </p:sp>
    </p:spTree>
    <p:extLst>
      <p:ext uri="{BB962C8B-B14F-4D97-AF65-F5344CB8AC3E}">
        <p14:creationId xmlns:p14="http://schemas.microsoft.com/office/powerpoint/2010/main" val="29498680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27328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 [containing a single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site]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64932"/>
            <a:ext cx="12192000" cy="646331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N.B.: 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CoO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simple, 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not. ZnCo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certainly not ! </a:t>
            </a: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ZnCo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are complex oxides.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0920" y="1325226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Graphs of connectivity in crystals: Atoms are nodes and edges (the lines that connect nodes) indicate short (near-neighbor) distances.</a:t>
            </a:r>
          </a:p>
          <a:p>
            <a:endParaRPr lang="en-US" sz="18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: The molecular structure is O=C=O. The graph is:</a:t>
            </a: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Each C connected to 2 O, each O connected to a 1 C</a:t>
            </a:r>
          </a:p>
          <a:p>
            <a:endParaRPr lang="en-US" sz="18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OsO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: The structure comprises isolated 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tetrahedra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(molecular). The graph is below:</a:t>
            </a: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Each 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Os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connected to 4 O and each O to 1 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Os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</a:p>
        </p:txBody>
      </p:sp>
      <p:pic>
        <p:nvPicPr>
          <p:cNvPr id="6" name="Picture 5" descr="CO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1981200"/>
            <a:ext cx="2910516" cy="747084"/>
          </a:xfrm>
          <a:prstGeom prst="rect">
            <a:avLst/>
          </a:prstGeom>
        </p:spPr>
      </p:pic>
      <p:pic>
        <p:nvPicPr>
          <p:cNvPr id="10" name="Picture 9" descr="OsO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505201"/>
            <a:ext cx="2910516" cy="29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571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 of monovalent ions: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 </a:t>
            </a:r>
          </a:p>
        </p:txBody>
      </p:sp>
      <p:pic>
        <p:nvPicPr>
          <p:cNvPr id="2" name="Picture 1" descr="Na2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87" y="4114800"/>
            <a:ext cx="1963420" cy="1976120"/>
          </a:xfrm>
          <a:prstGeom prst="rect">
            <a:avLst/>
          </a:prstGeom>
        </p:spPr>
      </p:pic>
      <p:pic>
        <p:nvPicPr>
          <p:cNvPr id="4" name="Picture 3" descr="Cu2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87" y="1066800"/>
            <a:ext cx="1551940" cy="1559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487" y="520515"/>
            <a:ext cx="816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Cu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487" y="3505200"/>
            <a:ext cx="23871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 (anti-fluorite)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Cu2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399" y="685800"/>
            <a:ext cx="1828800" cy="2186778"/>
          </a:xfrm>
          <a:prstGeom prst="rect">
            <a:avLst/>
          </a:prstGeom>
        </p:spPr>
      </p:pic>
      <p:pic>
        <p:nvPicPr>
          <p:cNvPr id="12" name="Picture 11" descr="Na2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399" y="3962400"/>
            <a:ext cx="1828800" cy="2186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6800" y="520515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Linear coordination is unusual. Found usually in Cu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Ag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7012" y="3505200"/>
            <a:ext cx="7334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4-coordination for Na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8-coordination for O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2–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are unusual.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642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0600"/>
            <a:ext cx="1612900" cy="2532380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 of divalent ions: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6742" y="514290"/>
            <a:ext cx="2353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ZnO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wurtzite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), sp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endParaRPr lang="en-US" baseline="30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6" name="Picture 5" descr="M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990600"/>
            <a:ext cx="1744980" cy="1752600"/>
          </a:xfrm>
          <a:prstGeom prst="rect">
            <a:avLst/>
          </a:prstGeom>
        </p:spPr>
      </p:pic>
      <p:pic>
        <p:nvPicPr>
          <p:cNvPr id="8" name="Picture 7" descr="PbO-lith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517668"/>
            <a:ext cx="2537460" cy="182626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6741" y="3810000"/>
            <a:ext cx="3215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PbO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(litharge), lone pairs</a:t>
            </a: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Pb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2+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 is [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</a:rPr>
              <a:t>Xe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]4f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14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5d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10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6s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6p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77001" y="514290"/>
            <a:ext cx="1981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MgO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(rock-salt)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Zn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453" y="1828800"/>
            <a:ext cx="1828800" cy="747084"/>
          </a:xfrm>
          <a:prstGeom prst="rect">
            <a:avLst/>
          </a:prstGeom>
        </p:spPr>
      </p:pic>
      <p:pic>
        <p:nvPicPr>
          <p:cNvPr id="4" name="Picture 3" descr="Pb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453" y="5105400"/>
            <a:ext cx="1828800" cy="747084"/>
          </a:xfrm>
          <a:prstGeom prst="rect">
            <a:avLst/>
          </a:prstGeom>
        </p:spPr>
      </p:pic>
      <p:pic>
        <p:nvPicPr>
          <p:cNvPr id="7" name="Picture 6" descr="M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1808696"/>
            <a:ext cx="1828800" cy="7821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08827" y="3075057"/>
            <a:ext cx="5711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Ubiquitous for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 oxides including transition metals (distorted for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CuO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NbO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Insulators, metals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), magnetic, …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518160"/>
            <a:ext cx="0" cy="6191310"/>
          </a:xfrm>
          <a:prstGeom prst="line">
            <a:avLst/>
          </a:prstGeom>
          <a:ln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21393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oxides. Al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as an example of a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sesquioxide</a:t>
            </a:r>
            <a:endParaRPr lang="en-US" sz="18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514290"/>
            <a:ext cx="2457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-Al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(corundum)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7" name="Picture 6" descr="Al2O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95401"/>
            <a:ext cx="2569048" cy="4803509"/>
          </a:xfrm>
          <a:prstGeom prst="rect">
            <a:avLst/>
          </a:prstGeom>
        </p:spPr>
      </p:pic>
      <p:pic>
        <p:nvPicPr>
          <p:cNvPr id="2" name="Picture 1" descr="Al2O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513" y="1752601"/>
            <a:ext cx="2190669" cy="36264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9913" y="575609"/>
            <a:ext cx="49280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Also the structure of Cr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Fe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Ga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does funny things.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In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different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bixbyite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613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(chiral,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1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1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514290"/>
            <a:ext cx="5150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(hugely important for glass industry).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99D11D-B612-E541-AE66-90B5A1548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57" y="1164772"/>
            <a:ext cx="2972218" cy="5410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B24CF2-FA33-EF4F-8E5D-D53E3B436C6B}"/>
              </a:ext>
            </a:extLst>
          </p:cNvPr>
          <p:cNvSpPr/>
          <p:nvPr/>
        </p:nvSpPr>
        <p:spPr>
          <a:xfrm>
            <a:off x="6444343" y="5870061"/>
            <a:ext cx="5784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NB: This structure is not in scale with the others.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4088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Crystal structures of simple oxides of tetravalent ions: </a:t>
            </a:r>
            <a:r>
              <a:rPr lang="en-US" sz="1800" i="1" dirty="0"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514290"/>
            <a:ext cx="1503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(rutile)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Ti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65788"/>
            <a:ext cx="2420620" cy="210312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1001" y="3453780"/>
            <a:ext cx="1861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CeO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(fluorite)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18" name="Picture 17" descr="Ce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930805"/>
            <a:ext cx="2852420" cy="2870200"/>
          </a:xfrm>
          <a:prstGeom prst="rect">
            <a:avLst/>
          </a:prstGeom>
        </p:spPr>
      </p:pic>
      <p:pic>
        <p:nvPicPr>
          <p:cNvPr id="3" name="Picture 2" descr="TiO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172" y="1110215"/>
            <a:ext cx="1828800" cy="2186778"/>
          </a:xfrm>
          <a:prstGeom prst="rect">
            <a:avLst/>
          </a:prstGeom>
        </p:spPr>
      </p:pic>
      <p:pic>
        <p:nvPicPr>
          <p:cNvPr id="6" name="Picture 5" descr="Ce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161" y="4191000"/>
            <a:ext cx="1837944" cy="21945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49773" y="575609"/>
            <a:ext cx="32370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also crystallizes as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anatase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brookite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takes on this structure, and can be quenched to it,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stishovite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 under pressure.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Also the structure of ThO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, and of ZrO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HfO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at elevated temperatures.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Ordered variants abound.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2D5027-1008-A145-9EEC-19F4AD01818A}"/>
              </a:ext>
            </a:extLst>
          </p:cNvPr>
          <p:cNvSpPr/>
          <p:nvPr/>
        </p:nvSpPr>
        <p:spPr>
          <a:xfrm>
            <a:off x="8839200" y="2514600"/>
            <a:ext cx="3228432" cy="2031325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</a:rPr>
              <a:t>The radius ratio rule at play:</a:t>
            </a:r>
          </a:p>
          <a:p>
            <a:endParaRPr lang="en-US" sz="1800" dirty="0">
              <a:latin typeface="Avenir Medium" panose="02000503020000020003" pitchFamily="2" charset="0"/>
            </a:endParaRPr>
          </a:p>
          <a:p>
            <a:r>
              <a:rPr lang="en-US" sz="1800" dirty="0">
                <a:latin typeface="Avenir Medium" panose="02000503020000020003" pitchFamily="2" charset="0"/>
              </a:rPr>
              <a:t>CO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Linear</a:t>
            </a:r>
          </a:p>
          <a:p>
            <a:r>
              <a:rPr lang="en-US" sz="1800" dirty="0">
                <a:latin typeface="Avenir Medium" panose="02000503020000020003" pitchFamily="2" charset="0"/>
              </a:rPr>
              <a:t>SiO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Tetrahedral</a:t>
            </a:r>
          </a:p>
          <a:p>
            <a:r>
              <a:rPr lang="en-US" sz="1800" dirty="0">
                <a:latin typeface="Avenir Medium" panose="02000503020000020003" pitchFamily="2" charset="0"/>
              </a:rPr>
              <a:t>TiO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Octahedral</a:t>
            </a:r>
          </a:p>
          <a:p>
            <a:r>
              <a:rPr lang="en-US" sz="1800" dirty="0">
                <a:latin typeface="Avenir Medium" panose="02000503020000020003" pitchFamily="2" charset="0"/>
              </a:rPr>
              <a:t>HfO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7-coordinate</a:t>
            </a:r>
          </a:p>
          <a:p>
            <a:r>
              <a:rPr lang="en-US" sz="1800" dirty="0">
                <a:latin typeface="Avenir Medium" panose="02000503020000020003" pitchFamily="2" charset="0"/>
              </a:rPr>
              <a:t>CeO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Cubic</a:t>
            </a:r>
          </a:p>
        </p:txBody>
      </p:sp>
    </p:spTree>
    <p:extLst>
      <p:ext uri="{BB962C8B-B14F-4D97-AF65-F5344CB8AC3E}">
        <p14:creationId xmlns:p14="http://schemas.microsoft.com/office/powerpoint/2010/main" val="186301270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 smtClean="0">
            <a:latin typeface="Candara"/>
            <a:cs typeface="Candara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11340</TotalTime>
  <Words>1588</Words>
  <Application>Microsoft Macintosh PowerPoint</Application>
  <PresentationFormat>Widescreen</PresentationFormat>
  <Paragraphs>287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Consolas</vt:lpstr>
      <vt:lpstr>Symbol</vt:lpstr>
      <vt:lpstr>Trebuchet MS</vt:lpstr>
      <vt:lpstr>Avenir Medium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Ferroelectrics-MRS2009</dc:title>
  <dc:creator>Ram Seshadri</dc:creator>
  <cp:lastModifiedBy>Microsoft Office User</cp:lastModifiedBy>
  <cp:revision>907</cp:revision>
  <cp:lastPrinted>2020-04-02T19:11:20Z</cp:lastPrinted>
  <dcterms:created xsi:type="dcterms:W3CDTF">2012-09-04T23:37:26Z</dcterms:created>
  <dcterms:modified xsi:type="dcterms:W3CDTF">2021-01-05T17:53:47Z</dcterms:modified>
</cp:coreProperties>
</file>