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331" r:id="rId2"/>
    <p:sldId id="332" r:id="rId3"/>
    <p:sldId id="330" r:id="rId4"/>
    <p:sldId id="328" r:id="rId5"/>
    <p:sldId id="286" r:id="rId6"/>
    <p:sldId id="329" r:id="rId7"/>
    <p:sldId id="326" r:id="rId8"/>
    <p:sldId id="327" r:id="rId9"/>
    <p:sldId id="288" r:id="rId10"/>
    <p:sldId id="287" r:id="rId11"/>
    <p:sldId id="289" r:id="rId12"/>
    <p:sldId id="290" r:id="rId13"/>
    <p:sldId id="293" r:id="rId14"/>
    <p:sldId id="302" r:id="rId15"/>
    <p:sldId id="314" r:id="rId16"/>
    <p:sldId id="316" r:id="rId17"/>
    <p:sldId id="334" r:id="rId18"/>
    <p:sldId id="335" r:id="rId19"/>
    <p:sldId id="333" r:id="rId2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3366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3366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3366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3366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2" autoAdjust="0"/>
    <p:restoredTop sz="94617" autoAdjust="0"/>
  </p:normalViewPr>
  <p:slideViewPr>
    <p:cSldViewPr showGuides="1">
      <p:cViewPr varScale="1">
        <p:scale>
          <a:sx n="127" d="100"/>
          <a:sy n="127" d="100"/>
        </p:scale>
        <p:origin x="76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06DC412-0399-46FE-A6B8-10472929FAE5}" type="slidenum">
              <a:rPr lang="en-US">
                <a:latin typeface="Avenir Medium" panose="02000503020000020003" pitchFamily="2" charset="0"/>
              </a:rPr>
              <a:pPr/>
              <a:t>‹#›</a:t>
            </a:fld>
            <a:endParaRPr lang="en-US" dirty="0">
              <a:latin typeface="Avenir Medium" panose="02000503020000020003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99B197-9C16-0A48-A896-D61EC3675E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72600" y="6553200"/>
            <a:ext cx="2704071" cy="201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tif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14FA2-0FC2-EE4D-9391-5E754749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2" y="1067092"/>
            <a:ext cx="5961780" cy="4723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C3A91-EBC0-7942-8C4D-6871F056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515" y="557707"/>
            <a:ext cx="1057313" cy="1569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CC25D9-248E-3F49-9680-DDA7F1848553}"/>
              </a:ext>
            </a:extLst>
          </p:cNvPr>
          <p:cNvSpPr/>
          <p:nvPr/>
        </p:nvSpPr>
        <p:spPr>
          <a:xfrm>
            <a:off x="6096000" y="2285254"/>
            <a:ext cx="60813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Principles and Applications of Ferroelectrics and Related M. E. Lines, A. M. Glass. OUP Oxford, 2001</a:t>
            </a:r>
          </a:p>
          <a:p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All of these materials display thermal phase transitions to a compound with a polar point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19E74-9DE4-8C46-AD33-95E43A4AA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24" y="3859830"/>
            <a:ext cx="4807401" cy="26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2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lum bright="-16000" contrast="52000"/>
          </a:blip>
          <a:srcRect/>
          <a:stretch>
            <a:fillRect/>
          </a:stretch>
        </p:blipFill>
        <p:spPr bwMode="auto">
          <a:xfrm>
            <a:off x="3107531" y="598487"/>
            <a:ext cx="59769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5268117" y="189388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675731" y="1462086"/>
            <a:ext cx="25923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705892" y="1436686"/>
            <a:ext cx="52974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5143" y="1092199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Ferroelectric</a:t>
            </a:r>
            <a:r>
              <a:rPr lang="en-US" sz="1600" dirty="0">
                <a:solidFill>
                  <a:srgbClr val="005493"/>
                </a:solidFill>
                <a:latin typeface="Avenir Medium" panose="02000503020000020003" pitchFamily="2" charset="0"/>
              </a:rPr>
              <a:t> 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SM</a:t>
            </a:r>
            <a:endParaRPr lang="cs-CZ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675731" y="1751012"/>
            <a:ext cx="26638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2675731" y="1751011"/>
            <a:ext cx="561657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91293" y="1535112"/>
            <a:ext cx="2627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Structural SM (doublet)</a:t>
            </a:r>
            <a:endParaRPr lang="cs-CZ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57992" y="2166142"/>
            <a:ext cx="23034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Mode frequencies on STO ceramics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(</a:t>
            </a:r>
            <a:r>
              <a:rPr lang="en-US" dirty="0" err="1">
                <a:solidFill>
                  <a:srgbClr val="005493"/>
                </a:solidFill>
                <a:latin typeface="Avenir Medium" panose="02000503020000020003" pitchFamily="2" charset="0"/>
              </a:rPr>
              <a:t>Petzelt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 </a:t>
            </a:r>
            <a:r>
              <a:rPr lang="en-US" i="1" dirty="0">
                <a:solidFill>
                  <a:srgbClr val="005493"/>
                </a:solidFill>
                <a:latin typeface="Avenir Medium" panose="02000503020000020003" pitchFamily="2" charset="0"/>
              </a:rPr>
              <a:t>et al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., PRB </a:t>
            </a:r>
            <a:r>
              <a:rPr lang="en-US" b="1" dirty="0">
                <a:solidFill>
                  <a:srgbClr val="005493"/>
                </a:solidFill>
                <a:latin typeface="Avenir Medium" panose="02000503020000020003" pitchFamily="2" charset="0"/>
              </a:rPr>
              <a:t>64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, 184111 (2001))</a:t>
            </a:r>
            <a:endParaRPr lang="cs-CZ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D58C5CA-D341-8047-B283-611FEE19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Ferroelectrics: SrTiO</a:t>
            </a:r>
            <a:r>
              <a:rPr lang="en-US" sz="2000" b="1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015" y="510220"/>
            <a:ext cx="5076825" cy="6192838"/>
            <a:chOff x="6023" y="6097"/>
            <a:chExt cx="5477" cy="7397"/>
          </a:xfrm>
        </p:grpSpPr>
        <p:pic>
          <p:nvPicPr>
            <p:cNvPr id="34819" name="Picture 3" descr="eps1"/>
            <p:cNvPicPr>
              <a:picLocks noChangeAspect="1" noChangeArrowheads="1"/>
            </p:cNvPicPr>
            <p:nvPr/>
          </p:nvPicPr>
          <p:blipFill>
            <a:blip r:embed="rId2">
              <a:lum bright="-24000" contrast="56000"/>
            </a:blip>
            <a:srcRect/>
            <a:stretch>
              <a:fillRect/>
            </a:stretch>
          </p:blipFill>
          <p:spPr bwMode="auto">
            <a:xfrm>
              <a:off x="6023" y="6097"/>
              <a:ext cx="5477" cy="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8097" y="11616"/>
              <a:ext cx="340" cy="7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Medium" panose="02000503020000020003" pitchFamily="2" charset="0"/>
              </a:endParaRPr>
            </a:p>
          </p:txBody>
        </p:sp>
      </p:grpSp>
      <p:pic>
        <p:nvPicPr>
          <p:cNvPr id="34822" name="Picture 6" descr="FESM"/>
          <p:cNvPicPr>
            <a:picLocks noChangeAspect="1" noChangeArrowheads="1"/>
          </p:cNvPicPr>
          <p:nvPr/>
        </p:nvPicPr>
        <p:blipFill>
          <a:blip r:embed="rId3">
            <a:lum bright="-18000" contrast="54000"/>
          </a:blip>
          <a:srcRect r="17303"/>
          <a:stretch>
            <a:fillRect/>
          </a:stretch>
        </p:blipFill>
        <p:spPr bwMode="auto">
          <a:xfrm>
            <a:off x="796110" y="1593056"/>
            <a:ext cx="3671887" cy="3671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05C16C30-5411-9B47-A32E-1847C141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Ferroelectrics: SrTiO</a:t>
            </a:r>
            <a:r>
              <a:rPr lang="en-US" sz="2000" b="1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lum bright="-20000" contrast="52000"/>
          </a:blip>
          <a:srcRect/>
          <a:stretch>
            <a:fillRect/>
          </a:stretch>
        </p:blipFill>
        <p:spPr bwMode="auto">
          <a:xfrm>
            <a:off x="373655" y="894270"/>
            <a:ext cx="7129462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A88085-543D-B945-98F5-D4207BF4C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Ferroelectrics: SrTiO</a:t>
            </a:r>
            <a:r>
              <a:rPr lang="en-US" sz="2000" b="1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g6"/>
          <p:cNvPicPr>
            <a:picLocks noChangeAspect="1" noChangeArrowheads="1"/>
          </p:cNvPicPr>
          <p:nvPr/>
        </p:nvPicPr>
        <p:blipFill>
          <a:blip r:embed="rId2">
            <a:lum bright="-2000" contrast="32000"/>
          </a:blip>
          <a:srcRect/>
          <a:stretch>
            <a:fillRect/>
          </a:stretch>
        </p:blipFill>
        <p:spPr bwMode="auto">
          <a:xfrm>
            <a:off x="220035" y="925006"/>
            <a:ext cx="7635875" cy="51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81667B75-5070-E34E-9D95-BB4103B62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Ferroelectrics: SrTiO</a:t>
            </a:r>
            <a:r>
              <a:rPr lang="en-US" sz="2000" b="1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639274"/>
              </p:ext>
            </p:extLst>
          </p:nvPr>
        </p:nvGraphicFramePr>
        <p:xfrm>
          <a:off x="-164015" y="625435"/>
          <a:ext cx="7489825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Graph" r:id="rId3" imgW="4001760" imgH="3008160" progId="Origin50.Graph">
                  <p:embed/>
                </p:oleObj>
              </mc:Choice>
              <mc:Fallback>
                <p:oleObj name="Graph" r:id="rId3" imgW="4001760" imgH="300816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4015" y="625435"/>
                        <a:ext cx="7489825" cy="576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A8C8328D-9472-1744-9CE1-A82B2601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Ferroelectrics: SrTiO</a:t>
            </a:r>
            <a:r>
              <a:rPr lang="en-US" sz="2000" b="1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lum bright="-16000" contrast="46000"/>
          </a:blip>
          <a:srcRect/>
          <a:stretch>
            <a:fillRect/>
          </a:stretch>
        </p:blipFill>
        <p:spPr bwMode="auto">
          <a:xfrm>
            <a:off x="6096000" y="733425"/>
            <a:ext cx="428920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52601" y="876301"/>
            <a:ext cx="3241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Order-disorder model for BaTiO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3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 phase transitions</a:t>
            </a:r>
            <a:endParaRPr lang="cs-CZ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V="1">
            <a:off x="5067301" y="2057400"/>
            <a:ext cx="1300163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V="1">
            <a:off x="5638800" y="2324100"/>
            <a:ext cx="12334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5638801" y="2700337"/>
            <a:ext cx="131286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1301" y="2590800"/>
            <a:ext cx="288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Dynamically disordered Ti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905000"/>
            <a:ext cx="147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 Ordered </a:t>
            </a:r>
            <a:r>
              <a:rPr lang="en-US" dirty="0" err="1">
                <a:solidFill>
                  <a:srgbClr val="005493"/>
                </a:solidFill>
                <a:latin typeface="Avenir Medium" panose="02000503020000020003" pitchFamily="2" charset="0"/>
              </a:rPr>
              <a:t>Ba</a:t>
            </a:r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4340955-D1BB-2D44-8FBE-53EA4BD24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2505402"/>
              </p:ext>
            </p:extLst>
          </p:nvPr>
        </p:nvGraphicFramePr>
        <p:xfrm>
          <a:off x="335250" y="667543"/>
          <a:ext cx="70866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Graph" r:id="rId3" imgW="4206240" imgH="3268800" progId="Origin50.Graph">
                  <p:embed/>
                </p:oleObj>
              </mc:Choice>
              <mc:Fallback>
                <p:oleObj name="Graph" r:id="rId3" imgW="4206240" imgH="326880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47" t="5595" r="4347" b="2797"/>
                      <a:stretch>
                        <a:fillRect/>
                      </a:stretch>
                    </p:blipFill>
                    <p:spPr bwMode="auto">
                      <a:xfrm>
                        <a:off x="335250" y="667543"/>
                        <a:ext cx="70866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id="{F26284EB-C9DD-144E-968C-C51F4A95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C75875-7852-D041-96DC-A82243907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605" y="1239915"/>
            <a:ext cx="3933042" cy="39173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F26284EB-C9DD-144E-968C-C51F4A95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62131-65CE-3047-91BB-2E8DBA4E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55" y="1124700"/>
            <a:ext cx="5223080" cy="5395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E36C9-6A30-3843-8D3E-4706C6090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4700"/>
            <a:ext cx="5600637" cy="47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7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F26284EB-C9DD-144E-968C-C51F4A95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Ferroelectrics: Bulk and nanoscale BaTiO</a:t>
            </a:r>
            <a:r>
              <a:rPr lang="en-US" sz="2000" b="1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F0B19-EC4F-074B-84A1-AA55A3B0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5" y="864553"/>
            <a:ext cx="3341235" cy="588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87F5A-6F8C-724B-87C7-B4E25733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345" y="1355130"/>
            <a:ext cx="5107865" cy="50874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438648-954B-BE4C-8C44-77292C88CA0E}"/>
              </a:ext>
            </a:extLst>
          </p:cNvPr>
          <p:cNvSpPr/>
          <p:nvPr/>
        </p:nvSpPr>
        <p:spPr>
          <a:xfrm>
            <a:off x="9521911" y="3621025"/>
            <a:ext cx="2688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Medium" panose="02000503020000020003" pitchFamily="2" charset="0"/>
              </a:rPr>
              <a:t>Page, </a:t>
            </a:r>
            <a:r>
              <a:rPr lang="en-US" dirty="0" err="1">
                <a:latin typeface="Avenir Medium" panose="02000503020000020003" pitchFamily="2" charset="0"/>
              </a:rPr>
              <a:t>Proffen</a:t>
            </a:r>
            <a:r>
              <a:rPr lang="en-US" dirty="0">
                <a:latin typeface="Avenir Medium" panose="02000503020000020003" pitchFamily="2" charset="0"/>
              </a:rPr>
              <a:t>, </a:t>
            </a:r>
            <a:r>
              <a:rPr lang="en-US" dirty="0" err="1">
                <a:latin typeface="Avenir Medium" panose="02000503020000020003" pitchFamily="2" charset="0"/>
              </a:rPr>
              <a:t>Niederberger</a:t>
            </a:r>
            <a:r>
              <a:rPr lang="en-US" dirty="0">
                <a:latin typeface="Avenir Medium" panose="02000503020000020003" pitchFamily="2" charset="0"/>
              </a:rPr>
              <a:t>,  Seshadri, Probing local dipoles and ligand structure in BaTiO</a:t>
            </a:r>
            <a:r>
              <a:rPr lang="en-US" sz="800" dirty="0">
                <a:latin typeface="Avenir Medium" panose="02000503020000020003" pitchFamily="2" charset="0"/>
              </a:rPr>
              <a:t>3 </a:t>
            </a:r>
            <a:r>
              <a:rPr lang="en-US" dirty="0">
                <a:latin typeface="Avenir Medium" panose="02000503020000020003" pitchFamily="2" charset="0"/>
              </a:rPr>
              <a:t>nanoparticles, </a:t>
            </a:r>
            <a:r>
              <a:rPr lang="en-US" i="1" dirty="0">
                <a:latin typeface="Avenir Medium" panose="02000503020000020003" pitchFamily="2" charset="0"/>
              </a:rPr>
              <a:t>Chem. Mater.</a:t>
            </a:r>
            <a:r>
              <a:rPr lang="en-US" dirty="0">
                <a:latin typeface="Avenir Medium" panose="02000503020000020003" pitchFamily="2" charset="0"/>
              </a:rPr>
              <a:t> </a:t>
            </a:r>
            <a:r>
              <a:rPr lang="en-US" b="1" dirty="0">
                <a:latin typeface="Avenir Medium" panose="02000503020000020003" pitchFamily="2" charset="0"/>
              </a:rPr>
              <a:t>22</a:t>
            </a:r>
            <a:r>
              <a:rPr lang="en-US" dirty="0">
                <a:latin typeface="Avenir Medium" panose="02000503020000020003" pitchFamily="2" charset="0"/>
              </a:rPr>
              <a:t> (2010) 4386–4391. </a:t>
            </a:r>
          </a:p>
        </p:txBody>
      </p:sp>
    </p:spTree>
    <p:extLst>
      <p:ext uri="{BB962C8B-B14F-4D97-AF65-F5344CB8AC3E}">
        <p14:creationId xmlns:p14="http://schemas.microsoft.com/office/powerpoint/2010/main" val="345092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B401A-D60D-B34E-B973-C4914DE01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55" y="2127319"/>
            <a:ext cx="3763690" cy="2533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1E52D7-9E04-BB4F-B413-2641B1BB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30" y="971080"/>
            <a:ext cx="3021795" cy="5137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B10152-B66C-374F-84A4-CE8732A85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2" y="1359064"/>
            <a:ext cx="3341235" cy="4139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CE125-C0B4-BA48-9081-D535A8E6DF02}"/>
              </a:ext>
            </a:extLst>
          </p:cNvPr>
          <p:cNvSpPr txBox="1"/>
          <p:nvPr/>
        </p:nvSpPr>
        <p:spPr>
          <a:xfrm>
            <a:off x="0" y="47723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5493"/>
                </a:solidFill>
                <a:latin typeface="Avenir Medium" panose="02000503020000020003" pitchFamily="2" charset="0"/>
              </a:rPr>
              <a:t>Antiferroelectrics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: The example of PbZrO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949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C25D9-248E-3F49-9680-DDA7F1848553}"/>
              </a:ext>
            </a:extLst>
          </p:cNvPr>
          <p:cNvSpPr/>
          <p:nvPr/>
        </p:nvSpPr>
        <p:spPr>
          <a:xfrm>
            <a:off x="2771586" y="1301757"/>
            <a:ext cx="3341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Thermal evolution of a ferroelectric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6A431-C268-F547-A54D-EC2E7450B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5" y="625435"/>
            <a:ext cx="2314427" cy="5982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F664B-6944-274F-AE2F-A227EC15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22" y="1412737"/>
            <a:ext cx="4099734" cy="40325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732664-2175-4646-991D-043770719933}"/>
              </a:ext>
            </a:extLst>
          </p:cNvPr>
          <p:cNvSpPr/>
          <p:nvPr/>
        </p:nvSpPr>
        <p:spPr>
          <a:xfrm>
            <a:off x="8842457" y="1301454"/>
            <a:ext cx="33412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Ferroelectric soft mode: A vibration that goes to 0 frequency at the transition (upon cooling to the polar phase)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13D44-9151-EE4D-8EB0-AAF3C041A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65" y="2523490"/>
            <a:ext cx="2501650" cy="151999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7876E-AAC6-6447-ACF3-99F7C9591DC6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flipH="1" flipV="1">
            <a:off x="814972" y="1578452"/>
            <a:ext cx="3213018" cy="9450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5997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1" y="4465935"/>
            <a:ext cx="391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From H. W. Megaw, Ferroelectricity in Crystals, Methuen, London, 1957</a:t>
            </a:r>
          </a:p>
        </p:txBody>
      </p:sp>
      <p:pic>
        <p:nvPicPr>
          <p:cNvPr id="26627" name="Picture 3" descr="C:\Documents and Settings\Ram Seshadri\Work\Teaching\2008_286G\Class9\Ferroelec_figs_Megaw\Valasek_Sawyer-T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72" y="625435"/>
            <a:ext cx="5874867" cy="560713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31911C-240A-DE40-B7FF-3AA9962CD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10" y="3705105"/>
            <a:ext cx="1678824" cy="2527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FC24E2-52E5-6F44-BE3D-B19DF9B47AAA}"/>
              </a:ext>
            </a:extLst>
          </p:cNvPr>
          <p:cNvSpPr/>
          <p:nvPr/>
        </p:nvSpPr>
        <p:spPr>
          <a:xfrm>
            <a:off x="6096000" y="552189"/>
            <a:ext cx="6029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The original discovery by </a:t>
            </a:r>
            <a:r>
              <a:rPr lang="en-US" dirty="0" err="1">
                <a:solidFill>
                  <a:srgbClr val="005493"/>
                </a:solidFill>
                <a:latin typeface="Avenir Medium" panose="02000503020000020003" pitchFamily="2" charset="0"/>
              </a:rPr>
              <a:t>Valacek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 in Rochelle salt, in 1921. The Sawyer-Tower circuit for measurements is shown below.</a:t>
            </a:r>
          </a:p>
          <a:p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Rochelle salt: Potassium sodium tartrate tetrahydrate, (KNaC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4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H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4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O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6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·4H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2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O) </a:t>
            </a:r>
          </a:p>
          <a:p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David Brewster in 1824 demonstrated piezoelectric effects thereon, which led to him naming the effect pyroelectricity.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5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515101" y="13335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Hydrogen-bonded </a:t>
            </a:r>
            <a:r>
              <a:rPr lang="en-US" dirty="0" err="1">
                <a:solidFill>
                  <a:srgbClr val="005493"/>
                </a:solidFill>
                <a:latin typeface="Avenir Medium" panose="02000503020000020003" pitchFamily="2" charset="0"/>
              </a:rPr>
              <a:t>ferroelectricity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 in Rochelle’s salt.</a:t>
            </a:r>
          </a:p>
        </p:txBody>
      </p:sp>
      <p:pic>
        <p:nvPicPr>
          <p:cNvPr id="26626" name="Picture 2" descr="C:\Documents and Settings\Ram Seshadri\Work\Teaching\2008_286G\Class9\Ferroelec_figs_Megaw\rochelle_str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464" y="548625"/>
            <a:ext cx="5674995" cy="5837560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26E6D0D-4B87-504C-BE44-F99B0C31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868D3-6E1F-F04B-8807-2A1749A64CAA}"/>
              </a:ext>
            </a:extLst>
          </p:cNvPr>
          <p:cNvSpPr txBox="1"/>
          <p:nvPr/>
        </p:nvSpPr>
        <p:spPr>
          <a:xfrm>
            <a:off x="8976374" y="5523628"/>
            <a:ext cx="311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From H. W. Megaw, Ferroelectricity in Crystals, Methuen, London, 1957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Ram Seshadri\Work\Teaching\2008_286G\Class9\Ferroelec_figs_Megaw\hys_var_te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654" y="570628"/>
            <a:ext cx="7848729" cy="5876330"/>
          </a:xfrm>
          <a:prstGeom prst="rect">
            <a:avLst/>
          </a:prstGeom>
          <a:noFill/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65604054-FBC9-1649-B4CB-79DD0270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5B833-85C8-B04D-9ABE-4785C694A53F}"/>
              </a:ext>
            </a:extLst>
          </p:cNvPr>
          <p:cNvSpPr txBox="1"/>
          <p:nvPr/>
        </p:nvSpPr>
        <p:spPr>
          <a:xfrm>
            <a:off x="8976374" y="5523628"/>
            <a:ext cx="311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From H. W. Megaw, Ferroelectricity in Crystals, Methuen, London, 1957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Ram Seshadri\Work\Teaching\2008_286G\Class9\Ferroelec_figs_Megaw\KH2PO4_four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" y="488751"/>
            <a:ext cx="3486597" cy="61151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7345" y="1333501"/>
            <a:ext cx="6111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Hydrogen-bonded ferroelectricity in potassium dihydrogen phosphate (KDP); early neutron diffraction work.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53545C9-E02E-6C4A-9F28-E1B4511B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5A328-9A8E-9440-A5C3-C7F7AE01A5CA}"/>
              </a:ext>
            </a:extLst>
          </p:cNvPr>
          <p:cNvSpPr txBox="1"/>
          <p:nvPr/>
        </p:nvSpPr>
        <p:spPr>
          <a:xfrm>
            <a:off x="8976374" y="5523628"/>
            <a:ext cx="311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From H. W. Megaw, Ferroelectricity in Crystals, Methuen, London, 1957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Ram Seshadri\Work\Teaching\2008_286G\Class9\Ferroelec_figs_Megaw\ferroelec_twin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21" y="510220"/>
            <a:ext cx="8563076" cy="5530320"/>
          </a:xfrm>
          <a:prstGeom prst="rect">
            <a:avLst/>
          </a:prstGeom>
          <a:noFill/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C117057-76E3-ED4D-B7D9-BE231C51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6BC85-9458-B14D-9A6C-44555AE2EFCA}"/>
              </a:ext>
            </a:extLst>
          </p:cNvPr>
          <p:cNvSpPr txBox="1"/>
          <p:nvPr/>
        </p:nvSpPr>
        <p:spPr>
          <a:xfrm>
            <a:off x="8976374" y="5523628"/>
            <a:ext cx="311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From H. W. Megaw, Ferroelectricity in Crystals, Methuen, London, 1957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Ram Seshadri\Work\Teaching\2008_286G\Class9\Ferroelec_figs_Megaw\perovskites_t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49" y="510220"/>
            <a:ext cx="5184675" cy="6237812"/>
          </a:xfrm>
          <a:prstGeom prst="rect">
            <a:avLst/>
          </a:prstGeom>
          <a:noFill/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84F4FF87-FEF9-D942-BEA5-D4F934B8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89806-7FEB-654B-BE7C-5941019243FA}"/>
              </a:ext>
            </a:extLst>
          </p:cNvPr>
          <p:cNvSpPr txBox="1"/>
          <p:nvPr/>
        </p:nvSpPr>
        <p:spPr>
          <a:xfrm>
            <a:off x="8976374" y="5523628"/>
            <a:ext cx="311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From H. W. Megaw, Ferroelectricity in Crystals, Methuen, London, 1957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8689" y="1268413"/>
            <a:ext cx="2663825" cy="3744913"/>
            <a:chOff x="6406" y="1518"/>
            <a:chExt cx="3991" cy="5845"/>
          </a:xfrm>
        </p:grpSpPr>
        <p:sp>
          <p:nvSpPr>
            <p:cNvPr id="33795" name="Line 3"/>
            <p:cNvSpPr>
              <a:spLocks noChangeShapeType="1"/>
            </p:cNvSpPr>
            <p:nvPr/>
          </p:nvSpPr>
          <p:spPr bwMode="auto">
            <a:xfrm rot="10800000" flipV="1">
              <a:off x="7772" y="4123"/>
              <a:ext cx="627" cy="1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Medium" panose="02000503020000020003" pitchFamily="2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406" y="1518"/>
              <a:ext cx="3991" cy="5845"/>
              <a:chOff x="6406" y="1518"/>
              <a:chExt cx="3991" cy="584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6509" y="1626"/>
                <a:ext cx="3773" cy="5633"/>
                <a:chOff x="6509" y="1626"/>
                <a:chExt cx="3773" cy="5633"/>
              </a:xfrm>
            </p:grpSpPr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auto">
                <a:xfrm>
                  <a:off x="6517" y="2258"/>
                  <a:ext cx="1887" cy="6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6516" y="2254"/>
                  <a:ext cx="1881" cy="6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auto">
                <a:xfrm>
                  <a:off x="6514" y="6003"/>
                  <a:ext cx="1887" cy="6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6513" y="5999"/>
                  <a:ext cx="1881" cy="6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514" y="4129"/>
                  <a:ext cx="1887" cy="6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6513" y="4125"/>
                  <a:ext cx="1881" cy="6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8387" y="2259"/>
                  <a:ext cx="1887" cy="6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8394" y="2255"/>
                  <a:ext cx="1881" cy="6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390" y="6004"/>
                  <a:ext cx="1887" cy="6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8397" y="6000"/>
                  <a:ext cx="1881" cy="6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6509" y="1626"/>
                  <a:ext cx="3773" cy="5633"/>
                  <a:chOff x="6509" y="1626"/>
                  <a:chExt cx="3773" cy="5633"/>
                </a:xfrm>
              </p:grpSpPr>
              <p:sp>
                <p:nvSpPr>
                  <p:cNvPr id="3380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6512" y="2252"/>
                    <a:ext cx="632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0" name="Line 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830" y="1312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1" name="Line 19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7775" y="1626"/>
                    <a:ext cx="627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2" name="Line 20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457" y="2568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6509" y="5997"/>
                    <a:ext cx="632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4" name="Line 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827" y="5057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5" name="Line 23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7772" y="5371"/>
                    <a:ext cx="627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6" name="Line 24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454" y="6313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09" y="3497"/>
                    <a:ext cx="632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8" name="Line 26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6827" y="4439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19" name="Line 27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454" y="3183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47" y="2253"/>
                    <a:ext cx="632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1" name="Line 29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9333" y="1313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2" name="Line 30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8389" y="1627"/>
                    <a:ext cx="627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3" name="Line 3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8706" y="2569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4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50" y="5998"/>
                    <a:ext cx="632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5" name="Line 33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9336" y="5058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6" name="Line 34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8392" y="5372"/>
                    <a:ext cx="627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7" name="Line 3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8709" y="6314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8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650" y="3498"/>
                    <a:ext cx="632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29" name="Line 37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9336" y="4440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30" name="Line 38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8392" y="4124"/>
                    <a:ext cx="627" cy="12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31" name="Line 39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8709" y="3184"/>
                    <a:ext cx="627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</p:grp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8390" y="4130"/>
                  <a:ext cx="1887" cy="6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8397" y="4126"/>
                  <a:ext cx="1881" cy="6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venir Medium" panose="02000503020000020003" pitchFamily="2" charset="0"/>
                  </a:endParaRPr>
                </a:p>
              </p:txBody>
            </p:sp>
          </p:grpSp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6406" y="1518"/>
                <a:ext cx="3991" cy="5845"/>
                <a:chOff x="6406" y="1518"/>
                <a:chExt cx="3991" cy="5845"/>
              </a:xfrm>
            </p:grpSpPr>
            <p:grpSp>
              <p:nvGrpSpPr>
                <p:cNvPr id="7" name="Group 43"/>
                <p:cNvGrpSpPr>
                  <a:grpSpLocks/>
                </p:cNvGrpSpPr>
                <p:nvPr/>
              </p:nvGrpSpPr>
              <p:grpSpPr bwMode="auto">
                <a:xfrm>
                  <a:off x="6513" y="1628"/>
                  <a:ext cx="3760" cy="5624"/>
                  <a:chOff x="6513" y="1628"/>
                  <a:chExt cx="3760" cy="5624"/>
                </a:xfrm>
              </p:grpSpPr>
              <p:sp>
                <p:nvSpPr>
                  <p:cNvPr id="3383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6517" y="7252"/>
                    <a:ext cx="37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3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518" y="1628"/>
                    <a:ext cx="37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3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6515" y="3508"/>
                    <a:ext cx="375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3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6513" y="5379"/>
                    <a:ext cx="37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4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6513" y="2563"/>
                    <a:ext cx="37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4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6513" y="4439"/>
                    <a:ext cx="37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4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6513" y="6314"/>
                    <a:ext cx="37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</p:grpSp>
            <p:grpSp>
              <p:nvGrpSpPr>
                <p:cNvPr id="8" name="Group 51"/>
                <p:cNvGrpSpPr>
                  <a:grpSpLocks/>
                </p:cNvGrpSpPr>
                <p:nvPr/>
              </p:nvGrpSpPr>
              <p:grpSpPr bwMode="auto">
                <a:xfrm>
                  <a:off x="6515" y="1626"/>
                  <a:ext cx="3755" cy="5632"/>
                  <a:chOff x="6515" y="1626"/>
                  <a:chExt cx="3755" cy="5632"/>
                </a:xfrm>
              </p:grpSpPr>
              <p:sp>
                <p:nvSpPr>
                  <p:cNvPr id="3384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0270" y="1633"/>
                    <a:ext cx="0" cy="56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4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6515" y="1628"/>
                    <a:ext cx="0" cy="56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4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8393" y="1630"/>
                    <a:ext cx="0" cy="56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4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7452" y="1626"/>
                    <a:ext cx="0" cy="56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4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9329" y="1626"/>
                    <a:ext cx="0" cy="56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</p:grpSp>
            <p:grpSp>
              <p:nvGrpSpPr>
                <p:cNvPr id="9" name="Group 57"/>
                <p:cNvGrpSpPr>
                  <a:grpSpLocks/>
                </p:cNvGrpSpPr>
                <p:nvPr/>
              </p:nvGrpSpPr>
              <p:grpSpPr bwMode="auto">
                <a:xfrm>
                  <a:off x="7321" y="2447"/>
                  <a:ext cx="2123" cy="3976"/>
                  <a:chOff x="7321" y="2447"/>
                  <a:chExt cx="2123" cy="3976"/>
                </a:xfrm>
              </p:grpSpPr>
              <p:sp>
                <p:nvSpPr>
                  <p:cNvPr id="33850" name="Oval 5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324" y="2447"/>
                    <a:ext cx="229" cy="22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51" name="Oval 5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391" y="2517"/>
                    <a:ext cx="92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52" name="Oval 6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321" y="6193"/>
                    <a:ext cx="229" cy="22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53" name="Oval 6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388" y="6263"/>
                    <a:ext cx="92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54" name="Oval 62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7321" y="4328"/>
                    <a:ext cx="229" cy="22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55" name="Oval 63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7388" y="4395"/>
                    <a:ext cx="92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56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9212" y="2448"/>
                    <a:ext cx="229" cy="22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57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9282" y="2518"/>
                    <a:ext cx="92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58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9215" y="6194"/>
                    <a:ext cx="229" cy="22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5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9285" y="6264"/>
                    <a:ext cx="92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60" name="Oval 6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9215" y="4329"/>
                    <a:ext cx="229" cy="22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33861" name="Oval 6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9285" y="4396"/>
                    <a:ext cx="92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Avenir Medium" panose="02000503020000020003" pitchFamily="2" charset="0"/>
                    </a:endParaRPr>
                  </a:p>
                </p:txBody>
              </p:sp>
            </p:grpSp>
            <p:grpSp>
              <p:nvGrpSpPr>
                <p:cNvPr id="10" name="Group 70"/>
                <p:cNvGrpSpPr>
                  <a:grpSpLocks/>
                </p:cNvGrpSpPr>
                <p:nvPr/>
              </p:nvGrpSpPr>
              <p:grpSpPr bwMode="auto">
                <a:xfrm>
                  <a:off x="6406" y="1518"/>
                  <a:ext cx="3991" cy="5845"/>
                  <a:chOff x="6406" y="1518"/>
                  <a:chExt cx="3991" cy="5845"/>
                </a:xfrm>
              </p:grpSpPr>
              <p:grpSp>
                <p:nvGrpSpPr>
                  <p:cNvPr id="11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426" y="1537"/>
                    <a:ext cx="3931" cy="5799"/>
                    <a:chOff x="6426" y="1537"/>
                    <a:chExt cx="3931" cy="5799"/>
                  </a:xfrm>
                </p:grpSpPr>
                <p:sp>
                  <p:nvSpPr>
                    <p:cNvPr id="33864" name="Oval 7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6430" y="5286"/>
                      <a:ext cx="178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65" name="Oval 7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6426" y="7158"/>
                      <a:ext cx="178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66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72" y="5286"/>
                      <a:ext cx="178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67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79" y="7158"/>
                      <a:ext cx="178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68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01" y="5286"/>
                      <a:ext cx="178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69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01" y="7158"/>
                      <a:ext cx="178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70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73" y="1537"/>
                      <a:ext cx="179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71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77" y="3409"/>
                      <a:ext cx="178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72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02" y="1537"/>
                      <a:ext cx="179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73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02" y="3409"/>
                      <a:ext cx="179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74" name="Oval 8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6431" y="1537"/>
                      <a:ext cx="179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75" name="Oval 8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6428" y="3409"/>
                      <a:ext cx="178" cy="17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C0C0C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6406" y="1518"/>
                    <a:ext cx="3991" cy="5845"/>
                    <a:chOff x="6406" y="1518"/>
                    <a:chExt cx="3991" cy="5845"/>
                  </a:xfrm>
                </p:grpSpPr>
                <p:sp>
                  <p:nvSpPr>
                    <p:cNvPr id="33877" name="Oval 8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6414" y="2138"/>
                      <a:ext cx="230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78" name="Oval 8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7662" y="1518"/>
                      <a:ext cx="229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79" name="Oval 8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7036" y="3389"/>
                      <a:ext cx="229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0" name="Oval 8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6406" y="4626"/>
                      <a:ext cx="229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1" name="Oval 8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7654" y="5261"/>
                      <a:ext cx="229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2" name="Oval 9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6406" y="5881"/>
                      <a:ext cx="229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3" name="Oval 9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7032" y="7133"/>
                      <a:ext cx="230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4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9" y="2139"/>
                      <a:ext cx="230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5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12" y="1519"/>
                      <a:ext cx="229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6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38" y="3390"/>
                      <a:ext cx="229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7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68" y="4627"/>
                      <a:ext cx="229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8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5262"/>
                      <a:ext cx="229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89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68" y="5882"/>
                      <a:ext cx="229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90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41" y="7134"/>
                      <a:ext cx="230" cy="2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91" name="Oval 9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8284" y="2762"/>
                      <a:ext cx="229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92" name="Oval 10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8283" y="4012"/>
                      <a:ext cx="229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33893" name="Oval 10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8283" y="6506"/>
                      <a:ext cx="229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>
                        <a:latin typeface="Avenir Medium" panose="02000503020000020003" pitchFamily="2" charset="0"/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33895" name="Picture 103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3381868" y="1091255"/>
            <a:ext cx="39624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96" name="Line 104"/>
          <p:cNvSpPr>
            <a:spLocks noChangeShapeType="1"/>
          </p:cNvSpPr>
          <p:nvPr/>
        </p:nvSpPr>
        <p:spPr bwMode="auto">
          <a:xfrm flipH="1">
            <a:off x="5471351" y="1639165"/>
            <a:ext cx="7921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33897" name="Line 105"/>
          <p:cNvSpPr>
            <a:spLocks noChangeShapeType="1"/>
          </p:cNvSpPr>
          <p:nvPr/>
        </p:nvSpPr>
        <p:spPr bwMode="auto">
          <a:xfrm flipH="1">
            <a:off x="4318827" y="3726728"/>
            <a:ext cx="720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33898" name="Text Box 106"/>
          <p:cNvSpPr txBox="1">
            <a:spLocks noChangeArrowheads="1"/>
          </p:cNvSpPr>
          <p:nvPr/>
        </p:nvSpPr>
        <p:spPr bwMode="auto">
          <a:xfrm>
            <a:off x="4947477" y="3439391"/>
            <a:ext cx="668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5493"/>
                </a:solidFill>
                <a:latin typeface="Avenir Medium" panose="02000503020000020003" pitchFamily="2" charset="0"/>
              </a:rPr>
              <a:t>E</a:t>
            </a:r>
            <a:r>
              <a:rPr lang="en-US" baseline="-25000" dirty="0" err="1">
                <a:solidFill>
                  <a:srgbClr val="005493"/>
                </a:solidFill>
                <a:latin typeface="Avenir Medium" panose="02000503020000020003" pitchFamily="2" charset="0"/>
              </a:rPr>
              <a:t>g</a:t>
            </a:r>
            <a:endParaRPr lang="cs-CZ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33899" name="Text Box 107"/>
          <p:cNvSpPr txBox="1">
            <a:spLocks noChangeArrowheads="1"/>
          </p:cNvSpPr>
          <p:nvPr/>
        </p:nvSpPr>
        <p:spPr bwMode="auto">
          <a:xfrm>
            <a:off x="6263513" y="127880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5493"/>
                </a:solidFill>
                <a:latin typeface="Avenir Medium" panose="02000503020000020003" pitchFamily="2" charset="0"/>
              </a:rPr>
              <a:t>A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1g</a:t>
            </a:r>
            <a:endParaRPr lang="cs-CZ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33900" name="Text Box 108"/>
          <p:cNvSpPr txBox="1">
            <a:spLocks noChangeArrowheads="1"/>
          </p:cNvSpPr>
          <p:nvPr/>
        </p:nvSpPr>
        <p:spPr bwMode="auto">
          <a:xfrm>
            <a:off x="6695313" y="1423266"/>
            <a:ext cx="1944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Splitting of the structural soft mode (Raman active below</a:t>
            </a:r>
            <a:r>
              <a:rPr lang="en-US" i="1" dirty="0">
                <a:solidFill>
                  <a:srgbClr val="005493"/>
                </a:solidFill>
                <a:latin typeface="Avenir Medium" panose="02000503020000020003" pitchFamily="2" charset="0"/>
              </a:rPr>
              <a:t> T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a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)</a:t>
            </a:r>
            <a:endParaRPr lang="cs-CZ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33901" name="Line 109"/>
          <p:cNvSpPr>
            <a:spLocks noChangeShapeType="1"/>
          </p:cNvSpPr>
          <p:nvPr/>
        </p:nvSpPr>
        <p:spPr bwMode="auto">
          <a:xfrm flipH="1">
            <a:off x="6552438" y="5311054"/>
            <a:ext cx="93503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33902" name="Text Box 110"/>
          <p:cNvSpPr txBox="1">
            <a:spLocks noChangeArrowheads="1"/>
          </p:cNvSpPr>
          <p:nvPr/>
        </p:nvSpPr>
        <p:spPr bwMode="auto">
          <a:xfrm>
            <a:off x="7416038" y="509515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T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a</a:t>
            </a:r>
            <a:endParaRPr lang="cs-CZ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096000" y="52176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5493"/>
                </a:solidFill>
                <a:latin typeface="Avenir Medium" panose="02000503020000020003" pitchFamily="2" charset="0"/>
              </a:rPr>
              <a:t>Antiferrodistortive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 transition in SrTiO</a:t>
            </a:r>
            <a:r>
              <a:rPr lang="en-US" baseline="-25000" dirty="0">
                <a:solidFill>
                  <a:srgbClr val="005493"/>
                </a:solidFill>
                <a:latin typeface="Avenir Medium" panose="02000503020000020003" pitchFamily="2" charset="0"/>
              </a:rPr>
              <a:t>3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 in R-point of the </a:t>
            </a:r>
            <a:r>
              <a:rPr lang="en-US" dirty="0" err="1">
                <a:solidFill>
                  <a:srgbClr val="005493"/>
                </a:solidFill>
                <a:latin typeface="Avenir Medium" panose="02000503020000020003" pitchFamily="2" charset="0"/>
              </a:rPr>
              <a:t>Brillouin</a:t>
            </a:r>
            <a:r>
              <a:rPr lang="en-US" dirty="0">
                <a:solidFill>
                  <a:srgbClr val="005493"/>
                </a:solidFill>
                <a:latin typeface="Avenir Medium" panose="02000503020000020003" pitchFamily="2" charset="0"/>
              </a:rPr>
              <a:t> zone</a:t>
            </a:r>
            <a:endParaRPr lang="cs-CZ" dirty="0">
              <a:solidFill>
                <a:srgbClr val="005493"/>
              </a:solidFill>
              <a:latin typeface="Avenir Medium" panose="02000503020000020003" pitchFamily="2" charset="0"/>
            </a:endParaRPr>
          </a:p>
        </p:txBody>
      </p:sp>
      <p:sp>
        <p:nvSpPr>
          <p:cNvPr id="113" name="Text Box 4">
            <a:extLst>
              <a:ext uri="{FF2B5EF4-FFF2-40B4-BE49-F238E27FC236}">
                <a16:creationId xmlns:a16="http://schemas.microsoft.com/office/drawing/2014/main" id="{D8A92235-18C1-BB40-83F9-8BD8AA6EE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0549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Polar Materials and Ferroelectrics: SrTiO</a:t>
            </a:r>
            <a:r>
              <a:rPr lang="en-US" sz="2000" b="1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 (on the cusp of becoming ferroelectric)</a:t>
            </a:r>
            <a:endParaRPr lang="en-US" sz="2000" b="1" baseline="-25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428</Words>
  <Application>Microsoft Macintosh PowerPoint</Application>
  <PresentationFormat>Widescreen</PresentationFormat>
  <Paragraphs>51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Avenir Medium</vt:lpstr>
      <vt:lpstr>Times New Roman</vt:lpstr>
      <vt:lpstr>Trebuchet MS</vt:lpstr>
      <vt:lpstr>Default Design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70</cp:revision>
  <dcterms:created xsi:type="dcterms:W3CDTF">1601-01-01T00:00:00Z</dcterms:created>
  <dcterms:modified xsi:type="dcterms:W3CDTF">2020-05-07T20:54:30Z</dcterms:modified>
</cp:coreProperties>
</file>