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97" r:id="rId2"/>
    <p:sldId id="882" r:id="rId3"/>
    <p:sldId id="831" r:id="rId4"/>
    <p:sldId id="840" r:id="rId5"/>
    <p:sldId id="834" r:id="rId6"/>
    <p:sldId id="856" r:id="rId7"/>
    <p:sldId id="835" r:id="rId8"/>
    <p:sldId id="837" r:id="rId9"/>
    <p:sldId id="838" r:id="rId10"/>
    <p:sldId id="881" r:id="rId11"/>
    <p:sldId id="839" r:id="rId12"/>
    <p:sldId id="843" r:id="rId13"/>
    <p:sldId id="841" r:id="rId14"/>
    <p:sldId id="842" r:id="rId15"/>
    <p:sldId id="844" r:id="rId16"/>
    <p:sldId id="845" r:id="rId17"/>
    <p:sldId id="846" r:id="rId18"/>
    <p:sldId id="857" r:id="rId19"/>
    <p:sldId id="830" r:id="rId20"/>
    <p:sldId id="853" r:id="rId21"/>
    <p:sldId id="847" r:id="rId22"/>
    <p:sldId id="851" r:id="rId23"/>
    <p:sldId id="860" r:id="rId24"/>
    <p:sldId id="848" r:id="rId25"/>
    <p:sldId id="849" r:id="rId26"/>
    <p:sldId id="854" r:id="rId27"/>
    <p:sldId id="850" r:id="rId28"/>
    <p:sldId id="852" r:id="rId29"/>
    <p:sldId id="880" r:id="rId30"/>
    <p:sldId id="855" r:id="rId31"/>
    <p:sldId id="879" r:id="rId32"/>
    <p:sldId id="883" r:id="rId33"/>
    <p:sldId id="886" r:id="rId34"/>
    <p:sldId id="887" r:id="rId35"/>
    <p:sldId id="885" r:id="rId36"/>
    <p:sldId id="257" r:id="rId37"/>
    <p:sldId id="256" r:id="rId38"/>
    <p:sldId id="258" r:id="rId39"/>
  </p:sldIdLst>
  <p:sldSz cx="12192000" cy="6858000"/>
  <p:notesSz cx="7315200" cy="9601200"/>
  <p:embeddedFontLst>
    <p:embeddedFont>
      <p:font typeface="Candara" panose="020E0502030303020204" pitchFamily="34" charset="0"/>
      <p:regular r:id="rId42"/>
      <p:bold r:id="rId43"/>
      <p:italic r:id="rId44"/>
      <p:boldItalic r:id="rId45"/>
    </p:embeddedFont>
    <p:embeddedFont>
      <p:font typeface="Menlo Bold" panose="020B0609030804020204" pitchFamily="49" charset="0"/>
      <p:boldItalic r:id="rId46"/>
    </p:embeddedFont>
    <p:embeddedFont>
      <p:font typeface="Trebuchet MS" panose="020B0703020202090204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rgbClr val="004080"/>
        </a:solidFill>
        <a:latin typeface="Trebuchet MS" pitchFamily="6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  <a:srgbClr val="005493"/>
    <a:srgbClr val="FFCC66"/>
    <a:srgbClr val="66CCFF"/>
    <a:srgbClr val="FF8000"/>
    <a:srgbClr val="FF6666"/>
    <a:srgbClr val="004080"/>
    <a:srgbClr val="00FF80"/>
    <a:srgbClr val="8080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6405" autoAdjust="0"/>
  </p:normalViewPr>
  <p:slideViewPr>
    <p:cSldViewPr snapToGrid="0" snapToObjects="1" showGuides="1">
      <p:cViewPr varScale="1">
        <p:scale>
          <a:sx n="117" d="100"/>
          <a:sy n="117" d="100"/>
        </p:scale>
        <p:origin x="200" y="392"/>
      </p:cViewPr>
      <p:guideLst>
        <p:guide orient="horz" pos="2160"/>
        <p:guide pos="3816"/>
      </p:guideLst>
    </p:cSldViewPr>
  </p:slideViewPr>
  <p:outlineViewPr>
    <p:cViewPr>
      <p:scale>
        <a:sx n="100" d="100"/>
        <a:sy n="100" d="100"/>
      </p:scale>
      <p:origin x="0" y="4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05" d="100"/>
          <a:sy n="105" d="100"/>
        </p:scale>
        <p:origin x="-3048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E91D1-3080-E545-B7DA-185454153E57}" type="datetimeFigureOut">
              <a:rPr lang="en-US" smtClean="0">
                <a:latin typeface="Avenir Medium" panose="02000503020000020003" pitchFamily="2" charset="0"/>
              </a:rPr>
              <a:pPr/>
              <a:t>4/2/20</a:t>
            </a:fld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F08B6-ADA6-2248-9E27-66EE02EC31D6}" type="slidenum">
              <a:rPr lang="en-US" smtClean="0">
                <a:latin typeface="Avenir Medium" panose="02000503020000020003" pitchFamily="2" charset="0"/>
              </a:rPr>
              <a:pPr/>
              <a:t>‹#›</a:t>
            </a:fld>
            <a:endParaRPr lang="en-US" dirty="0"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20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9" tIns="47540" rIns="95079" bIns="47540" numCol="1" anchor="t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chemeClr val="tx1"/>
                </a:solidFill>
                <a:latin typeface="Avenir Medium" panose="02000503020000020003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843" y="0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9" tIns="47540" rIns="95079" bIns="47540" numCol="1" anchor="t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latin typeface="Avenir Medium" panose="02000503020000020003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53" y="4560570"/>
            <a:ext cx="5851496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9" tIns="47540" rIns="95079" bIns="47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96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9" tIns="47540" rIns="95079" bIns="47540" numCol="1" anchor="b" anchorCtr="0" compatLnSpc="1">
            <a:prstTxWarp prst="textNoShape">
              <a:avLst/>
            </a:prstTxWarp>
          </a:bodyPr>
          <a:lstStyle>
            <a:lvl1pPr>
              <a:defRPr sz="1200" b="0" i="0">
                <a:solidFill>
                  <a:schemeClr val="tx1"/>
                </a:solidFill>
                <a:latin typeface="Avenir Medium" panose="02000503020000020003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843" y="9119496"/>
            <a:ext cx="3169699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79" tIns="47540" rIns="95079" bIns="47540" numCol="1" anchor="b" anchorCtr="0" compatLnSpc="1">
            <a:prstTxWarp prst="textNoShape">
              <a:avLst/>
            </a:prstTxWarp>
          </a:bodyPr>
          <a:lstStyle>
            <a:lvl1pPr algn="r">
              <a:defRPr sz="1200" b="0" i="0">
                <a:solidFill>
                  <a:schemeClr val="tx1"/>
                </a:solidFill>
                <a:latin typeface="Avenir Medium" panose="02000503020000020003" pitchFamily="2" charset="0"/>
              </a:defRPr>
            </a:lvl1pPr>
          </a:lstStyle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59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venir Medium" panose="02000503020000020003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venir Medium" panose="02000503020000020003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venir Medium" panose="02000503020000020003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venir Medium" panose="02000503020000020003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Avenir Medium" panose="02000503020000020003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2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30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236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999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76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214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F2D08-4D44-4A7E-943F-30F39331E39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9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EED05-D2F5-9E49-BD7B-B4FF015342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1CDD72-7BB1-C14C-BE4C-1243720D9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81E48-B4C1-7E41-B2C0-4151EF2D2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8F00D-D0BF-9340-8600-E75426DA69FF}" type="datetimeFigureOut">
              <a:rPr lang="en-US" smtClean="0"/>
              <a:t>4/2/20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4AB8C-F2F5-3449-8AFD-161A1D48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0D6BC-E0FF-A844-A5E6-4164FBD7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C0A4-010F-5646-BA23-5FC0CACB5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84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2A48E-3CF0-6945-97A8-52B8363BF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72600" y="6553200"/>
            <a:ext cx="2704071" cy="2011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3198168"/>
            <a:ext cx="12192000" cy="461665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Medium" panose="02000503020000020003" pitchFamily="2" charset="0"/>
                <a:cs typeface="Candara"/>
              </a:rPr>
              <a:t>Oxide crystal structures: The basics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659833"/>
            <a:ext cx="914400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Ram Seshadri</a:t>
            </a:r>
          </a:p>
          <a:p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Materials Department and Department of Chemistry &amp; Biochemistry</a:t>
            </a:r>
          </a:p>
          <a:p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Materials Research Laboratory, University of California, Santa Barbara CA 93106 USA</a:t>
            </a:r>
          </a:p>
          <a:p>
            <a:r>
              <a:rPr lang="en-US" sz="14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seshadri@mrl.ucsb.edu</a:t>
            </a:r>
            <a:endParaRPr lang="en-US" sz="12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81001"/>
            <a:ext cx="2194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Materials 286G, Spring 2020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(chiral,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P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1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1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514290"/>
            <a:ext cx="51507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(hugely important for glass industry). 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99D11D-B612-E541-AE66-90B5A1548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57" y="1164772"/>
            <a:ext cx="2972218" cy="5410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B24CF2-FA33-EF4F-8E5D-D53E3B436C6B}"/>
              </a:ext>
            </a:extLst>
          </p:cNvPr>
          <p:cNvSpPr/>
          <p:nvPr/>
        </p:nvSpPr>
        <p:spPr>
          <a:xfrm>
            <a:off x="6444343" y="5870061"/>
            <a:ext cx="5784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NB: This structure is not in scale with the others.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54088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Crystal structures of simple oxides of tetravalent ions: </a:t>
            </a:r>
            <a:r>
              <a:rPr lang="en-US" sz="1800" i="1" dirty="0"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800" dirty="0"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latin typeface="Avenir Medium" panose="02000503020000020003" pitchFamily="2" charset="0"/>
                <a:cs typeface="Candara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0" y="514290"/>
            <a:ext cx="15039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(rutile)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Ti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065788"/>
            <a:ext cx="2420620" cy="210312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81001" y="3453780"/>
            <a:ext cx="18614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CeO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(fluorite)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18" name="Picture 17" descr="Ce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930805"/>
            <a:ext cx="2852420" cy="2870200"/>
          </a:xfrm>
          <a:prstGeom prst="rect">
            <a:avLst/>
          </a:prstGeom>
        </p:spPr>
      </p:pic>
      <p:pic>
        <p:nvPicPr>
          <p:cNvPr id="3" name="Picture 2" descr="TiO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172" y="1110215"/>
            <a:ext cx="1828800" cy="2186778"/>
          </a:xfrm>
          <a:prstGeom prst="rect">
            <a:avLst/>
          </a:prstGeom>
        </p:spPr>
      </p:pic>
      <p:pic>
        <p:nvPicPr>
          <p:cNvPr id="6" name="Picture 5" descr="Ce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161" y="4191000"/>
            <a:ext cx="1837944" cy="21945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49773" y="575609"/>
            <a:ext cx="32370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also crystallizes as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anatase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brookite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SiO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takes on this structure, and can be quenched to it, 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stishovite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 under pressure.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Also the structure of ThO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, and of ZrO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HfO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at elevated temperatures.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Ordered variants abound. 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2D5027-1008-A145-9EEC-19F4AD01818A}"/>
              </a:ext>
            </a:extLst>
          </p:cNvPr>
          <p:cNvSpPr/>
          <p:nvPr/>
        </p:nvSpPr>
        <p:spPr>
          <a:xfrm>
            <a:off x="8839200" y="2514600"/>
            <a:ext cx="3228432" cy="2031325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latin typeface="Avenir Medium" panose="02000503020000020003" pitchFamily="2" charset="0"/>
              </a:rPr>
              <a:t>The radius ratio rule at play:</a:t>
            </a:r>
          </a:p>
          <a:p>
            <a:endParaRPr lang="en-US" sz="1800" dirty="0">
              <a:latin typeface="Avenir Medium" panose="02000503020000020003" pitchFamily="2" charset="0"/>
            </a:endParaRPr>
          </a:p>
          <a:p>
            <a:r>
              <a:rPr lang="en-US" sz="1800" dirty="0">
                <a:latin typeface="Avenir Medium" panose="02000503020000020003" pitchFamily="2" charset="0"/>
              </a:rPr>
              <a:t>CO</a:t>
            </a:r>
            <a:r>
              <a:rPr lang="en-US" sz="1800" baseline="-25000" dirty="0">
                <a:latin typeface="Avenir Medium" panose="02000503020000020003" pitchFamily="2" charset="0"/>
              </a:rPr>
              <a:t>2</a:t>
            </a:r>
            <a:r>
              <a:rPr lang="en-US" sz="1800" dirty="0">
                <a:latin typeface="Avenir Medium" panose="02000503020000020003" pitchFamily="2" charset="0"/>
              </a:rPr>
              <a:t>	Linear</a:t>
            </a:r>
          </a:p>
          <a:p>
            <a:r>
              <a:rPr lang="en-US" sz="1800" dirty="0">
                <a:latin typeface="Avenir Medium" panose="02000503020000020003" pitchFamily="2" charset="0"/>
              </a:rPr>
              <a:t>SiO</a:t>
            </a:r>
            <a:r>
              <a:rPr lang="en-US" sz="1800" baseline="-25000" dirty="0">
                <a:latin typeface="Avenir Medium" panose="02000503020000020003" pitchFamily="2" charset="0"/>
              </a:rPr>
              <a:t>2</a:t>
            </a:r>
            <a:r>
              <a:rPr lang="en-US" sz="1800" dirty="0">
                <a:latin typeface="Avenir Medium" panose="02000503020000020003" pitchFamily="2" charset="0"/>
              </a:rPr>
              <a:t>	Tetrahedral</a:t>
            </a:r>
          </a:p>
          <a:p>
            <a:r>
              <a:rPr lang="en-US" sz="1800" dirty="0">
                <a:latin typeface="Avenir Medium" panose="02000503020000020003" pitchFamily="2" charset="0"/>
              </a:rPr>
              <a:t>TiO</a:t>
            </a:r>
            <a:r>
              <a:rPr lang="en-US" sz="1800" baseline="-25000" dirty="0">
                <a:latin typeface="Avenir Medium" panose="02000503020000020003" pitchFamily="2" charset="0"/>
              </a:rPr>
              <a:t>2</a:t>
            </a:r>
            <a:r>
              <a:rPr lang="en-US" sz="1800" dirty="0">
                <a:latin typeface="Avenir Medium" panose="02000503020000020003" pitchFamily="2" charset="0"/>
              </a:rPr>
              <a:t>	Octahedral</a:t>
            </a:r>
          </a:p>
          <a:p>
            <a:r>
              <a:rPr lang="en-US" sz="1800" dirty="0">
                <a:latin typeface="Avenir Medium" panose="02000503020000020003" pitchFamily="2" charset="0"/>
              </a:rPr>
              <a:t>HfO</a:t>
            </a:r>
            <a:r>
              <a:rPr lang="en-US" sz="1800" baseline="-25000" dirty="0">
                <a:latin typeface="Avenir Medium" panose="02000503020000020003" pitchFamily="2" charset="0"/>
              </a:rPr>
              <a:t>2</a:t>
            </a:r>
            <a:r>
              <a:rPr lang="en-US" sz="1800" dirty="0">
                <a:latin typeface="Avenir Medium" panose="02000503020000020003" pitchFamily="2" charset="0"/>
              </a:rPr>
              <a:t>	7-coordinate</a:t>
            </a:r>
          </a:p>
          <a:p>
            <a:r>
              <a:rPr lang="en-US" sz="1800" dirty="0">
                <a:latin typeface="Avenir Medium" panose="02000503020000020003" pitchFamily="2" charset="0"/>
              </a:rPr>
              <a:t>CeO</a:t>
            </a:r>
            <a:r>
              <a:rPr lang="en-US" sz="1800" baseline="-25000" dirty="0">
                <a:latin typeface="Avenir Medium" panose="02000503020000020003" pitchFamily="2" charset="0"/>
              </a:rPr>
              <a:t>2</a:t>
            </a:r>
            <a:r>
              <a:rPr lang="en-US" sz="1800" dirty="0">
                <a:latin typeface="Avenir Medium" panose="02000503020000020003" pitchFamily="2" charset="0"/>
              </a:rPr>
              <a:t>	Cubic</a:t>
            </a:r>
          </a:p>
        </p:txBody>
      </p:sp>
    </p:spTree>
    <p:extLst>
      <p:ext uri="{BB962C8B-B14F-4D97-AF65-F5344CB8AC3E}">
        <p14:creationId xmlns:p14="http://schemas.microsoft.com/office/powerpoint/2010/main" val="186301270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Oxides versus sulfides: TiS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970083" y="1472625"/>
            <a:ext cx="10486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1T–TiS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3" name="Picture 2" descr="TiS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083" y="1972517"/>
            <a:ext cx="2425700" cy="3002280"/>
          </a:xfrm>
          <a:prstGeom prst="rect">
            <a:avLst/>
          </a:prstGeom>
        </p:spPr>
      </p:pic>
      <p:cxnSp>
        <p:nvCxnSpPr>
          <p:cNvPr id="6" name="Curved Connector 5"/>
          <p:cNvCxnSpPr/>
          <p:nvPr/>
        </p:nvCxnSpPr>
        <p:spPr>
          <a:xfrm>
            <a:off x="3433395" y="3472935"/>
            <a:ext cx="685800" cy="457200"/>
          </a:xfrm>
          <a:prstGeom prst="curvedConnector3">
            <a:avLst>
              <a:gd name="adj1" fmla="val 48193"/>
            </a:avLst>
          </a:prstGeom>
          <a:ln w="38100">
            <a:solidFill>
              <a:srgbClr val="00408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191000" y="3581400"/>
            <a:ext cx="51859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van der Waals gap (unlikely in oxides or fluorides, but occurs frequently in hydroxides)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This is the CdI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structure.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94735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an oxide with an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octavalent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ion: OsO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81001" y="1570064"/>
            <a:ext cx="816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OsO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3" name="Picture 2" descr="OsO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126386"/>
            <a:ext cx="1780540" cy="2651760"/>
          </a:xfrm>
          <a:prstGeom prst="rect">
            <a:avLst/>
          </a:prstGeom>
        </p:spPr>
      </p:pic>
      <p:pic>
        <p:nvPicPr>
          <p:cNvPr id="2" name="Picture 1" descr="OsO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5712" y="1970175"/>
            <a:ext cx="2910516" cy="29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8675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Pauling’s second rule: The electrostatic valence rule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14290"/>
            <a:ext cx="102418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Medium" panose="02000503020000020003" pitchFamily="2" charset="0"/>
                <a:cs typeface="Candara"/>
              </a:rPr>
              <a:t>In brief: Charges going out from </a:t>
            </a:r>
            <a:r>
              <a:rPr lang="en-US" dirty="0" err="1">
                <a:latin typeface="Avenir Medium" panose="02000503020000020003" pitchFamily="2" charset="0"/>
                <a:cs typeface="Candara"/>
              </a:rPr>
              <a:t>cations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 should balance anions and </a:t>
            </a:r>
            <a:r>
              <a:rPr lang="en-US" i="1" dirty="0">
                <a:latin typeface="Avenir Medium" panose="02000503020000020003" pitchFamily="2" charset="0"/>
                <a:cs typeface="Candara"/>
              </a:rPr>
              <a:t>vice-versa</a:t>
            </a:r>
            <a:endParaRPr lang="en-US" i="1" dirty="0">
              <a:latin typeface="Avenir Medium" panose="02000503020000020003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-30480" y="6548931"/>
            <a:ext cx="75675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Medium" panose="02000503020000020003" pitchFamily="2" charset="0"/>
                <a:cs typeface="Candara"/>
              </a:rPr>
              <a:t>Pauling, The Nature of the Chemical Bond, 3</a:t>
            </a:r>
            <a:r>
              <a:rPr lang="en-US" sz="1400" baseline="30000" dirty="0">
                <a:latin typeface="Avenir Medium" panose="02000503020000020003" pitchFamily="2" charset="0"/>
                <a:cs typeface="Candara"/>
              </a:rPr>
              <a:t>rd</a:t>
            </a:r>
            <a:r>
              <a:rPr lang="en-US" sz="1400" dirty="0">
                <a:latin typeface="Avenir Medium" panose="02000503020000020003" pitchFamily="2" charset="0"/>
                <a:cs typeface="Candara"/>
              </a:rPr>
              <a:t> </a:t>
            </a:r>
            <a:r>
              <a:rPr lang="en-US" sz="1400" dirty="0" err="1">
                <a:latin typeface="Avenir Medium" panose="02000503020000020003" pitchFamily="2" charset="0"/>
                <a:cs typeface="Candara"/>
              </a:rPr>
              <a:t>Edn</a:t>
            </a:r>
            <a:r>
              <a:rPr lang="en-US" sz="1400" dirty="0">
                <a:latin typeface="Avenir Medium" panose="02000503020000020003" pitchFamily="2" charset="0"/>
                <a:cs typeface="Candara"/>
              </a:rPr>
              <a:t>., Cornell University Press, Ithaca 1960</a:t>
            </a:r>
            <a:endParaRPr lang="en-US" sz="1400" dirty="0">
              <a:latin typeface="Avenir Medium" panose="02000503020000020003" pitchFamily="2" charset="0"/>
            </a:endParaRPr>
          </a:p>
        </p:txBody>
      </p:sp>
      <p:pic>
        <p:nvPicPr>
          <p:cNvPr id="62" name="Picture 61" descr="OsO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276601"/>
            <a:ext cx="2910516" cy="2906625"/>
          </a:xfrm>
          <a:prstGeom prst="rect">
            <a:avLst/>
          </a:prstGeom>
        </p:spPr>
      </p:pic>
      <p:pic>
        <p:nvPicPr>
          <p:cNvPr id="63" name="Picture 62" descr="Al2O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332" y="1707530"/>
            <a:ext cx="2190669" cy="3626471"/>
          </a:xfrm>
          <a:prstGeom prst="rect">
            <a:avLst/>
          </a:prstGeom>
        </p:spPr>
      </p:pic>
      <p:pic>
        <p:nvPicPr>
          <p:cNvPr id="64" name="Picture 63" descr="Cu2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990600"/>
            <a:ext cx="1828800" cy="21867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5601" y="1248291"/>
            <a:ext cx="684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+1/2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292063" y="3980985"/>
            <a:ext cx="684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+8/4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071006" y="1933423"/>
            <a:ext cx="684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+3/6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352800" y="2531047"/>
            <a:ext cx="425173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electrostatic bond strength or valence </a:t>
            </a:r>
          </a:p>
          <a:p>
            <a:r>
              <a:rPr lang="en-US" sz="1800" i="1" dirty="0">
                <a:latin typeface="Avenir Medium" panose="02000503020000020003" pitchFamily="2" charset="0"/>
                <a:cs typeface="Candara"/>
              </a:rPr>
              <a:t>s</a:t>
            </a:r>
            <a:r>
              <a:rPr lang="en-US" sz="1800" dirty="0">
                <a:latin typeface="Avenir Medium" panose="02000503020000020003" pitchFamily="2" charset="0"/>
                <a:cs typeface="Candara"/>
              </a:rPr>
              <a:t> = charge on </a:t>
            </a:r>
            <a:r>
              <a:rPr lang="en-US" sz="1800" dirty="0" err="1">
                <a:latin typeface="Avenir Medium" panose="02000503020000020003" pitchFamily="2" charset="0"/>
                <a:cs typeface="Candara"/>
              </a:rPr>
              <a:t>cation</a:t>
            </a:r>
            <a:r>
              <a:rPr lang="en-US" sz="1800" dirty="0">
                <a:latin typeface="Avenir Medium" panose="02000503020000020003" pitchFamily="2" charset="0"/>
                <a:cs typeface="Candara"/>
              </a:rPr>
              <a:t>/coordination number</a:t>
            </a:r>
          </a:p>
        </p:txBody>
      </p:sp>
      <p:cxnSp>
        <p:nvCxnSpPr>
          <p:cNvPr id="4" name="Straight Arrow Connector 3"/>
          <p:cNvCxnSpPr>
            <a:stCxn id="68" idx="2"/>
            <a:endCxn id="66" idx="3"/>
          </p:cNvCxnSpPr>
          <p:nvPr/>
        </p:nvCxnSpPr>
        <p:spPr>
          <a:xfrm flipH="1">
            <a:off x="3976865" y="3454377"/>
            <a:ext cx="1501804" cy="711274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8" idx="0"/>
            <a:endCxn id="2" idx="3"/>
          </p:cNvCxnSpPr>
          <p:nvPr/>
        </p:nvCxnSpPr>
        <p:spPr>
          <a:xfrm flipH="1" flipV="1">
            <a:off x="3580403" y="1432957"/>
            <a:ext cx="1898266" cy="1098090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8" idx="0"/>
            <a:endCxn id="67" idx="1"/>
          </p:cNvCxnSpPr>
          <p:nvPr/>
        </p:nvCxnSpPr>
        <p:spPr>
          <a:xfrm flipV="1">
            <a:off x="5478669" y="2118089"/>
            <a:ext cx="2592336" cy="412958"/>
          </a:xfrm>
          <a:prstGeom prst="straightConnector1">
            <a:avLst/>
          </a:prstGeom>
          <a:ln w="12700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962400" y="5389505"/>
            <a:ext cx="3886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800000"/>
                </a:solidFill>
                <a:latin typeface="Avenir Medium" panose="02000503020000020003" pitchFamily="2" charset="0"/>
                <a:cs typeface="Candara"/>
              </a:rPr>
              <a:t>Why is OsO</a:t>
            </a:r>
            <a:r>
              <a:rPr lang="en-US" sz="1800" baseline="-25000" dirty="0">
                <a:solidFill>
                  <a:srgbClr val="800000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800000"/>
                </a:solidFill>
                <a:latin typeface="Avenir Medium" panose="02000503020000020003" pitchFamily="2" charset="0"/>
                <a:cs typeface="Candara"/>
              </a:rPr>
              <a:t> a molecule? Radius ratio + electrostatic valence</a:t>
            </a:r>
          </a:p>
        </p:txBody>
      </p:sp>
    </p:spTree>
    <p:extLst>
      <p:ext uri="{BB962C8B-B14F-4D97-AF65-F5344CB8AC3E}">
        <p14:creationId xmlns:p14="http://schemas.microsoft.com/office/powerpoint/2010/main" val="200064341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Electrostatic valence and bond valence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14291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Medium" panose="02000503020000020003" pitchFamily="2" charset="0"/>
                <a:cs typeface="Candara"/>
              </a:rPr>
              <a:t>Pauling, and later Brown and Shannon, noted that the Pauling bond strength (the electrostatic valence) correlates very well with distance for many oxides: Short bonds (distances) correspond to strong bonds and </a:t>
            </a:r>
            <a:r>
              <a:rPr lang="en-US" i="1" dirty="0">
                <a:latin typeface="Avenir Medium" panose="02000503020000020003" pitchFamily="2" charset="0"/>
                <a:cs typeface="Candara"/>
              </a:rPr>
              <a:t>vice-versa</a:t>
            </a:r>
            <a:endParaRPr lang="en-US" i="1" dirty="0">
              <a:latin typeface="Avenir Medium" panose="02000503020000020003" pitchFamily="2" charset="0"/>
            </a:endParaRPr>
          </a:p>
        </p:txBody>
      </p:sp>
      <p:pic>
        <p:nvPicPr>
          <p:cNvPr id="6" name="Picture 5" descr="Brown-Shannon-a0969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663060"/>
            <a:ext cx="5334000" cy="454723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50223"/>
            <a:ext cx="9296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Brown, Shannon, Empirical bond-strength-bond-length curves for oxides, </a:t>
            </a:r>
            <a:r>
              <a:rPr lang="en-US" sz="14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Acta </a:t>
            </a:r>
            <a:r>
              <a:rPr lang="en-US" sz="1400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Cryst</a:t>
            </a:r>
            <a:r>
              <a:rPr lang="en-US" sz="14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A</a:t>
            </a:r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r>
              <a:rPr lang="en-US" sz="1400" b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29</a:t>
            </a:r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(1973) 266–281 </a:t>
            </a:r>
          </a:p>
        </p:txBody>
      </p:sp>
    </p:spTree>
    <p:extLst>
      <p:ext uri="{BB962C8B-B14F-4D97-AF65-F5344CB8AC3E}">
        <p14:creationId xmlns:p14="http://schemas.microsoft.com/office/powerpoint/2010/main" val="65745251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Electrostatic valence and bond valence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514291"/>
            <a:ext cx="85654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The modern bond valence relationship: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Where s is the strength of the bond,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is the cation to anion distance, and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0 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and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Candara"/>
              </a:rPr>
              <a:t>≈ 0.37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Candara"/>
              </a:rPr>
              <a:t>Å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Candara"/>
              </a:rPr>
              <a:t>) are parametrized for the specific ion pair.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ea typeface="ＭＳ ゴシック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Candara"/>
              </a:rPr>
              <a:t>When all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Candara"/>
              </a:rPr>
              <a:t>s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Candara"/>
              </a:rPr>
              <a:t> are calculated:                  valence of the ion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1219200"/>
            <a:ext cx="2070100" cy="6223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2994932"/>
            <a:ext cx="811216" cy="6285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550223"/>
            <a:ext cx="937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venir Medium" panose="02000503020000020003" pitchFamily="2" charset="0"/>
                <a:cs typeface="Candara"/>
              </a:rPr>
              <a:t>Brown, Shannon, Empirical bond-strength-bond-length curves for oxides, </a:t>
            </a:r>
            <a:r>
              <a:rPr lang="en-US" sz="1400" i="1" dirty="0">
                <a:latin typeface="Avenir Medium" panose="02000503020000020003" pitchFamily="2" charset="0"/>
                <a:cs typeface="Candara"/>
              </a:rPr>
              <a:t>Acta </a:t>
            </a:r>
            <a:r>
              <a:rPr lang="en-US" sz="1400" i="1" dirty="0" err="1">
                <a:latin typeface="Avenir Medium" panose="02000503020000020003" pitchFamily="2" charset="0"/>
                <a:cs typeface="Candara"/>
              </a:rPr>
              <a:t>Cryst</a:t>
            </a:r>
            <a:r>
              <a:rPr lang="en-US" sz="1400" i="1" dirty="0">
                <a:latin typeface="Avenir Medium" panose="02000503020000020003" pitchFamily="2" charset="0"/>
                <a:cs typeface="Candara"/>
              </a:rPr>
              <a:t>. A </a:t>
            </a:r>
            <a:r>
              <a:rPr lang="en-US" sz="1400" b="1" dirty="0">
                <a:latin typeface="Avenir Medium" panose="02000503020000020003" pitchFamily="2" charset="0"/>
                <a:cs typeface="Candara"/>
              </a:rPr>
              <a:t>29</a:t>
            </a:r>
            <a:r>
              <a:rPr lang="en-US" sz="1400" dirty="0">
                <a:latin typeface="Avenir Medium" panose="02000503020000020003" pitchFamily="2" charset="0"/>
                <a:cs typeface="Candara"/>
              </a:rPr>
              <a:t> (1973) 266–281.</a:t>
            </a:r>
          </a:p>
        </p:txBody>
      </p:sp>
      <p:pic>
        <p:nvPicPr>
          <p:cNvPr id="2" name="Picture 1" descr="Mn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4410977"/>
            <a:ext cx="1837944" cy="7863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3400" y="4191000"/>
            <a:ext cx="502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For Mn</a:t>
            </a:r>
            <a:r>
              <a:rPr lang="pt-BR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2+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–O</a:t>
            </a:r>
            <a:r>
              <a:rPr lang="pt-BR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2–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, </a:t>
            </a:r>
            <a:r>
              <a:rPr lang="pt-BR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</a:t>
            </a:r>
            <a:r>
              <a:rPr lang="pt-BR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0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1.790 </a:t>
            </a:r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Å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, </a:t>
            </a:r>
            <a:r>
              <a:rPr lang="pt-BR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0.37 </a:t>
            </a:r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Å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</a:p>
          <a:p>
            <a:endParaRPr lang="pt-BR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This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means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r>
              <a:rPr lang="pt-BR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2.20 </a:t>
            </a:r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Å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</a:t>
            </a:r>
          </a:p>
          <a:p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experiment</a:t>
            </a:r>
            <a:r>
              <a:rPr lang="pt-BR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:  2.22 </a:t>
            </a:r>
            <a:r>
              <a:rPr lang="pt-BR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Å</a:t>
            </a:r>
            <a:endParaRPr lang="pt-BR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4041645"/>
            <a:ext cx="10695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+2/6</a:t>
            </a:r>
          </a:p>
        </p:txBody>
      </p:sp>
    </p:spTree>
    <p:extLst>
      <p:ext uri="{BB962C8B-B14F-4D97-AF65-F5344CB8AC3E}">
        <p14:creationId xmlns:p14="http://schemas.microsoft.com/office/powerpoint/2010/main" val="10843525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Electrostatic valence and bond valence: Parameters for </a:t>
            </a:r>
            <a:r>
              <a:rPr lang="en-US" sz="1800" dirty="0" err="1">
                <a:latin typeface="Avenir Medium" panose="02000503020000020003" pitchFamily="2" charset="0"/>
                <a:cs typeface="Candara"/>
              </a:rPr>
              <a:t>Mn</a:t>
            </a:r>
            <a:endParaRPr lang="en-US" sz="1800" dirty="0"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838200"/>
            <a:ext cx="3657600" cy="470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O  -2    1.790    0.37     a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O  -2    1.765    0.37  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</a:t>
            </a:r>
            <a:endParaRPr lang="pt-BR" sz="1200" dirty="0">
              <a:solidFill>
                <a:srgbClr val="00549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</a:t>
            </a:r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-2    2.22     0.37     e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-1    1.698    0.37     a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Cl -1    2.133    0.37     a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Br</a:t>
            </a:r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-1    2.34     0.37     e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</a:t>
            </a:r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-2    2.52     0.37     e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2   N  -3    1.849    0.37     j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2   N  -3    1.65     0.35     e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3   O  -2    1.760    0.37     a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   O  -2    1.732    0.37     j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   F  -1    1.66     0.37     b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   </a:t>
            </a:r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-1    2.14     0.37     b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3   N  -3    1.837    0.37     j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4   O  -2    1.753    0.37     a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4   O  -2    1.750    0.37     j</a:t>
            </a: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4   F  -1    1.71     0.37     b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4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-1    1.63     0.37     e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4   Cl -1    2.13     0.37  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endParaRPr lang="pt-BR" sz="1200" dirty="0">
              <a:solidFill>
                <a:srgbClr val="00549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</a:t>
            </a:r>
            <a:r>
              <a:rPr lang="en-US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4   N  -3    1.822    0.37     j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6   O  -2    1.79     0.37     e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7   O  -2    1.827    0.37     e</a:t>
            </a: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7   O  -2    1.79     0.37  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endParaRPr lang="pt-BR" sz="1200" dirty="0">
              <a:solidFill>
                <a:srgbClr val="00549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7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</a:t>
            </a:r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-1    1.72     0.37  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endParaRPr lang="pt-BR" sz="1200" dirty="0">
              <a:solidFill>
                <a:srgbClr val="00549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pt-BR" sz="1200" dirty="0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Mn 7   Cl -1    2.17     0.37     </a:t>
            </a:r>
            <a:r>
              <a:rPr lang="pt-BR" sz="1200" dirty="0" err="1">
                <a:solidFill>
                  <a:srgbClr val="005493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</a:t>
            </a:r>
            <a:endParaRPr lang="pt-BR" sz="1200" dirty="0">
              <a:solidFill>
                <a:srgbClr val="005493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3400" y="3228945"/>
            <a:ext cx="1526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Menlo Bold"/>
              </a:rPr>
              <a:t>bvsparm.cif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Menlo Bold"/>
            </a:endParaRPr>
          </a:p>
        </p:txBody>
      </p:sp>
    </p:spTree>
    <p:extLst>
      <p:ext uri="{BB962C8B-B14F-4D97-AF65-F5344CB8AC3E}">
        <p14:creationId xmlns:p14="http://schemas.microsoft.com/office/powerpoint/2010/main" val="193084258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3244334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some complex oxides [containing two or more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cation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sites]</a:t>
            </a:r>
          </a:p>
        </p:txBody>
      </p:sp>
    </p:spTree>
    <p:extLst>
      <p:ext uri="{BB962C8B-B14F-4D97-AF65-F5344CB8AC3E}">
        <p14:creationId xmlns:p14="http://schemas.microsoft.com/office/powerpoint/2010/main" val="371937501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The major ternary structural families (Muller and Roy, page 3, redrawn and modified)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091886" y="6347127"/>
            <a:ext cx="604653" cy="276999"/>
          </a:xfrm>
          <a:prstGeom prst="rect">
            <a:avLst/>
          </a:prstGeom>
          <a:noFill/>
          <a:ln>
            <a:solidFill>
              <a:srgbClr val="FF666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00200" y="3286600"/>
            <a:ext cx="1865177" cy="461665"/>
          </a:xfrm>
          <a:prstGeom prst="rect">
            <a:avLst/>
          </a:prstGeom>
          <a:solidFill>
            <a:srgbClr val="005493"/>
          </a:solidFill>
          <a:ln>
            <a:solidFill>
              <a:srgbClr val="00408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Candara"/>
              </a:rPr>
              <a:t>Ternary structural families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7760" y="5792689"/>
            <a:ext cx="630302" cy="276999"/>
          </a:xfrm>
          <a:prstGeom prst="rect">
            <a:avLst/>
          </a:prstGeom>
          <a:solidFill>
            <a:srgbClr val="FF6666"/>
          </a:solidFill>
          <a:ln>
            <a:solidFill>
              <a:srgbClr val="00408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others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48321" y="4124142"/>
            <a:ext cx="601448" cy="276999"/>
          </a:xfrm>
          <a:prstGeom prst="rect">
            <a:avLst/>
          </a:prstGeom>
          <a:solidFill>
            <a:srgbClr val="00FF80"/>
          </a:solidFill>
          <a:ln>
            <a:solidFill>
              <a:srgbClr val="00408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77174" y="2521710"/>
            <a:ext cx="543739" cy="276999"/>
          </a:xfrm>
          <a:prstGeom prst="rect">
            <a:avLst/>
          </a:prstGeom>
          <a:solidFill>
            <a:srgbClr val="FF8000"/>
          </a:solidFill>
          <a:ln>
            <a:solidFill>
              <a:srgbClr val="00408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78001" y="1025099"/>
            <a:ext cx="546946" cy="276999"/>
          </a:xfrm>
          <a:prstGeom prst="rect">
            <a:avLst/>
          </a:prstGeom>
          <a:solidFill>
            <a:srgbClr val="66CCFF"/>
          </a:solidFill>
          <a:ln>
            <a:solidFill>
              <a:srgbClr val="00408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70733" y="471101"/>
            <a:ext cx="668773" cy="276999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CaCO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70733" y="748100"/>
            <a:ext cx="956159" cy="276999"/>
          </a:xfrm>
          <a:prstGeom prst="rect">
            <a:avLst/>
          </a:prstGeom>
          <a:solidFill>
            <a:srgbClr val="FFCC66"/>
          </a:solidFill>
          <a:ln>
            <a:solidFill>
              <a:srgbClr val="66CC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Perovskite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endParaRPr lang="en-US" sz="1200" baseline="-250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0733" y="1025099"/>
            <a:ext cx="3934090" cy="276999"/>
          </a:xfrm>
          <a:prstGeom prst="rect">
            <a:avLst/>
          </a:prstGeom>
          <a:solidFill>
            <a:srgbClr val="FFCC66"/>
          </a:solidFill>
          <a:ln>
            <a:solidFill>
              <a:srgbClr val="66CCFF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>
                <a:latin typeface="Candara"/>
                <a:cs typeface="Candara"/>
              </a:defRPr>
            </a:lvl1pPr>
          </a:lstStyle>
          <a:p>
            <a:r>
              <a:rPr lang="en-US" b="0" dirty="0">
                <a:solidFill>
                  <a:srgbClr val="005493"/>
                </a:solidFill>
                <a:latin typeface="Avenir Medium" panose="02000503020000020003" pitchFamily="2" charset="0"/>
              </a:rPr>
              <a:t>Hexagonal </a:t>
            </a:r>
            <a:r>
              <a:rPr lang="en-US" b="0" i="1" dirty="0">
                <a:solidFill>
                  <a:srgbClr val="005493"/>
                </a:solidFill>
                <a:latin typeface="Avenir Medium" panose="02000503020000020003" pitchFamily="2" charset="0"/>
              </a:rPr>
              <a:t>ABX</a:t>
            </a:r>
            <a:r>
              <a:rPr lang="en-US" b="0" baseline="-25000" dirty="0">
                <a:solidFill>
                  <a:srgbClr val="005493"/>
                </a:solidFill>
                <a:latin typeface="Avenir Medium" panose="02000503020000020003" pitchFamily="2" charset="0"/>
              </a:rPr>
              <a:t>3</a:t>
            </a:r>
            <a:r>
              <a:rPr lang="en-US" b="0" dirty="0">
                <a:solidFill>
                  <a:srgbClr val="005493"/>
                </a:solidFill>
                <a:latin typeface="Avenir Medium" panose="02000503020000020003" pitchFamily="2" charset="0"/>
              </a:rPr>
              <a:t> (</a:t>
            </a:r>
            <a:r>
              <a:rPr lang="en-US" b="0" i="1" dirty="0" err="1">
                <a:solidFill>
                  <a:srgbClr val="005493"/>
                </a:solidFill>
                <a:latin typeface="Avenir Medium" panose="02000503020000020003" pitchFamily="2" charset="0"/>
              </a:rPr>
              <a:t>eg</a:t>
            </a:r>
            <a:r>
              <a:rPr lang="en-US" b="0" dirty="0">
                <a:solidFill>
                  <a:srgbClr val="005493"/>
                </a:solidFill>
                <a:latin typeface="Avenir Medium" panose="02000503020000020003" pitchFamily="2" charset="0"/>
              </a:rPr>
              <a:t>. BaNiO</a:t>
            </a:r>
            <a:r>
              <a:rPr lang="en-US" b="0" baseline="-25000" dirty="0">
                <a:solidFill>
                  <a:srgbClr val="005493"/>
                </a:solidFill>
                <a:latin typeface="Avenir Medium" panose="02000503020000020003" pitchFamily="2" charset="0"/>
              </a:rPr>
              <a:t>3</a:t>
            </a:r>
            <a:r>
              <a:rPr lang="en-US" b="0" dirty="0">
                <a:solidFill>
                  <a:srgbClr val="005493"/>
                </a:solidFill>
                <a:latin typeface="Avenir Medium" panose="02000503020000020003" pitchFamily="2" charset="0"/>
              </a:rPr>
              <a:t> in the CsCrBr</a:t>
            </a:r>
            <a:r>
              <a:rPr lang="en-US" b="0" baseline="-25000" dirty="0">
                <a:solidFill>
                  <a:srgbClr val="005493"/>
                </a:solidFill>
                <a:latin typeface="Avenir Medium" panose="02000503020000020003" pitchFamily="2" charset="0"/>
              </a:rPr>
              <a:t>3</a:t>
            </a:r>
            <a:r>
              <a:rPr lang="en-US" b="0" dirty="0">
                <a:solidFill>
                  <a:srgbClr val="005493"/>
                </a:solidFill>
                <a:latin typeface="Avenir Medium" panose="02000503020000020003" pitchFamily="2" charset="0"/>
              </a:rPr>
              <a:t> structure)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70733" y="1302098"/>
            <a:ext cx="4291303" cy="276999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Pyroxenes and related structures (</a:t>
            </a:r>
            <a:r>
              <a:rPr lang="en-US" sz="1200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eg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</a:t>
            </a:r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diopside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CaMgSi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  <a:endParaRPr lang="en-US" sz="1200" baseline="-250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71535" y="1579537"/>
            <a:ext cx="3981475" cy="276999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Corundum and related structures (</a:t>
            </a:r>
            <a:r>
              <a:rPr lang="en-US" sz="1200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eg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</a:t>
            </a:r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ilmenite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FeTiO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70733" y="1967712"/>
            <a:ext cx="1212640" cy="276999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Zircon (ZrSiO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  <a:endParaRPr lang="en-US" sz="1200" baseline="-250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71532" y="2244624"/>
            <a:ext cx="1475084" cy="276999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Scheelite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(CaWO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71535" y="2521710"/>
            <a:ext cx="1183337" cy="276999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Barite (BaSO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  <a:endParaRPr lang="en-US" sz="1200" baseline="-250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71477" y="2798803"/>
            <a:ext cx="1932837" cy="276999"/>
          </a:xfrm>
          <a:prstGeom prst="rect">
            <a:avLst/>
          </a:prstGeom>
          <a:noFill/>
          <a:ln>
            <a:solidFill>
              <a:srgbClr val="FF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Ordered SiO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derivatives</a:t>
            </a:r>
            <a:endParaRPr lang="en-US" sz="1200" baseline="-250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071535" y="3075802"/>
            <a:ext cx="1984133" cy="276999"/>
          </a:xfrm>
          <a:prstGeom prst="rect">
            <a:avLst/>
          </a:prstGeom>
          <a:solidFill>
            <a:srgbClr val="FFFF66"/>
          </a:solidFill>
          <a:ln>
            <a:solidFill>
              <a:srgbClr val="FF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Ordered rutile derivatives</a:t>
            </a:r>
            <a:endParaRPr lang="en-US" sz="1200" baseline="-250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cxnSp>
        <p:nvCxnSpPr>
          <p:cNvPr id="34" name="Straight Connector 33"/>
          <p:cNvCxnSpPr>
            <a:stCxn id="22" idx="3"/>
            <a:endCxn id="23" idx="1"/>
          </p:cNvCxnSpPr>
          <p:nvPr/>
        </p:nvCxnSpPr>
        <p:spPr>
          <a:xfrm flipV="1">
            <a:off x="4524947" y="609601"/>
            <a:ext cx="545786" cy="553998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22" idx="3"/>
            <a:endCxn id="24" idx="1"/>
          </p:cNvCxnSpPr>
          <p:nvPr/>
        </p:nvCxnSpPr>
        <p:spPr>
          <a:xfrm flipV="1">
            <a:off x="4524947" y="886600"/>
            <a:ext cx="545786" cy="276999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2" idx="3"/>
            <a:endCxn id="25" idx="1"/>
          </p:cNvCxnSpPr>
          <p:nvPr/>
        </p:nvCxnSpPr>
        <p:spPr>
          <a:xfrm>
            <a:off x="4524947" y="1163599"/>
            <a:ext cx="545786" cy="0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22" idx="3"/>
            <a:endCxn id="26" idx="1"/>
          </p:cNvCxnSpPr>
          <p:nvPr/>
        </p:nvCxnSpPr>
        <p:spPr>
          <a:xfrm>
            <a:off x="4524947" y="1163599"/>
            <a:ext cx="545786" cy="276999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22" idx="3"/>
            <a:endCxn id="27" idx="1"/>
          </p:cNvCxnSpPr>
          <p:nvPr/>
        </p:nvCxnSpPr>
        <p:spPr>
          <a:xfrm>
            <a:off x="4524947" y="1163599"/>
            <a:ext cx="546588" cy="554438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21" idx="3"/>
            <a:endCxn id="28" idx="1"/>
          </p:cNvCxnSpPr>
          <p:nvPr/>
        </p:nvCxnSpPr>
        <p:spPr>
          <a:xfrm flipV="1">
            <a:off x="4520913" y="2106212"/>
            <a:ext cx="549820" cy="553998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21" idx="3"/>
            <a:endCxn id="29" idx="1"/>
          </p:cNvCxnSpPr>
          <p:nvPr/>
        </p:nvCxnSpPr>
        <p:spPr>
          <a:xfrm flipV="1">
            <a:off x="4520913" y="2383124"/>
            <a:ext cx="550619" cy="277086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21" idx="3"/>
            <a:endCxn id="30" idx="1"/>
          </p:cNvCxnSpPr>
          <p:nvPr/>
        </p:nvCxnSpPr>
        <p:spPr>
          <a:xfrm>
            <a:off x="4520913" y="2660210"/>
            <a:ext cx="550622" cy="0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21" idx="3"/>
            <a:endCxn id="31" idx="1"/>
          </p:cNvCxnSpPr>
          <p:nvPr/>
        </p:nvCxnSpPr>
        <p:spPr>
          <a:xfrm>
            <a:off x="4520913" y="2660210"/>
            <a:ext cx="550564" cy="277093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21" idx="3"/>
            <a:endCxn id="32" idx="1"/>
          </p:cNvCxnSpPr>
          <p:nvPr/>
        </p:nvCxnSpPr>
        <p:spPr>
          <a:xfrm>
            <a:off x="4520913" y="2660210"/>
            <a:ext cx="550622" cy="554092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077130" y="3441307"/>
            <a:ext cx="2611612" cy="276999"/>
          </a:xfrm>
          <a:prstGeom prst="rect">
            <a:avLst/>
          </a:prstGeom>
          <a:solidFill>
            <a:srgbClr val="FFCC66"/>
          </a:solidFill>
          <a:ln>
            <a:solidFill>
              <a:srgbClr val="00FF8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K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NiF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1 </a:t>
            </a:r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Ruddlesden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-Popper)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076328" y="3720258"/>
            <a:ext cx="771365" cy="276999"/>
          </a:xfrm>
          <a:prstGeom prst="rect">
            <a:avLst/>
          </a:prstGeom>
          <a:noFill/>
          <a:ln>
            <a:solidFill>
              <a:srgbClr val="00FF8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5493"/>
                </a:solidFill>
                <a:latin typeface="Symbol" charset="2"/>
                <a:cs typeface="Symbol" charset="2"/>
              </a:rPr>
              <a:t>b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–K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endParaRPr lang="en-US" sz="12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76328" y="3995305"/>
            <a:ext cx="2831224" cy="276999"/>
          </a:xfrm>
          <a:prstGeom prst="rect">
            <a:avLst/>
          </a:prstGeom>
          <a:noFill/>
          <a:ln>
            <a:solidFill>
              <a:srgbClr val="00FF8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Olivine (Mg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SiO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for </a:t>
            </a:r>
            <a:r>
              <a:rPr lang="en-US" sz="1200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eg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LiFePO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077418" y="4272304"/>
            <a:ext cx="1369286" cy="276999"/>
          </a:xfrm>
          <a:prstGeom prst="rect">
            <a:avLst/>
          </a:prstGeom>
          <a:solidFill>
            <a:srgbClr val="FFCC66"/>
          </a:solidFill>
          <a:ln>
            <a:solidFill>
              <a:srgbClr val="00FF8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Spinel (MgAl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077418" y="4549303"/>
            <a:ext cx="787395" cy="276999"/>
          </a:xfrm>
          <a:prstGeom prst="rect">
            <a:avLst/>
          </a:prstGeom>
          <a:noFill/>
          <a:ln>
            <a:solidFill>
              <a:srgbClr val="00FF8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CaFe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077418" y="4828402"/>
            <a:ext cx="1548822" cy="276999"/>
          </a:xfrm>
          <a:prstGeom prst="rect">
            <a:avLst/>
          </a:prstGeom>
          <a:noFill/>
          <a:ln>
            <a:solidFill>
              <a:srgbClr val="00FF8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Phenacite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(Be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SiO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cxnSp>
        <p:nvCxnSpPr>
          <p:cNvPr id="72" name="Straight Connector 71"/>
          <p:cNvCxnSpPr>
            <a:stCxn id="20" idx="3"/>
            <a:endCxn id="66" idx="1"/>
          </p:cNvCxnSpPr>
          <p:nvPr/>
        </p:nvCxnSpPr>
        <p:spPr>
          <a:xfrm flipV="1">
            <a:off x="4549769" y="3579807"/>
            <a:ext cx="527361" cy="682835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20" idx="3"/>
            <a:endCxn id="67" idx="1"/>
          </p:cNvCxnSpPr>
          <p:nvPr/>
        </p:nvCxnSpPr>
        <p:spPr>
          <a:xfrm flipV="1">
            <a:off x="4549769" y="3858758"/>
            <a:ext cx="526559" cy="403884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20" idx="3"/>
            <a:endCxn id="68" idx="1"/>
          </p:cNvCxnSpPr>
          <p:nvPr/>
        </p:nvCxnSpPr>
        <p:spPr>
          <a:xfrm flipV="1">
            <a:off x="4549769" y="4133805"/>
            <a:ext cx="526559" cy="128837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20" idx="3"/>
            <a:endCxn id="69" idx="1"/>
          </p:cNvCxnSpPr>
          <p:nvPr/>
        </p:nvCxnSpPr>
        <p:spPr>
          <a:xfrm>
            <a:off x="4549769" y="4262642"/>
            <a:ext cx="527649" cy="148162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20" idx="3"/>
            <a:endCxn id="70" idx="1"/>
          </p:cNvCxnSpPr>
          <p:nvPr/>
        </p:nvCxnSpPr>
        <p:spPr>
          <a:xfrm>
            <a:off x="4549769" y="4262642"/>
            <a:ext cx="527649" cy="425161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20" idx="3"/>
            <a:endCxn id="71" idx="1"/>
          </p:cNvCxnSpPr>
          <p:nvPr/>
        </p:nvCxnSpPr>
        <p:spPr>
          <a:xfrm>
            <a:off x="4549769" y="4262642"/>
            <a:ext cx="527649" cy="704260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091084" y="5238691"/>
            <a:ext cx="2334293" cy="276999"/>
          </a:xfrm>
          <a:prstGeom prst="rect">
            <a:avLst/>
          </a:prstGeom>
          <a:solidFill>
            <a:srgbClr val="FFCC66"/>
          </a:solidFill>
          <a:ln>
            <a:solidFill>
              <a:srgbClr val="FF666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 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(</a:t>
            </a:r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eg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LiCoO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CuFeO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091084" y="5515690"/>
            <a:ext cx="2368854" cy="276999"/>
          </a:xfrm>
          <a:prstGeom prst="rect">
            <a:avLst/>
          </a:prstGeom>
          <a:solidFill>
            <a:srgbClr val="FFCC66"/>
          </a:solidFill>
          <a:ln>
            <a:solidFill>
              <a:srgbClr val="FF666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7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</a:t>
            </a:r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eg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</a:t>
            </a:r>
            <a:r>
              <a:rPr lang="en-US" sz="12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pyrochlore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Y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7</a:t>
            </a:r>
            <a:r>
              <a:rPr lang="en-US" sz="12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91084" y="5792689"/>
            <a:ext cx="604653" cy="276999"/>
          </a:xfrm>
          <a:prstGeom prst="rect">
            <a:avLst/>
          </a:prstGeom>
          <a:noFill/>
          <a:ln>
            <a:solidFill>
              <a:srgbClr val="FF666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5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5091084" y="6069688"/>
            <a:ext cx="601447" cy="276999"/>
          </a:xfrm>
          <a:prstGeom prst="rect">
            <a:avLst/>
          </a:prstGeom>
          <a:noFill/>
          <a:ln>
            <a:solidFill>
              <a:srgbClr val="FF6666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2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BX</a:t>
            </a:r>
            <a:r>
              <a:rPr lang="en-US" sz="12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</a:p>
        </p:txBody>
      </p:sp>
      <p:cxnSp>
        <p:nvCxnSpPr>
          <p:cNvPr id="95" name="Straight Connector 94"/>
          <p:cNvCxnSpPr>
            <a:stCxn id="18" idx="3"/>
            <a:endCxn id="90" idx="1"/>
          </p:cNvCxnSpPr>
          <p:nvPr/>
        </p:nvCxnSpPr>
        <p:spPr>
          <a:xfrm flipV="1">
            <a:off x="4598062" y="5377191"/>
            <a:ext cx="493022" cy="553998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18" idx="3"/>
            <a:endCxn id="91" idx="1"/>
          </p:cNvCxnSpPr>
          <p:nvPr/>
        </p:nvCxnSpPr>
        <p:spPr>
          <a:xfrm flipV="1">
            <a:off x="4598062" y="5654190"/>
            <a:ext cx="493022" cy="276999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>
            <a:stCxn id="18" idx="3"/>
            <a:endCxn id="92" idx="1"/>
          </p:cNvCxnSpPr>
          <p:nvPr/>
        </p:nvCxnSpPr>
        <p:spPr>
          <a:xfrm>
            <a:off x="4598062" y="5931189"/>
            <a:ext cx="493022" cy="0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>
            <a:stCxn id="18" idx="3"/>
            <a:endCxn id="93" idx="1"/>
          </p:cNvCxnSpPr>
          <p:nvPr/>
        </p:nvCxnSpPr>
        <p:spPr>
          <a:xfrm>
            <a:off x="4598062" y="5931189"/>
            <a:ext cx="493022" cy="276999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18" idx="3"/>
            <a:endCxn id="94" idx="1"/>
          </p:cNvCxnSpPr>
          <p:nvPr/>
        </p:nvCxnSpPr>
        <p:spPr>
          <a:xfrm>
            <a:off x="4598062" y="5931189"/>
            <a:ext cx="493824" cy="554438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8" idx="3"/>
            <a:endCxn id="22" idx="1"/>
          </p:cNvCxnSpPr>
          <p:nvPr/>
        </p:nvCxnSpPr>
        <p:spPr>
          <a:xfrm flipV="1">
            <a:off x="3465377" y="1163599"/>
            <a:ext cx="512624" cy="2353834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>
            <a:stCxn id="8" idx="3"/>
            <a:endCxn id="21" idx="1"/>
          </p:cNvCxnSpPr>
          <p:nvPr/>
        </p:nvCxnSpPr>
        <p:spPr>
          <a:xfrm flipV="1">
            <a:off x="3465377" y="2660210"/>
            <a:ext cx="511797" cy="857223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8" idx="3"/>
            <a:endCxn id="20" idx="1"/>
          </p:cNvCxnSpPr>
          <p:nvPr/>
        </p:nvCxnSpPr>
        <p:spPr>
          <a:xfrm>
            <a:off x="3465377" y="3517433"/>
            <a:ext cx="482944" cy="745209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8" idx="3"/>
            <a:endCxn id="18" idx="1"/>
          </p:cNvCxnSpPr>
          <p:nvPr/>
        </p:nvCxnSpPr>
        <p:spPr>
          <a:xfrm>
            <a:off x="3465377" y="3517433"/>
            <a:ext cx="502383" cy="2413756"/>
          </a:xfrm>
          <a:prstGeom prst="line">
            <a:avLst/>
          </a:prstGeom>
          <a:ln w="12700"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077512" y="3010973"/>
            <a:ext cx="3658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not listed by Muller and Roy   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623218" y="4826302"/>
            <a:ext cx="2971801" cy="1323439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Will discuss compounds in highlighted boxes: Characterized by dense connectivity.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15299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431655-9775-EC45-B46D-00975F768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173" y="1800249"/>
            <a:ext cx="2475702" cy="32575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A226DB-9901-E649-87A4-8330665EEE6E}"/>
              </a:ext>
            </a:extLst>
          </p:cNvPr>
          <p:cNvSpPr/>
          <p:nvPr/>
        </p:nvSpPr>
        <p:spPr>
          <a:xfrm>
            <a:off x="4517572" y="2551837"/>
            <a:ext cx="69777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005493"/>
                </a:solidFill>
                <a:latin typeface="Avenir Medium" panose="02000503020000020003" pitchFamily="2" charset="0"/>
              </a:rPr>
              <a:t>en.wikipedia.org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</a:rPr>
              <a:t>:</a:t>
            </a:r>
          </a:p>
          <a:p>
            <a:endParaRPr lang="en-US" sz="1800" dirty="0">
              <a:solidFill>
                <a:srgbClr val="005493"/>
              </a:solidFill>
              <a:latin typeface="Avenir Medium" panose="02000503020000020003" pitchFamily="2" charset="0"/>
            </a:endParaRPr>
          </a:p>
          <a:p>
            <a:r>
              <a:rPr lang="en-US" sz="1800" i="1" dirty="0">
                <a:solidFill>
                  <a:srgbClr val="005493"/>
                </a:solidFill>
                <a:latin typeface="Avenir Medium" panose="02000503020000020003" pitchFamily="2" charset="0"/>
              </a:rPr>
              <a:t>“Helen Dick Megaw (1 June 1907 – 26 February 2002) was an Irish crystallographer who was a pioneer in X-ray crystallography. She made measurements of the cell dimensions of ice and established the Perovskite crystal structure.”</a:t>
            </a:r>
          </a:p>
        </p:txBody>
      </p:sp>
    </p:spTree>
    <p:extLst>
      <p:ext uri="{BB962C8B-B14F-4D97-AF65-F5344CB8AC3E}">
        <p14:creationId xmlns:p14="http://schemas.microsoft.com/office/powerpoint/2010/main" val="31012357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The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AB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structure-sorting field (from Muller and Roy)</a:t>
            </a:r>
          </a:p>
        </p:txBody>
      </p:sp>
      <p:pic>
        <p:nvPicPr>
          <p:cNvPr id="3" name="Picture 2" descr="ABO3-fiel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1" y="457200"/>
            <a:ext cx="7784365" cy="5638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00" y="6248400"/>
            <a:ext cx="7742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The superscripted roman numerals indicate coordination number.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5789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ZrO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344" y="470250"/>
            <a:ext cx="3639312" cy="3630168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Perovskite</a:t>
            </a:r>
            <a:endParaRPr lang="en-US" sz="1800" dirty="0">
              <a:solidFill>
                <a:srgbClr val="FFFFFF"/>
              </a:solidFill>
              <a:latin typeface="Avenir Medium" panose="02000503020000020003" pitchFamily="2" charset="0"/>
              <a:cs typeface="Candara"/>
            </a:endParaRPr>
          </a:p>
        </p:txBody>
      </p:sp>
      <p:pic>
        <p:nvPicPr>
          <p:cNvPr id="4" name="Picture 3" descr="Perovskite-BaZrO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188720"/>
            <a:ext cx="1851660" cy="1859280"/>
          </a:xfrm>
          <a:prstGeom prst="rect">
            <a:avLst/>
          </a:prstGeom>
        </p:spPr>
      </p:pic>
      <p:pic>
        <p:nvPicPr>
          <p:cNvPr id="5" name="Picture 4" descr="LaMn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4302760"/>
            <a:ext cx="1958340" cy="2098040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257633" y="514290"/>
            <a:ext cx="10342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BaZrO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7633" y="3429000"/>
            <a:ext cx="2691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LaMnO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 </a:t>
            </a:r>
            <a:r>
              <a:rPr lang="en-US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Pnma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Jahn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-Teller distorted)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6545" y="1143000"/>
            <a:ext cx="684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+4/6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5865" y="1143000"/>
            <a:ext cx="81304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+2/12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73345" y="4267201"/>
            <a:ext cx="59802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Note that the space group </a:t>
            </a:r>
            <a:r>
              <a:rPr lang="en-US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Pnma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(#62) can be written in a variety of ways.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This is the most common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perovskite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space group.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In the next so many structures,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-polyhedra are depicted.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05805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Ordered double perovskites (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elpasolites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), obtained through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charge forking</a:t>
            </a:r>
            <a:endParaRPr lang="en-US" sz="1800" dirty="0">
              <a:solidFill>
                <a:srgbClr val="FFFFFF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0" y="1526660"/>
            <a:ext cx="1518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Ba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MgWO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Ba2MgWO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926770"/>
            <a:ext cx="3312160" cy="3312160"/>
          </a:xfrm>
          <a:prstGeom prst="rect">
            <a:avLst/>
          </a:prstGeom>
        </p:spPr>
      </p:pic>
      <p:pic>
        <p:nvPicPr>
          <p:cNvPr id="5" name="Picture 4" descr="Ca2MgWO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398" y="1926770"/>
            <a:ext cx="2727960" cy="27254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36398" y="1526660"/>
            <a:ext cx="15376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Ca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MgWO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3511" y="5310606"/>
            <a:ext cx="44491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Rock-salt like ordering of dissimilar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octahedra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Space group same as rock-salt: </a:t>
            </a:r>
            <a:r>
              <a:rPr lang="en-US" i="1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Fm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–3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37012" y="5310606"/>
            <a:ext cx="46475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Smaller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-ions associated with tilting as in simple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perovskites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B44151-1534-0544-AE1A-0E09AE9175A0}"/>
              </a:ext>
            </a:extLst>
          </p:cNvPr>
          <p:cNvSpPr/>
          <p:nvPr/>
        </p:nvSpPr>
        <p:spPr>
          <a:xfrm>
            <a:off x="0" y="543652"/>
            <a:ext cx="4068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2BaZr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Ba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(Mg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+ W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57761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The double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perovskite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field: Charge and radius</a:t>
            </a:r>
          </a:p>
        </p:txBody>
      </p:sp>
      <p:pic>
        <p:nvPicPr>
          <p:cNvPr id="3" name="Picture 2" descr="Double-Perovs-Orderin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533400"/>
            <a:ext cx="7010400" cy="54272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550223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Anderson, Greenwood, </a:t>
            </a:r>
            <a:r>
              <a:rPr lang="en-US" sz="14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Poeppelmeier</a:t>
            </a:r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, </a:t>
            </a:r>
            <a:r>
              <a:rPr lang="en-US" sz="1400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Prog. Solid State Chem.</a:t>
            </a:r>
            <a:r>
              <a:rPr lang="en-US" sz="1400" b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22 </a:t>
            </a:r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(1993) 197–233.</a:t>
            </a:r>
          </a:p>
        </p:txBody>
      </p:sp>
    </p:spTree>
    <p:extLst>
      <p:ext uri="{BB962C8B-B14F-4D97-AF65-F5344CB8AC3E}">
        <p14:creationId xmlns:p14="http://schemas.microsoft.com/office/powerpoint/2010/main" val="2122687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Hexagonal ABO</a:t>
            </a:r>
            <a:r>
              <a:rPr lang="en-US" sz="1800" baseline="-25000" dirty="0"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latin typeface="Avenir Medium" panose="02000503020000020003" pitchFamily="2" charset="0"/>
                <a:cs typeface="Candara"/>
              </a:rPr>
              <a:t> structures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03689" y="514290"/>
            <a:ext cx="1051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Medium" panose="02000503020000020003" pitchFamily="2" charset="0"/>
                <a:cs typeface="Candara"/>
              </a:rPr>
              <a:t>BaNiO</a:t>
            </a:r>
            <a:r>
              <a:rPr lang="en-US" baseline="-25000" dirty="0">
                <a:latin typeface="Avenir Medium" panose="02000503020000020003" pitchFamily="2" charset="0"/>
                <a:cs typeface="Candara"/>
              </a:rPr>
              <a:t>3</a:t>
            </a:r>
            <a:endParaRPr lang="en-US" baseline="-25000" dirty="0">
              <a:latin typeface="Avenir Medium" panose="02000503020000020003" pitchFamily="2" charset="0"/>
            </a:endParaRPr>
          </a:p>
        </p:txBody>
      </p:sp>
      <p:pic>
        <p:nvPicPr>
          <p:cNvPr id="3" name="Picture 2" descr="BaNiO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61" y="914400"/>
            <a:ext cx="2623820" cy="21691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95667" y="514290"/>
            <a:ext cx="31423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venir Medium" panose="02000503020000020003" pitchFamily="2" charset="0"/>
                <a:cs typeface="Candara"/>
              </a:rPr>
              <a:t>LiNbO</a:t>
            </a:r>
            <a:r>
              <a:rPr lang="en-US" baseline="-25000" dirty="0">
                <a:latin typeface="Avenir Medium" panose="02000503020000020003" pitchFamily="2" charset="0"/>
                <a:cs typeface="Candara"/>
              </a:rPr>
              <a:t>3 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(ferroelectric </a:t>
            </a:r>
            <a:r>
              <a:rPr lang="en-US" i="1" dirty="0">
                <a:latin typeface="Avenir Medium" panose="02000503020000020003" pitchFamily="2" charset="0"/>
                <a:cs typeface="Candara"/>
              </a:rPr>
              <a:t>R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3</a:t>
            </a:r>
            <a:r>
              <a:rPr lang="en-US" i="1" dirty="0">
                <a:latin typeface="Avenir Medium" panose="02000503020000020003" pitchFamily="2" charset="0"/>
                <a:cs typeface="Candara"/>
              </a:rPr>
              <a:t>c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)</a:t>
            </a:r>
            <a:endParaRPr lang="en-US" dirty="0">
              <a:latin typeface="Avenir Medium" panose="02000503020000020003" pitchFamily="2" charset="0"/>
            </a:endParaRPr>
          </a:p>
        </p:txBody>
      </p:sp>
      <p:pic>
        <p:nvPicPr>
          <p:cNvPr id="6" name="Picture 5" descr="LiNbO3-ferroel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678" y="1066800"/>
            <a:ext cx="1744980" cy="3479800"/>
          </a:xfrm>
          <a:prstGeom prst="rect">
            <a:avLst/>
          </a:prstGeom>
        </p:spPr>
      </p:pic>
      <p:pic>
        <p:nvPicPr>
          <p:cNvPr id="2" name="Picture 1" descr="ferro-YMnO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581400"/>
            <a:ext cx="2395220" cy="31724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3688" y="3204420"/>
            <a:ext cx="37357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Ferroelectric YMnO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(“YAlO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”)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31823" y="5867400"/>
            <a:ext cx="4038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Unusual 5-fold coordination 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trigonal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bibyramid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 of MnO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5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8575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Ordered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rutiles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(the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trirutile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), obtained through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charge forking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81000" y="1600200"/>
            <a:ext cx="63473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CoTa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: 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ＭＳ ゴシック"/>
              </a:rPr>
              <a:t>×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Ti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; 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ＭＳ ゴシック"/>
              </a:rPr>
              <a:t>×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Co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+ 2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ea typeface="ＭＳ ゴシック"/>
                <a:cs typeface="ＭＳ ゴシック"/>
              </a:rPr>
              <a:t>×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Ta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5+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  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CoTa2O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911" y="2152710"/>
            <a:ext cx="1983740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8122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The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structure-sorting field (from Muller and Roy)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6324600"/>
            <a:ext cx="7742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The superscripted roman numerals indicate coordination number.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A2BO4-fiel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33400"/>
            <a:ext cx="8897514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7691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6096000" cy="646331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K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NiF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and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Ruddlesden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-Popper (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m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= 1, 2, 3)</a:t>
            </a:r>
          </a:p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General formula [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SrO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][SrTiO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]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m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438401" y="2057400"/>
            <a:ext cx="1029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Sr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3" name="Picture 2" descr="Sr2TiO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2652600"/>
            <a:ext cx="1724660" cy="3439160"/>
          </a:xfrm>
          <a:prstGeom prst="rect">
            <a:avLst/>
          </a:prstGeom>
        </p:spPr>
      </p:pic>
      <p:pic>
        <p:nvPicPr>
          <p:cNvPr id="4" name="Picture 3" descr="Sr3Ti2O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759200"/>
            <a:ext cx="1729740" cy="4368800"/>
          </a:xfrm>
          <a:prstGeom prst="rect">
            <a:avLst/>
          </a:prstGeom>
        </p:spPr>
      </p:pic>
      <p:pic>
        <p:nvPicPr>
          <p:cNvPr id="5" name="Picture 4" descr="Sr4Ti3O10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758" y="2693"/>
            <a:ext cx="1825762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95800" y="1295400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Sr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7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01001" y="228600"/>
            <a:ext cx="12218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Sr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10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6" name="Right Brace 5"/>
          <p:cNvSpPr/>
          <p:nvPr/>
        </p:nvSpPr>
        <p:spPr>
          <a:xfrm>
            <a:off x="8077200" y="2057400"/>
            <a:ext cx="533400" cy="2667000"/>
          </a:xfrm>
          <a:prstGeom prst="rightBrace">
            <a:avLst>
              <a:gd name="adj1" fmla="val 100661"/>
              <a:gd name="adj2" fmla="val 50000"/>
            </a:avLst>
          </a:prstGeom>
          <a:ln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02944" y="3124200"/>
            <a:ext cx="8579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= 3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59576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Spinel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AB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2289" y="471618"/>
            <a:ext cx="1215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MgAl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endParaRPr lang="en-US" baseline="-25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7" name="Picture 6" descr="MgAl2O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44" y="1078388"/>
            <a:ext cx="2334260" cy="23444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" y="4605528"/>
            <a:ext cx="1097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Ubiquitous structure when ions have similar sizes, around 0.6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Å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</a:t>
            </a:r>
          </a:p>
          <a:p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is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tetrahedrally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coordinated, and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octahedral (actually with a slight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trigonal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distortion).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In general, lower oxidation states and smaller bandwidths than in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perovskites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spin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064" y="457200"/>
            <a:ext cx="2916936" cy="39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9259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90800" y="990600"/>
            <a:ext cx="6400800" cy="4191000"/>
            <a:chOff x="2362200" y="1066800"/>
            <a:chExt cx="6400800" cy="4191000"/>
          </a:xfrm>
        </p:grpSpPr>
        <p:sp>
          <p:nvSpPr>
            <p:cNvPr id="9" name="Rectangle 8"/>
            <p:cNvSpPr/>
            <p:nvPr/>
          </p:nvSpPr>
          <p:spPr>
            <a:xfrm>
              <a:off x="3276600" y="19812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Sc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3800" y="19812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Ti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191000" y="19812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V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48200" y="19812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05400" y="1981200"/>
              <a:ext cx="457200" cy="457200"/>
            </a:xfrm>
            <a:prstGeom prst="rect">
              <a:avLst/>
            </a:prstGeom>
            <a:solidFill>
              <a:srgbClr val="00408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Mn II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62600" y="1981200"/>
              <a:ext cx="457200" cy="457200"/>
            </a:xfrm>
            <a:prstGeom prst="rect">
              <a:avLst/>
            </a:prstGeom>
            <a:solidFill>
              <a:srgbClr val="00408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Fe III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019800" y="1981200"/>
              <a:ext cx="457200" cy="457200"/>
            </a:xfrm>
            <a:prstGeom prst="rect">
              <a:avLst/>
            </a:prstGeom>
            <a:solidFill>
              <a:srgbClr val="00408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Co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II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77000" y="1981200"/>
              <a:ext cx="457200" cy="457200"/>
            </a:xfrm>
            <a:prstGeom prst="rect">
              <a:avLst/>
            </a:prstGeom>
            <a:solidFill>
              <a:srgbClr val="8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Ni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34200" y="1981200"/>
              <a:ext cx="457200" cy="457200"/>
            </a:xfrm>
            <a:prstGeom prst="rect">
              <a:avLst/>
            </a:prstGeom>
            <a:solidFill>
              <a:srgbClr val="8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Cu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91400" y="19812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Zn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48600" y="19812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Ga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05800" y="19812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Ge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019800" y="2438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Rh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934200" y="24384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Ag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391400" y="24384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Cd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305800" y="2438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Sn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819400" y="15240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Mg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362200" y="10668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Li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848600" y="15240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Al</a:t>
              </a: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848600" y="24384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In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276600" y="43434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Sc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733800" y="4343400"/>
              <a:ext cx="457200" cy="457200"/>
            </a:xfrm>
            <a:prstGeom prst="rect">
              <a:avLst/>
            </a:prstGeom>
            <a:solidFill>
              <a:srgbClr val="8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Ti III</a:t>
              </a: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4191000" y="4343400"/>
              <a:ext cx="457200" cy="457200"/>
            </a:xfrm>
            <a:prstGeom prst="rect">
              <a:avLst/>
            </a:prstGeom>
            <a:solidFill>
              <a:srgbClr val="8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V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III</a:t>
              </a: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648200" y="4343400"/>
              <a:ext cx="457200" cy="457200"/>
            </a:xfrm>
            <a:prstGeom prst="rect">
              <a:avLst/>
            </a:prstGeom>
            <a:solidFill>
              <a:srgbClr val="00408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Cr III</a:t>
              </a: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5105400" y="4343400"/>
              <a:ext cx="457200" cy="457200"/>
            </a:xfrm>
            <a:prstGeom prst="rect">
              <a:avLst/>
            </a:prstGeom>
            <a:solidFill>
              <a:srgbClr val="800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Mn III</a:t>
              </a: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5562600" y="4343400"/>
              <a:ext cx="457200" cy="457200"/>
            </a:xfrm>
            <a:prstGeom prst="rect">
              <a:avLst/>
            </a:prstGeom>
            <a:solidFill>
              <a:srgbClr val="00408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Fe II,III</a:t>
              </a: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6019800" y="4343400"/>
              <a:ext cx="457200" cy="457200"/>
            </a:xfrm>
            <a:prstGeom prst="rect">
              <a:avLst/>
            </a:prstGeom>
            <a:solidFill>
              <a:srgbClr val="FF800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Co II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6477000" y="4343400"/>
              <a:ext cx="457200" cy="457200"/>
            </a:xfrm>
            <a:prstGeom prst="rect">
              <a:avLst/>
            </a:prstGeom>
            <a:solidFill>
              <a:srgbClr val="00408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Ni II</a:t>
              </a: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6934200" y="4343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Cu</a:t>
              </a: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391400" y="4343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Zn</a:t>
              </a: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7848600" y="4343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Ga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305800" y="43434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Ge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5867400" y="4800600"/>
              <a:ext cx="7620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Co, Rh 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III</a:t>
              </a: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6934200" y="48006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Ag</a:t>
              </a: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7391400" y="48006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Cd</a:t>
              </a: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8305800" y="48006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Sn</a:t>
              </a:r>
              <a:endPara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Myriad Pro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819400" y="38862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Mg</a:t>
              </a: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362200" y="34290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Li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7848600" y="3886200"/>
              <a:ext cx="457200" cy="4572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Al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848600" y="4800600"/>
              <a:ext cx="457200" cy="457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venir Medium" panose="02000503020000020003" pitchFamily="2" charset="0"/>
                  <a:cs typeface="Myriad Pro"/>
                </a:rPr>
                <a:t>In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57200" y="994234"/>
            <a:ext cx="2204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ions on the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 site</a:t>
            </a:r>
          </a:p>
        </p:txBody>
      </p:sp>
      <p:sp>
        <p:nvSpPr>
          <p:cNvPr id="137" name="Rectangle 136"/>
          <p:cNvSpPr/>
          <p:nvPr/>
        </p:nvSpPr>
        <p:spPr>
          <a:xfrm>
            <a:off x="457200" y="3352800"/>
            <a:ext cx="2185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ions on the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 site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38200" y="5105400"/>
            <a:ext cx="457200" cy="457200"/>
          </a:xfrm>
          <a:prstGeom prst="rect">
            <a:avLst/>
          </a:prstGeom>
          <a:solidFill>
            <a:srgbClr val="800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Avenir Medium" panose="02000503020000020003" pitchFamily="2" charset="0"/>
                <a:cs typeface="Candara"/>
              </a:rPr>
              <a:t>A,B</a:t>
            </a:r>
          </a:p>
        </p:txBody>
      </p:sp>
      <p:sp>
        <p:nvSpPr>
          <p:cNvPr id="3" name="Rectangle 2"/>
          <p:cNvSpPr/>
          <p:nvPr/>
        </p:nvSpPr>
        <p:spPr>
          <a:xfrm>
            <a:off x="1371600" y="5105400"/>
            <a:ext cx="21823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</a:rPr>
              <a:t>Jahn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-Teller active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38200" y="5578552"/>
            <a:ext cx="457200" cy="457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bg1"/>
                </a:solidFill>
                <a:latin typeface="Avenir Medium" panose="02000503020000020003" pitchFamily="2" charset="0"/>
                <a:cs typeface="Candara"/>
              </a:rPr>
              <a:t>A,B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371600" y="5584447"/>
            <a:ext cx="16417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Diamagnetic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40413" y="6046990"/>
            <a:ext cx="457200" cy="457200"/>
          </a:xfrm>
          <a:prstGeom prst="rect">
            <a:avLst/>
          </a:prstGeom>
          <a:solidFill>
            <a:srgbClr val="FF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Medium" panose="02000503020000020003" pitchFamily="2" charset="0"/>
                <a:cs typeface="Candara"/>
              </a:rPr>
              <a:t>Co II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394078" y="6053514"/>
            <a:ext cx="32177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High single-ion anisotropy</a:t>
            </a: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Spinel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AB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0573325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This lecture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405856"/>
            <a:ext cx="609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Brief description of oxide crystal structures</a:t>
            </a:r>
          </a:p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	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Avenir Medium" panose="02000503020000020003" pitchFamily="2" charset="0"/>
                <a:cs typeface="Candara"/>
              </a:rPr>
              <a:t>Ionic radii and Pauling’s rules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Avenir Medium" panose="02000503020000020003" pitchFamily="2" charset="0"/>
                <a:cs typeface="Candara"/>
              </a:rPr>
              <a:t>Electrostatic valence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Avenir Medium" panose="02000503020000020003" pitchFamily="2" charset="0"/>
                <a:cs typeface="Candara"/>
              </a:rPr>
              <a:t>Bond valence, and bond valence sums</a:t>
            </a:r>
          </a:p>
          <a:p>
            <a:pPr marL="342900" indent="-342900">
              <a:buAutoNum type="arabicPeriod"/>
            </a:pPr>
            <a:endParaRPr lang="en-US" sz="1800" dirty="0">
              <a:latin typeface="Avenir Medium" panose="02000503020000020003" pitchFamily="2" charset="0"/>
              <a:cs typeface="Candara"/>
            </a:endParaRPr>
          </a:p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	Connectivity and bandwidth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21C8AE-9DEB-1A47-B312-8550F3EE76CE}"/>
              </a:ext>
            </a:extLst>
          </p:cNvPr>
          <p:cNvSpPr/>
          <p:nvPr/>
        </p:nvSpPr>
        <p:spPr>
          <a:xfrm>
            <a:off x="4648200" y="4572000"/>
            <a:ext cx="6781800" cy="1477328"/>
          </a:xfrm>
          <a:prstGeom prst="rect">
            <a:avLst/>
          </a:prstGeom>
          <a:solidFill>
            <a:srgbClr val="FFCC66"/>
          </a:solidFill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1800" dirty="0">
                <a:latin typeface="Avenir Medium" panose="02000503020000020003" pitchFamily="2" charset="0"/>
              </a:rPr>
              <a:t>First rule: the radius ratio rule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venir Medium" panose="02000503020000020003" pitchFamily="2" charset="0"/>
              </a:rPr>
              <a:t>Second rule: the electrostatic valence rule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venir Medium" panose="02000503020000020003" pitchFamily="2" charset="0"/>
              </a:rPr>
              <a:t>Third rule: sharing of polyhedron corners, edges and faces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venir Medium" panose="02000503020000020003" pitchFamily="2" charset="0"/>
              </a:rPr>
              <a:t>Fourth rule: crystals containing different cations</a:t>
            </a:r>
          </a:p>
          <a:p>
            <a:pPr marL="457200" indent="-457200">
              <a:buAutoNum type="arabicPeriod"/>
            </a:pPr>
            <a:r>
              <a:rPr lang="en-US" sz="1800" dirty="0">
                <a:latin typeface="Avenir Medium" panose="02000503020000020003" pitchFamily="2" charset="0"/>
              </a:rPr>
              <a:t>Fifth rule: the rule of parsimony</a:t>
            </a:r>
          </a:p>
        </p:txBody>
      </p:sp>
    </p:spTree>
    <p:extLst>
      <p:ext uri="{BB962C8B-B14F-4D97-AF65-F5344CB8AC3E}">
        <p14:creationId xmlns:p14="http://schemas.microsoft.com/office/powerpoint/2010/main" val="161583101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Some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AB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structures: Highly dense in-plane, and frequently metallic</a:t>
            </a:r>
            <a:endParaRPr lang="en-US" sz="1800" baseline="-25000" dirty="0">
              <a:solidFill>
                <a:srgbClr val="FFFFFF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688" y="554930"/>
            <a:ext cx="3194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LiCoO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 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(ordered rock-salt)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LiCo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143000"/>
            <a:ext cx="1318260" cy="3530600"/>
          </a:xfrm>
          <a:prstGeom prst="rect">
            <a:avLst/>
          </a:prstGeom>
        </p:spPr>
      </p:pic>
      <p:pic>
        <p:nvPicPr>
          <p:cNvPr id="3" name="Picture 2" descr="CuFeO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990600"/>
            <a:ext cx="1409700" cy="43078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9601" y="554930"/>
            <a:ext cx="2999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–CuFeO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 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delafossite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5390626"/>
            <a:ext cx="388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111-ordered with alternating octahedral LiO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CoO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stacking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65744" y="5388946"/>
            <a:ext cx="3886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(CdI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 slabs separated by two-coordinate atoms, usually Cu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Ag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 Also unusually, Pd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1+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Pt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1+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49160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7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pyrochlore</a:t>
            </a:r>
            <a:endParaRPr lang="en-US" sz="1800" baseline="-25000" dirty="0">
              <a:solidFill>
                <a:srgbClr val="FFFFFF"/>
              </a:solidFill>
              <a:latin typeface="Avenir Medium" panose="02000503020000020003" pitchFamily="2" charset="0"/>
              <a:cs typeface="Candara"/>
            </a:endParaRPr>
          </a:p>
        </p:txBody>
      </p:sp>
      <p:pic>
        <p:nvPicPr>
          <p:cNvPr id="4" name="Picture 3" descr="Y2Ti2O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88" y="990600"/>
            <a:ext cx="3528060" cy="27381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146" y="4180116"/>
            <a:ext cx="51194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6+2-coordinate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atoms and 6-coordinate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atoms.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Separately, just connecting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or just connecting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yields two interpenetrating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pyrochlore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lattices of corner-connected 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tetrahedra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3" name="Picture 2" descr="pyrochlo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7227" y="514290"/>
            <a:ext cx="3995928" cy="61539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38759" y="514290"/>
            <a:ext cx="2525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Y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7 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= Y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6</a:t>
            </a:r>
            <a:r>
              <a:rPr lang="en-US" dirty="0">
                <a:solidFill>
                  <a:srgbClr val="FF7E79"/>
                </a:solidFill>
                <a:latin typeface="Avenir Medium" panose="02000503020000020003" pitchFamily="2" charset="0"/>
                <a:cs typeface="Candara"/>
              </a:rPr>
              <a:t>O′</a:t>
            </a:r>
            <a:endParaRPr lang="en-US" dirty="0">
              <a:solidFill>
                <a:srgbClr val="FF7E79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23234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390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Some examples of the structural principles covered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D6B95C-57D3-5548-9C52-C56F8C07A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37" y="516875"/>
            <a:ext cx="4122627" cy="5824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494A9-48CD-D844-95F3-C8CD4755BB0B}"/>
              </a:ext>
            </a:extLst>
          </p:cNvPr>
          <p:cNvSpPr/>
          <p:nvPr/>
        </p:nvSpPr>
        <p:spPr>
          <a:xfrm>
            <a:off x="0" y="6488668"/>
            <a:ext cx="605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</a:rPr>
              <a:t>https://doi.org/10.1002/anie.202000829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01DE4-58A5-9E45-84B7-5EC636111914}"/>
              </a:ext>
            </a:extLst>
          </p:cNvPr>
          <p:cNvSpPr/>
          <p:nvPr/>
        </p:nvSpPr>
        <p:spPr>
          <a:xfrm>
            <a:off x="6096000" y="869683"/>
            <a:ext cx="609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latin typeface="Avenir Medium" panose="02000503020000020003" pitchFamily="2" charset="0"/>
              </a:rPr>
              <a:t>“Here, we test rigorously and automatically all five Pauling rules for a large data set of around 5000 known oxides… We conclude that only 13% of the oxides simultaneously satisfy the last four rules, indicating their much lower predictive power than expected.”</a:t>
            </a:r>
          </a:p>
        </p:txBody>
      </p:sp>
    </p:spTree>
    <p:extLst>
      <p:ext uri="{BB962C8B-B14F-4D97-AF65-F5344CB8AC3E}">
        <p14:creationId xmlns:p14="http://schemas.microsoft.com/office/powerpoint/2010/main" val="2146464959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Not the first, and not the first 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494A9-48CD-D844-95F3-C8CD4755BB0B}"/>
              </a:ext>
            </a:extLst>
          </p:cNvPr>
          <p:cNvSpPr/>
          <p:nvPr/>
        </p:nvSpPr>
        <p:spPr>
          <a:xfrm>
            <a:off x="0" y="611615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</a:rPr>
              <a:t>https://</a:t>
            </a:r>
            <a:r>
              <a:rPr lang="en-US" sz="1800" dirty="0" err="1">
                <a:solidFill>
                  <a:srgbClr val="005493"/>
                </a:solidFill>
                <a:latin typeface="Avenir Medium" panose="02000503020000020003" pitchFamily="2" charset="0"/>
              </a:rPr>
              <a:t>doi.org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</a:rPr>
              <a:t>/110.1021/ed100258f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9C83B-FA1C-6249-8921-B5EB00D2D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801914"/>
            <a:ext cx="3848100" cy="5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4C29B3-E05B-9945-81A4-46CB0E7FC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272" y="801914"/>
            <a:ext cx="3925455" cy="50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B2F1C3A-F815-BA42-BB64-472421741E82}"/>
              </a:ext>
            </a:extLst>
          </p:cNvPr>
          <p:cNvSpPr/>
          <p:nvPr/>
        </p:nvSpPr>
        <p:spPr>
          <a:xfrm>
            <a:off x="6096000" y="6116158"/>
            <a:ext cx="609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</a:rPr>
              <a:t>https://</a:t>
            </a:r>
            <a:r>
              <a:rPr lang="en-US" sz="1800" dirty="0" err="1">
                <a:solidFill>
                  <a:srgbClr val="005493"/>
                </a:solidFill>
                <a:latin typeface="Avenir Medium" panose="02000503020000020003" pitchFamily="2" charset="0"/>
              </a:rPr>
              <a:t>doi.org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</a:rPr>
              <a:t>/10.1021/ed062p215</a:t>
            </a:r>
          </a:p>
        </p:txBody>
      </p:sp>
    </p:spTree>
    <p:extLst>
      <p:ext uri="{BB962C8B-B14F-4D97-AF65-F5344CB8AC3E}">
        <p14:creationId xmlns:p14="http://schemas.microsoft.com/office/powerpoint/2010/main" val="2818420003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0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Not the first, and not the first 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90308B-98FF-984C-BA02-979F51568F6A}"/>
              </a:ext>
            </a:extLst>
          </p:cNvPr>
          <p:cNvSpPr/>
          <p:nvPr/>
        </p:nvSpPr>
        <p:spPr>
          <a:xfrm>
            <a:off x="0" y="2551837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</a:rPr>
              <a:t>Letter from Pauling to W.L. Bragg. October 22, 1928:</a:t>
            </a:r>
          </a:p>
          <a:p>
            <a:endParaRPr lang="en-US" sz="1800" i="1" dirty="0">
              <a:solidFill>
                <a:srgbClr val="005493"/>
              </a:solidFill>
              <a:latin typeface="Avenir Medium" panose="02000503020000020003" pitchFamily="2" charset="0"/>
            </a:endParaRPr>
          </a:p>
          <a:p>
            <a:r>
              <a:rPr lang="en-US" sz="1800" i="1" dirty="0">
                <a:solidFill>
                  <a:srgbClr val="005493"/>
                </a:solidFill>
                <a:latin typeface="Avenir Medium" panose="02000503020000020003" pitchFamily="2" charset="0"/>
              </a:rPr>
              <a:t>“The last of August I sent two papers to the Editor of the Journal of the American Chemical Society. In one of them are rules governing the structures of complex crystals. I realize that nothing I have done is highly original - in particular was I gratified to read in your letter a statement of the rule governing the sharing of polyhedron elements.”</a:t>
            </a:r>
          </a:p>
        </p:txBody>
      </p:sp>
    </p:spTree>
    <p:extLst>
      <p:ext uri="{BB962C8B-B14F-4D97-AF65-F5344CB8AC3E}">
        <p14:creationId xmlns:p14="http://schemas.microsoft.com/office/powerpoint/2010/main" val="155187675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F05ECDB-9834-6C4E-B141-F0DD13AC82C4}"/>
              </a:ext>
            </a:extLst>
          </p:cNvPr>
          <p:cNvSpPr/>
          <p:nvPr/>
        </p:nvSpPr>
        <p:spPr>
          <a:xfrm>
            <a:off x="4799352" y="4063425"/>
            <a:ext cx="914400" cy="914400"/>
          </a:xfrm>
          <a:prstGeom prst="ellipse">
            <a:avLst/>
          </a:prstGeom>
          <a:solidFill>
            <a:schemeClr val="bg1"/>
          </a:solidFill>
          <a:ln w="38100" cap="rnd">
            <a:solidFill>
              <a:srgbClr val="FF9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O</a:t>
            </a:r>
            <a:r>
              <a:rPr lang="en-US" sz="1600" baseline="300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2–</a:t>
            </a:r>
            <a:endParaRPr lang="en-US" sz="1600" dirty="0">
              <a:solidFill>
                <a:schemeClr val="accent5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7D2D3AD-B3CC-8B46-A9F6-126C30F3A8A6}"/>
              </a:ext>
            </a:extLst>
          </p:cNvPr>
          <p:cNvSpPr/>
          <p:nvPr/>
        </p:nvSpPr>
        <p:spPr>
          <a:xfrm>
            <a:off x="4799352" y="1737491"/>
            <a:ext cx="914400" cy="914400"/>
          </a:xfrm>
          <a:prstGeom prst="ellipse">
            <a:avLst/>
          </a:prstGeom>
          <a:solidFill>
            <a:schemeClr val="bg1"/>
          </a:solidFill>
          <a:ln w="38100" cap="rnd">
            <a:solidFill>
              <a:srgbClr val="FF9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O</a:t>
            </a:r>
            <a:r>
              <a:rPr lang="en-US" sz="1600" baseline="300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2–</a:t>
            </a:r>
            <a:endParaRPr lang="en-US" sz="1600" dirty="0">
              <a:solidFill>
                <a:schemeClr val="accent5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069E2C-81B5-BC4C-BC52-697BDCB2B381}"/>
              </a:ext>
            </a:extLst>
          </p:cNvPr>
          <p:cNvSpPr/>
          <p:nvPr/>
        </p:nvSpPr>
        <p:spPr>
          <a:xfrm>
            <a:off x="3364773" y="2970002"/>
            <a:ext cx="914400" cy="914400"/>
          </a:xfrm>
          <a:prstGeom prst="ellipse">
            <a:avLst/>
          </a:prstGeom>
          <a:solidFill>
            <a:schemeClr val="bg1"/>
          </a:solidFill>
          <a:ln w="38100" cap="rnd">
            <a:solidFill>
              <a:srgbClr val="9411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Si</a:t>
            </a:r>
            <a:r>
              <a:rPr lang="en-US" sz="1600" baseline="300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4+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D8F3EC-E2A9-4148-B2D2-A7A3F45FEC8D}"/>
              </a:ext>
            </a:extLst>
          </p:cNvPr>
          <p:cNvCxnSpPr>
            <a:cxnSpLocks/>
            <a:stCxn id="8" idx="3"/>
            <a:endCxn id="9" idx="6"/>
          </p:cNvCxnSpPr>
          <p:nvPr/>
        </p:nvCxnSpPr>
        <p:spPr>
          <a:xfrm flipH="1">
            <a:off x="4279173" y="2517980"/>
            <a:ext cx="654090" cy="909222"/>
          </a:xfrm>
          <a:prstGeom prst="line">
            <a:avLst/>
          </a:prstGeom>
          <a:ln w="38100" cap="rnd">
            <a:gradFill>
              <a:gsLst>
                <a:gs pos="0">
                  <a:srgbClr val="FF9300"/>
                </a:gs>
                <a:gs pos="98000">
                  <a:srgbClr val="94110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69C52D-1E98-DD4A-9371-B6A4F396C888}"/>
              </a:ext>
            </a:extLst>
          </p:cNvPr>
          <p:cNvCxnSpPr>
            <a:cxnSpLocks/>
            <a:stCxn id="7" idx="1"/>
            <a:endCxn id="9" idx="6"/>
          </p:cNvCxnSpPr>
          <p:nvPr/>
        </p:nvCxnSpPr>
        <p:spPr>
          <a:xfrm flipH="1" flipV="1">
            <a:off x="4279173" y="3427202"/>
            <a:ext cx="654090" cy="770134"/>
          </a:xfrm>
          <a:prstGeom prst="line">
            <a:avLst/>
          </a:prstGeom>
          <a:ln w="38100" cap="rnd">
            <a:gradFill>
              <a:gsLst>
                <a:gs pos="0">
                  <a:srgbClr val="FF9300"/>
                </a:gs>
                <a:gs pos="98000">
                  <a:srgbClr val="94110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11">
            <a:extLst>
              <a:ext uri="{FF2B5EF4-FFF2-40B4-BE49-F238E27FC236}">
                <a16:creationId xmlns:a16="http://schemas.microsoft.com/office/drawing/2014/main" id="{17F42686-570E-1141-85ED-BCC8CF682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03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SiO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 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(low quartz,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P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1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F066B4-9938-064A-A4BA-4ED5396D1421}"/>
              </a:ext>
            </a:extLst>
          </p:cNvPr>
          <p:cNvCxnSpPr>
            <a:cxnSpLocks/>
            <a:stCxn id="8" idx="2"/>
            <a:endCxn id="9" idx="6"/>
          </p:cNvCxnSpPr>
          <p:nvPr/>
        </p:nvCxnSpPr>
        <p:spPr>
          <a:xfrm flipH="1">
            <a:off x="4279173" y="2194691"/>
            <a:ext cx="520179" cy="1232511"/>
          </a:xfrm>
          <a:prstGeom prst="line">
            <a:avLst/>
          </a:prstGeom>
          <a:ln w="38100" cap="rnd">
            <a:gradFill>
              <a:gsLst>
                <a:gs pos="0">
                  <a:srgbClr val="FF9300"/>
                </a:gs>
                <a:gs pos="98000">
                  <a:srgbClr val="94110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003BFC4-83B8-8E48-B37D-48DAE8A4803B}"/>
              </a:ext>
            </a:extLst>
          </p:cNvPr>
          <p:cNvCxnSpPr>
            <a:cxnSpLocks/>
            <a:endCxn id="9" idx="6"/>
          </p:cNvCxnSpPr>
          <p:nvPr/>
        </p:nvCxnSpPr>
        <p:spPr>
          <a:xfrm flipH="1" flipV="1">
            <a:off x="4279173" y="3427202"/>
            <a:ext cx="520180" cy="1088246"/>
          </a:xfrm>
          <a:prstGeom prst="line">
            <a:avLst/>
          </a:prstGeom>
          <a:ln w="38100" cap="rnd">
            <a:gradFill>
              <a:gsLst>
                <a:gs pos="0">
                  <a:srgbClr val="FF9300"/>
                </a:gs>
                <a:gs pos="98000">
                  <a:srgbClr val="941100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29B88878-EBA2-E14E-B757-FEE132CA5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13" y="990600"/>
            <a:ext cx="2872113" cy="5447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29B6D0-645E-A04F-9837-3751042D2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541" y="2229641"/>
            <a:ext cx="3429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57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6A3D20-80EA-4C4A-B86D-403160558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10" y="622391"/>
            <a:ext cx="2992755" cy="55721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82BF88-5EEC-724C-AE42-C5DA29136CC6}"/>
              </a:ext>
            </a:extLst>
          </p:cNvPr>
          <p:cNvGrpSpPr/>
          <p:nvPr/>
        </p:nvGrpSpPr>
        <p:grpSpPr>
          <a:xfrm>
            <a:off x="4026945" y="1538215"/>
            <a:ext cx="4138110" cy="4216998"/>
            <a:chOff x="4026945" y="1298729"/>
            <a:chExt cx="4138110" cy="421699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414C4F3-8EB4-9B4F-8D81-D2207885A2FE}"/>
                </a:ext>
              </a:extLst>
            </p:cNvPr>
            <p:cNvSpPr/>
            <p:nvPr/>
          </p:nvSpPr>
          <p:spPr>
            <a:xfrm>
              <a:off x="5638800" y="4601327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93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7C57947-57A7-2140-A802-241B8A8A4642}"/>
                </a:ext>
              </a:extLst>
            </p:cNvPr>
            <p:cNvSpPr/>
            <p:nvPr/>
          </p:nvSpPr>
          <p:spPr>
            <a:xfrm>
              <a:off x="5638800" y="3500461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93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F05ECDB-9834-6C4E-B141-F0DD13AC82C4}"/>
                </a:ext>
              </a:extLst>
            </p:cNvPr>
            <p:cNvSpPr/>
            <p:nvPr/>
          </p:nvSpPr>
          <p:spPr>
            <a:xfrm>
              <a:off x="5638800" y="2399595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93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D2D3AD-B3CC-8B46-A9F6-126C30F3A8A6}"/>
                </a:ext>
              </a:extLst>
            </p:cNvPr>
            <p:cNvSpPr/>
            <p:nvPr/>
          </p:nvSpPr>
          <p:spPr>
            <a:xfrm>
              <a:off x="5638801" y="1298729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93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B069E2C-81B5-BC4C-BC52-697BDCB2B381}"/>
                </a:ext>
              </a:extLst>
            </p:cNvPr>
            <p:cNvSpPr/>
            <p:nvPr/>
          </p:nvSpPr>
          <p:spPr>
            <a:xfrm>
              <a:off x="4026945" y="2954510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9411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P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5+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F5597B5-4C5D-0D4E-A40E-E3603CD4CF23}"/>
                </a:ext>
              </a:extLst>
            </p:cNvPr>
            <p:cNvSpPr/>
            <p:nvPr/>
          </p:nvSpPr>
          <p:spPr>
            <a:xfrm>
              <a:off x="7250655" y="2911480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76D6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Al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3+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DD8F3EC-E2A9-4148-B2D2-A7A3F45FEC8D}"/>
                </a:ext>
              </a:extLst>
            </p:cNvPr>
            <p:cNvCxnSpPr>
              <a:cxnSpLocks/>
              <a:stCxn id="8" idx="2"/>
              <a:endCxn id="9" idx="6"/>
            </p:cNvCxnSpPr>
            <p:nvPr/>
          </p:nvCxnSpPr>
          <p:spPr>
            <a:xfrm flipH="1">
              <a:off x="4941345" y="1755929"/>
              <a:ext cx="697456" cy="1655781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41100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F69C52D-1E98-DD4A-9371-B6A4F396C888}"/>
                </a:ext>
              </a:extLst>
            </p:cNvPr>
            <p:cNvCxnSpPr>
              <a:cxnSpLocks/>
              <a:stCxn id="7" idx="2"/>
              <a:endCxn id="9" idx="6"/>
            </p:cNvCxnSpPr>
            <p:nvPr/>
          </p:nvCxnSpPr>
          <p:spPr>
            <a:xfrm flipH="1">
              <a:off x="4941345" y="2856795"/>
              <a:ext cx="697455" cy="554915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41100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7A76F8F-AEF0-AA47-B407-9E1FD8E0A4EB}"/>
                </a:ext>
              </a:extLst>
            </p:cNvPr>
            <p:cNvCxnSpPr>
              <a:cxnSpLocks/>
              <a:stCxn id="5" idx="2"/>
              <a:endCxn id="9" idx="6"/>
            </p:cNvCxnSpPr>
            <p:nvPr/>
          </p:nvCxnSpPr>
          <p:spPr>
            <a:xfrm flipH="1" flipV="1">
              <a:off x="4941345" y="3411710"/>
              <a:ext cx="697455" cy="545951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41100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D1D57E-2B7C-9640-93E1-6514610961E4}"/>
                </a:ext>
              </a:extLst>
            </p:cNvPr>
            <p:cNvCxnSpPr>
              <a:cxnSpLocks/>
              <a:stCxn id="4" idx="2"/>
              <a:endCxn id="9" idx="6"/>
            </p:cNvCxnSpPr>
            <p:nvPr/>
          </p:nvCxnSpPr>
          <p:spPr>
            <a:xfrm flipH="1" flipV="1">
              <a:off x="4941345" y="3411710"/>
              <a:ext cx="697455" cy="1646817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41100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2361F3D-0C22-2A40-8DFD-7F40AE36F57A}"/>
                </a:ext>
              </a:extLst>
            </p:cNvPr>
            <p:cNvCxnSpPr>
              <a:cxnSpLocks/>
              <a:stCxn id="7" idx="6"/>
              <a:endCxn id="10" idx="2"/>
            </p:cNvCxnSpPr>
            <p:nvPr/>
          </p:nvCxnSpPr>
          <p:spPr>
            <a:xfrm>
              <a:off x="6553200" y="2856795"/>
              <a:ext cx="697455" cy="511885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7000">
                    <a:srgbClr val="76D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2AE8B49-6BE9-3E41-BC9C-714302EFE8FB}"/>
                </a:ext>
              </a:extLst>
            </p:cNvPr>
            <p:cNvCxnSpPr>
              <a:cxnSpLocks/>
              <a:stCxn id="5" idx="6"/>
              <a:endCxn id="10" idx="2"/>
            </p:cNvCxnSpPr>
            <p:nvPr/>
          </p:nvCxnSpPr>
          <p:spPr>
            <a:xfrm flipV="1">
              <a:off x="6553200" y="3368680"/>
              <a:ext cx="697455" cy="588981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7000">
                    <a:srgbClr val="76D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B68896-F0E3-5D42-81E2-46008908B1B2}"/>
                </a:ext>
              </a:extLst>
            </p:cNvPr>
            <p:cNvCxnSpPr>
              <a:cxnSpLocks/>
              <a:stCxn id="8" idx="6"/>
              <a:endCxn id="10" idx="2"/>
            </p:cNvCxnSpPr>
            <p:nvPr/>
          </p:nvCxnSpPr>
          <p:spPr>
            <a:xfrm>
              <a:off x="6553201" y="1755929"/>
              <a:ext cx="697454" cy="1612751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7000">
                    <a:srgbClr val="76D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E5ED7CC-1502-8541-B40E-AC1BACB4AC7C}"/>
                </a:ext>
              </a:extLst>
            </p:cNvPr>
            <p:cNvCxnSpPr>
              <a:cxnSpLocks/>
              <a:stCxn id="4" idx="6"/>
              <a:endCxn id="10" idx="2"/>
            </p:cNvCxnSpPr>
            <p:nvPr/>
          </p:nvCxnSpPr>
          <p:spPr>
            <a:xfrm flipV="1">
              <a:off x="6553200" y="3368680"/>
              <a:ext cx="697455" cy="1689847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7000">
                    <a:srgbClr val="76D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F2EC95A-1770-6F42-A9C9-0127FB151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8622" y="2236346"/>
              <a:ext cx="342900" cy="4953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A62A90B-BA38-3A4E-992D-2C4091B03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0603" y="2236346"/>
              <a:ext cx="342900" cy="4953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1" name="Text Box 11">
            <a:extLst>
              <a:ext uri="{FF2B5EF4-FFF2-40B4-BE49-F238E27FC236}">
                <a16:creationId xmlns:a16="http://schemas.microsoft.com/office/drawing/2014/main" id="{17F42686-570E-1141-85ED-BCC8CF682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03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Berlinite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, AlPO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, obtained structurally by forking cation charges in SiO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3498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51AC9E-F3FD-BB43-8B1B-888D29820E58}"/>
              </a:ext>
            </a:extLst>
          </p:cNvPr>
          <p:cNvGrpSpPr/>
          <p:nvPr/>
        </p:nvGrpSpPr>
        <p:grpSpPr>
          <a:xfrm>
            <a:off x="6458813" y="804582"/>
            <a:ext cx="4138110" cy="5325932"/>
            <a:chOff x="6458813" y="804582"/>
            <a:chExt cx="4138110" cy="532593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671A1B8-238B-D24C-B850-0A7E914CCB67}"/>
                </a:ext>
              </a:extLst>
            </p:cNvPr>
            <p:cNvSpPr/>
            <p:nvPr/>
          </p:nvSpPr>
          <p:spPr>
            <a:xfrm>
              <a:off x="8070417" y="5216114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7E7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O2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1C4A1A2-0876-D34F-A63A-439D0C21A119}"/>
                </a:ext>
              </a:extLst>
            </p:cNvPr>
            <p:cNvSpPr/>
            <p:nvPr/>
          </p:nvSpPr>
          <p:spPr>
            <a:xfrm>
              <a:off x="8070417" y="3745604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93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O1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E22A11D-641E-C640-A8CF-B2C47C3B7EA6}"/>
                </a:ext>
              </a:extLst>
            </p:cNvPr>
            <p:cNvSpPr/>
            <p:nvPr/>
          </p:nvSpPr>
          <p:spPr>
            <a:xfrm>
              <a:off x="8070417" y="2275093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93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O1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1C33CED-8DCF-474D-8A6E-1C8B2D6A0A76}"/>
                </a:ext>
              </a:extLst>
            </p:cNvPr>
            <p:cNvSpPr/>
            <p:nvPr/>
          </p:nvSpPr>
          <p:spPr>
            <a:xfrm>
              <a:off x="8070417" y="804582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7E7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O2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7DF776B-77E3-BB41-8AFC-694C955358EF}"/>
                </a:ext>
              </a:extLst>
            </p:cNvPr>
            <p:cNvSpPr/>
            <p:nvPr/>
          </p:nvSpPr>
          <p:spPr>
            <a:xfrm>
              <a:off x="6458813" y="3014830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9411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P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5+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F091D13-9D66-3840-956F-0CF53DFCF700}"/>
                </a:ext>
              </a:extLst>
            </p:cNvPr>
            <p:cNvSpPr/>
            <p:nvPr/>
          </p:nvSpPr>
          <p:spPr>
            <a:xfrm>
              <a:off x="9682523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chemeClr val="accent5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In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3+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C19FD12-A34D-C744-A1B1-E50F330A47D1}"/>
                </a:ext>
              </a:extLst>
            </p:cNvPr>
            <p:cNvCxnSpPr>
              <a:cxnSpLocks/>
              <a:stCxn id="10" idx="2"/>
              <a:endCxn id="11" idx="6"/>
            </p:cNvCxnSpPr>
            <p:nvPr/>
          </p:nvCxnSpPr>
          <p:spPr>
            <a:xfrm flipH="1">
              <a:off x="7373213" y="1261782"/>
              <a:ext cx="697204" cy="2210248"/>
            </a:xfrm>
            <a:prstGeom prst="line">
              <a:avLst/>
            </a:prstGeom>
            <a:ln w="38100" cap="rnd">
              <a:gradFill>
                <a:gsLst>
                  <a:gs pos="0">
                    <a:srgbClr val="FF7E79"/>
                  </a:gs>
                  <a:gs pos="98000">
                    <a:srgbClr val="941100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A344C24-9D53-004D-9CFC-8D2EE893DC82}"/>
                </a:ext>
              </a:extLst>
            </p:cNvPr>
            <p:cNvCxnSpPr>
              <a:cxnSpLocks/>
              <a:stCxn id="9" idx="2"/>
              <a:endCxn id="11" idx="6"/>
            </p:cNvCxnSpPr>
            <p:nvPr/>
          </p:nvCxnSpPr>
          <p:spPr>
            <a:xfrm flipH="1">
              <a:off x="7373213" y="2732293"/>
              <a:ext cx="697204" cy="739737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41100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2F6D68B-F43F-C449-A90D-89C5C3D92A0F}"/>
                </a:ext>
              </a:extLst>
            </p:cNvPr>
            <p:cNvCxnSpPr>
              <a:cxnSpLocks/>
              <a:stCxn id="8" idx="2"/>
              <a:endCxn id="11" idx="6"/>
            </p:cNvCxnSpPr>
            <p:nvPr/>
          </p:nvCxnSpPr>
          <p:spPr>
            <a:xfrm flipH="1" flipV="1">
              <a:off x="7373213" y="3472030"/>
              <a:ext cx="697204" cy="730774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41100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DF0E2C-2D8F-0D48-9030-97A38C79B0A2}"/>
                </a:ext>
              </a:extLst>
            </p:cNvPr>
            <p:cNvCxnSpPr>
              <a:cxnSpLocks/>
              <a:stCxn id="4" idx="2"/>
              <a:endCxn id="11" idx="6"/>
            </p:cNvCxnSpPr>
            <p:nvPr/>
          </p:nvCxnSpPr>
          <p:spPr>
            <a:xfrm flipH="1" flipV="1">
              <a:off x="7373213" y="3472030"/>
              <a:ext cx="697204" cy="2201284"/>
            </a:xfrm>
            <a:prstGeom prst="line">
              <a:avLst/>
            </a:prstGeom>
            <a:ln w="38100" cap="rnd">
              <a:gradFill>
                <a:gsLst>
                  <a:gs pos="0">
                    <a:srgbClr val="FF7E79"/>
                  </a:gs>
                  <a:gs pos="98000">
                    <a:srgbClr val="941100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2D0E33A-2454-2A44-9461-C5DD942D0B8C}"/>
                </a:ext>
              </a:extLst>
            </p:cNvPr>
            <p:cNvCxnSpPr>
              <a:cxnSpLocks/>
              <a:stCxn id="9" idx="5"/>
              <a:endCxn id="15" idx="2"/>
            </p:cNvCxnSpPr>
            <p:nvPr/>
          </p:nvCxnSpPr>
          <p:spPr>
            <a:xfrm>
              <a:off x="8850906" y="3055582"/>
              <a:ext cx="831617" cy="373418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5493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9A112D3-7D96-D147-9716-1CD9706C2E40}"/>
                </a:ext>
              </a:extLst>
            </p:cNvPr>
            <p:cNvCxnSpPr>
              <a:cxnSpLocks/>
              <a:stCxn id="9" idx="6"/>
              <a:endCxn id="15" idx="2"/>
            </p:cNvCxnSpPr>
            <p:nvPr/>
          </p:nvCxnSpPr>
          <p:spPr>
            <a:xfrm>
              <a:off x="8984817" y="2732293"/>
              <a:ext cx="697706" cy="696707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5493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9CBAF1A-09BA-AE4A-848C-926FA9E2E94F}"/>
                </a:ext>
              </a:extLst>
            </p:cNvPr>
            <p:cNvCxnSpPr>
              <a:cxnSpLocks/>
              <a:stCxn id="8" idx="6"/>
              <a:endCxn id="15" idx="2"/>
            </p:cNvCxnSpPr>
            <p:nvPr/>
          </p:nvCxnSpPr>
          <p:spPr>
            <a:xfrm flipV="1">
              <a:off x="8984817" y="3429000"/>
              <a:ext cx="697706" cy="773804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5493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9102D18-3C45-1547-A9AF-5AEC79CD6D64}"/>
                </a:ext>
              </a:extLst>
            </p:cNvPr>
            <p:cNvCxnSpPr>
              <a:cxnSpLocks/>
              <a:stCxn id="8" idx="7"/>
              <a:endCxn id="15" idx="2"/>
            </p:cNvCxnSpPr>
            <p:nvPr/>
          </p:nvCxnSpPr>
          <p:spPr>
            <a:xfrm flipV="1">
              <a:off x="8850906" y="3429000"/>
              <a:ext cx="831617" cy="450515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5493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D84D19C-231E-BA46-BE89-F4103D9E06FC}"/>
                </a:ext>
              </a:extLst>
            </p:cNvPr>
            <p:cNvCxnSpPr>
              <a:cxnSpLocks/>
              <a:stCxn id="10" idx="6"/>
              <a:endCxn id="15" idx="2"/>
            </p:cNvCxnSpPr>
            <p:nvPr/>
          </p:nvCxnSpPr>
          <p:spPr>
            <a:xfrm>
              <a:off x="8984817" y="1261782"/>
              <a:ext cx="697706" cy="2167218"/>
            </a:xfrm>
            <a:prstGeom prst="line">
              <a:avLst/>
            </a:prstGeom>
            <a:ln w="38100" cap="rnd">
              <a:gradFill>
                <a:gsLst>
                  <a:gs pos="0">
                    <a:srgbClr val="FF7E79"/>
                  </a:gs>
                  <a:gs pos="97000">
                    <a:srgbClr val="005493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BAFDBEFC-5ECE-CB4B-AD1B-D5EBA1BCA383}"/>
                </a:ext>
              </a:extLst>
            </p:cNvPr>
            <p:cNvCxnSpPr>
              <a:cxnSpLocks/>
              <a:stCxn id="4" idx="6"/>
              <a:endCxn id="15" idx="2"/>
            </p:cNvCxnSpPr>
            <p:nvPr/>
          </p:nvCxnSpPr>
          <p:spPr>
            <a:xfrm flipV="1">
              <a:off x="8984817" y="3429000"/>
              <a:ext cx="697706" cy="2244314"/>
            </a:xfrm>
            <a:prstGeom prst="line">
              <a:avLst/>
            </a:prstGeom>
            <a:ln w="38100" cap="rnd">
              <a:gradFill>
                <a:gsLst>
                  <a:gs pos="0">
                    <a:srgbClr val="FF7E79"/>
                  </a:gs>
                  <a:gs pos="97000">
                    <a:srgbClr val="005493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1C9FBF92-8B84-194C-8ABC-49F4ADDC8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11231" y="1871606"/>
              <a:ext cx="342900" cy="4953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18FE0B0-9E92-7F4D-ADDB-98C2D768B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93377" y="1904773"/>
              <a:ext cx="342900" cy="4953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3351AFD-221D-9149-8106-83BF18EE9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7123" y="2694193"/>
              <a:ext cx="342900" cy="495300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9E847B51-A78B-4E46-83A7-ED1716FFF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48" y="1136052"/>
            <a:ext cx="5055870" cy="4594860"/>
          </a:xfrm>
          <a:prstGeom prst="rect">
            <a:avLst/>
          </a:prstGeom>
        </p:spPr>
      </p:pic>
      <p:sp>
        <p:nvSpPr>
          <p:cNvPr id="47" name="Text Box 11">
            <a:extLst>
              <a:ext uri="{FF2B5EF4-FFF2-40B4-BE49-F238E27FC236}">
                <a16:creationId xmlns:a16="http://schemas.microsoft.com/office/drawing/2014/main" id="{F306C1B6-B4A3-844A-B75E-EF0CC2FC4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03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IPO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: In</a:t>
            </a:r>
            <a:r>
              <a:rPr lang="en-US" sz="1800" baseline="30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3+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is too large for 4-coordination</a:t>
            </a:r>
            <a:endParaRPr lang="en-US" sz="1800" baseline="-25000" dirty="0">
              <a:solidFill>
                <a:srgbClr val="FFFFFF"/>
              </a:solidFill>
              <a:latin typeface="Avenir Medium" panose="02000503020000020003" pitchFamily="2" charset="0"/>
              <a:cs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2361633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D5D7C3-9630-A642-BAA2-55E40C8E9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07" y="1021449"/>
            <a:ext cx="4743450" cy="47815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83BB-1404-544B-9139-AE322713EA02}"/>
              </a:ext>
            </a:extLst>
          </p:cNvPr>
          <p:cNvGrpSpPr/>
          <p:nvPr/>
        </p:nvGrpSpPr>
        <p:grpSpPr>
          <a:xfrm>
            <a:off x="5388426" y="388652"/>
            <a:ext cx="5322858" cy="6187328"/>
            <a:chOff x="5388426" y="388652"/>
            <a:chExt cx="5322858" cy="61873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8BDE260-0268-4F4B-8A6A-9D07E95D6DA9}"/>
                </a:ext>
              </a:extLst>
            </p:cNvPr>
            <p:cNvSpPr/>
            <p:nvPr/>
          </p:nvSpPr>
          <p:spPr>
            <a:xfrm>
              <a:off x="5388426" y="3031672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7E79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O′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C54F15C-8914-734F-83A8-FC26F9CB0C79}"/>
                </a:ext>
              </a:extLst>
            </p:cNvPr>
            <p:cNvSpPr/>
            <p:nvPr/>
          </p:nvSpPr>
          <p:spPr>
            <a:xfrm>
              <a:off x="8242798" y="3552410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93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F99C2D0-32CD-C34D-94A6-49C56C9C00EF}"/>
                </a:ext>
              </a:extLst>
            </p:cNvPr>
            <p:cNvSpPr/>
            <p:nvPr/>
          </p:nvSpPr>
          <p:spPr>
            <a:xfrm>
              <a:off x="8242798" y="2497824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93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1BC8B7A-CD3D-A441-B620-3444A261226E}"/>
                </a:ext>
              </a:extLst>
            </p:cNvPr>
            <p:cNvSpPr/>
            <p:nvPr/>
          </p:nvSpPr>
          <p:spPr>
            <a:xfrm>
              <a:off x="6694860" y="1795252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92929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Cd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2+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9B6BC3-0B43-C548-A11A-0B6F466CF9FC}"/>
                </a:ext>
              </a:extLst>
            </p:cNvPr>
            <p:cNvSpPr/>
            <p:nvPr/>
          </p:nvSpPr>
          <p:spPr>
            <a:xfrm>
              <a:off x="9796884" y="1795252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0096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Ta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5+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1BC4164-794C-7E4D-8912-BDDF9238CF54}"/>
                </a:ext>
              </a:extLst>
            </p:cNvPr>
            <p:cNvCxnSpPr>
              <a:cxnSpLocks/>
              <a:stCxn id="35" idx="6"/>
              <a:endCxn id="38" idx="2"/>
            </p:cNvCxnSpPr>
            <p:nvPr/>
          </p:nvCxnSpPr>
          <p:spPr>
            <a:xfrm flipV="1">
              <a:off x="9157198" y="4649093"/>
              <a:ext cx="633538" cy="415103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9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B0DD61C-436F-E84B-9149-AE4A64F611B1}"/>
                </a:ext>
              </a:extLst>
            </p:cNvPr>
            <p:cNvCxnSpPr>
              <a:cxnSpLocks/>
              <a:stCxn id="8" idx="6"/>
              <a:endCxn id="38" idx="2"/>
            </p:cNvCxnSpPr>
            <p:nvPr/>
          </p:nvCxnSpPr>
          <p:spPr>
            <a:xfrm>
              <a:off x="9157198" y="4009610"/>
              <a:ext cx="633538" cy="639483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9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5D292DA-0BBF-174C-8757-91D408B04885}"/>
                </a:ext>
              </a:extLst>
            </p:cNvPr>
            <p:cNvSpPr/>
            <p:nvPr/>
          </p:nvSpPr>
          <p:spPr>
            <a:xfrm>
              <a:off x="8242798" y="5661580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93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5E108A6-3BA8-EF40-9D66-0234530F9906}"/>
                </a:ext>
              </a:extLst>
            </p:cNvPr>
            <p:cNvSpPr/>
            <p:nvPr/>
          </p:nvSpPr>
          <p:spPr>
            <a:xfrm>
              <a:off x="8242798" y="4606996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93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201E4B9-C5B2-1A4D-8EFC-C88D1B172ACF}"/>
                </a:ext>
              </a:extLst>
            </p:cNvPr>
            <p:cNvSpPr/>
            <p:nvPr/>
          </p:nvSpPr>
          <p:spPr>
            <a:xfrm>
              <a:off x="8242798" y="1443238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93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DBD1C2C-7E14-9346-976F-0ED4414359FF}"/>
                </a:ext>
              </a:extLst>
            </p:cNvPr>
            <p:cNvSpPr/>
            <p:nvPr/>
          </p:nvSpPr>
          <p:spPr>
            <a:xfrm>
              <a:off x="8242798" y="388652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FF930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O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2–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F888186-266A-234A-9A28-F13BD5E49091}"/>
                </a:ext>
              </a:extLst>
            </p:cNvPr>
            <p:cNvSpPr/>
            <p:nvPr/>
          </p:nvSpPr>
          <p:spPr>
            <a:xfrm>
              <a:off x="9790736" y="4191893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0096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Ta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5+</a:t>
              </a:r>
              <a:endParaRPr lang="en-US" sz="16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5F967D5-EBB8-6B48-9A4F-1C0CD95AE2C4}"/>
                </a:ext>
              </a:extLst>
            </p:cNvPr>
            <p:cNvCxnSpPr>
              <a:cxnSpLocks/>
              <a:stCxn id="34" idx="6"/>
              <a:endCxn id="38" idx="2"/>
            </p:cNvCxnSpPr>
            <p:nvPr/>
          </p:nvCxnSpPr>
          <p:spPr>
            <a:xfrm flipV="1">
              <a:off x="9157198" y="4649093"/>
              <a:ext cx="633538" cy="1469687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9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B36C96C-A7FA-904D-A586-8758126D9D1F}"/>
                </a:ext>
              </a:extLst>
            </p:cNvPr>
            <p:cNvCxnSpPr>
              <a:cxnSpLocks/>
              <a:stCxn id="9" idx="6"/>
              <a:endCxn id="12" idx="2"/>
            </p:cNvCxnSpPr>
            <p:nvPr/>
          </p:nvCxnSpPr>
          <p:spPr>
            <a:xfrm flipV="1">
              <a:off x="9157198" y="2252452"/>
              <a:ext cx="639686" cy="702572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9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DE9C625-5D90-B341-AC6C-4720CC88F2F8}"/>
                </a:ext>
              </a:extLst>
            </p:cNvPr>
            <p:cNvCxnSpPr>
              <a:cxnSpLocks/>
              <a:stCxn id="36" idx="6"/>
              <a:endCxn id="12" idx="2"/>
            </p:cNvCxnSpPr>
            <p:nvPr/>
          </p:nvCxnSpPr>
          <p:spPr>
            <a:xfrm>
              <a:off x="9157198" y="1900438"/>
              <a:ext cx="639686" cy="352014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9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2977512-F66E-264A-96E0-A1FB61ED8260}"/>
                </a:ext>
              </a:extLst>
            </p:cNvPr>
            <p:cNvCxnSpPr>
              <a:cxnSpLocks/>
              <a:stCxn id="37" idx="6"/>
              <a:endCxn id="12" idx="2"/>
            </p:cNvCxnSpPr>
            <p:nvPr/>
          </p:nvCxnSpPr>
          <p:spPr>
            <a:xfrm>
              <a:off x="9157198" y="845852"/>
              <a:ext cx="639686" cy="1406600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9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7521191-D525-F942-A651-2F3969709D9F}"/>
                </a:ext>
              </a:extLst>
            </p:cNvPr>
            <p:cNvCxnSpPr>
              <a:cxnSpLocks/>
              <a:stCxn id="9" idx="6"/>
              <a:endCxn id="38" idx="2"/>
            </p:cNvCxnSpPr>
            <p:nvPr/>
          </p:nvCxnSpPr>
          <p:spPr>
            <a:xfrm>
              <a:off x="9157198" y="2955024"/>
              <a:ext cx="633538" cy="1694069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9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AA8D002-C599-D645-82D3-A3231299F883}"/>
                </a:ext>
              </a:extLst>
            </p:cNvPr>
            <p:cNvCxnSpPr>
              <a:cxnSpLocks/>
              <a:stCxn id="36" idx="6"/>
              <a:endCxn id="38" idx="2"/>
            </p:cNvCxnSpPr>
            <p:nvPr/>
          </p:nvCxnSpPr>
          <p:spPr>
            <a:xfrm>
              <a:off x="9157198" y="1900438"/>
              <a:ext cx="633538" cy="2748655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9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5B49BFC-FB0D-4345-AED7-A790425EE635}"/>
                </a:ext>
              </a:extLst>
            </p:cNvPr>
            <p:cNvCxnSpPr>
              <a:cxnSpLocks/>
              <a:stCxn id="37" idx="6"/>
              <a:endCxn id="38" idx="2"/>
            </p:cNvCxnSpPr>
            <p:nvPr/>
          </p:nvCxnSpPr>
          <p:spPr>
            <a:xfrm>
              <a:off x="9157198" y="845852"/>
              <a:ext cx="633538" cy="3803241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9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926D6E0-5E48-6E48-98F2-195352688880}"/>
                </a:ext>
              </a:extLst>
            </p:cNvPr>
            <p:cNvCxnSpPr>
              <a:cxnSpLocks/>
              <a:stCxn id="8" idx="6"/>
              <a:endCxn id="12" idx="2"/>
            </p:cNvCxnSpPr>
            <p:nvPr/>
          </p:nvCxnSpPr>
          <p:spPr>
            <a:xfrm flipV="1">
              <a:off x="9157198" y="2252452"/>
              <a:ext cx="639686" cy="1757158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9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60503C9-417E-6D4F-8D28-4D68E20646DF}"/>
                </a:ext>
              </a:extLst>
            </p:cNvPr>
            <p:cNvCxnSpPr>
              <a:cxnSpLocks/>
              <a:stCxn id="35" idx="6"/>
              <a:endCxn id="12" idx="2"/>
            </p:cNvCxnSpPr>
            <p:nvPr/>
          </p:nvCxnSpPr>
          <p:spPr>
            <a:xfrm flipV="1">
              <a:off x="9157198" y="2252452"/>
              <a:ext cx="639686" cy="2811744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9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90F82D4-F009-CE4A-893B-882828904D3B}"/>
                </a:ext>
              </a:extLst>
            </p:cNvPr>
            <p:cNvCxnSpPr>
              <a:cxnSpLocks/>
              <a:stCxn id="34" idx="6"/>
              <a:endCxn id="12" idx="2"/>
            </p:cNvCxnSpPr>
            <p:nvPr/>
          </p:nvCxnSpPr>
          <p:spPr>
            <a:xfrm flipV="1">
              <a:off x="9157198" y="2252452"/>
              <a:ext cx="639686" cy="3866328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0096FF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3FCB5CF7-0210-0841-8A30-5BC73F6E865B}"/>
                </a:ext>
              </a:extLst>
            </p:cNvPr>
            <p:cNvSpPr/>
            <p:nvPr/>
          </p:nvSpPr>
          <p:spPr>
            <a:xfrm>
              <a:off x="6694860" y="4191893"/>
              <a:ext cx="914400" cy="914400"/>
            </a:xfrm>
            <a:prstGeom prst="ellipse">
              <a:avLst/>
            </a:prstGeom>
            <a:solidFill>
              <a:schemeClr val="bg1"/>
            </a:solidFill>
            <a:ln w="38100" cap="rnd">
              <a:solidFill>
                <a:srgbClr val="929292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Cd</a:t>
              </a:r>
              <a:r>
                <a:rPr lang="en-US" sz="1600" baseline="300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2+</a:t>
              </a:r>
            </a:p>
          </p:txBody>
        </p: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D082FEC-9474-F64D-B46E-934D8AF5DEF4}"/>
                </a:ext>
              </a:extLst>
            </p:cNvPr>
            <p:cNvCxnSpPr>
              <a:cxnSpLocks/>
              <a:endCxn id="11" idx="6"/>
            </p:cNvCxnSpPr>
            <p:nvPr/>
          </p:nvCxnSpPr>
          <p:spPr>
            <a:xfrm flipH="1">
              <a:off x="7609260" y="950104"/>
              <a:ext cx="639686" cy="1302348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07D8340E-E565-3E4C-8E74-2D17424C5714}"/>
                </a:ext>
              </a:extLst>
            </p:cNvPr>
            <p:cNvCxnSpPr>
              <a:cxnSpLocks/>
              <a:stCxn id="36" idx="2"/>
              <a:endCxn id="11" idx="6"/>
            </p:cNvCxnSpPr>
            <p:nvPr/>
          </p:nvCxnSpPr>
          <p:spPr>
            <a:xfrm flipH="1">
              <a:off x="7609260" y="1900438"/>
              <a:ext cx="633538" cy="352014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18C54B6-7D23-D44B-815B-E0AF36812B62}"/>
                </a:ext>
              </a:extLst>
            </p:cNvPr>
            <p:cNvCxnSpPr>
              <a:cxnSpLocks/>
              <a:stCxn id="9" idx="2"/>
              <a:endCxn id="11" idx="6"/>
            </p:cNvCxnSpPr>
            <p:nvPr/>
          </p:nvCxnSpPr>
          <p:spPr>
            <a:xfrm flipH="1" flipV="1">
              <a:off x="7609260" y="2252452"/>
              <a:ext cx="633538" cy="702572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4A64C61C-FAD7-874C-ABD6-3DC2E94377A9}"/>
                </a:ext>
              </a:extLst>
            </p:cNvPr>
            <p:cNvCxnSpPr>
              <a:cxnSpLocks/>
              <a:stCxn id="9" idx="2"/>
              <a:endCxn id="77" idx="6"/>
            </p:cNvCxnSpPr>
            <p:nvPr/>
          </p:nvCxnSpPr>
          <p:spPr>
            <a:xfrm flipH="1">
              <a:off x="7609260" y="2955024"/>
              <a:ext cx="633538" cy="1694069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7DE5EBB-2A4E-1544-86F3-E7ED76284528}"/>
                </a:ext>
              </a:extLst>
            </p:cNvPr>
            <p:cNvCxnSpPr>
              <a:cxnSpLocks/>
              <a:stCxn id="8" idx="2"/>
              <a:endCxn id="77" idx="6"/>
            </p:cNvCxnSpPr>
            <p:nvPr/>
          </p:nvCxnSpPr>
          <p:spPr>
            <a:xfrm flipH="1">
              <a:off x="7609260" y="4009610"/>
              <a:ext cx="633538" cy="639483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BEBDDF1-14AD-7140-BE3A-6F8C8EF4273B}"/>
                </a:ext>
              </a:extLst>
            </p:cNvPr>
            <p:cNvCxnSpPr>
              <a:cxnSpLocks/>
              <a:stCxn id="35" idx="2"/>
              <a:endCxn id="77" idx="6"/>
            </p:cNvCxnSpPr>
            <p:nvPr/>
          </p:nvCxnSpPr>
          <p:spPr>
            <a:xfrm flipH="1" flipV="1">
              <a:off x="7609260" y="4649093"/>
              <a:ext cx="633538" cy="415103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D9B4328-4DAB-FC4D-BF33-C2CC75849F9F}"/>
                </a:ext>
              </a:extLst>
            </p:cNvPr>
            <p:cNvCxnSpPr>
              <a:cxnSpLocks/>
              <a:stCxn id="34" idx="2"/>
              <a:endCxn id="77" idx="6"/>
            </p:cNvCxnSpPr>
            <p:nvPr/>
          </p:nvCxnSpPr>
          <p:spPr>
            <a:xfrm flipH="1" flipV="1">
              <a:off x="7609260" y="4649093"/>
              <a:ext cx="633538" cy="1469687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3CFD163F-7463-2F45-BE9B-FBC9AFEFB339}"/>
                </a:ext>
              </a:extLst>
            </p:cNvPr>
            <p:cNvCxnSpPr>
              <a:cxnSpLocks/>
              <a:stCxn id="36" idx="2"/>
              <a:endCxn id="77" idx="6"/>
            </p:cNvCxnSpPr>
            <p:nvPr/>
          </p:nvCxnSpPr>
          <p:spPr>
            <a:xfrm flipH="1">
              <a:off x="7609260" y="1900438"/>
              <a:ext cx="633538" cy="2748655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5EA8A1F-BD06-3C47-9291-3D1CFF7602C6}"/>
                </a:ext>
              </a:extLst>
            </p:cNvPr>
            <p:cNvCxnSpPr>
              <a:cxnSpLocks/>
              <a:endCxn id="77" idx="6"/>
            </p:cNvCxnSpPr>
            <p:nvPr/>
          </p:nvCxnSpPr>
          <p:spPr>
            <a:xfrm flipH="1">
              <a:off x="7609260" y="985869"/>
              <a:ext cx="627390" cy="3663224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FC287F3-5B72-124D-8969-B44958D14B11}"/>
                </a:ext>
              </a:extLst>
            </p:cNvPr>
            <p:cNvCxnSpPr>
              <a:cxnSpLocks/>
              <a:stCxn id="8" idx="2"/>
              <a:endCxn id="11" idx="6"/>
            </p:cNvCxnSpPr>
            <p:nvPr/>
          </p:nvCxnSpPr>
          <p:spPr>
            <a:xfrm flipH="1" flipV="1">
              <a:off x="7609260" y="2252452"/>
              <a:ext cx="633538" cy="1757158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351E189F-F4ED-2041-8D8B-01632FA9FC42}"/>
                </a:ext>
              </a:extLst>
            </p:cNvPr>
            <p:cNvCxnSpPr>
              <a:cxnSpLocks/>
              <a:stCxn id="35" idx="2"/>
              <a:endCxn id="11" idx="6"/>
            </p:cNvCxnSpPr>
            <p:nvPr/>
          </p:nvCxnSpPr>
          <p:spPr>
            <a:xfrm flipH="1" flipV="1">
              <a:off x="7609260" y="2252452"/>
              <a:ext cx="633538" cy="2811744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7F689C5-70AC-AE46-9CDE-32BD4E6DFF4C}"/>
                </a:ext>
              </a:extLst>
            </p:cNvPr>
            <p:cNvCxnSpPr>
              <a:cxnSpLocks/>
              <a:stCxn id="34" idx="2"/>
              <a:endCxn id="11" idx="6"/>
            </p:cNvCxnSpPr>
            <p:nvPr/>
          </p:nvCxnSpPr>
          <p:spPr>
            <a:xfrm flipH="1" flipV="1">
              <a:off x="7609260" y="2252452"/>
              <a:ext cx="633538" cy="3866328"/>
            </a:xfrm>
            <a:prstGeom prst="line">
              <a:avLst/>
            </a:prstGeom>
            <a:ln w="38100" cap="rnd">
              <a:gradFill>
                <a:gsLst>
                  <a:gs pos="0">
                    <a:srgbClr val="FF9300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AFF5DF44-A5F9-BC40-8147-1D4ECC55AE0E}"/>
                </a:ext>
              </a:extLst>
            </p:cNvPr>
            <p:cNvCxnSpPr>
              <a:cxnSpLocks/>
              <a:stCxn id="7" idx="6"/>
              <a:endCxn id="11" idx="2"/>
            </p:cNvCxnSpPr>
            <p:nvPr/>
          </p:nvCxnSpPr>
          <p:spPr>
            <a:xfrm flipV="1">
              <a:off x="6302826" y="2252452"/>
              <a:ext cx="392034" cy="1236420"/>
            </a:xfrm>
            <a:prstGeom prst="line">
              <a:avLst/>
            </a:prstGeom>
            <a:ln w="38100" cap="rnd">
              <a:gradFill>
                <a:gsLst>
                  <a:gs pos="0">
                    <a:srgbClr val="FF7E79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AE74B96-1372-7A4A-B21F-D14655264B3E}"/>
                </a:ext>
              </a:extLst>
            </p:cNvPr>
            <p:cNvCxnSpPr>
              <a:cxnSpLocks/>
              <a:stCxn id="7" idx="6"/>
              <a:endCxn id="77" idx="2"/>
            </p:cNvCxnSpPr>
            <p:nvPr/>
          </p:nvCxnSpPr>
          <p:spPr>
            <a:xfrm>
              <a:off x="6302826" y="3488872"/>
              <a:ext cx="392034" cy="1160221"/>
            </a:xfrm>
            <a:prstGeom prst="line">
              <a:avLst/>
            </a:prstGeom>
            <a:ln w="38100" cap="rnd">
              <a:gradFill>
                <a:gsLst>
                  <a:gs pos="0">
                    <a:srgbClr val="FF7E79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40A82466-A92E-1D47-BB4C-E7E39D385DF1}"/>
                </a:ext>
              </a:extLst>
            </p:cNvPr>
            <p:cNvCxnSpPr>
              <a:cxnSpLocks/>
              <a:stCxn id="7" idx="6"/>
              <a:endCxn id="77" idx="1"/>
            </p:cNvCxnSpPr>
            <p:nvPr/>
          </p:nvCxnSpPr>
          <p:spPr>
            <a:xfrm>
              <a:off x="6302826" y="3488872"/>
              <a:ext cx="525945" cy="836932"/>
            </a:xfrm>
            <a:prstGeom prst="line">
              <a:avLst/>
            </a:prstGeom>
            <a:ln w="38100" cap="rnd">
              <a:gradFill>
                <a:gsLst>
                  <a:gs pos="0">
                    <a:srgbClr val="FF7E79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8E1746D0-AD7D-6047-B1D5-C54838293D4D}"/>
                </a:ext>
              </a:extLst>
            </p:cNvPr>
            <p:cNvCxnSpPr>
              <a:cxnSpLocks/>
              <a:stCxn id="7" idx="6"/>
              <a:endCxn id="11" idx="3"/>
            </p:cNvCxnSpPr>
            <p:nvPr/>
          </p:nvCxnSpPr>
          <p:spPr>
            <a:xfrm flipV="1">
              <a:off x="6302826" y="2575741"/>
              <a:ext cx="525945" cy="913131"/>
            </a:xfrm>
            <a:prstGeom prst="line">
              <a:avLst/>
            </a:prstGeom>
            <a:ln w="38100" cap="rnd">
              <a:gradFill>
                <a:gsLst>
                  <a:gs pos="0">
                    <a:srgbClr val="FF7E79"/>
                  </a:gs>
                  <a:gs pos="98000">
                    <a:srgbClr val="929292"/>
                  </a:gs>
                </a:gsLst>
                <a:lin ang="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B6D318BF-4C7A-9842-AB95-427D5A544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2826" y="2460733"/>
              <a:ext cx="342900" cy="4953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5227D236-7562-8745-B435-B38619AF5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2948" y="1283541"/>
              <a:ext cx="342900" cy="4953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78BFE44A-14C7-7440-B413-FB503E3AE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58394" y="1299317"/>
              <a:ext cx="342900" cy="495300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6" name="Text Box 11">
            <a:extLst>
              <a:ext uri="{FF2B5EF4-FFF2-40B4-BE49-F238E27FC236}">
                <a16:creationId xmlns:a16="http://schemas.microsoft.com/office/drawing/2014/main" id="{83C2C292-102E-8141-9C55-57B6AF795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03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Pyrochlore Cd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Ta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7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: The Bond Valence Map</a:t>
            </a:r>
            <a:endParaRPr lang="en-US" sz="1800" baseline="-25000" dirty="0">
              <a:solidFill>
                <a:srgbClr val="FFFFFF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C4E343-4A03-844B-ACA7-4871BB94A2B8}"/>
              </a:ext>
            </a:extLst>
          </p:cNvPr>
          <p:cNvSpPr/>
          <p:nvPr/>
        </p:nvSpPr>
        <p:spPr>
          <a:xfrm>
            <a:off x="11081657" y="5457090"/>
            <a:ext cx="914400" cy="914400"/>
          </a:xfrm>
          <a:prstGeom prst="rect">
            <a:avLst/>
          </a:prstGeom>
          <a:noFill/>
          <a:ln w="57150"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16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latin typeface="Avenir Medium" panose="02000503020000020003" pitchFamily="2" charset="0"/>
                <a:cs typeface="Candara"/>
              </a:rPr>
              <a:t>Ionic radii and Pauling’s first rule (the radius ratio rule)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57200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Medium" panose="02000503020000020003" pitchFamily="2" charset="0"/>
                <a:cs typeface="Candara"/>
              </a:rPr>
              <a:t>In brief: The </a:t>
            </a:r>
            <a:r>
              <a:rPr lang="en-US" dirty="0" err="1">
                <a:latin typeface="Avenir Medium" panose="02000503020000020003" pitchFamily="2" charset="0"/>
                <a:cs typeface="Candara"/>
              </a:rPr>
              <a:t>cation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-anion distance is the sum of </a:t>
            </a:r>
            <a:r>
              <a:rPr lang="en-US" dirty="0" err="1">
                <a:latin typeface="Avenir Medium" panose="02000503020000020003" pitchFamily="2" charset="0"/>
                <a:cs typeface="Candara"/>
              </a:rPr>
              <a:t>cation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 and anion radii, and the number of anions around a </a:t>
            </a:r>
            <a:r>
              <a:rPr lang="en-US" dirty="0" err="1">
                <a:latin typeface="Avenir Medium" panose="02000503020000020003" pitchFamily="2" charset="0"/>
                <a:cs typeface="Candara"/>
              </a:rPr>
              <a:t>cation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 (the coordination number) is a function of the radius ratio. Exemplified by </a:t>
            </a:r>
            <a:r>
              <a:rPr lang="en-US" i="1" dirty="0">
                <a:latin typeface="Avenir Medium" panose="02000503020000020003" pitchFamily="2" charset="0"/>
                <a:cs typeface="Candara"/>
              </a:rPr>
              <a:t>A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 compounds below. MRR below is the </a:t>
            </a:r>
            <a:r>
              <a:rPr lang="en-US" i="1" dirty="0" err="1">
                <a:latin typeface="Avenir Medium" panose="02000503020000020003" pitchFamily="2" charset="0"/>
                <a:cs typeface="Candara"/>
              </a:rPr>
              <a:t>mimimum</a:t>
            </a:r>
            <a:r>
              <a:rPr lang="en-US" i="1" dirty="0">
                <a:latin typeface="Avenir Medium" panose="02000503020000020003" pitchFamily="2" charset="0"/>
                <a:cs typeface="Candara"/>
              </a:rPr>
              <a:t> radius ratio</a:t>
            </a:r>
            <a:r>
              <a:rPr lang="en-US" dirty="0">
                <a:latin typeface="Avenir Medium" panose="02000503020000020003" pitchFamily="2" charset="0"/>
                <a:cs typeface="Candara"/>
              </a:rPr>
              <a:t>.</a:t>
            </a:r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-25400" y="6550223"/>
            <a:ext cx="756752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Pauling, The Nature of the Chemical Bond, 3</a:t>
            </a:r>
            <a:r>
              <a:rPr lang="en-US" sz="1400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rd</a:t>
            </a:r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  <a:r>
              <a:rPr lang="en-US" sz="14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Edn</a:t>
            </a:r>
            <a:r>
              <a:rPr lang="en-US" sz="14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., Cornell University Press, Ithaca 1960</a:t>
            </a:r>
            <a:endParaRPr lang="en-US" sz="14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28" y="1897577"/>
            <a:ext cx="7162800" cy="14743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725982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3244334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simple oxides [containing a single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cation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site]</a:t>
            </a:r>
          </a:p>
        </p:txBody>
      </p:sp>
    </p:spTree>
    <p:extLst>
      <p:ext uri="{BB962C8B-B14F-4D97-AF65-F5344CB8AC3E}">
        <p14:creationId xmlns:p14="http://schemas.microsoft.com/office/powerpoint/2010/main" val="294986800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27328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simple oxides [containing a single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cation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site]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64932"/>
            <a:ext cx="12192000" cy="646331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N.B.: </a:t>
            </a:r>
            <a:r>
              <a:rPr lang="en-US" sz="18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CoO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is simple, Co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is not. ZnCo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is certainly not ! </a:t>
            </a:r>
          </a:p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ZnCo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are complex oxides.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0920" y="1325226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Graphs of connectivity in crystals: Atoms are nodes and edges (the lines that connect nodes) indicate short (near-neighbor) distances.</a:t>
            </a:r>
          </a:p>
          <a:p>
            <a:endParaRPr lang="en-US" sz="18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: The molecular structure is O=C=O. The graph is:</a:t>
            </a:r>
          </a:p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Each C connected to 2 O, each O connected to a 1 C</a:t>
            </a:r>
          </a:p>
          <a:p>
            <a:endParaRPr lang="en-US" sz="1800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OsO</a:t>
            </a:r>
            <a:r>
              <a:rPr lang="en-US" sz="1800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: The structure comprises isolated </a:t>
            </a:r>
            <a:r>
              <a:rPr lang="en-US" sz="18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tetrahedra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(molecular). The graph is below:</a:t>
            </a:r>
          </a:p>
          <a:p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Each </a:t>
            </a:r>
            <a:r>
              <a:rPr lang="en-US" sz="18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Os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connected to 4 O and each O to 1 </a:t>
            </a:r>
            <a:r>
              <a:rPr lang="en-US" sz="1800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Os</a:t>
            </a:r>
            <a:r>
              <a:rPr lang="en-US" sz="18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</a:t>
            </a:r>
          </a:p>
        </p:txBody>
      </p:sp>
      <p:pic>
        <p:nvPicPr>
          <p:cNvPr id="6" name="Picture 5" descr="CO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1981200"/>
            <a:ext cx="2910516" cy="747084"/>
          </a:xfrm>
          <a:prstGeom prst="rect">
            <a:avLst/>
          </a:prstGeom>
        </p:spPr>
      </p:pic>
      <p:pic>
        <p:nvPicPr>
          <p:cNvPr id="10" name="Picture 9" descr="OsO4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505201"/>
            <a:ext cx="2910516" cy="290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571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408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simple oxides of monovalent ions: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 </a:t>
            </a:r>
          </a:p>
        </p:txBody>
      </p:sp>
      <p:pic>
        <p:nvPicPr>
          <p:cNvPr id="2" name="Picture 1" descr="Na2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87" y="4114800"/>
            <a:ext cx="1963420" cy="1976120"/>
          </a:xfrm>
          <a:prstGeom prst="rect">
            <a:avLst/>
          </a:prstGeom>
        </p:spPr>
      </p:pic>
      <p:pic>
        <p:nvPicPr>
          <p:cNvPr id="4" name="Picture 3" descr="Cu2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87" y="1066800"/>
            <a:ext cx="1551940" cy="1559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487" y="520515"/>
            <a:ext cx="816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Cu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8487" y="3505200"/>
            <a:ext cx="23871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Na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 (anti-fluorite)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3" name="Picture 2" descr="Cu2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399" y="685800"/>
            <a:ext cx="1828800" cy="2186778"/>
          </a:xfrm>
          <a:prstGeom prst="rect">
            <a:avLst/>
          </a:prstGeom>
        </p:spPr>
      </p:pic>
      <p:pic>
        <p:nvPicPr>
          <p:cNvPr id="12" name="Picture 11" descr="Na2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399" y="3962400"/>
            <a:ext cx="1828800" cy="2186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6800" y="520515"/>
            <a:ext cx="73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Linear coordination is unusual. Found usually in Cu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Ag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7012" y="3505200"/>
            <a:ext cx="73349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4-coordination for Na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8-coordination for O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2–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are unusual.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6428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n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90600"/>
            <a:ext cx="1612900" cy="2532380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simple oxides of divalent ions: </a:t>
            </a:r>
            <a:r>
              <a:rPr lang="en-US" sz="1800" i="1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 </a:t>
            </a:r>
          </a:p>
        </p:txBody>
      </p:sp>
      <p:sp>
        <p:nvSpPr>
          <p:cNvPr id="5" name="Rectangle 4"/>
          <p:cNvSpPr/>
          <p:nvPr/>
        </p:nvSpPr>
        <p:spPr>
          <a:xfrm>
            <a:off x="476742" y="514290"/>
            <a:ext cx="2353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ZnO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wurtzite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), sp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endParaRPr lang="en-US" baseline="30000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6" name="Picture 5" descr="M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990600"/>
            <a:ext cx="1744980" cy="1752600"/>
          </a:xfrm>
          <a:prstGeom prst="rect">
            <a:avLst/>
          </a:prstGeom>
        </p:spPr>
      </p:pic>
      <p:pic>
        <p:nvPicPr>
          <p:cNvPr id="8" name="Picture 7" descr="PbO-lithar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517668"/>
            <a:ext cx="2537460" cy="182626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76741" y="3810000"/>
            <a:ext cx="32159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PbO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(litharge), lone pairs</a:t>
            </a: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Pb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</a:rPr>
              <a:t>2+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 is [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</a:rPr>
              <a:t>Xe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]4f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</a:rPr>
              <a:t>14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5d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</a:rPr>
              <a:t>10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6s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</a:rPr>
              <a:t>6p</a:t>
            </a:r>
            <a:r>
              <a:rPr lang="en-US" baseline="30000" dirty="0">
                <a:solidFill>
                  <a:srgbClr val="005493"/>
                </a:solidFill>
                <a:latin typeface="Avenir Medium" panose="02000503020000020003" pitchFamily="2" charset="0"/>
              </a:rPr>
              <a:t>0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477001" y="514290"/>
            <a:ext cx="19818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MgO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(rock-salt)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2" name="Picture 1" descr="Zn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453" y="1828800"/>
            <a:ext cx="1828800" cy="747084"/>
          </a:xfrm>
          <a:prstGeom prst="rect">
            <a:avLst/>
          </a:prstGeom>
        </p:spPr>
      </p:pic>
      <p:pic>
        <p:nvPicPr>
          <p:cNvPr id="4" name="Picture 3" descr="Pb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453" y="5105400"/>
            <a:ext cx="1828800" cy="747084"/>
          </a:xfrm>
          <a:prstGeom prst="rect">
            <a:avLst/>
          </a:prstGeom>
        </p:spPr>
      </p:pic>
      <p:pic>
        <p:nvPicPr>
          <p:cNvPr id="7" name="Picture 6" descr="M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1808696"/>
            <a:ext cx="1828800" cy="7821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208827" y="3075057"/>
            <a:ext cx="5711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Ubiquitous for </a:t>
            </a:r>
            <a:r>
              <a:rPr lang="en-US" i="1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 oxides including transition metals (distorted for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CuO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NbO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Insulators, metals 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TiO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), magnetic, … 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096000" y="518160"/>
            <a:ext cx="0" cy="6191310"/>
          </a:xfrm>
          <a:prstGeom prst="line">
            <a:avLst/>
          </a:prstGeom>
          <a:ln>
            <a:solidFill>
              <a:srgbClr val="00408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21393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0" y="-8467"/>
            <a:ext cx="12192000" cy="369332"/>
          </a:xfrm>
          <a:prstGeom prst="rect">
            <a:avLst/>
          </a:prstGeom>
          <a:solidFill>
            <a:srgbClr val="005493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Myriad Pro"/>
                <a:cs typeface="Myriad Pro"/>
              </a:defRPr>
            </a:lvl1pPr>
          </a:lstStyle>
          <a:p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Crystal structures of simple oxides. Al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sz="1800" baseline="-250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sz="1800" dirty="0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 as an example of a </a:t>
            </a:r>
            <a:r>
              <a:rPr lang="en-US" sz="1800" dirty="0" err="1">
                <a:solidFill>
                  <a:srgbClr val="FFFFFF"/>
                </a:solidFill>
                <a:latin typeface="Avenir Medium" panose="02000503020000020003" pitchFamily="2" charset="0"/>
                <a:cs typeface="Candara"/>
              </a:rPr>
              <a:t>sesquioxide</a:t>
            </a:r>
            <a:endParaRPr lang="en-US" sz="1800" dirty="0">
              <a:solidFill>
                <a:srgbClr val="FFFFFF"/>
              </a:solidFill>
              <a:latin typeface="Avenir Medium" panose="02000503020000020003" pitchFamily="2" charset="0"/>
              <a:cs typeface="Candar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514290"/>
            <a:ext cx="24577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Symbol" charset="2"/>
                <a:cs typeface="Symbol" charset="2"/>
              </a:rPr>
              <a:t>a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-Al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(corundum)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  <p:pic>
        <p:nvPicPr>
          <p:cNvPr id="7" name="Picture 6" descr="Al2O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295401"/>
            <a:ext cx="2569048" cy="4803509"/>
          </a:xfrm>
          <a:prstGeom prst="rect">
            <a:avLst/>
          </a:prstGeom>
        </p:spPr>
      </p:pic>
      <p:pic>
        <p:nvPicPr>
          <p:cNvPr id="2" name="Picture 1" descr="Al2O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1513" y="1752601"/>
            <a:ext cx="2190669" cy="36264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39913" y="575609"/>
            <a:ext cx="49280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Also the structure of Cr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and Fe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Ga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does funny things.</a:t>
            </a:r>
          </a:p>
          <a:p>
            <a:endParaRPr lang="en-US" dirty="0">
              <a:solidFill>
                <a:srgbClr val="005493"/>
              </a:solidFill>
              <a:latin typeface="Avenir Medium" panose="02000503020000020003" pitchFamily="2" charset="0"/>
              <a:cs typeface="Candara"/>
            </a:endParaRPr>
          </a:p>
          <a:p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In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2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O</a:t>
            </a:r>
            <a:r>
              <a:rPr lang="en-US" baseline="-25000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3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 is different (</a:t>
            </a:r>
            <a:r>
              <a:rPr lang="en-US" dirty="0" err="1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bixbyite</a:t>
            </a:r>
            <a:r>
              <a:rPr lang="en-US" dirty="0">
                <a:solidFill>
                  <a:srgbClr val="005493"/>
                </a:solidFill>
                <a:latin typeface="Avenir Medium" panose="02000503020000020003" pitchFamily="2" charset="0"/>
                <a:cs typeface="Candara"/>
              </a:rPr>
              <a:t>).</a:t>
            </a:r>
            <a:endParaRPr lang="en-US" dirty="0">
              <a:solidFill>
                <a:srgbClr val="005493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36133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800" dirty="0" smtClean="0">
            <a:latin typeface="Candara"/>
            <a:cs typeface="Candara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11334</TotalTime>
  <Words>2011</Words>
  <Application>Microsoft Macintosh PowerPoint</Application>
  <PresentationFormat>Widescreen</PresentationFormat>
  <Paragraphs>348</Paragraphs>
  <Slides>38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ＭＳ ゴシック</vt:lpstr>
      <vt:lpstr>Arial</vt:lpstr>
      <vt:lpstr>Consolas</vt:lpstr>
      <vt:lpstr>Symbol</vt:lpstr>
      <vt:lpstr>Helvetica</vt:lpstr>
      <vt:lpstr>Menlo Bold</vt:lpstr>
      <vt:lpstr>Avenir Medium</vt:lpstr>
      <vt:lpstr>Trebuchet MS</vt:lpstr>
      <vt:lpstr>Candara</vt:lpstr>
      <vt:lpstr>Myriad Pro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UCSB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Ferroelectrics-MRS2009</dc:title>
  <dc:creator>Ram Seshadri</dc:creator>
  <cp:lastModifiedBy>Ram Seshadri</cp:lastModifiedBy>
  <cp:revision>905</cp:revision>
  <cp:lastPrinted>2020-04-02T19:11:20Z</cp:lastPrinted>
  <dcterms:created xsi:type="dcterms:W3CDTF">2012-09-04T23:37:26Z</dcterms:created>
  <dcterms:modified xsi:type="dcterms:W3CDTF">2020-04-02T19:11:21Z</dcterms:modified>
</cp:coreProperties>
</file>