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70" r:id="rId10"/>
    <p:sldId id="271" r:id="rId11"/>
    <p:sldId id="272" r:id="rId12"/>
    <p:sldId id="268" r:id="rId13"/>
    <p:sldId id="269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0"/>
    <p:restoredTop sz="99240" autoAdjust="0"/>
  </p:normalViewPr>
  <p:slideViewPr>
    <p:cSldViewPr snapToObjects="1" showGuides="1">
      <p:cViewPr varScale="1">
        <p:scale>
          <a:sx n="147" d="100"/>
          <a:sy n="147" d="100"/>
        </p:scale>
        <p:origin x="200" y="664"/>
      </p:cViewPr>
      <p:guideLst>
        <p:guide orient="horz" pos="2160"/>
        <p:guide pos="27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ndara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ndara"/>
              </a:defRPr>
            </a:lvl1pPr>
          </a:lstStyle>
          <a:p>
            <a:fld id="{6176B246-32B2-AE4F-B643-69E7E1CDE13C}" type="datetimeFigureOut">
              <a:rPr lang="en-US" smtClean="0"/>
              <a:pPr/>
              <a:t>4/16/18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ndara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ndara"/>
              </a:defRPr>
            </a:lvl1pPr>
          </a:lstStyle>
          <a:p>
            <a:fld id="{8A62B4EF-F4BF-8541-98A2-B94E8D1431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77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Candara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Candara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Candara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Candara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Candara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835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1810" y="6399213"/>
            <a:ext cx="2074862" cy="458787"/>
          </a:xfrm>
          <a:prstGeom prst="rect">
            <a:avLst/>
          </a:prstGeom>
          <a:noFill/>
        </p:spPr>
      </p:pic>
      <p:sp>
        <p:nvSpPr>
          <p:cNvPr id="8" name="Text Box 12"/>
          <p:cNvSpPr txBox="1">
            <a:spLocks noChangeArrowheads="1"/>
          </p:cNvSpPr>
          <p:nvPr userDrawn="1"/>
        </p:nvSpPr>
        <p:spPr bwMode="auto">
          <a:xfrm>
            <a:off x="89269" y="6399213"/>
            <a:ext cx="19681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i="1" smtClean="0">
                <a:solidFill>
                  <a:srgbClr val="1F497D"/>
                </a:solidFill>
                <a:latin typeface="Candara"/>
              </a:rPr>
              <a:t>seshadri@mrl.ucsb.edu</a:t>
            </a:r>
            <a:endParaRPr lang="en-US" sz="1400" i="1" dirty="0" smtClean="0">
              <a:solidFill>
                <a:srgbClr val="1F497D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1328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Percolation </a:t>
            </a:r>
            <a:r>
              <a:rPr lang="en-US" sz="2000" i="1" dirty="0" smtClean="0">
                <a:solidFill>
                  <a:schemeClr val="bg1"/>
                </a:solidFill>
                <a:latin typeface="Candara"/>
              </a:rPr>
              <a:t>etc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. [Closely following the text by R.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Zallen</a:t>
            </a:r>
            <a:r>
              <a:rPr lang="en-US" sz="2000" dirty="0">
                <a:solidFill>
                  <a:schemeClr val="bg1"/>
                </a:solidFill>
                <a:latin typeface="Candara"/>
              </a:rPr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09600"/>
            <a:ext cx="3999227" cy="563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07706" y="5562457"/>
            <a:ext cx="403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R.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The Physics of Amorphous Solids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Wiley-VCH, 2004.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7707" y="838200"/>
            <a:ext cx="4038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This figure, from page 137 of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, describes the problem in a 2D square mesh.</a:t>
            </a:r>
          </a:p>
          <a:p>
            <a:endParaRPr lang="en-US" sz="2000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At some 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precise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critical number of random snips, current flow stops.</a:t>
            </a:r>
          </a:p>
          <a:p>
            <a:endParaRPr lang="en-US" sz="2000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This is an example of 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bond percolation 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as opposed to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 site percolation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84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Percolation </a:t>
            </a:r>
            <a:r>
              <a:rPr lang="en-US" sz="2000" i="1" dirty="0" smtClean="0">
                <a:solidFill>
                  <a:schemeClr val="bg1"/>
                </a:solidFill>
                <a:latin typeface="Candara"/>
              </a:rPr>
              <a:t>?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52500"/>
            <a:ext cx="6034342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5400" y="457200"/>
            <a:ext cx="14156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La</a:t>
            </a:r>
            <a:r>
              <a:rPr lang="en-US" sz="2000" baseline="-25000" dirty="0" smtClean="0">
                <a:solidFill>
                  <a:schemeClr val="tx2"/>
                </a:solidFill>
                <a:latin typeface="Candara"/>
                <a:cs typeface="Candara"/>
              </a:rPr>
              <a:t>1</a:t>
            </a:r>
            <a:r>
              <a:rPr lang="en-US" baseline="-25000" dirty="0" smtClean="0">
                <a:solidFill>
                  <a:schemeClr val="tx2"/>
                </a:solidFill>
                <a:latin typeface="Candara"/>
                <a:cs typeface="Candara"/>
              </a:rPr>
              <a:t>–</a:t>
            </a:r>
            <a:r>
              <a:rPr lang="en-US" i="1" baseline="-25000" dirty="0" smtClean="0">
                <a:solidFill>
                  <a:schemeClr val="tx2"/>
                </a:solidFill>
                <a:latin typeface="Candara"/>
                <a:cs typeface="Candara"/>
              </a:rPr>
              <a:t>x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Sr</a:t>
            </a:r>
            <a:r>
              <a:rPr lang="en-US" i="1" baseline="-25000" dirty="0" smtClean="0">
                <a:solidFill>
                  <a:schemeClr val="tx2"/>
                </a:solidFill>
                <a:latin typeface="Candara"/>
                <a:cs typeface="Candara"/>
              </a:rPr>
              <a:t>x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CoO</a:t>
            </a:r>
            <a:r>
              <a:rPr lang="en-US" baseline="-25000" dirty="0" smtClean="0">
                <a:solidFill>
                  <a:schemeClr val="tx2"/>
                </a:solidFill>
                <a:latin typeface="Candara"/>
                <a:cs typeface="Candara"/>
              </a:rPr>
              <a:t>3</a:t>
            </a:r>
            <a:endParaRPr lang="en-US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4800600" y="6019800"/>
            <a:ext cx="40425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schemeClr val="tx2"/>
                </a:solidFill>
                <a:latin typeface="Candara"/>
                <a:cs typeface="Candara"/>
              </a:rPr>
              <a:t>Wu, </a:t>
            </a:r>
            <a:r>
              <a:rPr lang="pl-PL" sz="1600" dirty="0" err="1" smtClean="0">
                <a:solidFill>
                  <a:schemeClr val="tx2"/>
                </a:solidFill>
                <a:latin typeface="Candara"/>
                <a:cs typeface="Candara"/>
              </a:rPr>
              <a:t>Leighton</a:t>
            </a:r>
            <a:r>
              <a:rPr lang="pl-PL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pl-PL" sz="1600" i="1" dirty="0" err="1" smtClean="0">
                <a:solidFill>
                  <a:schemeClr val="tx2"/>
                </a:solidFill>
                <a:latin typeface="Candara"/>
                <a:cs typeface="Candara"/>
              </a:rPr>
              <a:t>Phys</a:t>
            </a:r>
            <a:r>
              <a:rPr lang="pl-PL" sz="1600" i="1" dirty="0" smtClean="0">
                <a:solidFill>
                  <a:schemeClr val="tx2"/>
                </a:solidFill>
                <a:latin typeface="Candara"/>
                <a:cs typeface="Candara"/>
              </a:rPr>
              <a:t>. </a:t>
            </a:r>
            <a:r>
              <a:rPr lang="pl-PL" sz="1600" i="1" dirty="0" err="1" smtClean="0">
                <a:solidFill>
                  <a:schemeClr val="tx2"/>
                </a:solidFill>
                <a:latin typeface="Candara"/>
                <a:cs typeface="Candara"/>
              </a:rPr>
              <a:t>Rev</a:t>
            </a:r>
            <a:r>
              <a:rPr lang="pl-PL" sz="1600" i="1" dirty="0" smtClean="0">
                <a:solidFill>
                  <a:schemeClr val="tx2"/>
                </a:solidFill>
                <a:latin typeface="Candara"/>
                <a:cs typeface="Candara"/>
              </a:rPr>
              <a:t>. B</a:t>
            </a:r>
            <a:r>
              <a:rPr lang="pl-PL" sz="1600" dirty="0" smtClean="0">
                <a:solidFill>
                  <a:schemeClr val="tx2"/>
                </a:solidFill>
                <a:latin typeface="Candara"/>
                <a:cs typeface="Candara"/>
              </a:rPr>
              <a:t> </a:t>
            </a:r>
            <a:r>
              <a:rPr lang="pl-PL" sz="1600" b="1" dirty="0" smtClean="0">
                <a:solidFill>
                  <a:schemeClr val="tx2"/>
                </a:solidFill>
                <a:latin typeface="Candara"/>
                <a:cs typeface="Candara"/>
              </a:rPr>
              <a:t>67</a:t>
            </a:r>
            <a:r>
              <a:rPr lang="pl-PL" sz="1600" dirty="0">
                <a:solidFill>
                  <a:schemeClr val="tx2"/>
                </a:solidFill>
                <a:latin typeface="Candara"/>
                <a:cs typeface="Candara"/>
              </a:rPr>
              <a:t> </a:t>
            </a:r>
            <a:r>
              <a:rPr lang="pl-PL" sz="1600" dirty="0" smtClean="0">
                <a:solidFill>
                  <a:schemeClr val="tx2"/>
                </a:solidFill>
                <a:latin typeface="Candara"/>
                <a:cs typeface="Candara"/>
              </a:rPr>
              <a:t>(2003) 174408.</a:t>
            </a:r>
            <a:endParaRPr lang="en-US" sz="1600" dirty="0">
              <a:solidFill>
                <a:schemeClr val="tx2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1699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Percolation </a:t>
            </a:r>
            <a:r>
              <a:rPr lang="en-US" sz="2000" i="1" dirty="0" smtClean="0">
                <a:solidFill>
                  <a:schemeClr val="bg1"/>
                </a:solidFill>
                <a:latin typeface="Candara"/>
              </a:rPr>
              <a:t>?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457200"/>
            <a:ext cx="14156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La</a:t>
            </a:r>
            <a:r>
              <a:rPr lang="en-US" sz="2000" baseline="-25000" dirty="0" smtClean="0">
                <a:solidFill>
                  <a:schemeClr val="tx2"/>
                </a:solidFill>
                <a:latin typeface="Candara"/>
                <a:cs typeface="Candara"/>
              </a:rPr>
              <a:t>1</a:t>
            </a:r>
            <a:r>
              <a:rPr lang="en-US" baseline="-25000" dirty="0" smtClean="0">
                <a:solidFill>
                  <a:schemeClr val="tx2"/>
                </a:solidFill>
                <a:latin typeface="Candara"/>
                <a:cs typeface="Candara"/>
              </a:rPr>
              <a:t>–</a:t>
            </a:r>
            <a:r>
              <a:rPr lang="en-US" i="1" baseline="-25000" dirty="0" smtClean="0">
                <a:solidFill>
                  <a:schemeClr val="tx2"/>
                </a:solidFill>
                <a:latin typeface="Candara"/>
                <a:cs typeface="Candara"/>
              </a:rPr>
              <a:t>x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Sr</a:t>
            </a:r>
            <a:r>
              <a:rPr lang="en-US" i="1" baseline="-25000" dirty="0" smtClean="0">
                <a:solidFill>
                  <a:schemeClr val="tx2"/>
                </a:solidFill>
                <a:latin typeface="Candara"/>
                <a:cs typeface="Candara"/>
              </a:rPr>
              <a:t>x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CoO</a:t>
            </a:r>
            <a:r>
              <a:rPr lang="en-US" baseline="-25000" dirty="0" smtClean="0">
                <a:solidFill>
                  <a:schemeClr val="tx2"/>
                </a:solidFill>
                <a:latin typeface="Candara"/>
                <a:cs typeface="Candara"/>
              </a:rPr>
              <a:t>3</a:t>
            </a:r>
            <a:endParaRPr lang="en-US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4800600" y="6019800"/>
            <a:ext cx="40425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schemeClr val="tx2"/>
                </a:solidFill>
                <a:latin typeface="Candara"/>
                <a:cs typeface="Candara"/>
              </a:rPr>
              <a:t>Wu, </a:t>
            </a:r>
            <a:r>
              <a:rPr lang="pl-PL" sz="1600" dirty="0" err="1" smtClean="0">
                <a:solidFill>
                  <a:schemeClr val="tx2"/>
                </a:solidFill>
                <a:latin typeface="Candara"/>
                <a:cs typeface="Candara"/>
              </a:rPr>
              <a:t>Leighton</a:t>
            </a:r>
            <a:r>
              <a:rPr lang="pl-PL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pl-PL" sz="1600" i="1" dirty="0" err="1" smtClean="0">
                <a:solidFill>
                  <a:schemeClr val="tx2"/>
                </a:solidFill>
                <a:latin typeface="Candara"/>
                <a:cs typeface="Candara"/>
              </a:rPr>
              <a:t>Phys</a:t>
            </a:r>
            <a:r>
              <a:rPr lang="pl-PL" sz="1600" i="1" dirty="0" smtClean="0">
                <a:solidFill>
                  <a:schemeClr val="tx2"/>
                </a:solidFill>
                <a:latin typeface="Candara"/>
                <a:cs typeface="Candara"/>
              </a:rPr>
              <a:t>. </a:t>
            </a:r>
            <a:r>
              <a:rPr lang="pl-PL" sz="1600" i="1" dirty="0" err="1" smtClean="0">
                <a:solidFill>
                  <a:schemeClr val="tx2"/>
                </a:solidFill>
                <a:latin typeface="Candara"/>
                <a:cs typeface="Candara"/>
              </a:rPr>
              <a:t>Rev</a:t>
            </a:r>
            <a:r>
              <a:rPr lang="pl-PL" sz="1600" i="1" dirty="0" smtClean="0">
                <a:solidFill>
                  <a:schemeClr val="tx2"/>
                </a:solidFill>
                <a:latin typeface="Candara"/>
                <a:cs typeface="Candara"/>
              </a:rPr>
              <a:t>. B</a:t>
            </a:r>
            <a:r>
              <a:rPr lang="pl-PL" sz="1600" dirty="0" smtClean="0">
                <a:solidFill>
                  <a:schemeClr val="tx2"/>
                </a:solidFill>
                <a:latin typeface="Candara"/>
                <a:cs typeface="Candara"/>
              </a:rPr>
              <a:t> </a:t>
            </a:r>
            <a:r>
              <a:rPr lang="pl-PL" sz="1600" b="1" dirty="0" smtClean="0">
                <a:solidFill>
                  <a:schemeClr val="tx2"/>
                </a:solidFill>
                <a:latin typeface="Candara"/>
                <a:cs typeface="Candara"/>
              </a:rPr>
              <a:t>67</a:t>
            </a:r>
            <a:r>
              <a:rPr lang="pl-PL" sz="1600" dirty="0">
                <a:solidFill>
                  <a:schemeClr val="tx2"/>
                </a:solidFill>
                <a:latin typeface="Candara"/>
                <a:cs typeface="Candara"/>
              </a:rPr>
              <a:t> </a:t>
            </a:r>
            <a:r>
              <a:rPr lang="pl-PL" sz="1600" dirty="0" smtClean="0">
                <a:solidFill>
                  <a:schemeClr val="tx2"/>
                </a:solidFill>
                <a:latin typeface="Candara"/>
                <a:cs typeface="Candara"/>
              </a:rPr>
              <a:t>(2003) 174408.</a:t>
            </a:r>
            <a:endParaRPr lang="en-US" sz="1600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402659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Anderson 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localization and the mobility edge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6024122"/>
            <a:ext cx="5493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R.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The Physics of Amorphous Solids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Wiley-VCH, 2004.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599" y="838200"/>
            <a:ext cx="37819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This figure is from pages 229 and 232 of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</a:p>
          <a:p>
            <a:endParaRPr lang="en-US" sz="2000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The Mott and Anderson transitions represented graphically in 1D.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1"/>
            <a:ext cx="4115414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84" y="3429000"/>
            <a:ext cx="409597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2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Anderson 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localization and the mobility edge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6024122"/>
            <a:ext cx="5493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R.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The Physics of Amorphous Solids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Wiley-VCH, 2004.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599" y="838200"/>
            <a:ext cx="3781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This figure is from page 235 of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</a:p>
          <a:p>
            <a:endParaRPr lang="en-US" sz="2000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The notion of the mobility edge.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7200"/>
            <a:ext cx="4876800" cy="530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8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Correlations 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and the Hubbard model: LaMnO</a:t>
            </a:r>
            <a:r>
              <a:rPr lang="en-US" sz="2000" baseline="-25000" dirty="0" smtClean="0">
                <a:solidFill>
                  <a:schemeClr val="bg1"/>
                </a:solidFill>
                <a:latin typeface="Candara"/>
              </a:rPr>
              <a:t>3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 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pic>
        <p:nvPicPr>
          <p:cNvPr id="5" name="Picture 4" descr="LaMnO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1999"/>
            <a:ext cx="3342930" cy="3581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4800600"/>
            <a:ext cx="3352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Jahn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-Teller distorted orthorhombic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perovskite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(space group </a:t>
            </a:r>
            <a:r>
              <a:rPr lang="en-US" sz="2000" i="1" dirty="0" err="1" smtClean="0">
                <a:solidFill>
                  <a:schemeClr val="tx2"/>
                </a:solidFill>
                <a:latin typeface="Candara"/>
                <a:cs typeface="Candara"/>
              </a:rPr>
              <a:t>Pnma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)  </a:t>
            </a:r>
          </a:p>
        </p:txBody>
      </p:sp>
      <p:pic>
        <p:nvPicPr>
          <p:cNvPr id="7" name="Picture 6" descr="J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492" y="838200"/>
            <a:ext cx="461841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55" y="533400"/>
            <a:ext cx="6781800" cy="5340668"/>
          </a:xfrm>
          <a:prstGeom prst="rect">
            <a:avLst/>
          </a:prstGeom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Correlations 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and the Hubbard model: LaMnO</a:t>
            </a:r>
            <a:r>
              <a:rPr lang="en-US" sz="2000" baseline="-25000" dirty="0" smtClean="0">
                <a:solidFill>
                  <a:schemeClr val="bg1"/>
                </a:solidFill>
                <a:latin typeface="Candara"/>
              </a:rPr>
              <a:t>3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 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108" y="5874068"/>
            <a:ext cx="7775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Structure and magnetism do not explain the insulating behavior.</a:t>
            </a:r>
          </a:p>
        </p:txBody>
      </p:sp>
    </p:spTree>
    <p:extLst>
      <p:ext uri="{BB962C8B-B14F-4D97-AF65-F5344CB8AC3E}">
        <p14:creationId xmlns:p14="http://schemas.microsoft.com/office/powerpoint/2010/main" val="57867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Correlations 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and the Hubbard model: LaMnO</a:t>
            </a:r>
            <a:r>
              <a:rPr lang="en-US" sz="2000" baseline="-25000" dirty="0" smtClean="0">
                <a:solidFill>
                  <a:schemeClr val="bg1"/>
                </a:solidFill>
                <a:latin typeface="Candara"/>
              </a:rPr>
              <a:t>3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 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108" y="4953000"/>
            <a:ext cx="7775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Electrical resistivity behavior in La</a:t>
            </a:r>
            <a:r>
              <a:rPr lang="en-US" sz="2000" baseline="-25000" dirty="0" smtClean="0">
                <a:solidFill>
                  <a:schemeClr val="tx2"/>
                </a:solidFill>
                <a:latin typeface="Candara"/>
                <a:cs typeface="Candara"/>
              </a:rPr>
              <a:t>1–</a:t>
            </a:r>
            <a:r>
              <a:rPr lang="en-US" sz="2000" i="1" baseline="-25000" dirty="0" smtClean="0">
                <a:solidFill>
                  <a:schemeClr val="tx2"/>
                </a:solidFill>
                <a:latin typeface="Candara"/>
                <a:cs typeface="Candara"/>
              </a:rPr>
              <a:t>x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Sr</a:t>
            </a:r>
            <a:r>
              <a:rPr lang="en-US" sz="2000" i="1" baseline="-25000" dirty="0" smtClean="0">
                <a:solidFill>
                  <a:schemeClr val="tx2"/>
                </a:solidFill>
                <a:latin typeface="Candara"/>
                <a:cs typeface="Candara"/>
              </a:rPr>
              <a:t>x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MnO</a:t>
            </a:r>
            <a:r>
              <a:rPr lang="en-US" sz="2000" baseline="-25000" dirty="0" smtClean="0">
                <a:solidFill>
                  <a:schemeClr val="tx2"/>
                </a:solidFill>
                <a:latin typeface="Candara"/>
                <a:cs typeface="Candara"/>
              </a:rPr>
              <a:t>3</a:t>
            </a:r>
          </a:p>
        </p:txBody>
      </p:sp>
      <p:pic>
        <p:nvPicPr>
          <p:cNvPr id="4" name="Picture 3" descr="LaSrMnO3-res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8676515" cy="441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29199" y="5353110"/>
            <a:ext cx="3647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Anane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Dupast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Dang, 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Renard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Veillet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de Leon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Guevare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Millot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Pinsard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Revcolevschi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i="1" dirty="0">
                <a:solidFill>
                  <a:schemeClr val="tx2"/>
                </a:solidFill>
                <a:latin typeface="Candara"/>
                <a:cs typeface="Candara"/>
              </a:rPr>
              <a:t>J. Phys.: </a:t>
            </a:r>
            <a:r>
              <a:rPr lang="en-US" sz="1600" i="1" dirty="0" err="1">
                <a:solidFill>
                  <a:schemeClr val="tx2"/>
                </a:solidFill>
                <a:latin typeface="Candara"/>
                <a:cs typeface="Candara"/>
              </a:rPr>
              <a:t>Condens</a:t>
            </a:r>
            <a:r>
              <a:rPr lang="en-US" sz="1600" i="1" dirty="0">
                <a:solidFill>
                  <a:schemeClr val="tx2"/>
                </a:solidFill>
                <a:latin typeface="Candara"/>
                <a:cs typeface="Candara"/>
              </a:rPr>
              <a:t>. Matte</a:t>
            </a:r>
            <a:r>
              <a:rPr lang="en-US" sz="1600" dirty="0">
                <a:solidFill>
                  <a:schemeClr val="tx2"/>
                </a:solidFill>
                <a:latin typeface="Candara"/>
                <a:cs typeface="Candara"/>
              </a:rPr>
              <a:t>r </a:t>
            </a:r>
            <a:r>
              <a:rPr lang="en-US" sz="1600" b="1" dirty="0">
                <a:solidFill>
                  <a:schemeClr val="tx2"/>
                </a:solidFill>
                <a:latin typeface="Candara"/>
                <a:cs typeface="Candara"/>
              </a:rPr>
              <a:t>7</a:t>
            </a:r>
            <a:r>
              <a:rPr lang="en-US" sz="1600" dirty="0">
                <a:solidFill>
                  <a:schemeClr val="tx2"/>
                </a:solidFill>
                <a:latin typeface="Candara"/>
                <a:cs typeface="Candara"/>
              </a:rPr>
              <a:t> (1995) 7015-7021.</a:t>
            </a:r>
          </a:p>
        </p:txBody>
      </p:sp>
    </p:spTree>
    <p:extLst>
      <p:ext uri="{BB962C8B-B14F-4D97-AF65-F5344CB8AC3E}">
        <p14:creationId xmlns:p14="http://schemas.microsoft.com/office/powerpoint/2010/main" val="195619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Correlations 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and the Hubbard model: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NiO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108" y="5874068"/>
            <a:ext cx="7775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NiO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displays the color of isolated Ni</a:t>
            </a:r>
            <a:r>
              <a:rPr lang="en-US" sz="2000" baseline="30000" dirty="0" smtClean="0">
                <a:solidFill>
                  <a:schemeClr val="tx2"/>
                </a:solidFill>
                <a:latin typeface="Candara"/>
                <a:cs typeface="Candara"/>
              </a:rPr>
              <a:t>2+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in solution, with similar spectra.</a:t>
            </a:r>
          </a:p>
        </p:txBody>
      </p:sp>
      <p:pic>
        <p:nvPicPr>
          <p:cNvPr id="13" name="Picture 12" descr="d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26364"/>
            <a:ext cx="3962400" cy="4554284"/>
          </a:xfrm>
          <a:prstGeom prst="rect">
            <a:avLst/>
          </a:prstGeom>
        </p:spPr>
      </p:pic>
      <p:pic>
        <p:nvPicPr>
          <p:cNvPr id="14" name="Picture 13" descr="rhom-NiNi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40068"/>
            <a:ext cx="208062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7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Correlations 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and the Hubbard model: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NiO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108" y="5874068"/>
            <a:ext cx="7775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NiO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displays the color of isolated Ni</a:t>
            </a:r>
            <a:r>
              <a:rPr lang="en-US" sz="2000" baseline="30000" dirty="0" smtClean="0">
                <a:solidFill>
                  <a:schemeClr val="tx2"/>
                </a:solidFill>
                <a:latin typeface="Candara"/>
                <a:cs typeface="Candara"/>
              </a:rPr>
              <a:t>2+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in solution, with similar spectra.</a:t>
            </a:r>
          </a:p>
        </p:txBody>
      </p:sp>
      <p:pic>
        <p:nvPicPr>
          <p:cNvPr id="3" name="Picture 2" descr="Scan 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85800"/>
            <a:ext cx="4114800" cy="4464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85800"/>
            <a:ext cx="2438400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089031"/>
            <a:ext cx="3784600" cy="2565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86400" y="5285099"/>
            <a:ext cx="2863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From the Cox text, page 151</a:t>
            </a:r>
            <a:endParaRPr lang="en-US" dirty="0">
              <a:solidFill>
                <a:schemeClr val="tx2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6274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Correlations 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and the Hubbard model: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NiO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, spectroscopic studies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pic>
        <p:nvPicPr>
          <p:cNvPr id="2" name="Picture 1" descr="PhysRevLett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00317"/>
            <a:ext cx="4572000" cy="57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2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Percolation </a:t>
            </a:r>
            <a:r>
              <a:rPr lang="en-US" sz="2000" i="1" dirty="0" smtClean="0">
                <a:solidFill>
                  <a:schemeClr val="bg1"/>
                </a:solidFill>
                <a:latin typeface="Candara"/>
              </a:rPr>
              <a:t>etc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. [Closely following the text by R.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Zallen</a:t>
            </a:r>
            <a:r>
              <a:rPr lang="en-US" sz="2000" dirty="0">
                <a:solidFill>
                  <a:schemeClr val="bg1"/>
                </a:solidFill>
                <a:latin typeface="Candara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7706" y="5562457"/>
            <a:ext cx="403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R.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The Physics of Amorphous Solids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Wiley-VCH, 2004.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7707" y="838200"/>
            <a:ext cx="4038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This figure is from page 143 of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</a:p>
          <a:p>
            <a:endParaRPr lang="en-US" sz="2000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This shows site percolation on a square lattice, with different site filling fractions 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p.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For 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p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= 0.75 in (c), the cluster formed by connecting neighboring atoms spans the whole lattice, and a 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percolation path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is created.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19100"/>
            <a:ext cx="332874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8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Correlations 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and the Hubbard model: The idea of Mott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" y="3886200"/>
            <a:ext cx="8915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Consider a chain of orbitals, each with one electron. To hop an electron, an orbital has to be ionized at cost 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I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, which is compensated a little by the electron affinity 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A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</a:p>
          <a:p>
            <a:endParaRPr lang="en-US" sz="2000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U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= 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I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– 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A</a:t>
            </a:r>
          </a:p>
          <a:p>
            <a:endParaRPr lang="en-US" sz="2000" i="1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For H atoms,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 I 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= 13.6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eV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and 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A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= 0.8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eV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,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meaning 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U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= 12.8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eV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. However, this does not account for some screening (due to the dielectric not being vacuum).</a:t>
            </a:r>
          </a:p>
        </p:txBody>
      </p:sp>
      <p:pic>
        <p:nvPicPr>
          <p:cNvPr id="2" name="Picture 1" descr="Scan 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9" y="685800"/>
            <a:ext cx="8253401" cy="3276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91200" y="3593068"/>
            <a:ext cx="2895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From the Cox text, page 135</a:t>
            </a:r>
            <a:endParaRPr lang="en-US" dirty="0">
              <a:solidFill>
                <a:schemeClr val="tx2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87012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Correlations 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and the Hubbard model: The Hamiltonian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pic>
        <p:nvPicPr>
          <p:cNvPr id="3" name="Picture 2" descr="latexit-dra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62554"/>
            <a:ext cx="7924800" cy="1168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3609945"/>
            <a:ext cx="4648200" cy="400110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hopping or tight-binding (LCAO) part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8400" y="3609945"/>
            <a:ext cx="2057400" cy="1323439"/>
          </a:xfrm>
          <a:prstGeom prst="rect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tx2"/>
                </a:solidFill>
                <a:latin typeface="Candara"/>
                <a:cs typeface="Candara"/>
              </a:defRPr>
            </a:lvl1pPr>
          </a:lstStyle>
          <a:p>
            <a:r>
              <a:rPr lang="en-US" dirty="0"/>
              <a:t>double-occupancy </a:t>
            </a:r>
            <a:r>
              <a:rPr lang="en-US" dirty="0" smtClean="0"/>
              <a:t>cost or on-site repulsion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4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Correlations 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and the Hubbard model: The Hamiltonian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pic>
        <p:nvPicPr>
          <p:cNvPr id="2" name="Picture 1" descr="Scan 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85799"/>
            <a:ext cx="3962400" cy="53743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0" y="5706489"/>
            <a:ext cx="2891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From the Cox text, page 137</a:t>
            </a:r>
            <a:endParaRPr lang="en-US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3400" y="3200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As the bandwidth is increased, (or as the atoms approach closer) the gap can close.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16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Correlations 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and the Hubbard model: The Hamiltonian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5706489"/>
            <a:ext cx="2919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From the Cox text, page 149</a:t>
            </a:r>
            <a:endParaRPr lang="en-US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4876800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Doping of holes (removal of electrons) as in (b) makes hopping much easier, with the on-site repulsion having been removed.  </a:t>
            </a:r>
            <a:endParaRPr lang="en-US" dirty="0"/>
          </a:p>
        </p:txBody>
      </p:sp>
      <p:pic>
        <p:nvPicPr>
          <p:cNvPr id="3" name="Picture 2" descr="Scan 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399"/>
            <a:ext cx="7315200" cy="377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4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The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Hubard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 model and magnetism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pic>
        <p:nvPicPr>
          <p:cNvPr id="9" name="Picture 8" descr="Edwards-Sienko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4899412" cy="4876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28012" y="1278599"/>
            <a:ext cx="3863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On the insulating side of the M–I transition, magnetism of some sort (usually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antiferromagnetism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) manifests. </a:t>
            </a:r>
          </a:p>
        </p:txBody>
      </p:sp>
    </p:spTree>
    <p:extLst>
      <p:ext uri="{BB962C8B-B14F-4D97-AF65-F5344CB8AC3E}">
        <p14:creationId xmlns:p14="http://schemas.microsoft.com/office/powerpoint/2010/main" val="3089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The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Hubard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 model and magnetism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pic>
        <p:nvPicPr>
          <p:cNvPr id="8" name="Picture 7" descr="latexit-dra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7924800" cy="1168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5289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In the limit that </a:t>
            </a:r>
            <a:r>
              <a:rPr lang="en-US" i="1" dirty="0" smtClean="0">
                <a:solidFill>
                  <a:schemeClr val="tx2"/>
                </a:solidFill>
                <a:latin typeface="Candara"/>
                <a:cs typeface="Candara"/>
              </a:rPr>
              <a:t>U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 &gt;&gt; </a:t>
            </a:r>
            <a:r>
              <a:rPr lang="en-US" i="1" dirty="0" smtClean="0">
                <a:solidFill>
                  <a:schemeClr val="tx2"/>
                </a:solidFill>
                <a:latin typeface="Candara"/>
                <a:cs typeface="Candara"/>
              </a:rPr>
              <a:t>t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, the Hubbard model:</a:t>
            </a:r>
            <a:endParaRPr lang="en-US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743200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Can be reduced to the Heisenberg Hamiltonian:</a:t>
            </a:r>
            <a:endParaRPr lang="en-US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429000"/>
            <a:ext cx="1282700" cy="850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2800" y="3657600"/>
            <a:ext cx="874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where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14305"/>
            <a:ext cx="27178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7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The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Hubard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 model and magnetism [will return to these !]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5289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The example of </a:t>
            </a:r>
            <a:r>
              <a:rPr lang="en-US" i="1" dirty="0" smtClean="0">
                <a:solidFill>
                  <a:schemeClr val="tx2"/>
                </a:solidFill>
                <a:latin typeface="Candara"/>
                <a:cs typeface="Candara"/>
              </a:rPr>
              <a:t>Ln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NiO</a:t>
            </a:r>
            <a:r>
              <a:rPr lang="en-US" baseline="-25000" dirty="0" smtClean="0">
                <a:solidFill>
                  <a:schemeClr val="tx2"/>
                </a:solidFill>
                <a:latin typeface="Candara"/>
                <a:cs typeface="Candara"/>
              </a:rPr>
              <a:t>3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i="1" dirty="0" smtClean="0">
                <a:solidFill>
                  <a:schemeClr val="tx2"/>
                </a:solidFill>
                <a:latin typeface="Candara"/>
                <a:cs typeface="Candara"/>
              </a:rPr>
              <a:t>Ln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 = La, </a:t>
            </a:r>
            <a:r>
              <a:rPr lang="en-US" dirty="0" err="1" smtClean="0">
                <a:solidFill>
                  <a:schemeClr val="tx2"/>
                </a:solidFill>
                <a:latin typeface="Candara"/>
                <a:cs typeface="Candara"/>
              </a:rPr>
              <a:t>Pr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dirty="0" err="1" smtClean="0">
                <a:solidFill>
                  <a:schemeClr val="tx2"/>
                </a:solidFill>
                <a:latin typeface="Candara"/>
                <a:cs typeface="Candara"/>
              </a:rPr>
              <a:t>Nd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dirty="0" err="1" smtClean="0">
                <a:solidFill>
                  <a:schemeClr val="tx2"/>
                </a:solidFill>
                <a:latin typeface="Candara"/>
                <a:cs typeface="Candara"/>
              </a:rPr>
              <a:t>Sm</a:t>
            </a:r>
            <a:r>
              <a:rPr lang="en-US" dirty="0">
                <a:solidFill>
                  <a:schemeClr val="tx2"/>
                </a:solidFill>
                <a:latin typeface="Candara"/>
                <a:cs typeface="Candara"/>
              </a:rPr>
              <a:t>: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   </a:t>
            </a:r>
            <a:endParaRPr lang="en-US" baseline="-25000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43000"/>
            <a:ext cx="3514726" cy="5045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455" y="1110673"/>
            <a:ext cx="4829237" cy="36449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82692" y="5704031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Torrance,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Lacorre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Nazzal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Ansaldo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Niedermayer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Phys. Rev. B.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Candara"/>
                <a:cs typeface="Candara"/>
              </a:rPr>
              <a:t>45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 (1992) 8209–8212.</a:t>
            </a:r>
            <a:endParaRPr lang="en-US" sz="1600" baseline="-25000" dirty="0">
              <a:solidFill>
                <a:schemeClr val="tx2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00578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The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Zaanen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Sawatzky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-Allen phase diagram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528935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The position of transition metal d-states vs. anion p states:</a:t>
            </a:r>
            <a:endParaRPr lang="en-US" baseline="-25000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6036677"/>
            <a:ext cx="609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Zaanen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Sawatzky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Allen,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Phys. Rev. </a:t>
            </a:r>
            <a:r>
              <a:rPr lang="en-US" sz="1600" i="1" dirty="0" err="1" smtClean="0">
                <a:solidFill>
                  <a:schemeClr val="tx2"/>
                </a:solidFill>
                <a:latin typeface="Candara"/>
                <a:cs typeface="Candara"/>
              </a:rPr>
              <a:t>Lett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Candara"/>
                <a:cs typeface="Candara"/>
              </a:rPr>
              <a:t>55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 (1985) 418–421.</a:t>
            </a:r>
            <a:endParaRPr lang="en-US" sz="1600" baseline="-25000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8" y="1142999"/>
            <a:ext cx="5458691" cy="48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5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The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Zaanen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Sawatzky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-Allen phase diagram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528935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The actual diagram. Note that </a:t>
            </a:r>
            <a:r>
              <a:rPr lang="en-US" i="1" dirty="0" smtClean="0">
                <a:solidFill>
                  <a:schemeClr val="tx2"/>
                </a:solidFill>
                <a:latin typeface="Candara"/>
                <a:cs typeface="Candara"/>
              </a:rPr>
              <a:t>T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 is what we have been calling </a:t>
            </a:r>
            <a:r>
              <a:rPr lang="en-US" i="1" dirty="0" smtClean="0">
                <a:solidFill>
                  <a:schemeClr val="tx2"/>
                </a:solidFill>
                <a:latin typeface="Candara"/>
                <a:cs typeface="Candara"/>
              </a:rPr>
              <a:t>W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i="1" dirty="0" smtClean="0">
                <a:solidFill>
                  <a:schemeClr val="tx2"/>
                </a:solidFill>
                <a:latin typeface="Candara"/>
                <a:cs typeface="Candara"/>
              </a:rPr>
              <a:t>and W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 is proportional to </a:t>
            </a:r>
            <a:r>
              <a:rPr lang="en-US" i="1" dirty="0" smtClean="0">
                <a:solidFill>
                  <a:schemeClr val="tx2"/>
                </a:solidFill>
                <a:latin typeface="Candara"/>
                <a:cs typeface="Candara"/>
              </a:rPr>
              <a:t>t 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in the Hubbard Model.</a:t>
            </a:r>
            <a:r>
              <a:rPr lang="en-US" i="1" dirty="0" smtClean="0">
                <a:solidFill>
                  <a:schemeClr val="tx2"/>
                </a:solidFill>
                <a:latin typeface="Candara"/>
                <a:cs typeface="Candara"/>
              </a:rPr>
              <a:t> </a:t>
            </a:r>
            <a:endParaRPr lang="en-US" i="1" baseline="-25000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6036677"/>
            <a:ext cx="624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Zaanen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Sawatzky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Allen,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Phys. Rev. </a:t>
            </a:r>
            <a:r>
              <a:rPr lang="en-US" sz="1600" i="1" dirty="0" err="1" smtClean="0">
                <a:solidFill>
                  <a:schemeClr val="tx2"/>
                </a:solidFill>
                <a:latin typeface="Candara"/>
                <a:cs typeface="Candara"/>
              </a:rPr>
              <a:t>Lett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Candara"/>
                <a:cs typeface="Candara"/>
              </a:rPr>
              <a:t>55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 (1985) 418–421.</a:t>
            </a:r>
            <a:endParaRPr lang="en-US" sz="1600" baseline="-25000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18" y="1143000"/>
            <a:ext cx="70231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9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The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Zaanen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Sawatzky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-Allen phase diagram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528935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A simplified view: In the language of ZSA:</a:t>
            </a:r>
            <a:endParaRPr lang="en-US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6036677"/>
            <a:ext cx="548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Zaanen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Sawatzky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Allen,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Phys. Rev. </a:t>
            </a:r>
            <a:r>
              <a:rPr lang="en-US" sz="1600" i="1" dirty="0" err="1" smtClean="0">
                <a:solidFill>
                  <a:schemeClr val="tx2"/>
                </a:solidFill>
                <a:latin typeface="Candara"/>
                <a:cs typeface="Candara"/>
              </a:rPr>
              <a:t>Lett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Candara"/>
                <a:cs typeface="Candara"/>
              </a:rPr>
              <a:t>55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 (1985) 418–421.</a:t>
            </a:r>
            <a:endParaRPr lang="en-US" sz="1600" baseline="-25000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13827" y="1524000"/>
            <a:ext cx="7691973" cy="3657600"/>
            <a:chOff x="613827" y="1524000"/>
            <a:chExt cx="7691973" cy="3657600"/>
          </a:xfrm>
        </p:grpSpPr>
        <p:sp>
          <p:nvSpPr>
            <p:cNvPr id="3" name="Rectangle 2"/>
            <p:cNvSpPr/>
            <p:nvPr/>
          </p:nvSpPr>
          <p:spPr>
            <a:xfrm>
              <a:off x="768927" y="4229100"/>
              <a:ext cx="1371600" cy="952500"/>
            </a:xfrm>
            <a:prstGeom prst="rect">
              <a:avLst/>
            </a:prstGeom>
            <a:solidFill>
              <a:srgbClr val="C0504D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8927" y="3505200"/>
              <a:ext cx="1371600" cy="4191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68927" y="2130136"/>
              <a:ext cx="1371600" cy="4191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1447800" y="2667000"/>
              <a:ext cx="0" cy="7620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2286000" y="3554968"/>
              <a:ext cx="16464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latin typeface="Candara"/>
                  <a:cs typeface="Candara"/>
                </a:rPr>
                <a:t>lower Hubbard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362200" y="2179904"/>
              <a:ext cx="16679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latin typeface="Candara"/>
                  <a:cs typeface="Candara"/>
                </a:rPr>
                <a:t>upper Hubbard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43009" y="2889632"/>
              <a:ext cx="3795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solidFill>
                    <a:schemeClr val="tx2"/>
                  </a:solidFill>
                  <a:latin typeface="Candara"/>
                  <a:cs typeface="Candara"/>
                </a:rPr>
                <a:t>U</a:t>
              </a:r>
              <a:endParaRPr lang="en-US" i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13827" y="1524000"/>
              <a:ext cx="26475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latin typeface="Candara"/>
                  <a:cs typeface="Candara"/>
                </a:rPr>
                <a:t>Mott-Hubbard insulators: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044582" y="3448050"/>
              <a:ext cx="1371600" cy="952500"/>
            </a:xfrm>
            <a:prstGeom prst="rect">
              <a:avLst/>
            </a:prstGeom>
            <a:solidFill>
              <a:srgbClr val="C0504D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044582" y="4731782"/>
              <a:ext cx="1371600" cy="4191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44582" y="2130136"/>
              <a:ext cx="1371600" cy="4191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5723455" y="2667000"/>
              <a:ext cx="0" cy="7620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6561655" y="4736068"/>
              <a:ext cx="16464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latin typeface="Candara"/>
                  <a:cs typeface="Candara"/>
                </a:rPr>
                <a:t>lower Hubbard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37855" y="2179904"/>
              <a:ext cx="16679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latin typeface="Candara"/>
                  <a:cs typeface="Candara"/>
                </a:rPr>
                <a:t>upper Hubbard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818664" y="2889632"/>
              <a:ext cx="325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latin typeface="Symbol" charset="2"/>
                  <a:cs typeface="Symbol" charset="2"/>
                </a:rPr>
                <a:t>D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89482" y="1524000"/>
              <a:ext cx="27711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latin typeface="Candara"/>
                  <a:cs typeface="Candara"/>
                </a:rPr>
                <a:t>Charge-transfer insulators: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77555" y="4572000"/>
              <a:ext cx="15463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latin typeface="Candara"/>
                  <a:cs typeface="Candara"/>
                </a:rPr>
                <a:t>anion p states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637855" y="3739634"/>
              <a:ext cx="15463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latin typeface="Candara"/>
                  <a:cs typeface="Candara"/>
                </a:rPr>
                <a:t>anion p states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6863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Percolation </a:t>
            </a:r>
            <a:r>
              <a:rPr lang="en-US" sz="2000" i="1" dirty="0" smtClean="0">
                <a:solidFill>
                  <a:schemeClr val="bg1"/>
                </a:solidFill>
                <a:latin typeface="Candara"/>
              </a:rPr>
              <a:t>etc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. [Closely following the text by R.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Zallen</a:t>
            </a:r>
            <a:r>
              <a:rPr lang="en-US" sz="2000" dirty="0">
                <a:solidFill>
                  <a:schemeClr val="bg1"/>
                </a:solidFill>
                <a:latin typeface="Candara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7706" y="5562457"/>
            <a:ext cx="403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R.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The Physics of Amorphous Solids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Wiley-VCH, 2004.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7707" y="838200"/>
            <a:ext cx="403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This figure is from page 146 of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</a:p>
          <a:p>
            <a:endParaRPr lang="en-US" sz="2000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Computer simulations on a large square lattice; </a:t>
            </a:r>
            <a:r>
              <a:rPr lang="en-US" sz="2000" i="1" dirty="0" err="1" smtClean="0">
                <a:solidFill>
                  <a:schemeClr val="tx2"/>
                </a:solidFill>
                <a:latin typeface="Candara"/>
                <a:cs typeface="Candara"/>
              </a:rPr>
              <a:t>s</a:t>
            </a:r>
            <a:r>
              <a:rPr lang="en-US" sz="2000" baseline="-25000" dirty="0" err="1" smtClean="0">
                <a:solidFill>
                  <a:schemeClr val="tx2"/>
                </a:solidFill>
                <a:latin typeface="Candara"/>
                <a:cs typeface="Candara"/>
              </a:rPr>
              <a:t>av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(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p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) is the average cluster size, and 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P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(</a:t>
            </a:r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p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) is the percolation probability.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95400"/>
            <a:ext cx="463310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6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The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Zaanen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Sawatzky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-Allen phase diagram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2589073"/>
            <a:ext cx="85344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Examples of Mott-Hubbard: V</a:t>
            </a:r>
            <a:r>
              <a:rPr lang="en-US" baseline="-25000" dirty="0" smtClean="0">
                <a:solidFill>
                  <a:schemeClr val="tx2"/>
                </a:solidFill>
                <a:latin typeface="Candara"/>
                <a:cs typeface="Candara"/>
              </a:rPr>
              <a:t>2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O</a:t>
            </a:r>
            <a:r>
              <a:rPr lang="en-US" baseline="-25000" dirty="0" smtClean="0">
                <a:solidFill>
                  <a:schemeClr val="tx2"/>
                </a:solidFill>
                <a:latin typeface="Candara"/>
                <a:cs typeface="Candara"/>
              </a:rPr>
              <a:t>3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, Ti</a:t>
            </a:r>
            <a:r>
              <a:rPr lang="en-US" baseline="-25000" dirty="0" smtClean="0">
                <a:solidFill>
                  <a:schemeClr val="tx2"/>
                </a:solidFill>
                <a:latin typeface="Candara"/>
                <a:cs typeface="Candara"/>
              </a:rPr>
              <a:t>2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O</a:t>
            </a:r>
            <a:r>
              <a:rPr lang="en-US" baseline="-25000" dirty="0" smtClean="0">
                <a:solidFill>
                  <a:schemeClr val="tx2"/>
                </a:solidFill>
                <a:latin typeface="Candara"/>
                <a:cs typeface="Candara"/>
              </a:rPr>
              <a:t>3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, Cr</a:t>
            </a:r>
            <a:r>
              <a:rPr lang="en-US" baseline="-25000" dirty="0" smtClean="0">
                <a:solidFill>
                  <a:schemeClr val="tx2"/>
                </a:solidFill>
                <a:latin typeface="Candara"/>
                <a:cs typeface="Candara"/>
              </a:rPr>
              <a:t>2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O</a:t>
            </a:r>
            <a:r>
              <a:rPr lang="en-US" baseline="-25000" dirty="0" smtClean="0">
                <a:solidFill>
                  <a:schemeClr val="tx2"/>
                </a:solidFill>
                <a:latin typeface="Candara"/>
                <a:cs typeface="Candara"/>
              </a:rPr>
              <a:t>3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 and most halides. Early transition metals, and lower oxidation states. Interestingly, these do display </a:t>
            </a:r>
            <a:r>
              <a:rPr lang="en-US" i="1" dirty="0" smtClean="0">
                <a:solidFill>
                  <a:schemeClr val="tx2"/>
                </a:solidFill>
                <a:latin typeface="Candara"/>
                <a:cs typeface="Candara"/>
              </a:rPr>
              <a:t>T-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dependent M–I transitions.</a:t>
            </a:r>
          </a:p>
          <a:p>
            <a:endParaRPr lang="en-US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Examples of Charge-transfer: </a:t>
            </a:r>
            <a:r>
              <a:rPr lang="en-US" dirty="0" err="1" smtClean="0">
                <a:solidFill>
                  <a:schemeClr val="tx2"/>
                </a:solidFill>
                <a:latin typeface="Candara"/>
                <a:cs typeface="Candara"/>
              </a:rPr>
              <a:t>CuO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, NiCl</a:t>
            </a:r>
            <a:r>
              <a:rPr lang="en-US" baseline="-25000" dirty="0" smtClean="0">
                <a:solidFill>
                  <a:schemeClr val="tx2"/>
                </a:solidFill>
                <a:latin typeface="Candara"/>
                <a:cs typeface="Candara"/>
              </a:rPr>
              <a:t>2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dirty="0" err="1" smtClean="0">
                <a:solidFill>
                  <a:schemeClr val="tx2"/>
                </a:solidFill>
                <a:latin typeface="Candara"/>
                <a:cs typeface="Candara"/>
              </a:rPr>
              <a:t>NiS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i="1" dirty="0" smtClean="0">
                <a:solidFill>
                  <a:schemeClr val="tx2"/>
                </a:solidFill>
                <a:latin typeface="Candara"/>
                <a:cs typeface="Candara"/>
              </a:rPr>
              <a:t>etc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. Later transition metals and higher oxidation states. </a:t>
            </a:r>
            <a:r>
              <a:rPr lang="en-US" dirty="0" err="1" smtClean="0">
                <a:solidFill>
                  <a:schemeClr val="tx2"/>
                </a:solidFill>
                <a:latin typeface="Candara"/>
                <a:cs typeface="Candara"/>
              </a:rPr>
              <a:t>CuO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 and NiCl</a:t>
            </a:r>
            <a:r>
              <a:rPr lang="en-US" baseline="-25000" dirty="0" smtClean="0">
                <a:solidFill>
                  <a:schemeClr val="tx2"/>
                </a:solidFill>
                <a:latin typeface="Candara"/>
                <a:cs typeface="Candara"/>
              </a:rPr>
              <a:t>2</a:t>
            </a:r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 are always insulating.  </a:t>
            </a:r>
            <a:endParaRPr lang="en-US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6036677"/>
            <a:ext cx="5715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Zaanen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Sawatzky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Allen,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Phys. Rev. </a:t>
            </a:r>
            <a:r>
              <a:rPr lang="en-US" sz="1600" i="1" dirty="0" err="1" smtClean="0">
                <a:solidFill>
                  <a:schemeClr val="tx2"/>
                </a:solidFill>
                <a:latin typeface="Candara"/>
                <a:cs typeface="Candara"/>
              </a:rPr>
              <a:t>Lett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Candara"/>
                <a:cs typeface="Candara"/>
              </a:rPr>
              <a:t>55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 (1985) 418–421.</a:t>
            </a:r>
            <a:endParaRPr lang="en-US" sz="1600" baseline="-25000" dirty="0">
              <a:solidFill>
                <a:schemeClr val="tx2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14015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The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Zaanen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Sawatzky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-Allen phase diagram. Periodic trends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6036677"/>
            <a:ext cx="5715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Zaanen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Sawatzky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Allen,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Phys. Rev. </a:t>
            </a:r>
            <a:r>
              <a:rPr lang="en-US" sz="1600" i="1" dirty="0" err="1" smtClean="0">
                <a:solidFill>
                  <a:schemeClr val="tx2"/>
                </a:solidFill>
                <a:latin typeface="Candara"/>
                <a:cs typeface="Candara"/>
              </a:rPr>
              <a:t>Lett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Candara"/>
                <a:cs typeface="Candara"/>
              </a:rPr>
              <a:t>55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 (1985) 418–421.</a:t>
            </a:r>
            <a:endParaRPr lang="en-US" sz="1600" baseline="-25000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061"/>
            <a:ext cx="9144000" cy="534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6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The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Zaanen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Sawatzky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-Allen phase diagram and perovskites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53340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Optical studies of band gaps: Distinguishing d–d and p–d character:</a:t>
            </a:r>
            <a:endParaRPr lang="en-US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6036677"/>
            <a:ext cx="601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Arima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Tokura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Torrance,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Phys. Rev. B.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Candara"/>
                <a:cs typeface="Candara"/>
              </a:rPr>
              <a:t>48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 (1993) 17006–17009.</a:t>
            </a:r>
            <a:endParaRPr lang="en-US" sz="1600" baseline="-25000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200"/>
            <a:ext cx="9144000" cy="338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The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Zaanen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Sawatzky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-Allen phase diagram and perovskites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pic>
        <p:nvPicPr>
          <p:cNvPr id="5" name="Picture 4" descr="Fujimori-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609600"/>
            <a:ext cx="888045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6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The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Zaanen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Sawatzky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-Allen phase diagram and batteries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53340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The transition metal d and anion p levels manifest in Li-battery electrochemistry.</a:t>
            </a:r>
            <a:endParaRPr lang="en-US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6036677"/>
            <a:ext cx="670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Candara"/>
                <a:cs typeface="Candara"/>
              </a:rPr>
              <a:t>Hayner</a:t>
            </a:r>
            <a:r>
              <a:rPr lang="en-US" sz="1600" dirty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Zhao, Kung, </a:t>
            </a:r>
            <a:r>
              <a:rPr lang="en-US" sz="1600" i="1" dirty="0" err="1" smtClean="0">
                <a:solidFill>
                  <a:schemeClr val="tx2"/>
                </a:solidFill>
                <a:latin typeface="Candara"/>
                <a:cs typeface="Candara"/>
              </a:rPr>
              <a:t>Annu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. Rev</a:t>
            </a:r>
            <a:r>
              <a:rPr lang="en-US" sz="1600" i="1" dirty="0">
                <a:solidFill>
                  <a:schemeClr val="tx2"/>
                </a:solidFill>
                <a:latin typeface="Candara"/>
                <a:cs typeface="Candara"/>
              </a:rPr>
              <a:t>. Chem. </a:t>
            </a:r>
            <a:r>
              <a:rPr lang="en-US" sz="1600" i="1" dirty="0" err="1">
                <a:solidFill>
                  <a:schemeClr val="tx2"/>
                </a:solidFill>
                <a:latin typeface="Candara"/>
                <a:cs typeface="Candara"/>
              </a:rPr>
              <a:t>Biomolec</a:t>
            </a:r>
            <a:r>
              <a:rPr lang="en-US" sz="1600" i="1" dirty="0">
                <a:solidFill>
                  <a:schemeClr val="tx2"/>
                </a:solidFill>
                <a:latin typeface="Candara"/>
                <a:cs typeface="Candara"/>
              </a:rPr>
              <a:t>. Eng.</a:t>
            </a:r>
            <a:r>
              <a:rPr lang="en-US" sz="1600" dirty="0">
                <a:solidFill>
                  <a:schemeClr val="tx2"/>
                </a:solidFill>
                <a:latin typeface="Candara"/>
                <a:cs typeface="Candara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Candara"/>
                <a:cs typeface="Candara"/>
              </a:rPr>
              <a:t>3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 (2012) 445–471.</a:t>
            </a:r>
            <a:endParaRPr lang="en-US" sz="1600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" t="3088" r="7822" b="4257"/>
          <a:stretch/>
        </p:blipFill>
        <p:spPr>
          <a:xfrm>
            <a:off x="152400" y="1066800"/>
            <a:ext cx="7543800" cy="481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0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The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Zaanen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Sawatzky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-Allen phase diagram and </a:t>
            </a:r>
            <a:r>
              <a:rPr lang="en-US" sz="2000" i="1" dirty="0" smtClean="0">
                <a:solidFill>
                  <a:schemeClr val="bg1"/>
                </a:solidFill>
                <a:latin typeface="Candara"/>
              </a:rPr>
              <a:t>redox competition</a:t>
            </a:r>
            <a:endParaRPr lang="en-US" sz="2000" i="1" dirty="0">
              <a:solidFill>
                <a:schemeClr val="bg1"/>
              </a:solidFill>
              <a:latin typeface="Candar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6036677"/>
            <a:ext cx="670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Ideas of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Goodenough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Rouxel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etc.</a:t>
            </a:r>
            <a:endParaRPr lang="en-US" sz="1600" i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pic>
        <p:nvPicPr>
          <p:cNvPr id="6" name="Picture 5" descr="periodic_mx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8218240" cy="44958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57200" y="990600"/>
            <a:ext cx="2667000" cy="0"/>
          </a:xfrm>
          <a:prstGeom prst="straightConnector1">
            <a:avLst/>
          </a:prstGeom>
          <a:ln>
            <a:solidFill>
              <a:srgbClr val="8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124200" y="991121"/>
            <a:ext cx="5410200" cy="0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0" y="590490"/>
            <a:ext cx="580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  <a:latin typeface="Candara"/>
                <a:cs typeface="Candara"/>
              </a:rPr>
              <a:t>M</a:t>
            </a:r>
            <a:r>
              <a:rPr lang="en-US" sz="2000" baseline="30000" dirty="0" smtClean="0">
                <a:solidFill>
                  <a:srgbClr val="800000"/>
                </a:solidFill>
                <a:latin typeface="Candara"/>
                <a:cs typeface="Candara"/>
              </a:rPr>
              <a:t>4+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59723" y="591011"/>
            <a:ext cx="556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M</a:t>
            </a:r>
            <a:r>
              <a:rPr lang="en-US" sz="2000" baseline="30000" dirty="0" smtClean="0">
                <a:solidFill>
                  <a:schemeClr val="tx2"/>
                </a:solidFill>
                <a:latin typeface="Candara"/>
                <a:cs typeface="Candara"/>
              </a:rPr>
              <a:t>2+</a:t>
            </a:r>
          </a:p>
        </p:txBody>
      </p:sp>
    </p:spTree>
    <p:extLst>
      <p:ext uri="{BB962C8B-B14F-4D97-AF65-F5344CB8AC3E}">
        <p14:creationId xmlns:p14="http://schemas.microsoft.com/office/powerpoint/2010/main" val="53896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Candara"/>
              </a:rPr>
              <a:t>The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Zaanen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Sawatzky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-Allen phase diagram and </a:t>
            </a:r>
            <a:r>
              <a:rPr lang="en-US" sz="2000" i="1" dirty="0" smtClean="0">
                <a:solidFill>
                  <a:schemeClr val="bg1"/>
                </a:solidFill>
                <a:latin typeface="Candara"/>
              </a:rPr>
              <a:t>redox competition</a:t>
            </a:r>
            <a:endParaRPr lang="en-US" sz="2000" i="1" dirty="0">
              <a:solidFill>
                <a:schemeClr val="bg1"/>
              </a:solidFill>
              <a:latin typeface="Candara"/>
            </a:endParaRPr>
          </a:p>
        </p:txBody>
      </p:sp>
      <p:pic>
        <p:nvPicPr>
          <p:cNvPr id="2" name="Picture 1" descr="Ti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2446"/>
            <a:ext cx="3155950" cy="3870325"/>
          </a:xfrm>
          <a:prstGeom prst="rect">
            <a:avLst/>
          </a:prstGeom>
        </p:spPr>
      </p:pic>
      <p:pic>
        <p:nvPicPr>
          <p:cNvPr id="3" name="Picture 2" descr="Fe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3000"/>
            <a:ext cx="4267200" cy="421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Percolation </a:t>
            </a:r>
            <a:r>
              <a:rPr lang="en-US" sz="2000" i="1" dirty="0" smtClean="0">
                <a:solidFill>
                  <a:schemeClr val="bg1"/>
                </a:solidFill>
                <a:latin typeface="Candara"/>
              </a:rPr>
              <a:t>etc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. [Closely following the text by R.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Zallen</a:t>
            </a:r>
            <a:r>
              <a:rPr lang="en-US" sz="2000" dirty="0">
                <a:solidFill>
                  <a:schemeClr val="bg1"/>
                </a:solidFill>
                <a:latin typeface="Candara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7706" y="5562457"/>
            <a:ext cx="403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R.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The Physics of Amorphous Solids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Wiley-VCH, 2004.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39108" y="4953000"/>
            <a:ext cx="454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This table is from page 148 of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44196"/>
            <a:ext cx="6629400" cy="37088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568" y="685800"/>
            <a:ext cx="454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tx2"/>
                </a:solidFill>
                <a:latin typeface="Candara"/>
                <a:cs typeface="Candara"/>
              </a:rPr>
              <a:t>Where is percolation applicable?</a:t>
            </a:r>
          </a:p>
        </p:txBody>
      </p:sp>
    </p:spTree>
    <p:extLst>
      <p:ext uri="{BB962C8B-B14F-4D97-AF65-F5344CB8AC3E}">
        <p14:creationId xmlns:p14="http://schemas.microsoft.com/office/powerpoint/2010/main" val="163417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Percolation </a:t>
            </a:r>
            <a:r>
              <a:rPr lang="en-US" sz="2000" i="1" dirty="0" smtClean="0">
                <a:solidFill>
                  <a:schemeClr val="bg1"/>
                </a:solidFill>
                <a:latin typeface="Candara"/>
              </a:rPr>
              <a:t>etc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. [Closely following the text by R.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Zallen</a:t>
            </a:r>
            <a:r>
              <a:rPr lang="en-US" sz="2000" dirty="0">
                <a:solidFill>
                  <a:schemeClr val="bg1"/>
                </a:solidFill>
                <a:latin typeface="Candara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7706" y="5562457"/>
            <a:ext cx="403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R.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The Physics of Amorphous Solids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Wiley-VCH, 2004.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39108" y="4953000"/>
            <a:ext cx="454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This table is from page 168 of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568" y="685800"/>
            <a:ext cx="454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Different lattices: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09071" y="-1358129"/>
            <a:ext cx="3315161" cy="869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4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Percolation </a:t>
            </a:r>
            <a:r>
              <a:rPr lang="en-US" sz="2000" i="1" dirty="0" smtClean="0">
                <a:solidFill>
                  <a:schemeClr val="bg1"/>
                </a:solidFill>
                <a:latin typeface="Candara"/>
              </a:rPr>
              <a:t>etc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. [Closely following the text by R.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Zallen</a:t>
            </a:r>
            <a:r>
              <a:rPr lang="en-US" sz="2000" dirty="0">
                <a:solidFill>
                  <a:schemeClr val="bg1"/>
                </a:solidFill>
                <a:latin typeface="Candara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5200" y="6024122"/>
            <a:ext cx="5493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R.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The Physics of Amorphous Solids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Wiley-VCH, 2004.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39108" y="4953000"/>
            <a:ext cx="454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This table is from page 168 of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56716" y="-1134624"/>
            <a:ext cx="5373908" cy="87825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3800" y="640218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Page 170 of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786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Percolation </a:t>
            </a:r>
            <a:r>
              <a:rPr lang="en-US" sz="2000" i="1" dirty="0" smtClean="0">
                <a:solidFill>
                  <a:schemeClr val="bg1"/>
                </a:solidFill>
                <a:latin typeface="Candara"/>
              </a:rPr>
              <a:t>etc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. [Closely following the text by R.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Zallen</a:t>
            </a:r>
            <a:r>
              <a:rPr lang="en-US" sz="2000" dirty="0">
                <a:solidFill>
                  <a:schemeClr val="bg1"/>
                </a:solidFill>
                <a:latin typeface="Candara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5200" y="6024122"/>
            <a:ext cx="5493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R.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The Physics of Amorphous Solids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Wiley-VCH, 2004.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20845" y="838200"/>
            <a:ext cx="45426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This figure is from page 187 of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</a:p>
          <a:p>
            <a:endParaRPr lang="en-US" sz="2000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There is a simple scaling in 3D, between both the site and bond percolation thresholds, with the packing fraction and coordination number, and the percolation thresholds.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2" y="533400"/>
            <a:ext cx="405258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4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Percolation </a:t>
            </a:r>
            <a:r>
              <a:rPr lang="en-US" sz="2000" i="1" dirty="0" smtClean="0">
                <a:solidFill>
                  <a:schemeClr val="bg1"/>
                </a:solidFill>
                <a:latin typeface="Candara"/>
              </a:rPr>
              <a:t>etc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. [Closely following the text by R.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Zallen</a:t>
            </a:r>
            <a:r>
              <a:rPr lang="en-US" sz="2000" dirty="0">
                <a:solidFill>
                  <a:schemeClr val="bg1"/>
                </a:solidFill>
                <a:latin typeface="Candara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5200" y="6024122"/>
            <a:ext cx="5493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R.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The Physics of Amorphous Solids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Wiley-VCH, 2004.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599" y="838200"/>
            <a:ext cx="37819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This figure is from page 243 of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</a:p>
          <a:p>
            <a:endParaRPr lang="en-US" sz="2000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The non-metal to metal transition on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Si:P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</a:p>
          <a:p>
            <a:endParaRPr lang="en-US" sz="2000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4</a:t>
            </a:r>
            <a:r>
              <a:rPr lang="en-US" sz="2000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pc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is the dielectric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sucseptibility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</a:p>
          <a:p>
            <a:endParaRPr lang="en-US" sz="2000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Note the similarity with percolation (the third slide in this set of slides).</a:t>
            </a:r>
          </a:p>
          <a:p>
            <a:endParaRPr lang="en-US" sz="2000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Measurements by Rosenbaum and others at 10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mK.</a:t>
            </a:r>
            <a:endParaRPr lang="en-US" sz="2000" dirty="0" smtClean="0">
              <a:solidFill>
                <a:schemeClr val="tx2"/>
              </a:solidFill>
              <a:latin typeface="Candara"/>
              <a:cs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14" y="537721"/>
            <a:ext cx="4848386" cy="53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7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587"/>
            <a:ext cx="9144000" cy="400110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Percolation </a:t>
            </a:r>
            <a:r>
              <a:rPr lang="en-US" sz="2000" i="1" dirty="0" smtClean="0">
                <a:solidFill>
                  <a:schemeClr val="bg1"/>
                </a:solidFill>
                <a:latin typeface="Candara"/>
              </a:rPr>
              <a:t>etc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. [Closely following the text by R. </a:t>
            </a:r>
            <a:r>
              <a:rPr lang="en-US" sz="2000" dirty="0" err="1" smtClean="0">
                <a:solidFill>
                  <a:schemeClr val="bg1"/>
                </a:solidFill>
                <a:latin typeface="Candara"/>
              </a:rPr>
              <a:t>Zallen</a:t>
            </a:r>
            <a:r>
              <a:rPr lang="en-US" sz="2000" dirty="0">
                <a:solidFill>
                  <a:schemeClr val="bg1"/>
                </a:solidFill>
                <a:latin typeface="Candara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5200" y="6024122"/>
            <a:ext cx="5493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R. </a:t>
            </a:r>
            <a:r>
              <a:rPr lang="en-US" sz="16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</a:t>
            </a:r>
            <a:r>
              <a:rPr lang="en-US" sz="1600" i="1" dirty="0" smtClean="0">
                <a:solidFill>
                  <a:schemeClr val="tx2"/>
                </a:solidFill>
                <a:latin typeface="Candara"/>
                <a:cs typeface="Candara"/>
              </a:rPr>
              <a:t>The Physics of Amorphous Solids</a:t>
            </a:r>
            <a:r>
              <a:rPr lang="en-US" sz="1600" dirty="0" smtClean="0">
                <a:solidFill>
                  <a:schemeClr val="tx2"/>
                </a:solidFill>
                <a:latin typeface="Candara"/>
                <a:cs typeface="Candara"/>
              </a:rPr>
              <a:t>, Wiley-VCH, 2004.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599" y="838200"/>
            <a:ext cx="37819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This figure is from page 244 of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Zallen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.</a:t>
            </a:r>
          </a:p>
          <a:p>
            <a:endParaRPr lang="en-US" sz="2000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Showing the percolation of </a:t>
            </a:r>
            <a:r>
              <a:rPr lang="en-US" sz="2000" dirty="0" err="1" smtClean="0">
                <a:solidFill>
                  <a:schemeClr val="tx2"/>
                </a:solidFill>
                <a:latin typeface="Candara"/>
                <a:cs typeface="Candara"/>
              </a:rPr>
              <a:t>hydrogenic</a:t>
            </a:r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 wave-functions around the phosphorus donor atoms (much larger than the interatomic spacing).</a:t>
            </a:r>
          </a:p>
          <a:p>
            <a:endParaRPr lang="en-US" sz="2000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Candara"/>
                <a:cs typeface="Candara"/>
              </a:rPr>
              <a:t>Since P substitution is random, this is a problem of percolation in a random close packing.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80" y="457200"/>
            <a:ext cx="47169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0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smtClean="0">
            <a:solidFill>
              <a:schemeClr val="tx2"/>
            </a:solidFill>
            <a:latin typeface="Candara"/>
            <a:cs typeface="Candar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1396</Words>
  <Application>Microsoft Macintosh PowerPoint</Application>
  <PresentationFormat>On-screen Show (4:3)</PresentationFormat>
  <Paragraphs>144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Calibri</vt:lpstr>
      <vt:lpstr>Candara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 Seshadri</dc:creator>
  <cp:lastModifiedBy>Microsoft Office User</cp:lastModifiedBy>
  <cp:revision>59</cp:revision>
  <dcterms:created xsi:type="dcterms:W3CDTF">2014-10-06T00:44:22Z</dcterms:created>
  <dcterms:modified xsi:type="dcterms:W3CDTF">2018-04-16T20:05:58Z</dcterms:modified>
</cp:coreProperties>
</file>