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8" r:id="rId8"/>
    <p:sldId id="262" r:id="rId9"/>
    <p:sldId id="264" r:id="rId10"/>
    <p:sldId id="263" r:id="rId11"/>
    <p:sldId id="265" r:id="rId12"/>
    <p:sldId id="266" r:id="rId13"/>
    <p:sldId id="270" r:id="rId14"/>
    <p:sldId id="267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8A1"/>
    <a:srgbClr val="027608"/>
    <a:srgbClr val="FFB01C"/>
    <a:srgbClr val="000000"/>
    <a:srgbClr val="FF3399"/>
    <a:srgbClr val="F5E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79574" autoAdjust="0"/>
  </p:normalViewPr>
  <p:slideViewPr>
    <p:cSldViewPr>
      <p:cViewPr>
        <p:scale>
          <a:sx n="70" d="100"/>
          <a:sy n="70" d="100"/>
        </p:scale>
        <p:origin x="-3120" y="-492"/>
      </p:cViewPr>
      <p:guideLst>
        <p:guide orient="horz" pos="1584"/>
        <p:guide orient="horz" pos="3312"/>
        <p:guide orient="horz" pos="432"/>
        <p:guide pos="1728"/>
        <p:guide pos="40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ADE4-08E8-4CFE-9E95-F0A5D7E8CD4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0513-2EFB-471A-8C34-71D5F109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24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8F6C-0DB9-4E25-ABDA-63CB1406A79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1260-07CF-4AD0-867F-798D37D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1260-07CF-4AD0-867F-798D37DA3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8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1260-07CF-4AD0-867F-798D37DA3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And clarification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1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_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And clarification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_2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24535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609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And clarification</a:t>
            </a: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2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248400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3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37160"/>
            <a:ext cx="9144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2" r:id="rId6"/>
    <p:sldLayoutId id="2147483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47836"/>
            <a:ext cx="9144000" cy="152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9144000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NMR Studies of Metal-Insulator Transitions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785" y="3962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Leo </a:t>
            </a:r>
            <a:r>
              <a:rPr lang="en-US" sz="2400" dirty="0" err="1" smtClean="0"/>
              <a:t>Lamontagne</a:t>
            </a:r>
            <a:endParaRPr lang="en-US" sz="2400" dirty="0" smtClean="0"/>
          </a:p>
          <a:p>
            <a:r>
              <a:rPr lang="en-US" sz="2400" dirty="0" smtClean="0"/>
              <a:t>MATRL286K</a:t>
            </a:r>
          </a:p>
          <a:p>
            <a:r>
              <a:rPr lang="en-US" sz="2400" dirty="0" smtClean="0"/>
              <a:t>December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9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</a:t>
            </a:r>
            <a:r>
              <a:rPr lang="en-US" baseline="-25000" dirty="0" smtClean="0"/>
              <a:t>x</a:t>
            </a:r>
            <a:r>
              <a:rPr lang="en-US" dirty="0" smtClean="0"/>
              <a:t>CoO</a:t>
            </a:r>
            <a:r>
              <a:rPr lang="en-US" baseline="-25000" dirty="0" smtClean="0"/>
              <a:t>2</a:t>
            </a:r>
            <a:r>
              <a:rPr lang="en-US" dirty="0" smtClean="0"/>
              <a:t> gets more conductive upon Li </a:t>
            </a:r>
            <a:r>
              <a:rPr lang="en-US" dirty="0" err="1" smtClean="0"/>
              <a:t>deintercalation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581400" cy="5101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Menetrier</a:t>
            </a:r>
            <a:r>
              <a:rPr lang="en-US" dirty="0" smtClean="0"/>
              <a:t>, I. </a:t>
            </a:r>
            <a:r>
              <a:rPr lang="en-US" dirty="0" err="1" smtClean="0"/>
              <a:t>Saadoune</a:t>
            </a:r>
            <a:r>
              <a:rPr lang="en-US" dirty="0" smtClean="0"/>
              <a:t>, S. </a:t>
            </a:r>
            <a:r>
              <a:rPr lang="en-US" dirty="0" err="1" smtClean="0"/>
              <a:t>Levasseur</a:t>
            </a:r>
            <a:r>
              <a:rPr lang="en-US" dirty="0" smtClean="0"/>
              <a:t>, C. </a:t>
            </a:r>
            <a:r>
              <a:rPr lang="en-US" dirty="0" err="1" smtClean="0"/>
              <a:t>Delmas</a:t>
            </a:r>
            <a:r>
              <a:rPr lang="en-US" dirty="0" smtClean="0"/>
              <a:t>, </a:t>
            </a:r>
            <a:r>
              <a:rPr lang="en-US" i="1" dirty="0" smtClean="0"/>
              <a:t>J. Mater. Chem. </a:t>
            </a:r>
            <a:r>
              <a:rPr lang="en-US" b="1" dirty="0" smtClean="0"/>
              <a:t>9 </a:t>
            </a:r>
            <a:r>
              <a:rPr lang="en-US" dirty="0" smtClean="0"/>
              <a:t>(1999) 1135-1140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561" y="1981200"/>
            <a:ext cx="4229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Conductivity increases by about 6 orders of magnitude and for x&lt;0.70</a:t>
            </a:r>
          </a:p>
          <a:p>
            <a:endParaRPr lang="en-US" sz="2400" dirty="0"/>
          </a:p>
          <a:p>
            <a:r>
              <a:rPr lang="en-US" sz="2400" dirty="0" smtClean="0"/>
              <a:t>Metallic behavior is seen at high temperature</a:t>
            </a:r>
          </a:p>
          <a:p>
            <a:endParaRPr lang="en-US" sz="2400" dirty="0"/>
          </a:p>
          <a:p>
            <a:r>
              <a:rPr lang="en-US" sz="2400" dirty="0" smtClean="0"/>
              <a:t>Phase separation proposed from shoulders in XRD pattern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69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phase nature is confirmed by NMR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372196" cy="5235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16764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x=0.94 two phases arise,</a:t>
            </a:r>
          </a:p>
          <a:p>
            <a:r>
              <a:rPr lang="en-US" sz="2400" dirty="0" smtClean="0"/>
              <a:t>Li</a:t>
            </a:r>
            <a:r>
              <a:rPr lang="en-US" sz="2400" baseline="-25000" dirty="0" smtClean="0"/>
              <a:t>0.94</a:t>
            </a:r>
            <a:r>
              <a:rPr lang="en-US" sz="2400" dirty="0" smtClean="0"/>
              <a:t>CoO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Li</a:t>
            </a:r>
            <a:r>
              <a:rPr lang="en-US" sz="2400" baseline="-25000" dirty="0" smtClean="0"/>
              <a:t>0.75</a:t>
            </a:r>
            <a:r>
              <a:rPr lang="en-US" sz="2400" dirty="0" smtClean="0"/>
              <a:t>CoO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peak of the second phase is knight shifted</a:t>
            </a:r>
          </a:p>
          <a:p>
            <a:endParaRPr lang="en-US" sz="2400" dirty="0"/>
          </a:p>
          <a:p>
            <a:r>
              <a:rPr lang="en-US" sz="2400" dirty="0" smtClean="0"/>
              <a:t>Shift increases with increasing hole concentration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Menetrier</a:t>
            </a:r>
            <a:r>
              <a:rPr lang="en-US" dirty="0" smtClean="0"/>
              <a:t>, I. </a:t>
            </a:r>
            <a:r>
              <a:rPr lang="en-US" dirty="0" err="1" smtClean="0"/>
              <a:t>Saadoune</a:t>
            </a:r>
            <a:r>
              <a:rPr lang="en-US" dirty="0" smtClean="0"/>
              <a:t>, S. </a:t>
            </a:r>
            <a:r>
              <a:rPr lang="en-US" dirty="0" err="1" smtClean="0"/>
              <a:t>Levasseur</a:t>
            </a:r>
            <a:r>
              <a:rPr lang="en-US" dirty="0" smtClean="0"/>
              <a:t>, C. </a:t>
            </a:r>
            <a:r>
              <a:rPr lang="en-US" dirty="0" err="1" smtClean="0"/>
              <a:t>Delmas</a:t>
            </a:r>
            <a:r>
              <a:rPr lang="en-US" dirty="0" smtClean="0"/>
              <a:t>, </a:t>
            </a:r>
            <a:r>
              <a:rPr lang="en-US" i="1" dirty="0" smtClean="0"/>
              <a:t>J. Mater. Chem. </a:t>
            </a:r>
            <a:r>
              <a:rPr lang="en-US" b="1" dirty="0" smtClean="0"/>
              <a:t>9 </a:t>
            </a:r>
            <a:r>
              <a:rPr lang="en-US" dirty="0" smtClean="0"/>
              <a:t>(1999) 1135-1140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shows spin state transitions in RCoO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Itoh</a:t>
            </a:r>
            <a:r>
              <a:rPr lang="en-US" dirty="0" smtClean="0"/>
              <a:t>, J. </a:t>
            </a:r>
            <a:r>
              <a:rPr lang="en-US" dirty="0" err="1" smtClean="0"/>
              <a:t>Hasimoto</a:t>
            </a:r>
            <a:r>
              <a:rPr lang="en-US" dirty="0" smtClean="0"/>
              <a:t>, S. Yamaguchi, Y. </a:t>
            </a:r>
            <a:r>
              <a:rPr lang="en-US" dirty="0" err="1" smtClean="0"/>
              <a:t>Tokura</a:t>
            </a:r>
            <a:r>
              <a:rPr lang="en-US" dirty="0" smtClean="0"/>
              <a:t>, </a:t>
            </a:r>
            <a:r>
              <a:rPr lang="en-US" i="1" dirty="0" err="1" smtClean="0"/>
              <a:t>Physica</a:t>
            </a:r>
            <a:r>
              <a:rPr lang="en-US" i="1" dirty="0" smtClean="0"/>
              <a:t> B </a:t>
            </a:r>
            <a:r>
              <a:rPr lang="en-US" b="1" dirty="0" smtClean="0"/>
              <a:t>281</a:t>
            </a:r>
            <a:r>
              <a:rPr lang="en-US" dirty="0" smtClean="0"/>
              <a:t> (2000) 510-511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599"/>
            <a:ext cx="4652963" cy="5454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564" y="22098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LaCoO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transitions from LS to IS around 100 K, and is a metal above 500 K</a:t>
            </a:r>
          </a:p>
          <a:p>
            <a:endParaRPr lang="en-US" sz="2400" dirty="0"/>
          </a:p>
          <a:p>
            <a:r>
              <a:rPr lang="en-US" sz="2400" dirty="0" smtClean="0"/>
              <a:t>NMR shows similar MIT in other rare-earths without IS transition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17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in V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 confirms no local moments in metallic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34" y="1143462"/>
            <a:ext cx="5593556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C. </a:t>
            </a:r>
            <a:r>
              <a:rPr lang="en-US" dirty="0" err="1" smtClean="0"/>
              <a:t>Gossard</a:t>
            </a:r>
            <a:r>
              <a:rPr lang="en-US" dirty="0" smtClean="0"/>
              <a:t>, D. B. </a:t>
            </a:r>
            <a:r>
              <a:rPr lang="en-US" dirty="0" err="1" smtClean="0"/>
              <a:t>McWhan</a:t>
            </a:r>
            <a:r>
              <a:rPr lang="en-US" dirty="0" smtClean="0"/>
              <a:t>, J. P. </a:t>
            </a:r>
            <a:r>
              <a:rPr lang="en-US" dirty="0" err="1" smtClean="0"/>
              <a:t>Remeika</a:t>
            </a:r>
            <a:r>
              <a:rPr lang="en-US" dirty="0" smtClean="0"/>
              <a:t>, </a:t>
            </a:r>
            <a:r>
              <a:rPr lang="en-US" i="1" dirty="0" smtClean="0"/>
              <a:t>Phys. Rev. B. </a:t>
            </a:r>
            <a:r>
              <a:rPr lang="en-US" b="1" dirty="0"/>
              <a:t>2</a:t>
            </a:r>
            <a:r>
              <a:rPr lang="en-US" dirty="0" smtClean="0"/>
              <a:t> (1970) 3762-3768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11430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AFI at low temperatures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Can be driven metallic with pressure</a:t>
            </a:r>
          </a:p>
          <a:p>
            <a:endParaRPr lang="en-US" sz="2400" dirty="0"/>
          </a:p>
          <a:p>
            <a:r>
              <a:rPr lang="en-US" sz="2400" dirty="0" smtClean="0"/>
              <a:t>Presence of signal indicates MIT is “accompanied by transition from localized magnetic moment behavior to band magnetism”</a:t>
            </a:r>
          </a:p>
        </p:txBody>
      </p:sp>
    </p:spTree>
    <p:extLst>
      <p:ext uri="{BB962C8B-B14F-4D97-AF65-F5344CB8AC3E}">
        <p14:creationId xmlns:p14="http://schemas.microsoft.com/office/powerpoint/2010/main" val="41773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change in Knight Shift indicates MIT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2" y="847724"/>
            <a:ext cx="4945444" cy="5095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Waki</a:t>
            </a:r>
            <a:r>
              <a:rPr lang="en-US" dirty="0" smtClean="0"/>
              <a:t>, H. Kato, M. Kato, K. Yoshimura, </a:t>
            </a:r>
            <a:r>
              <a:rPr lang="en-US" i="1" dirty="0" smtClean="0"/>
              <a:t>J. Phys. Soc. </a:t>
            </a:r>
            <a:r>
              <a:rPr lang="en-US" i="1" dirty="0" err="1" smtClean="0"/>
              <a:t>Jpn</a:t>
            </a:r>
            <a:r>
              <a:rPr lang="en-US" i="1" dirty="0" smtClean="0"/>
              <a:t>.  </a:t>
            </a:r>
            <a:r>
              <a:rPr lang="en-US" b="1" dirty="0" smtClean="0"/>
              <a:t>73</a:t>
            </a:r>
            <a:r>
              <a:rPr lang="en-US" dirty="0" smtClean="0"/>
              <a:t> (2004) 275-279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85" y="2426166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</a:t>
            </a:r>
            <a:r>
              <a:rPr lang="en-US" sz="2400" baseline="-25000" dirty="0" smtClean="0"/>
              <a:t>1.6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16 </a:t>
            </a:r>
            <a:r>
              <a:rPr lang="en-US" sz="2400" dirty="0" smtClean="0"/>
              <a:t>is metallic at all temperatures</a:t>
            </a:r>
          </a:p>
          <a:p>
            <a:endParaRPr lang="en-US" sz="2400" dirty="0"/>
          </a:p>
          <a:p>
            <a:r>
              <a:rPr lang="en-US" sz="2400" dirty="0" smtClean="0"/>
              <a:t>Bi</a:t>
            </a:r>
            <a:r>
              <a:rPr lang="en-US" sz="2400" baseline="-25000" dirty="0" smtClean="0"/>
              <a:t>1.77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 becomes insulating below ~80 K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6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Korringa</a:t>
            </a:r>
            <a:r>
              <a:rPr lang="en-US" dirty="0" smtClean="0"/>
              <a:t> relationship also demonstrates metallic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96" y="955343"/>
            <a:ext cx="6903904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Waki</a:t>
            </a:r>
            <a:r>
              <a:rPr lang="en-US" dirty="0" smtClean="0"/>
              <a:t>, H. Kato, M. Kato, K. Yoshimura, </a:t>
            </a:r>
            <a:r>
              <a:rPr lang="en-US" i="1" dirty="0" smtClean="0"/>
              <a:t>J. Phys. Soc. </a:t>
            </a:r>
            <a:r>
              <a:rPr lang="en-US" i="1" dirty="0" err="1" smtClean="0"/>
              <a:t>Jpn</a:t>
            </a:r>
            <a:r>
              <a:rPr lang="en-US" i="1" dirty="0" smtClean="0"/>
              <a:t>.  </a:t>
            </a:r>
            <a:r>
              <a:rPr lang="en-US" b="1" dirty="0" smtClean="0"/>
              <a:t>73</a:t>
            </a:r>
            <a:r>
              <a:rPr lang="en-US" dirty="0" smtClean="0"/>
              <a:t> (2004) 275-279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3" y="1533183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spin-lattice relaxation time is proportional to temperature for metals</a:t>
            </a:r>
          </a:p>
          <a:p>
            <a:endParaRPr lang="en-US" sz="2400" i="1" dirty="0"/>
          </a:p>
          <a:p>
            <a:r>
              <a:rPr lang="en-US" sz="2400" dirty="0" smtClean="0"/>
              <a:t>Deviations can inform electron correlation or spin frustration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5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</a:t>
            </a:r>
            <a:r>
              <a:rPr lang="en-US" dirty="0" smtClean="0"/>
              <a:t>Na NMR confirms formation of insulating phase with doping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03" y="762000"/>
            <a:ext cx="5197398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65502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Ricco</a:t>
            </a:r>
            <a:r>
              <a:rPr lang="en-US" dirty="0" smtClean="0"/>
              <a:t>, G. </a:t>
            </a:r>
            <a:r>
              <a:rPr lang="en-US" dirty="0" err="1" smtClean="0"/>
              <a:t>Fumera</a:t>
            </a:r>
            <a:r>
              <a:rPr lang="en-US" dirty="0" smtClean="0"/>
              <a:t>, T. </a:t>
            </a:r>
            <a:r>
              <a:rPr lang="en-US" dirty="0" err="1" smtClean="0"/>
              <a:t>Shiroka</a:t>
            </a:r>
            <a:r>
              <a:rPr lang="en-US" dirty="0" smtClean="0"/>
              <a:t>, O. </a:t>
            </a:r>
            <a:r>
              <a:rPr lang="en-US" dirty="0" err="1" smtClean="0"/>
              <a:t>Ligabue</a:t>
            </a:r>
            <a:r>
              <a:rPr lang="en-US" dirty="0" smtClean="0"/>
              <a:t>, C. </a:t>
            </a:r>
            <a:r>
              <a:rPr lang="en-US" dirty="0" err="1" smtClean="0"/>
              <a:t>Bucci</a:t>
            </a:r>
            <a:r>
              <a:rPr lang="en-US" dirty="0" smtClean="0"/>
              <a:t>, F. </a:t>
            </a:r>
            <a:r>
              <a:rPr lang="en-US" dirty="0" err="1" smtClean="0"/>
              <a:t>Bolzoni</a:t>
            </a:r>
            <a:r>
              <a:rPr lang="en-US" dirty="0" smtClean="0"/>
              <a:t>, </a:t>
            </a:r>
            <a:r>
              <a:rPr lang="en-US" i="1" dirty="0" smtClean="0"/>
              <a:t>Phys. Rev. B.  </a:t>
            </a:r>
            <a:r>
              <a:rPr lang="en-US" b="1" dirty="0" smtClean="0"/>
              <a:t>68</a:t>
            </a:r>
            <a:r>
              <a:rPr lang="en-US" dirty="0" smtClean="0"/>
              <a:t> (2003) 035102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52" y="2198638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NaK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60</a:t>
            </a:r>
            <a:r>
              <a:rPr lang="en-US" sz="2400" dirty="0" smtClean="0"/>
              <a:t> is superconducting for x&lt;1</a:t>
            </a:r>
          </a:p>
          <a:p>
            <a:endParaRPr lang="en-US" sz="2400" dirty="0"/>
          </a:p>
          <a:p>
            <a:r>
              <a:rPr lang="en-US" sz="2400" dirty="0" smtClean="0"/>
              <a:t>Increasing ammonia further results in formation of insulating phase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17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Korringa</a:t>
            </a:r>
            <a:r>
              <a:rPr lang="en-US" dirty="0" smtClean="0"/>
              <a:t> relation illustrates transition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5800"/>
            <a:ext cx="4757495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65502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Ricco</a:t>
            </a:r>
            <a:r>
              <a:rPr lang="en-US" dirty="0" smtClean="0"/>
              <a:t>, G. </a:t>
            </a:r>
            <a:r>
              <a:rPr lang="en-US" dirty="0" err="1" smtClean="0"/>
              <a:t>Fumera</a:t>
            </a:r>
            <a:r>
              <a:rPr lang="en-US" dirty="0" smtClean="0"/>
              <a:t>, T. </a:t>
            </a:r>
            <a:r>
              <a:rPr lang="en-US" dirty="0" err="1" smtClean="0"/>
              <a:t>Shiroka</a:t>
            </a:r>
            <a:r>
              <a:rPr lang="en-US" dirty="0" smtClean="0"/>
              <a:t>, O. </a:t>
            </a:r>
            <a:r>
              <a:rPr lang="en-US" dirty="0" err="1" smtClean="0"/>
              <a:t>Ligabue</a:t>
            </a:r>
            <a:r>
              <a:rPr lang="en-US" dirty="0" smtClean="0"/>
              <a:t>, C. </a:t>
            </a:r>
            <a:r>
              <a:rPr lang="en-US" dirty="0" err="1" smtClean="0"/>
              <a:t>Bucci</a:t>
            </a:r>
            <a:r>
              <a:rPr lang="en-US" dirty="0" smtClean="0"/>
              <a:t>, F. </a:t>
            </a:r>
            <a:r>
              <a:rPr lang="en-US" dirty="0" err="1" smtClean="0"/>
              <a:t>Bolzoni</a:t>
            </a:r>
            <a:r>
              <a:rPr lang="en-US" dirty="0" smtClean="0"/>
              <a:t>, </a:t>
            </a:r>
            <a:r>
              <a:rPr lang="en-US" i="1" dirty="0" smtClean="0"/>
              <a:t>Phys. Rev. B.  </a:t>
            </a:r>
            <a:r>
              <a:rPr lang="en-US" b="1" dirty="0" smtClean="0"/>
              <a:t>68</a:t>
            </a:r>
            <a:r>
              <a:rPr lang="en-US" dirty="0" smtClean="0"/>
              <a:t> (2003) 035102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Thermally activated nuclear relaxations for the insulating sample</a:t>
            </a:r>
          </a:p>
          <a:p>
            <a:endParaRPr lang="en-US" sz="2400" dirty="0"/>
          </a:p>
          <a:p>
            <a:r>
              <a:rPr lang="en-US" sz="2400" dirty="0" smtClean="0"/>
              <a:t>Potential charge disproportions from C</a:t>
            </a:r>
            <a:r>
              <a:rPr lang="en-US" sz="2400" baseline="-25000" dirty="0" smtClean="0"/>
              <a:t>60</a:t>
            </a:r>
            <a:r>
              <a:rPr lang="en-US" sz="2400" dirty="0" smtClean="0"/>
              <a:t> anions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91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NMR is an element specific technique which probes the local environment</a:t>
            </a:r>
          </a:p>
          <a:p>
            <a:endParaRPr lang="en-US" sz="2400" dirty="0"/>
          </a:p>
          <a:p>
            <a:r>
              <a:rPr lang="en-US" sz="2400" dirty="0" smtClean="0"/>
              <a:t>The Knight Shift results from the polarization of the conduction </a:t>
            </a:r>
            <a:r>
              <a:rPr lang="en-US" sz="2400" dirty="0" smtClean="0"/>
              <a:t>electrons in metals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Metal-insulator transitions can be observed through NMR via the Knight Shift and relaxation times in a variety of systems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727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Nuclear Magnetic Resonance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2192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Element specific technique utilizing nuclear spins of atoms</a:t>
            </a:r>
          </a:p>
          <a:p>
            <a:endParaRPr lang="en-US" sz="2400" dirty="0"/>
          </a:p>
          <a:p>
            <a:r>
              <a:rPr lang="en-US" sz="2400" dirty="0" smtClean="0"/>
              <a:t>Nuclear spins are aligned in a magnetic field and pulsed with a radio frequency causing spins to </a:t>
            </a:r>
            <a:r>
              <a:rPr lang="en-US" sz="2400" dirty="0" err="1" smtClean="0"/>
              <a:t>precess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Local environments around the nucleus can change the effective magnetic field  resulting in slight shifts of the precession frequency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21371" y="292736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ω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 γ⋅B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3651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spins separate in energy in a magnetic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effect of an applied magnetic field on nuclear sp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72" y="774838"/>
            <a:ext cx="4958927" cy="24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5146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separation between aligned and anti-aligned states is in the MHz range. The decay of excited nuclei is measured</a:t>
            </a:r>
            <a:endParaRPr lang="en-US" sz="2400" dirty="0" smtClean="0"/>
          </a:p>
        </p:txBody>
      </p:sp>
      <p:pic>
        <p:nvPicPr>
          <p:cNvPr id="2052" name="Picture 4" descr="http://www.chem.ucalgary.ca/courses/350/Carey5th/Ch13/ev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22" y="3505200"/>
            <a:ext cx="3774784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165502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http://www.chem.ucalgary.ca/courses/350/Carey5th/Ch13/ch13-nmr-1b.html</a:t>
            </a:r>
          </a:p>
        </p:txBody>
      </p:sp>
    </p:spTree>
    <p:extLst>
      <p:ext uri="{BB962C8B-B14F-4D97-AF65-F5344CB8AC3E}">
        <p14:creationId xmlns:p14="http://schemas.microsoft.com/office/powerpoint/2010/main" val="8071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8" name="Picture 4" descr="http://www.meta-synthesis.com/webbook/35_pt/nmr_p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/>
        </p:blipFill>
        <p:spPr bwMode="auto">
          <a:xfrm>
            <a:off x="152400" y="609599"/>
            <a:ext cx="8077200" cy="58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http://www.bruker-nmr.de/guide/eNMR/chem/NMRnuclei.html</a:t>
            </a:r>
          </a:p>
        </p:txBody>
      </p:sp>
    </p:spTree>
    <p:extLst>
      <p:ext uri="{BB962C8B-B14F-4D97-AF65-F5344CB8AC3E}">
        <p14:creationId xmlns:p14="http://schemas.microsoft.com/office/powerpoint/2010/main" val="25072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Knight Shift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143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Shift from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frequency in metals due to the polarization of the conduction electrons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6" y="3200400"/>
            <a:ext cx="7162800" cy="1815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W. D. Knight, </a:t>
            </a:r>
            <a:r>
              <a:rPr lang="en-US" i="1" dirty="0" smtClean="0"/>
              <a:t>Phys. Rev. </a:t>
            </a:r>
            <a:r>
              <a:rPr lang="en-US" b="1" dirty="0" smtClean="0"/>
              <a:t>76</a:t>
            </a:r>
            <a:r>
              <a:rPr lang="en-US" dirty="0" smtClean="0"/>
              <a:t> (1949) 1259-1260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9"/>
          <a:stretch/>
        </p:blipFill>
        <p:spPr>
          <a:xfrm>
            <a:off x="4343400" y="1219200"/>
            <a:ext cx="4426857" cy="5418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31" y="1718101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Shift of the Cu peak in Cu metal as compared to </a:t>
            </a:r>
            <a:r>
              <a:rPr lang="en-US" sz="2400" dirty="0" err="1" smtClean="0"/>
              <a:t>CuCl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“shift may be due to the paramagnetic effect of the conduction electrons in the vicinities of the metal nuclei”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W. D. Knight, </a:t>
            </a:r>
            <a:r>
              <a:rPr lang="en-US" i="1" dirty="0" smtClean="0"/>
              <a:t>Phys. Rev. </a:t>
            </a:r>
            <a:r>
              <a:rPr lang="en-US" b="1" dirty="0" smtClean="0"/>
              <a:t>76</a:t>
            </a:r>
            <a:r>
              <a:rPr lang="en-US" dirty="0" smtClean="0"/>
              <a:t> (1949) 1259-1260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Schematic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http://www.fis.unipr.it/%7Ederenzi/dispense/uploads/NMR/K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15" y="762000"/>
            <a:ext cx="5791200" cy="47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http://www.fis.unipr.it/~derenzi/dispense/pmwiki.php?n=NMR.Knight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068744"/>
            <a:ext cx="32618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Blue line is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frequency of nucleus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Red peak is Knight shifted to higher frequency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% difference frequently reported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762000"/>
            <a:ext cx="1066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in expanded mercury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18" y="838200"/>
            <a:ext cx="4834407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W. W. Warren, F. Hensel, </a:t>
            </a:r>
            <a:r>
              <a:rPr lang="en-US" i="1" dirty="0" smtClean="0"/>
              <a:t>Phys. Rev. B. </a:t>
            </a:r>
            <a:r>
              <a:rPr lang="en-US" b="1" dirty="0" smtClean="0"/>
              <a:t>26 </a:t>
            </a:r>
            <a:r>
              <a:rPr lang="en-US" dirty="0" smtClean="0"/>
              <a:t>(1982) 5980-5982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56797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low densities, the knight shift drops sharply corresponding with onset of semiconducting behavior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74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4351421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W. W. Warren, F. Hensel, </a:t>
            </a:r>
            <a:r>
              <a:rPr lang="en-US" i="1" dirty="0" smtClean="0"/>
              <a:t>Phys. Rev. B. </a:t>
            </a:r>
            <a:r>
              <a:rPr lang="en-US" b="1" dirty="0" smtClean="0"/>
              <a:t>26 </a:t>
            </a:r>
            <a:r>
              <a:rPr lang="en-US" dirty="0" smtClean="0"/>
              <a:t>(1982) 5980-5982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19812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Density of MIT in liquid determined through NMR, corresponds with onset of “plasma transition” in gas phase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 Meeting 14_03_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 Meeting 14_03_17</Template>
  <TotalTime>6114</TotalTime>
  <Words>813</Words>
  <Application>Microsoft Office PowerPoint</Application>
  <PresentationFormat>On-screen Show (4:3)</PresentationFormat>
  <Paragraphs>114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Group Meeting 14_03_17</vt:lpstr>
      <vt:lpstr>PowerPoint Presentation</vt:lpstr>
      <vt:lpstr>Intro to Nuclear Magnetic Resonance </vt:lpstr>
      <vt:lpstr>Nuclear spins separate in energy in a magnetic field</vt:lpstr>
      <vt:lpstr>PowerPoint Presentation</vt:lpstr>
      <vt:lpstr>The Knight Shift</vt:lpstr>
      <vt:lpstr>PowerPoint Presentation</vt:lpstr>
      <vt:lpstr>Simple Schematic Representation</vt:lpstr>
      <vt:lpstr>MIT in expanded mercury</vt:lpstr>
      <vt:lpstr>PowerPoint Presentation</vt:lpstr>
      <vt:lpstr>LixCoO2 gets more conductive upon Li deintercalation</vt:lpstr>
      <vt:lpstr>2 phase nature is confirmed by NMR</vt:lpstr>
      <vt:lpstr>NMR shows spin state transitions in RCoO3</vt:lpstr>
      <vt:lpstr>NMR in V2O3  confirms no local moments in metallic state</vt:lpstr>
      <vt:lpstr>Sharp change in Knight Shift indicates MIT</vt:lpstr>
      <vt:lpstr>Korringa relationship also demonstrates metallic behavior</vt:lpstr>
      <vt:lpstr>23Na NMR confirms formation of insulating phase with doping</vt:lpstr>
      <vt:lpstr>Korringa relation illustrates transition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Leo</cp:lastModifiedBy>
  <cp:revision>75</cp:revision>
  <dcterms:created xsi:type="dcterms:W3CDTF">2014-11-24T14:56:02Z</dcterms:created>
  <dcterms:modified xsi:type="dcterms:W3CDTF">2014-12-10T21:52:59Z</dcterms:modified>
</cp:coreProperties>
</file>