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91" r:id="rId2"/>
    <p:sldId id="282" r:id="rId3"/>
    <p:sldId id="259" r:id="rId4"/>
    <p:sldId id="283" r:id="rId5"/>
    <p:sldId id="286" r:id="rId6"/>
    <p:sldId id="297" r:id="rId7"/>
    <p:sldId id="293" r:id="rId8"/>
    <p:sldId id="294" r:id="rId9"/>
    <p:sldId id="298" r:id="rId10"/>
    <p:sldId id="299" r:id="rId11"/>
    <p:sldId id="295" r:id="rId12"/>
    <p:sldId id="296" r:id="rId13"/>
    <p:sldId id="305" r:id="rId14"/>
    <p:sldId id="292" r:id="rId15"/>
    <p:sldId id="284" r:id="rId16"/>
    <p:sldId id="306" r:id="rId17"/>
    <p:sldId id="300" r:id="rId18"/>
    <p:sldId id="301" r:id="rId19"/>
    <p:sldId id="304" r:id="rId20"/>
    <p:sldId id="29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7" autoAdjust="0"/>
    <p:restoredTop sz="99240" autoAdjust="0"/>
  </p:normalViewPr>
  <p:slideViewPr>
    <p:cSldViewPr snapToObjects="1" showGuides="1">
      <p:cViewPr>
        <p:scale>
          <a:sx n="130" d="100"/>
          <a:sy n="130" d="100"/>
        </p:scale>
        <p:origin x="-376" y="-64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ndar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ndara"/>
              </a:defRPr>
            </a:lvl1pPr>
          </a:lstStyle>
          <a:p>
            <a:fld id="{6176B246-32B2-AE4F-B643-69E7E1CDE13C}" type="datetimeFigureOut">
              <a:rPr lang="en-US" smtClean="0"/>
              <a:pPr/>
              <a:t>12/10/14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ndar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ndara"/>
              </a:defRPr>
            </a:lvl1pPr>
          </a:lstStyle>
          <a:p>
            <a:fld id="{8A62B4EF-F4BF-8541-98A2-B94E8D1431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077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83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1810" y="6399213"/>
            <a:ext cx="2074862" cy="458787"/>
          </a:xfrm>
          <a:prstGeom prst="rect">
            <a:avLst/>
          </a:prstGeom>
          <a:noFill/>
        </p:spPr>
      </p:pic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89269" y="6399213"/>
            <a:ext cx="39650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1F497D"/>
                </a:solidFill>
                <a:latin typeface="Candara"/>
              </a:rPr>
              <a:t>Materials 286K	Chris Freeze</a:t>
            </a:r>
            <a:endParaRPr lang="en-US" sz="1400" i="1" dirty="0" smtClean="0">
              <a:solidFill>
                <a:srgbClr val="1F497D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1328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79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5791200"/>
            <a:ext cx="41439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1F497D"/>
                </a:solidFill>
                <a:latin typeface="Candara"/>
              </a:rPr>
              <a:t>Staub</a:t>
            </a:r>
            <a:r>
              <a:rPr lang="en-US" sz="1600" dirty="0">
                <a:solidFill>
                  <a:srgbClr val="1F497D"/>
                </a:solidFill>
                <a:latin typeface="Candara"/>
              </a:rPr>
              <a:t> </a:t>
            </a:r>
            <a:r>
              <a:rPr lang="en-US" sz="1600" dirty="0" smtClean="0">
                <a:solidFill>
                  <a:srgbClr val="1F497D"/>
                </a:solidFill>
                <a:latin typeface="Candara"/>
              </a:rPr>
              <a:t>et al., </a:t>
            </a:r>
            <a:r>
              <a:rPr lang="en-US" sz="1600" i="1" dirty="0" smtClean="0">
                <a:solidFill>
                  <a:srgbClr val="1F497D"/>
                </a:solidFill>
                <a:latin typeface="Candara"/>
              </a:rPr>
              <a:t>Phys. Rev. </a:t>
            </a:r>
            <a:r>
              <a:rPr lang="en-US" sz="1600" i="1" dirty="0" err="1" smtClean="0">
                <a:solidFill>
                  <a:srgbClr val="1F497D"/>
                </a:solidFill>
                <a:latin typeface="Candara"/>
              </a:rPr>
              <a:t>Lett</a:t>
            </a:r>
            <a:r>
              <a:rPr lang="en-US" sz="1600" i="1" dirty="0" smtClean="0">
                <a:solidFill>
                  <a:srgbClr val="1F497D"/>
                </a:solidFill>
                <a:latin typeface="Candara"/>
              </a:rPr>
              <a:t>.</a:t>
            </a:r>
            <a:r>
              <a:rPr lang="en-US" sz="1600" dirty="0" smtClean="0">
                <a:solidFill>
                  <a:srgbClr val="1F497D"/>
                </a:solidFill>
                <a:latin typeface="Candara"/>
              </a:rPr>
              <a:t> </a:t>
            </a:r>
            <a:r>
              <a:rPr lang="en-US" sz="1600" b="1" dirty="0" smtClean="0">
                <a:solidFill>
                  <a:srgbClr val="1F497D"/>
                </a:solidFill>
                <a:latin typeface="Candara"/>
              </a:rPr>
              <a:t>88</a:t>
            </a:r>
            <a:r>
              <a:rPr lang="en-US" sz="1600" dirty="0" smtClean="0">
                <a:solidFill>
                  <a:srgbClr val="1F497D"/>
                </a:solidFill>
                <a:latin typeface="Candara"/>
              </a:rPr>
              <a:t> (2002) 126402.</a:t>
            </a:r>
            <a:endParaRPr lang="en-US" sz="1600" dirty="0" smtClean="0">
              <a:solidFill>
                <a:srgbClr val="1F497D"/>
              </a:solidFill>
              <a:latin typeface="Candara"/>
              <a:cs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176" y="514290"/>
            <a:ext cx="4613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Charge ordering: 2 Ni</a:t>
            </a:r>
            <a:r>
              <a:rPr lang="en-US" sz="2000" baseline="30000" dirty="0" smtClean="0">
                <a:solidFill>
                  <a:schemeClr val="tx2"/>
                </a:solidFill>
                <a:latin typeface="Candara"/>
                <a:cs typeface="Candara"/>
              </a:rPr>
              <a:t>3+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Candara"/>
                <a:cs typeface="Candara"/>
              </a:rPr>
              <a:t>-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&gt; Ni</a:t>
            </a:r>
            <a:r>
              <a:rPr lang="en-US" sz="2000" baseline="30000" dirty="0" smtClean="0">
                <a:solidFill>
                  <a:schemeClr val="tx2"/>
                </a:solidFill>
                <a:latin typeface="Candara"/>
                <a:cs typeface="Candara"/>
              </a:rPr>
              <a:t>(3+δ)+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 + Ni</a:t>
            </a:r>
            <a:r>
              <a:rPr lang="en-US" sz="2000" baseline="30000" dirty="0" smtClean="0">
                <a:solidFill>
                  <a:schemeClr val="tx2"/>
                </a:solidFill>
                <a:latin typeface="Candara"/>
                <a:cs typeface="Candara"/>
              </a:rPr>
              <a:t>(3-δ’)+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ndara"/>
              </a:rPr>
              <a:t>Varying A-site radius: </a:t>
            </a:r>
            <a:r>
              <a:rPr lang="en-US" sz="2000" i="1" dirty="0">
                <a:solidFill>
                  <a:schemeClr val="bg1"/>
                </a:solidFill>
                <a:latin typeface="Candara"/>
              </a:rPr>
              <a:t>Ln</a:t>
            </a:r>
            <a:r>
              <a:rPr lang="en-US" sz="2000" dirty="0">
                <a:solidFill>
                  <a:schemeClr val="bg1"/>
                </a:solidFill>
                <a:latin typeface="Candara"/>
              </a:rPr>
              <a:t>NiO</a:t>
            </a:r>
            <a:r>
              <a:rPr lang="en-US" sz="2000" baseline="-25000" dirty="0">
                <a:solidFill>
                  <a:schemeClr val="bg1"/>
                </a:solidFill>
                <a:latin typeface="Candara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9576" y="1066800"/>
            <a:ext cx="41489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For NdNiO</a:t>
            </a:r>
            <a:r>
              <a:rPr lang="en-US" sz="2000" baseline="-25000" dirty="0" smtClean="0">
                <a:solidFill>
                  <a:schemeClr val="tx2"/>
                </a:solidFill>
                <a:latin typeface="Candara"/>
                <a:cs typeface="Candara"/>
              </a:rPr>
              <a:t>3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2000" dirty="0" err="1" smtClean="0">
                <a:solidFill>
                  <a:schemeClr val="tx2"/>
                </a:solidFill>
                <a:latin typeface="Candara"/>
                <a:cs typeface="Candara"/>
              </a:rPr>
              <a:t>δ+δ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’ = 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0.45</a:t>
            </a:r>
          </a:p>
          <a:p>
            <a:endParaRPr lang="en-US" sz="2000" dirty="0" smtClean="0">
              <a:solidFill>
                <a:schemeClr val="tx2"/>
              </a:solidFill>
              <a:latin typeface="Candara"/>
              <a:cs typeface="Candara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Smaller than bond-valence sum (0.6)</a:t>
            </a:r>
            <a:endParaRPr lang="en-US" sz="2000" dirty="0" smtClean="0">
              <a:solidFill>
                <a:schemeClr val="tx2"/>
              </a:solidFill>
              <a:latin typeface="Candara"/>
              <a:cs typeface="Candar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531" y="804008"/>
            <a:ext cx="4528469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59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516203"/>
              </p:ext>
            </p:extLst>
          </p:nvPr>
        </p:nvGraphicFramePr>
        <p:xfrm>
          <a:off x="197878" y="4419600"/>
          <a:ext cx="54864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3" imgW="5486400" imgH="635000" progId="Word.Document.12">
                  <p:embed/>
                </p:oleObj>
              </mc:Choice>
              <mc:Fallback>
                <p:oleObj name="Document" r:id="rId3" imgW="5486400" imgH="635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878" y="4419600"/>
                        <a:ext cx="54864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5791200"/>
            <a:ext cx="40098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1F497D"/>
                </a:solidFill>
                <a:latin typeface="Candara"/>
              </a:rPr>
              <a:t>Obradors</a:t>
            </a:r>
            <a:r>
              <a:rPr lang="en-US" sz="1600" dirty="0" smtClean="0">
                <a:solidFill>
                  <a:srgbClr val="1F497D"/>
                </a:solidFill>
                <a:latin typeface="Candara"/>
              </a:rPr>
              <a:t> </a:t>
            </a:r>
            <a:r>
              <a:rPr lang="en-US" sz="1600" i="1" dirty="0" smtClean="0">
                <a:solidFill>
                  <a:srgbClr val="1F497D"/>
                </a:solidFill>
                <a:latin typeface="Candara"/>
              </a:rPr>
              <a:t>et al. Phys</a:t>
            </a:r>
            <a:r>
              <a:rPr lang="en-US" sz="1600" i="1" dirty="0">
                <a:solidFill>
                  <a:srgbClr val="1F497D"/>
                </a:solidFill>
                <a:latin typeface="Candara"/>
              </a:rPr>
              <a:t>. Rev. B</a:t>
            </a:r>
            <a:r>
              <a:rPr lang="en-US" sz="1600" dirty="0">
                <a:solidFill>
                  <a:srgbClr val="1F497D"/>
                </a:solidFill>
                <a:latin typeface="Candara"/>
              </a:rPr>
              <a:t> </a:t>
            </a:r>
            <a:r>
              <a:rPr lang="en-US" sz="1600" b="1" dirty="0">
                <a:solidFill>
                  <a:srgbClr val="1F497D"/>
                </a:solidFill>
                <a:latin typeface="Candara"/>
              </a:rPr>
              <a:t>47</a:t>
            </a:r>
            <a:r>
              <a:rPr lang="en-US" sz="1600" dirty="0">
                <a:solidFill>
                  <a:srgbClr val="1F497D"/>
                </a:solidFill>
                <a:latin typeface="Candara"/>
              </a:rPr>
              <a:t> </a:t>
            </a:r>
            <a:r>
              <a:rPr lang="en-US" sz="1600" dirty="0" smtClean="0">
                <a:solidFill>
                  <a:srgbClr val="1F497D"/>
                </a:solidFill>
                <a:latin typeface="Candara"/>
              </a:rPr>
              <a:t>(1993) 12353.</a:t>
            </a:r>
          </a:p>
          <a:p>
            <a:r>
              <a:rPr lang="en-US" sz="1600" dirty="0" smtClean="0">
                <a:solidFill>
                  <a:srgbClr val="1F497D"/>
                </a:solidFill>
                <a:latin typeface="Candara"/>
                <a:cs typeface="Candara"/>
              </a:rPr>
              <a:t>Zhou et al., </a:t>
            </a:r>
            <a:r>
              <a:rPr lang="en-US" sz="1600" i="1" dirty="0" smtClean="0">
                <a:solidFill>
                  <a:srgbClr val="1F497D"/>
                </a:solidFill>
                <a:latin typeface="Candara"/>
                <a:cs typeface="Candara"/>
              </a:rPr>
              <a:t>Phys. Rev. B</a:t>
            </a:r>
            <a:r>
              <a:rPr lang="en-US" sz="1600" b="1" dirty="0" smtClean="0">
                <a:solidFill>
                  <a:srgbClr val="1F497D"/>
                </a:solidFill>
                <a:latin typeface="Candara"/>
                <a:cs typeface="Candara"/>
              </a:rPr>
              <a:t> 61 </a:t>
            </a:r>
            <a:r>
              <a:rPr lang="en-US" sz="1600" dirty="0" smtClean="0">
                <a:solidFill>
                  <a:srgbClr val="1F497D"/>
                </a:solidFill>
                <a:latin typeface="Candara"/>
                <a:cs typeface="Candara"/>
              </a:rPr>
              <a:t>(2000) 4401-4404.</a:t>
            </a:r>
            <a:endParaRPr lang="en-US" sz="1600" dirty="0" smtClean="0">
              <a:solidFill>
                <a:srgbClr val="1F497D"/>
              </a:solidFill>
              <a:latin typeface="Candara"/>
              <a:cs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176" y="457200"/>
            <a:ext cx="5793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Pressure 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effects – alters oxygen vibration frequency</a:t>
            </a:r>
            <a:endParaRPr lang="en-US" sz="2000" dirty="0" smtClean="0">
              <a:solidFill>
                <a:schemeClr val="tx2"/>
              </a:solidFill>
              <a:latin typeface="Candara"/>
              <a:cs typeface="Candar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3896799" cy="261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ndara"/>
              </a:rPr>
              <a:t>Varying A-site radius: </a:t>
            </a:r>
            <a:r>
              <a:rPr lang="en-US" sz="2000" i="1" dirty="0">
                <a:solidFill>
                  <a:schemeClr val="bg1"/>
                </a:solidFill>
                <a:latin typeface="Candara"/>
              </a:rPr>
              <a:t>Ln</a:t>
            </a:r>
            <a:r>
              <a:rPr lang="en-US" sz="2000" dirty="0">
                <a:solidFill>
                  <a:schemeClr val="bg1"/>
                </a:solidFill>
                <a:latin typeface="Candara"/>
              </a:rPr>
              <a:t>NiO</a:t>
            </a:r>
            <a:r>
              <a:rPr lang="en-US" sz="2000" baseline="-25000" dirty="0">
                <a:solidFill>
                  <a:schemeClr val="bg1"/>
                </a:solidFill>
                <a:latin typeface="Candara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62" y="973852"/>
            <a:ext cx="8960338" cy="25313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3486728"/>
            <a:ext cx="8305800" cy="293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0200" y="762000"/>
            <a:ext cx="827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NdNiO</a:t>
            </a:r>
            <a:r>
              <a:rPr lang="en-US" sz="1600" baseline="-25000" dirty="0" smtClean="0">
                <a:solidFill>
                  <a:schemeClr val="tx2"/>
                </a:solidFill>
                <a:latin typeface="Candara"/>
                <a:cs typeface="Candara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98694" y="728246"/>
            <a:ext cx="762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PrNiO</a:t>
            </a:r>
            <a:r>
              <a:rPr lang="en-US" sz="1600" baseline="-25000" dirty="0" smtClean="0">
                <a:solidFill>
                  <a:schemeClr val="tx2"/>
                </a:solidFill>
                <a:latin typeface="Candara"/>
                <a:cs typeface="Candara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728246"/>
            <a:ext cx="7776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LaNiO</a:t>
            </a:r>
            <a:r>
              <a:rPr lang="en-US" sz="1600" baseline="-25000" dirty="0" smtClean="0">
                <a:solidFill>
                  <a:schemeClr val="tx2"/>
                </a:solidFill>
                <a:latin typeface="Candara"/>
                <a:cs typeface="Candara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15200" y="728246"/>
            <a:ext cx="1454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Sm</a:t>
            </a:r>
            <a:r>
              <a:rPr lang="en-US" sz="1600" baseline="-25000" dirty="0" smtClean="0">
                <a:solidFill>
                  <a:schemeClr val="tx2"/>
                </a:solidFill>
                <a:latin typeface="Candara"/>
                <a:cs typeface="Candara"/>
              </a:rPr>
              <a:t>0.5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Nd</a:t>
            </a:r>
            <a:r>
              <a:rPr lang="en-US" sz="1600" baseline="-25000" dirty="0" smtClean="0">
                <a:solidFill>
                  <a:schemeClr val="tx2"/>
                </a:solidFill>
                <a:latin typeface="Candara"/>
                <a:cs typeface="Candara"/>
              </a:rPr>
              <a:t>0.5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NiO</a:t>
            </a:r>
            <a:r>
              <a:rPr lang="en-US" sz="1600" baseline="-25000" dirty="0" smtClean="0">
                <a:solidFill>
                  <a:schemeClr val="tx2"/>
                </a:solidFill>
                <a:latin typeface="Candara"/>
                <a:cs typeface="Candara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18763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5943600"/>
            <a:ext cx="4693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1F497D"/>
                </a:solidFill>
                <a:latin typeface="Candara"/>
              </a:rPr>
              <a:t>Medarde</a:t>
            </a:r>
            <a:r>
              <a:rPr lang="en-US" sz="1600" dirty="0" smtClean="0">
                <a:solidFill>
                  <a:srgbClr val="1F497D"/>
                </a:solidFill>
                <a:latin typeface="Candara"/>
              </a:rPr>
              <a:t> et al., </a:t>
            </a:r>
            <a:r>
              <a:rPr lang="en-US" sz="1600" i="1" dirty="0" smtClean="0">
                <a:solidFill>
                  <a:srgbClr val="1F497D"/>
                </a:solidFill>
                <a:latin typeface="Candara"/>
              </a:rPr>
              <a:t>Phys. Rev. </a:t>
            </a:r>
            <a:r>
              <a:rPr lang="en-US" sz="1600" i="1" dirty="0" err="1" smtClean="0">
                <a:solidFill>
                  <a:srgbClr val="1F497D"/>
                </a:solidFill>
                <a:latin typeface="Candara"/>
              </a:rPr>
              <a:t>Lett</a:t>
            </a:r>
            <a:r>
              <a:rPr lang="en-US" sz="1600" i="1" dirty="0" smtClean="0">
                <a:solidFill>
                  <a:srgbClr val="1F497D"/>
                </a:solidFill>
                <a:latin typeface="Candara"/>
              </a:rPr>
              <a:t>. </a:t>
            </a:r>
            <a:r>
              <a:rPr lang="en-US" sz="1600" b="1" dirty="0" smtClean="0">
                <a:solidFill>
                  <a:srgbClr val="1F497D"/>
                </a:solidFill>
                <a:latin typeface="Candara"/>
              </a:rPr>
              <a:t>80</a:t>
            </a:r>
            <a:r>
              <a:rPr lang="en-US" sz="1600" dirty="0" smtClean="0">
                <a:solidFill>
                  <a:srgbClr val="1F497D"/>
                </a:solidFill>
                <a:latin typeface="Candara"/>
              </a:rPr>
              <a:t> (1998) 2397–2400.</a:t>
            </a:r>
            <a:endParaRPr lang="en-US" sz="1600" dirty="0" smtClean="0">
              <a:solidFill>
                <a:srgbClr val="1F497D"/>
              </a:solidFill>
              <a:latin typeface="Candara"/>
              <a:cs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176" y="522065"/>
            <a:ext cx="7785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Lattice dynamics (i.e. electron-lattice coupling) plays an important role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ndara"/>
              </a:rPr>
              <a:t>Varying A-site radius: </a:t>
            </a:r>
            <a:r>
              <a:rPr lang="en-US" sz="2000" i="1" dirty="0">
                <a:solidFill>
                  <a:schemeClr val="bg1"/>
                </a:solidFill>
                <a:latin typeface="Candara"/>
              </a:rPr>
              <a:t>Ln</a:t>
            </a:r>
            <a:r>
              <a:rPr lang="en-US" sz="2000" dirty="0">
                <a:solidFill>
                  <a:schemeClr val="bg1"/>
                </a:solidFill>
                <a:latin typeface="Candara"/>
              </a:rPr>
              <a:t>NiO</a:t>
            </a:r>
            <a:r>
              <a:rPr lang="en-US" sz="2000" baseline="-25000" dirty="0">
                <a:solidFill>
                  <a:schemeClr val="bg1"/>
                </a:solidFill>
                <a:latin typeface="Candara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76" y="1021981"/>
            <a:ext cx="4305300" cy="4921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173" y="1104900"/>
            <a:ext cx="396390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16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M—I Transition In Rare-Earth </a:t>
            </a:r>
            <a:r>
              <a:rPr lang="en-US" sz="2000" dirty="0" err="1" smtClean="0">
                <a:solidFill>
                  <a:schemeClr val="bg1"/>
                </a:solidFill>
              </a:rPr>
              <a:t>Nickelates</a:t>
            </a:r>
            <a:r>
              <a:rPr lang="en-US" sz="2000" dirty="0" smtClean="0">
                <a:solidFill>
                  <a:schemeClr val="bg1"/>
                </a:solidFill>
              </a:rPr>
              <a:t> And The Impact Of Structural Distortions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748" y="2057400"/>
            <a:ext cx="86924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Outline:</a:t>
            </a:r>
          </a:p>
          <a:p>
            <a:endParaRPr lang="en-US" sz="2000" dirty="0" smtClean="0">
              <a:solidFill>
                <a:srgbClr val="1F497D"/>
              </a:solidFill>
              <a:latin typeface="Candara"/>
              <a:cs typeface="Candara"/>
            </a:endParaRPr>
          </a:p>
          <a:p>
            <a:pPr marL="457200" indent="-457200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LaNiO</a:t>
            </a:r>
            <a:r>
              <a:rPr lang="en-US" sz="2000" baseline="-25000" dirty="0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3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: The basics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Tuning the Metal-Insulator Transition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latin typeface="Candara"/>
              <a:cs typeface="Candara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Structural distortions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latin typeface="Candara"/>
              <a:cs typeface="Candara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1F497D"/>
                </a:solidFill>
                <a:latin typeface="Candara"/>
                <a:cs typeface="Candara"/>
              </a:rPr>
              <a:t>Oxygen deficiency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Dimensionality</a:t>
            </a:r>
            <a:endParaRPr lang="en-US" sz="2000" dirty="0">
              <a:solidFill>
                <a:srgbClr val="1F497D"/>
              </a:solidFill>
              <a:latin typeface="Candara"/>
              <a:cs typeface="Candara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5948" y="3657600"/>
            <a:ext cx="2666852" cy="347008"/>
          </a:xfrm>
          <a:prstGeom prst="roundRect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47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5715000"/>
            <a:ext cx="443773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1F497D"/>
                </a:solidFill>
                <a:latin typeface="Candara"/>
              </a:rPr>
              <a:t>Sanchez et al., </a:t>
            </a:r>
            <a:r>
              <a:rPr lang="en-US" sz="1600" i="1" dirty="0">
                <a:solidFill>
                  <a:srgbClr val="1F497D"/>
                </a:solidFill>
                <a:latin typeface="Candara"/>
              </a:rPr>
              <a:t>Phys. Rev. B</a:t>
            </a:r>
            <a:r>
              <a:rPr lang="en-US" sz="1600" dirty="0">
                <a:solidFill>
                  <a:srgbClr val="1F497D"/>
                </a:solidFill>
                <a:latin typeface="Candara"/>
              </a:rPr>
              <a:t> </a:t>
            </a:r>
            <a:r>
              <a:rPr lang="en-US" sz="1600" b="1" dirty="0">
                <a:solidFill>
                  <a:srgbClr val="1F497D"/>
                </a:solidFill>
                <a:latin typeface="Candara"/>
              </a:rPr>
              <a:t>54</a:t>
            </a:r>
            <a:r>
              <a:rPr lang="en-US" sz="1600" dirty="0">
                <a:solidFill>
                  <a:srgbClr val="1F497D"/>
                </a:solidFill>
                <a:latin typeface="Candara"/>
              </a:rPr>
              <a:t> (1996) 16574-16578.</a:t>
            </a:r>
          </a:p>
          <a:p>
            <a:r>
              <a:rPr lang="fr-FR" sz="1600" dirty="0" err="1" smtClean="0">
                <a:solidFill>
                  <a:srgbClr val="1F497D"/>
                </a:solidFill>
                <a:latin typeface="Candara"/>
                <a:cs typeface="Candara"/>
              </a:rPr>
              <a:t>Qiao</a:t>
            </a:r>
            <a:r>
              <a:rPr lang="fr-FR" sz="1600" dirty="0" smtClean="0">
                <a:solidFill>
                  <a:srgbClr val="1F497D"/>
                </a:solidFill>
                <a:latin typeface="Candara"/>
                <a:cs typeface="Candara"/>
              </a:rPr>
              <a:t> </a:t>
            </a:r>
            <a:r>
              <a:rPr lang="fr-FR" sz="1600" dirty="0">
                <a:solidFill>
                  <a:srgbClr val="1F497D"/>
                </a:solidFill>
                <a:latin typeface="Candara"/>
                <a:cs typeface="Candara"/>
              </a:rPr>
              <a:t>and Bi, </a:t>
            </a:r>
            <a:r>
              <a:rPr lang="fr-FR" sz="1600" i="1" dirty="0" err="1" smtClean="0">
                <a:solidFill>
                  <a:srgbClr val="1F497D"/>
                </a:solidFill>
                <a:latin typeface="Candara"/>
                <a:cs typeface="Candara"/>
              </a:rPr>
              <a:t>Europhysics</a:t>
            </a:r>
            <a:r>
              <a:rPr lang="fr-FR" sz="1600" i="1" dirty="0" smtClean="0">
                <a:solidFill>
                  <a:srgbClr val="1F497D"/>
                </a:solidFill>
                <a:latin typeface="Candara"/>
                <a:cs typeface="Candara"/>
              </a:rPr>
              <a:t> </a:t>
            </a:r>
            <a:r>
              <a:rPr lang="fr-FR" sz="1600" i="1" dirty="0" err="1" smtClean="0">
                <a:solidFill>
                  <a:srgbClr val="1F497D"/>
                </a:solidFill>
                <a:latin typeface="Candara"/>
                <a:cs typeface="Candara"/>
              </a:rPr>
              <a:t>Lett</a:t>
            </a:r>
            <a:r>
              <a:rPr lang="fr-FR" sz="1600" i="1" dirty="0" smtClean="0">
                <a:solidFill>
                  <a:srgbClr val="1F497D"/>
                </a:solidFill>
                <a:latin typeface="Candara"/>
                <a:cs typeface="Candara"/>
              </a:rPr>
              <a:t>.</a:t>
            </a:r>
            <a:r>
              <a:rPr lang="fr-FR" sz="1600" dirty="0" smtClean="0">
                <a:solidFill>
                  <a:srgbClr val="1F497D"/>
                </a:solidFill>
                <a:latin typeface="Candara"/>
                <a:cs typeface="Candara"/>
              </a:rPr>
              <a:t> </a:t>
            </a:r>
            <a:r>
              <a:rPr lang="fr-FR" sz="1600" b="1" dirty="0" smtClean="0">
                <a:solidFill>
                  <a:srgbClr val="1F497D"/>
                </a:solidFill>
                <a:latin typeface="Candara"/>
                <a:cs typeface="Candara"/>
              </a:rPr>
              <a:t>93</a:t>
            </a:r>
            <a:r>
              <a:rPr lang="fr-FR" sz="1600" dirty="0" smtClean="0">
                <a:solidFill>
                  <a:srgbClr val="1F497D"/>
                </a:solidFill>
                <a:latin typeface="Candara"/>
                <a:cs typeface="Candara"/>
              </a:rPr>
              <a:t> </a:t>
            </a:r>
            <a:r>
              <a:rPr lang="fr-FR" sz="1600" dirty="0">
                <a:solidFill>
                  <a:srgbClr val="1F497D"/>
                </a:solidFill>
                <a:latin typeface="Candara"/>
                <a:cs typeface="Candara"/>
              </a:rPr>
              <a:t>(2011) 57002.</a:t>
            </a:r>
            <a:endParaRPr lang="en-US" sz="1600" dirty="0">
              <a:solidFill>
                <a:srgbClr val="1F497D"/>
              </a:solidFill>
              <a:latin typeface="Candara"/>
              <a:cs typeface="Candara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Oxygen Deficiency: LaNiO</a:t>
            </a:r>
            <a:r>
              <a:rPr lang="en-US" sz="2000" baseline="-25000" dirty="0" smtClean="0">
                <a:solidFill>
                  <a:schemeClr val="bg1"/>
                </a:solidFill>
                <a:latin typeface="Candara"/>
              </a:rPr>
              <a:t>3-δ</a:t>
            </a:r>
            <a:endParaRPr lang="en-US" sz="2000" baseline="-25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567" y="609600"/>
            <a:ext cx="4368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Metal-Insulator transition near </a:t>
            </a:r>
            <a:r>
              <a:rPr lang="el-GR" sz="2000" dirty="0" smtClean="0">
                <a:solidFill>
                  <a:schemeClr val="tx2"/>
                </a:solidFill>
                <a:latin typeface="Candara"/>
                <a:cs typeface="Candara"/>
              </a:rPr>
              <a:t>δ</a:t>
            </a:r>
            <a:r>
              <a:rPr lang="en-CA" sz="2000" dirty="0" smtClean="0">
                <a:solidFill>
                  <a:schemeClr val="tx2"/>
                </a:solidFill>
                <a:latin typeface="Candara"/>
                <a:cs typeface="Candara"/>
              </a:rPr>
              <a:t> = 0.25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30" y="1108221"/>
            <a:ext cx="3895969" cy="46067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115" y="1066800"/>
            <a:ext cx="2424030" cy="2578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7023" y="3818391"/>
            <a:ext cx="2535254" cy="25048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47145" y="4800600"/>
            <a:ext cx="1150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LaNiO</a:t>
            </a:r>
            <a:r>
              <a:rPr lang="en-US" sz="2000" baseline="-25000" dirty="0" smtClean="0">
                <a:solidFill>
                  <a:schemeClr val="tx2"/>
                </a:solidFill>
                <a:latin typeface="Candara"/>
                <a:cs typeface="Candara"/>
              </a:rPr>
              <a:t>2.84</a:t>
            </a:r>
            <a:endParaRPr lang="en-US" sz="2000" baseline="-25000" dirty="0" smtClean="0">
              <a:solidFill>
                <a:schemeClr val="tx2"/>
              </a:solidFill>
              <a:latin typeface="Candara"/>
              <a:cs typeface="Candar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62277" y="1981200"/>
            <a:ext cx="1150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LaNiO</a:t>
            </a:r>
            <a:r>
              <a:rPr lang="en-US" sz="2000" baseline="-25000" dirty="0" smtClean="0">
                <a:solidFill>
                  <a:schemeClr val="tx2"/>
                </a:solidFill>
                <a:latin typeface="Candara"/>
                <a:cs typeface="Candara"/>
              </a:rPr>
              <a:t>2.64</a:t>
            </a:r>
            <a:endParaRPr lang="en-US" sz="2000" baseline="-25000" dirty="0" smtClean="0">
              <a:solidFill>
                <a:schemeClr val="tx2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934765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46" y="1447800"/>
            <a:ext cx="4928038" cy="1536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5715000"/>
            <a:ext cx="444735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srgbClr val="1F497D"/>
                </a:solidFill>
                <a:latin typeface="Candara"/>
                <a:cs typeface="Candara"/>
              </a:rPr>
              <a:t>Sanchez et al., </a:t>
            </a:r>
            <a:r>
              <a:rPr lang="fr-FR" sz="1600" i="1" dirty="0" smtClean="0">
                <a:solidFill>
                  <a:srgbClr val="1F497D"/>
                </a:solidFill>
                <a:latin typeface="Candara"/>
                <a:cs typeface="Candara"/>
              </a:rPr>
              <a:t>Phys</a:t>
            </a:r>
            <a:r>
              <a:rPr lang="fr-FR" sz="1600" i="1" dirty="0" smtClean="0">
                <a:solidFill>
                  <a:srgbClr val="1F497D"/>
                </a:solidFill>
                <a:latin typeface="Candara"/>
                <a:cs typeface="Candara"/>
              </a:rPr>
              <a:t>. </a:t>
            </a:r>
            <a:r>
              <a:rPr lang="fr-FR" sz="1600" i="1" dirty="0" err="1" smtClean="0">
                <a:solidFill>
                  <a:srgbClr val="1F497D"/>
                </a:solidFill>
                <a:latin typeface="Candara"/>
                <a:cs typeface="Candara"/>
              </a:rPr>
              <a:t>Rev</a:t>
            </a:r>
            <a:r>
              <a:rPr lang="fr-FR" sz="1600" i="1" dirty="0" smtClean="0">
                <a:solidFill>
                  <a:srgbClr val="1F497D"/>
                </a:solidFill>
                <a:latin typeface="Candara"/>
                <a:cs typeface="Candara"/>
              </a:rPr>
              <a:t>. B</a:t>
            </a:r>
            <a:r>
              <a:rPr lang="fr-FR" sz="1600" dirty="0" smtClean="0">
                <a:solidFill>
                  <a:srgbClr val="1F497D"/>
                </a:solidFill>
                <a:latin typeface="Candara"/>
                <a:cs typeface="Candara"/>
              </a:rPr>
              <a:t> </a:t>
            </a:r>
            <a:r>
              <a:rPr lang="fr-FR" sz="1600" b="1" dirty="0" smtClean="0">
                <a:solidFill>
                  <a:srgbClr val="1F497D"/>
                </a:solidFill>
                <a:latin typeface="Candara"/>
                <a:cs typeface="Candara"/>
              </a:rPr>
              <a:t>96</a:t>
            </a:r>
            <a:r>
              <a:rPr lang="fr-FR" sz="1600" dirty="0" smtClean="0">
                <a:solidFill>
                  <a:srgbClr val="1F497D"/>
                </a:solidFill>
                <a:latin typeface="Candara"/>
                <a:cs typeface="Candara"/>
              </a:rPr>
              <a:t> (1996) 16574-16578.</a:t>
            </a:r>
            <a:endParaRPr lang="fr-FR" sz="1600" b="1" dirty="0" smtClean="0">
              <a:solidFill>
                <a:srgbClr val="1F497D"/>
              </a:solidFill>
              <a:latin typeface="Candara"/>
              <a:cs typeface="Candara"/>
            </a:endParaRPr>
          </a:p>
          <a:p>
            <a:r>
              <a:rPr lang="fr-FR" sz="1600" dirty="0" err="1" smtClean="0">
                <a:solidFill>
                  <a:srgbClr val="1F497D"/>
                </a:solidFill>
                <a:latin typeface="Candara"/>
                <a:cs typeface="Candara"/>
              </a:rPr>
              <a:t>Qiao</a:t>
            </a:r>
            <a:r>
              <a:rPr lang="fr-FR" sz="1600" dirty="0" smtClean="0">
                <a:solidFill>
                  <a:srgbClr val="1F497D"/>
                </a:solidFill>
                <a:latin typeface="Candara"/>
                <a:cs typeface="Candara"/>
              </a:rPr>
              <a:t> </a:t>
            </a:r>
            <a:r>
              <a:rPr lang="fr-FR" sz="1600" dirty="0">
                <a:solidFill>
                  <a:srgbClr val="1F497D"/>
                </a:solidFill>
                <a:latin typeface="Candara"/>
                <a:cs typeface="Candara"/>
              </a:rPr>
              <a:t>and Bi, </a:t>
            </a:r>
            <a:r>
              <a:rPr lang="fr-FR" sz="1600" i="1" dirty="0" err="1" smtClean="0">
                <a:solidFill>
                  <a:srgbClr val="1F497D"/>
                </a:solidFill>
                <a:latin typeface="Candara"/>
                <a:cs typeface="Candara"/>
              </a:rPr>
              <a:t>Europhysics</a:t>
            </a:r>
            <a:r>
              <a:rPr lang="fr-FR" sz="1600" i="1" dirty="0" smtClean="0">
                <a:solidFill>
                  <a:srgbClr val="1F497D"/>
                </a:solidFill>
                <a:latin typeface="Candara"/>
                <a:cs typeface="Candara"/>
              </a:rPr>
              <a:t> </a:t>
            </a:r>
            <a:r>
              <a:rPr lang="fr-FR" sz="1600" i="1" dirty="0" err="1" smtClean="0">
                <a:solidFill>
                  <a:srgbClr val="1F497D"/>
                </a:solidFill>
                <a:latin typeface="Candara"/>
                <a:cs typeface="Candara"/>
              </a:rPr>
              <a:t>Lett</a:t>
            </a:r>
            <a:r>
              <a:rPr lang="fr-FR" sz="1600" i="1" dirty="0" smtClean="0">
                <a:solidFill>
                  <a:srgbClr val="1F497D"/>
                </a:solidFill>
                <a:latin typeface="Candara"/>
                <a:cs typeface="Candara"/>
              </a:rPr>
              <a:t>.</a:t>
            </a:r>
            <a:r>
              <a:rPr lang="fr-FR" sz="1600" dirty="0" smtClean="0">
                <a:solidFill>
                  <a:srgbClr val="1F497D"/>
                </a:solidFill>
                <a:latin typeface="Candara"/>
                <a:cs typeface="Candara"/>
              </a:rPr>
              <a:t> </a:t>
            </a:r>
            <a:r>
              <a:rPr lang="fr-FR" sz="1600" b="1" dirty="0" smtClean="0">
                <a:solidFill>
                  <a:srgbClr val="1F497D"/>
                </a:solidFill>
                <a:latin typeface="Candara"/>
                <a:cs typeface="Candara"/>
              </a:rPr>
              <a:t>93</a:t>
            </a:r>
            <a:r>
              <a:rPr lang="fr-FR" sz="1600" dirty="0" smtClean="0">
                <a:solidFill>
                  <a:srgbClr val="1F497D"/>
                </a:solidFill>
                <a:latin typeface="Candara"/>
                <a:cs typeface="Candara"/>
              </a:rPr>
              <a:t> </a:t>
            </a:r>
            <a:r>
              <a:rPr lang="fr-FR" sz="1600" dirty="0">
                <a:solidFill>
                  <a:srgbClr val="1F497D"/>
                </a:solidFill>
                <a:latin typeface="Candara"/>
                <a:cs typeface="Candara"/>
              </a:rPr>
              <a:t>(2011) 57002.</a:t>
            </a:r>
            <a:endParaRPr lang="en-US" sz="1600" dirty="0">
              <a:solidFill>
                <a:srgbClr val="1F497D"/>
              </a:solidFill>
              <a:latin typeface="Candara"/>
              <a:cs typeface="Candara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Oxygen Deficiency: LaNiO</a:t>
            </a:r>
            <a:r>
              <a:rPr lang="en-US" sz="2000" baseline="-25000" dirty="0" smtClean="0">
                <a:solidFill>
                  <a:schemeClr val="bg1"/>
                </a:solidFill>
                <a:latin typeface="Candara"/>
              </a:rPr>
              <a:t>3-δ</a:t>
            </a:r>
            <a:endParaRPr lang="en-US" sz="2000" baseline="-25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567" y="609600"/>
            <a:ext cx="1730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r</a:t>
            </a:r>
            <a:r>
              <a:rPr lang="en-US" sz="2000" baseline="-25000" dirty="0" smtClean="0">
                <a:solidFill>
                  <a:schemeClr val="tx2"/>
                </a:solidFill>
                <a:latin typeface="Candara"/>
                <a:cs typeface="Candara"/>
              </a:rPr>
              <a:t>Ni3+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 = 0.60 nm</a:t>
            </a:r>
          </a:p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r</a:t>
            </a:r>
            <a:r>
              <a:rPr lang="en-US" sz="2000" baseline="-25000" dirty="0" smtClean="0">
                <a:solidFill>
                  <a:schemeClr val="tx2"/>
                </a:solidFill>
                <a:latin typeface="Candara"/>
                <a:cs typeface="Candara"/>
              </a:rPr>
              <a:t>Ni2+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 = 0.69 nm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282165"/>
            <a:ext cx="4503518" cy="23566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7084" y="1523999"/>
            <a:ext cx="3608316" cy="43695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42756" y="1131705"/>
            <a:ext cx="1129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LaNiO</a:t>
            </a:r>
            <a:r>
              <a:rPr lang="en-US" sz="2000" baseline="-25000" dirty="0" smtClean="0">
                <a:solidFill>
                  <a:schemeClr val="tx2"/>
                </a:solidFill>
                <a:latin typeface="Candara"/>
                <a:cs typeface="Candara"/>
              </a:rPr>
              <a:t>2.75</a:t>
            </a:r>
            <a:endParaRPr lang="en-US" sz="2000" baseline="-25000" dirty="0" smtClean="0">
              <a:solidFill>
                <a:schemeClr val="tx2"/>
              </a:solidFill>
              <a:latin typeface="Candara"/>
              <a:cs typeface="Candar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7374" y="3409890"/>
            <a:ext cx="1048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LaNiO</a:t>
            </a:r>
            <a:r>
              <a:rPr lang="en-US" sz="2000" baseline="-25000" dirty="0" smtClean="0">
                <a:solidFill>
                  <a:schemeClr val="tx2"/>
                </a:solidFill>
                <a:latin typeface="Candara"/>
                <a:cs typeface="Candara"/>
              </a:rPr>
              <a:t>2.5</a:t>
            </a:r>
            <a:endParaRPr lang="en-US" sz="2000" baseline="-25000" dirty="0" smtClean="0">
              <a:solidFill>
                <a:schemeClr val="tx2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806426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M—I Transition In Rare-Earth </a:t>
            </a:r>
            <a:r>
              <a:rPr lang="en-US" sz="2000" dirty="0" err="1" smtClean="0">
                <a:solidFill>
                  <a:schemeClr val="bg1"/>
                </a:solidFill>
              </a:rPr>
              <a:t>Nickelates</a:t>
            </a:r>
            <a:r>
              <a:rPr lang="en-US" sz="2000" dirty="0" smtClean="0">
                <a:solidFill>
                  <a:schemeClr val="bg1"/>
                </a:solidFill>
              </a:rPr>
              <a:t> And The Impact Of Structural Distortions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748" y="2057400"/>
            <a:ext cx="86924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Outline:</a:t>
            </a:r>
          </a:p>
          <a:p>
            <a:endParaRPr lang="en-US" sz="2000" dirty="0" smtClean="0">
              <a:solidFill>
                <a:srgbClr val="1F497D"/>
              </a:solidFill>
              <a:latin typeface="Candara"/>
              <a:cs typeface="Candara"/>
            </a:endParaRPr>
          </a:p>
          <a:p>
            <a:pPr marL="457200" indent="-457200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LaNiO</a:t>
            </a:r>
            <a:r>
              <a:rPr lang="en-US" sz="2000" baseline="-25000" dirty="0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3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: The basics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Tuning the Metal-Insulator Transition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latin typeface="Candara"/>
              <a:cs typeface="Candara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Structural distortions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latin typeface="Candara"/>
              <a:cs typeface="Candara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7F7F7F"/>
                </a:solidFill>
                <a:latin typeface="Candara"/>
                <a:cs typeface="Candara"/>
              </a:rPr>
              <a:t>Oxygen deficiency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1F497D"/>
                </a:solidFill>
                <a:latin typeface="Candara"/>
                <a:cs typeface="Candara"/>
              </a:rPr>
              <a:t>Dimensionality</a:t>
            </a:r>
            <a:endParaRPr lang="en-US" sz="2000" b="1" dirty="0">
              <a:solidFill>
                <a:srgbClr val="1F497D"/>
              </a:solidFill>
              <a:latin typeface="Candara"/>
              <a:cs typeface="Candara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5948" y="3962400"/>
            <a:ext cx="2666852" cy="347008"/>
          </a:xfrm>
          <a:prstGeom prst="roundRect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92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791200"/>
            <a:ext cx="45244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1F497D"/>
                </a:solidFill>
                <a:latin typeface="Candara"/>
              </a:rPr>
              <a:t>Scherwitzl</a:t>
            </a:r>
            <a:r>
              <a:rPr lang="en-US" sz="1600" dirty="0">
                <a:solidFill>
                  <a:srgbClr val="1F497D"/>
                </a:solidFill>
                <a:latin typeface="Candara"/>
              </a:rPr>
              <a:t> </a:t>
            </a:r>
            <a:r>
              <a:rPr lang="en-US" sz="1600" dirty="0" smtClean="0">
                <a:solidFill>
                  <a:srgbClr val="1F497D"/>
                </a:solidFill>
                <a:latin typeface="Candara"/>
              </a:rPr>
              <a:t>et al., </a:t>
            </a:r>
            <a:r>
              <a:rPr lang="en-US" sz="1600" i="1" dirty="0" smtClean="0">
                <a:solidFill>
                  <a:srgbClr val="1F497D"/>
                </a:solidFill>
                <a:latin typeface="Candara"/>
              </a:rPr>
              <a:t>Phys. Rev. </a:t>
            </a:r>
            <a:r>
              <a:rPr lang="en-US" sz="1600" i="1" dirty="0" err="1" smtClean="0">
                <a:solidFill>
                  <a:srgbClr val="1F497D"/>
                </a:solidFill>
                <a:latin typeface="Candara"/>
              </a:rPr>
              <a:t>Lett</a:t>
            </a:r>
            <a:r>
              <a:rPr lang="en-US" sz="1600" i="1" dirty="0" smtClean="0">
                <a:solidFill>
                  <a:srgbClr val="1F497D"/>
                </a:solidFill>
                <a:latin typeface="Candara"/>
              </a:rPr>
              <a:t>.</a:t>
            </a:r>
            <a:r>
              <a:rPr lang="en-US" sz="1600" dirty="0" smtClean="0">
                <a:solidFill>
                  <a:srgbClr val="1F497D"/>
                </a:solidFill>
                <a:latin typeface="Candara"/>
              </a:rPr>
              <a:t> </a:t>
            </a:r>
            <a:r>
              <a:rPr lang="en-US" sz="1600" b="1" dirty="0" smtClean="0">
                <a:solidFill>
                  <a:srgbClr val="1F497D"/>
                </a:solidFill>
                <a:latin typeface="Candara"/>
              </a:rPr>
              <a:t>106 </a:t>
            </a:r>
            <a:r>
              <a:rPr lang="en-US" sz="1600" dirty="0" smtClean="0">
                <a:solidFill>
                  <a:srgbClr val="1F497D"/>
                </a:solidFill>
                <a:latin typeface="Candara"/>
              </a:rPr>
              <a:t>(2011) 246403.</a:t>
            </a:r>
          </a:p>
          <a:p>
            <a:r>
              <a:rPr lang="en-US" sz="1600" dirty="0" smtClean="0">
                <a:solidFill>
                  <a:srgbClr val="1F497D"/>
                </a:solidFill>
                <a:latin typeface="Candara"/>
                <a:cs typeface="Candara"/>
              </a:rPr>
              <a:t>Son et al., </a:t>
            </a:r>
            <a:r>
              <a:rPr lang="en-US" sz="1600" i="1" dirty="0" smtClean="0">
                <a:solidFill>
                  <a:srgbClr val="1F497D"/>
                </a:solidFill>
                <a:latin typeface="Candara"/>
                <a:cs typeface="Candara"/>
              </a:rPr>
              <a:t>Appl. Phys. </a:t>
            </a:r>
            <a:r>
              <a:rPr lang="en-US" sz="1600" i="1" dirty="0" err="1" smtClean="0">
                <a:solidFill>
                  <a:srgbClr val="1F497D"/>
                </a:solidFill>
                <a:latin typeface="Candara"/>
                <a:cs typeface="Candara"/>
              </a:rPr>
              <a:t>Lett</a:t>
            </a:r>
            <a:r>
              <a:rPr lang="en-US" sz="1600" i="1" dirty="0" smtClean="0">
                <a:solidFill>
                  <a:srgbClr val="1F497D"/>
                </a:solidFill>
                <a:latin typeface="Candara"/>
                <a:cs typeface="Candara"/>
              </a:rPr>
              <a:t>.</a:t>
            </a:r>
            <a:r>
              <a:rPr lang="en-US" sz="1600" dirty="0" smtClean="0">
                <a:solidFill>
                  <a:srgbClr val="1F497D"/>
                </a:solidFill>
                <a:latin typeface="Candara"/>
                <a:cs typeface="Candara"/>
              </a:rPr>
              <a:t> </a:t>
            </a:r>
            <a:r>
              <a:rPr lang="en-US" sz="1600" b="1" dirty="0" smtClean="0">
                <a:solidFill>
                  <a:srgbClr val="1F497D"/>
                </a:solidFill>
                <a:latin typeface="Candara"/>
                <a:cs typeface="Candara"/>
              </a:rPr>
              <a:t>96</a:t>
            </a:r>
            <a:r>
              <a:rPr lang="en-US" sz="1600" dirty="0" smtClean="0">
                <a:solidFill>
                  <a:srgbClr val="1F497D"/>
                </a:solidFill>
                <a:latin typeface="Candara"/>
                <a:cs typeface="Candara"/>
              </a:rPr>
              <a:t> (2010) 062114.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54" y="733231"/>
            <a:ext cx="27673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tx2"/>
                </a:solidFill>
                <a:latin typeface="Candara"/>
                <a:cs typeface="Candara"/>
              </a:rPr>
              <a:t>Ioffe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-Regel limit:</a:t>
            </a:r>
          </a:p>
          <a:p>
            <a:r>
              <a:rPr lang="en-US" sz="2000" i="1" dirty="0" err="1" smtClean="0">
                <a:solidFill>
                  <a:schemeClr val="tx2"/>
                </a:solidFill>
                <a:latin typeface="Candara"/>
                <a:cs typeface="Candara"/>
              </a:rPr>
              <a:t>k</a:t>
            </a:r>
            <a:r>
              <a:rPr lang="en-US" sz="2000" i="1" baseline="-25000" dirty="0" err="1" smtClean="0">
                <a:solidFill>
                  <a:schemeClr val="tx2"/>
                </a:solidFill>
                <a:latin typeface="Candara"/>
                <a:cs typeface="Candara"/>
              </a:rPr>
              <a:t>F</a:t>
            </a:r>
            <a:r>
              <a:rPr lang="en-US" sz="2000" i="1" baseline="-25000" dirty="0" smtClean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lang="en-US" sz="2000" i="1" dirty="0" smtClean="0">
                <a:solidFill>
                  <a:schemeClr val="tx2"/>
                </a:solidFill>
                <a:latin typeface="Candara"/>
                <a:cs typeface="Candara"/>
              </a:rPr>
              <a:t>l 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= </a:t>
            </a:r>
            <a:r>
              <a:rPr lang="en-US" sz="2000" u="sng" dirty="0" smtClean="0">
                <a:solidFill>
                  <a:schemeClr val="tx2"/>
                </a:solidFill>
                <a:latin typeface="Candara"/>
                <a:cs typeface="Candara"/>
              </a:rPr>
              <a:t>h/e</a:t>
            </a:r>
            <a:r>
              <a:rPr lang="en-US" sz="2000" u="sng" baseline="30000" dirty="0" smtClean="0">
                <a:solidFill>
                  <a:schemeClr val="tx2"/>
                </a:solidFill>
                <a:latin typeface="Candara"/>
                <a:cs typeface="Candara"/>
              </a:rPr>
              <a:t>2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 = </a:t>
            </a:r>
            <a:r>
              <a:rPr lang="en-US" sz="2000" u="sng" dirty="0" smtClean="0">
                <a:solidFill>
                  <a:schemeClr val="tx2"/>
                </a:solidFill>
                <a:latin typeface="Candara"/>
                <a:cs typeface="Candara"/>
              </a:rPr>
              <a:t>25kΩ/</a:t>
            </a:r>
            <a:r>
              <a:rPr lang="en-US" sz="2000" u="sng" dirty="0" err="1" smtClean="0">
                <a:solidFill>
                  <a:schemeClr val="tx2"/>
                </a:solidFill>
                <a:latin typeface="Candara"/>
                <a:cs typeface="Candara"/>
              </a:rPr>
              <a:t>sq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  --&gt; 1</a:t>
            </a:r>
          </a:p>
          <a:p>
            <a:r>
              <a:rPr lang="en-US" sz="2000" dirty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           </a:t>
            </a:r>
            <a:r>
              <a:rPr lang="en-US" sz="2000" dirty="0" err="1" smtClean="0">
                <a:solidFill>
                  <a:schemeClr val="tx2"/>
                </a:solidFill>
                <a:latin typeface="Candara"/>
                <a:cs typeface="Candara"/>
              </a:rPr>
              <a:t>R</a:t>
            </a:r>
            <a:r>
              <a:rPr lang="en-US" sz="2000" baseline="-25000" dirty="0" err="1" smtClean="0">
                <a:solidFill>
                  <a:schemeClr val="tx2"/>
                </a:solidFill>
                <a:latin typeface="Candara"/>
                <a:cs typeface="Candara"/>
              </a:rPr>
              <a:t>s</a:t>
            </a:r>
            <a:r>
              <a:rPr lang="en-US" sz="2000" baseline="-25000" dirty="0" smtClean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            </a:t>
            </a:r>
            <a:r>
              <a:rPr lang="en-US" sz="2000" dirty="0" err="1" smtClean="0">
                <a:solidFill>
                  <a:schemeClr val="tx2"/>
                </a:solidFill>
                <a:latin typeface="Candara"/>
                <a:cs typeface="Candara"/>
              </a:rPr>
              <a:t>R</a:t>
            </a:r>
            <a:r>
              <a:rPr lang="en-US" sz="2000" baseline="-25000" dirty="0" err="1" smtClean="0">
                <a:solidFill>
                  <a:schemeClr val="tx2"/>
                </a:solidFill>
                <a:latin typeface="Candara"/>
                <a:cs typeface="Candara"/>
              </a:rPr>
              <a:t>s</a:t>
            </a:r>
            <a:endParaRPr lang="en-US" sz="2000" baseline="-25000" dirty="0" smtClean="0">
              <a:solidFill>
                <a:schemeClr val="tx2"/>
              </a:solidFill>
              <a:latin typeface="Candara"/>
              <a:cs typeface="Candara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Tuning Dimensionality: Thin LaNiO</a:t>
            </a:r>
            <a:r>
              <a:rPr lang="en-US" sz="2000" baseline="-25000" dirty="0" smtClean="0">
                <a:solidFill>
                  <a:schemeClr val="bg1"/>
                </a:solidFill>
                <a:latin typeface="Candara"/>
              </a:rPr>
              <a:t>3</a:t>
            </a:r>
            <a:endParaRPr lang="en-US" sz="2000" baseline="-25000" dirty="0">
              <a:solidFill>
                <a:schemeClr val="bg1"/>
              </a:solidFill>
              <a:latin typeface="Candar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446015"/>
            <a:ext cx="2835247" cy="5878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82780" y="1371600"/>
            <a:ext cx="723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LSAT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82780" y="3200400"/>
            <a:ext cx="976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DyScO</a:t>
            </a:r>
            <a:r>
              <a:rPr lang="en-US" sz="2000" baseline="-25000" dirty="0" smtClean="0">
                <a:solidFill>
                  <a:schemeClr val="tx2"/>
                </a:solidFill>
                <a:latin typeface="Candara"/>
                <a:cs typeface="Candara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82780" y="4953000"/>
            <a:ext cx="913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LaAlO</a:t>
            </a:r>
            <a:r>
              <a:rPr lang="en-US" sz="2000" baseline="-25000" dirty="0" smtClean="0">
                <a:solidFill>
                  <a:schemeClr val="tx2"/>
                </a:solidFill>
                <a:latin typeface="Candara"/>
                <a:cs typeface="Candara"/>
              </a:rPr>
              <a:t>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709389"/>
            <a:ext cx="3343370" cy="41619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86200" y="3333690"/>
            <a:ext cx="854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SrTiO</a:t>
            </a:r>
            <a:r>
              <a:rPr lang="en-US" sz="2000" baseline="-25000" dirty="0" smtClean="0">
                <a:solidFill>
                  <a:schemeClr val="tx2"/>
                </a:solidFill>
                <a:latin typeface="Candara"/>
                <a:cs typeface="Candara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72955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943600"/>
            <a:ext cx="4519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1F497D"/>
                </a:solidFill>
                <a:latin typeface="Candara"/>
              </a:rPr>
              <a:t>Scherwitzl</a:t>
            </a:r>
            <a:r>
              <a:rPr lang="en-US" sz="1600" dirty="0">
                <a:solidFill>
                  <a:srgbClr val="1F497D"/>
                </a:solidFill>
                <a:latin typeface="Candara"/>
              </a:rPr>
              <a:t> </a:t>
            </a:r>
            <a:r>
              <a:rPr lang="en-US" sz="1600" dirty="0" smtClean="0">
                <a:solidFill>
                  <a:srgbClr val="1F497D"/>
                </a:solidFill>
                <a:latin typeface="Candara"/>
              </a:rPr>
              <a:t>et al., </a:t>
            </a:r>
            <a:r>
              <a:rPr lang="en-US" sz="1600" i="1" dirty="0" smtClean="0">
                <a:solidFill>
                  <a:srgbClr val="1F497D"/>
                </a:solidFill>
                <a:latin typeface="Candara"/>
              </a:rPr>
              <a:t>Appl. Phys. </a:t>
            </a:r>
            <a:r>
              <a:rPr lang="en-US" sz="1600" i="1" dirty="0" err="1" smtClean="0">
                <a:solidFill>
                  <a:srgbClr val="1F497D"/>
                </a:solidFill>
                <a:latin typeface="Candara"/>
              </a:rPr>
              <a:t>Lett</a:t>
            </a:r>
            <a:r>
              <a:rPr lang="en-US" sz="1600" dirty="0" smtClean="0">
                <a:solidFill>
                  <a:srgbClr val="1F497D"/>
                </a:solidFill>
                <a:latin typeface="Candara"/>
              </a:rPr>
              <a:t>. </a:t>
            </a:r>
            <a:r>
              <a:rPr lang="en-US" sz="1600" b="1" dirty="0" smtClean="0">
                <a:solidFill>
                  <a:srgbClr val="1F497D"/>
                </a:solidFill>
                <a:latin typeface="Candara"/>
              </a:rPr>
              <a:t>95 </a:t>
            </a:r>
            <a:r>
              <a:rPr lang="en-US" sz="1600" dirty="0" smtClean="0">
                <a:solidFill>
                  <a:srgbClr val="1F497D"/>
                </a:solidFill>
                <a:latin typeface="Candara"/>
              </a:rPr>
              <a:t>(2009) 222114.</a:t>
            </a:r>
            <a:endParaRPr lang="en-US" sz="1600" dirty="0" smtClean="0">
              <a:solidFill>
                <a:srgbClr val="1F497D"/>
              </a:solidFill>
              <a:latin typeface="Candara"/>
              <a:cs typeface="Candar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1600" y="1752600"/>
            <a:ext cx="2960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Tuning T</a:t>
            </a:r>
            <a:r>
              <a:rPr lang="en-US" sz="2000" baseline="-25000" dirty="0" smtClean="0">
                <a:solidFill>
                  <a:schemeClr val="tx2"/>
                </a:solidFill>
                <a:latin typeface="Candara"/>
                <a:cs typeface="Candara"/>
              </a:rPr>
              <a:t>MI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 with gate bias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ndara"/>
              </a:rPr>
              <a:t>Tuning Dimensionality: Thin LaNiO</a:t>
            </a:r>
            <a:r>
              <a:rPr lang="en-US" sz="2000" baseline="-25000" dirty="0">
                <a:solidFill>
                  <a:schemeClr val="bg1"/>
                </a:solidFill>
                <a:latin typeface="Candara"/>
              </a:rPr>
              <a:t>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4366958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448" y="2702169"/>
            <a:ext cx="4645152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14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M—I Transition In Rare-Earth </a:t>
            </a:r>
            <a:r>
              <a:rPr lang="en-US" sz="2000" dirty="0" err="1" smtClean="0">
                <a:solidFill>
                  <a:schemeClr val="bg1"/>
                </a:solidFill>
              </a:rPr>
              <a:t>Nickelates</a:t>
            </a:r>
            <a:r>
              <a:rPr lang="en-US" sz="2000" dirty="0" smtClean="0">
                <a:solidFill>
                  <a:schemeClr val="bg1"/>
                </a:solidFill>
              </a:rPr>
              <a:t> And The Impact Of Structural Distortions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748" y="2057400"/>
            <a:ext cx="86924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Summary:</a:t>
            </a:r>
          </a:p>
          <a:p>
            <a:pPr marL="457200" indent="-457200">
              <a:buAutoNum type="arabicPeriod"/>
            </a:pPr>
            <a:endParaRPr lang="en-US" sz="2000" dirty="0" smtClean="0">
              <a:solidFill>
                <a:srgbClr val="1F497D"/>
              </a:solidFill>
              <a:latin typeface="Candara"/>
              <a:cs typeface="Candara"/>
            </a:endParaRPr>
          </a:p>
          <a:p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	Multiple </a:t>
            </a:r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methods to tune across metal-insulator transition in </a:t>
            </a:r>
            <a:r>
              <a:rPr lang="en-US" sz="2000" i="1" dirty="0" smtClean="0">
                <a:solidFill>
                  <a:srgbClr val="1F497D"/>
                </a:solidFill>
                <a:latin typeface="Candara"/>
                <a:cs typeface="Candara"/>
              </a:rPr>
              <a:t>Ln</a:t>
            </a:r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NiO</a:t>
            </a:r>
            <a:r>
              <a:rPr lang="en-US" sz="2000" baseline="-25000" dirty="0" smtClean="0">
                <a:solidFill>
                  <a:srgbClr val="1F497D"/>
                </a:solidFill>
                <a:latin typeface="Candara"/>
                <a:cs typeface="Candara"/>
              </a:rPr>
              <a:t>3</a:t>
            </a:r>
            <a:endParaRPr lang="en-US" sz="2000" i="1" baseline="-25000" dirty="0" smtClean="0">
              <a:solidFill>
                <a:srgbClr val="1F497D"/>
              </a:solidFill>
              <a:latin typeface="Candara"/>
              <a:cs typeface="Candara"/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Distorting Ni – O – Ni bond angle</a:t>
            </a:r>
          </a:p>
          <a:p>
            <a:pPr marL="1371600" lvl="2" indent="-457200">
              <a:buFont typeface="Arial"/>
              <a:buChar char="•"/>
            </a:pPr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Rare earth </a:t>
            </a:r>
            <a:r>
              <a:rPr lang="en-US" sz="2000" dirty="0" err="1" smtClean="0">
                <a:solidFill>
                  <a:srgbClr val="1F497D"/>
                </a:solidFill>
                <a:latin typeface="Candara"/>
                <a:cs typeface="Candara"/>
              </a:rPr>
              <a:t>cation</a:t>
            </a:r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 radius</a:t>
            </a:r>
          </a:p>
          <a:p>
            <a:pPr marL="1371600" lvl="2" indent="-457200">
              <a:buFont typeface="Arial"/>
              <a:buChar char="•"/>
            </a:pPr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Pressure</a:t>
            </a:r>
            <a:endParaRPr lang="en-US" sz="2000" dirty="0" smtClean="0">
              <a:solidFill>
                <a:srgbClr val="1F497D"/>
              </a:solidFill>
              <a:latin typeface="Candara"/>
              <a:cs typeface="Candara"/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Oxygen deficiency (Ni oxidation state)</a:t>
            </a:r>
            <a:endParaRPr lang="en-US" sz="2000" dirty="0" smtClean="0">
              <a:solidFill>
                <a:srgbClr val="1F497D"/>
              </a:solidFill>
              <a:latin typeface="Candara"/>
              <a:cs typeface="Candara"/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Dimensionality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1F497D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186389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M—I Transition In Rare-Earth </a:t>
            </a:r>
            <a:r>
              <a:rPr lang="en-US" sz="2000" dirty="0" err="1" smtClean="0">
                <a:solidFill>
                  <a:schemeClr val="bg1"/>
                </a:solidFill>
              </a:rPr>
              <a:t>Nickelates</a:t>
            </a:r>
            <a:r>
              <a:rPr lang="en-US" sz="2000" dirty="0" smtClean="0">
                <a:solidFill>
                  <a:schemeClr val="bg1"/>
                </a:solidFill>
              </a:rPr>
              <a:t> And The Impact Of Structural Distortions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748" y="2057400"/>
            <a:ext cx="86924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Outline:</a:t>
            </a:r>
          </a:p>
          <a:p>
            <a:endParaRPr lang="en-US" sz="2000" dirty="0" smtClean="0">
              <a:solidFill>
                <a:srgbClr val="1F497D"/>
              </a:solidFill>
              <a:latin typeface="Candara"/>
              <a:cs typeface="Candara"/>
            </a:endParaRPr>
          </a:p>
          <a:p>
            <a:pPr marL="457200" indent="-457200">
              <a:buFont typeface="Arial"/>
              <a:buChar char="•"/>
            </a:pPr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LaNiO</a:t>
            </a:r>
            <a:r>
              <a:rPr lang="en-US" sz="2000" baseline="-25000" dirty="0" smtClean="0">
                <a:solidFill>
                  <a:srgbClr val="1F497D"/>
                </a:solidFill>
                <a:latin typeface="Candara"/>
                <a:cs typeface="Candara"/>
              </a:rPr>
              <a:t>3</a:t>
            </a:r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: The basics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Tuning the Metal-Insulator Transition</a:t>
            </a:r>
            <a:endParaRPr lang="en-US" sz="2000" dirty="0" smtClean="0">
              <a:solidFill>
                <a:srgbClr val="1F497D"/>
              </a:solidFill>
              <a:latin typeface="Candara"/>
              <a:cs typeface="Candara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1F497D"/>
                </a:solidFill>
                <a:latin typeface="Candara"/>
                <a:cs typeface="Candara"/>
              </a:rPr>
              <a:t>Structural distortions</a:t>
            </a:r>
            <a:endParaRPr lang="en-US" sz="2000" dirty="0" smtClean="0">
              <a:solidFill>
                <a:srgbClr val="1F497D"/>
              </a:solidFill>
              <a:latin typeface="Candara"/>
              <a:cs typeface="Candara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Oxygen deficiency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Dimensionality</a:t>
            </a:r>
            <a:endParaRPr lang="en-US" sz="2000" dirty="0">
              <a:solidFill>
                <a:srgbClr val="1F497D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045811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943600"/>
            <a:ext cx="860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1F497D"/>
                </a:solidFill>
                <a:latin typeface="Candara"/>
              </a:rPr>
              <a:t>Citation</a:t>
            </a:r>
            <a:endParaRPr lang="en-US" sz="1600" dirty="0" smtClean="0">
              <a:solidFill>
                <a:srgbClr val="1F497D"/>
              </a:solidFill>
              <a:latin typeface="Candara"/>
              <a:cs typeface="Candar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567" y="609600"/>
            <a:ext cx="653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Text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Title</a:t>
            </a:r>
            <a:endParaRPr lang="en-US" sz="2000" baseline="-25000" dirty="0">
              <a:solidFill>
                <a:schemeClr val="bg1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70761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LaNiO</a:t>
            </a:r>
            <a:r>
              <a:rPr lang="en-US" sz="2000" baseline="-25000" dirty="0" smtClean="0">
                <a:solidFill>
                  <a:schemeClr val="bg1"/>
                </a:solidFill>
                <a:latin typeface="Candara"/>
              </a:rPr>
              <a:t>3</a:t>
            </a:r>
            <a:endParaRPr lang="en-US" sz="2000" baseline="-25000" dirty="0">
              <a:solidFill>
                <a:schemeClr val="bg1"/>
              </a:solidFill>
              <a:latin typeface="Candara"/>
            </a:endParaRPr>
          </a:p>
        </p:txBody>
      </p:sp>
      <p:pic>
        <p:nvPicPr>
          <p:cNvPr id="2" name="Picture 1" descr="Fujimori-diagr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2" y="1371600"/>
            <a:ext cx="8813038" cy="4688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748" y="742890"/>
            <a:ext cx="86924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Remember me?</a:t>
            </a:r>
            <a:endParaRPr lang="en-US" sz="2000" dirty="0">
              <a:solidFill>
                <a:srgbClr val="1F497D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24849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LaNiO</a:t>
            </a:r>
            <a:r>
              <a:rPr lang="en-US" sz="2000" baseline="-25000" dirty="0" smtClean="0">
                <a:solidFill>
                  <a:schemeClr val="bg1"/>
                </a:solidFill>
                <a:latin typeface="Candara"/>
              </a:rPr>
              <a:t>3</a:t>
            </a:r>
            <a:endParaRPr lang="en-US" sz="2000" baseline="-25000" dirty="0">
              <a:solidFill>
                <a:schemeClr val="bg1"/>
              </a:solidFill>
              <a:latin typeface="Candara"/>
            </a:endParaRPr>
          </a:p>
        </p:txBody>
      </p:sp>
      <p:pic>
        <p:nvPicPr>
          <p:cNvPr id="2" name="Picture 1" descr="Fujimori-diagr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2" y="1371600"/>
            <a:ext cx="8813038" cy="4688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748" y="742890"/>
            <a:ext cx="86924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Remember me?</a:t>
            </a:r>
            <a:endParaRPr lang="en-US" sz="2000" dirty="0">
              <a:solidFill>
                <a:srgbClr val="1F497D"/>
              </a:solidFill>
              <a:latin typeface="Candara"/>
              <a:cs typeface="Candara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239000" y="2590800"/>
            <a:ext cx="609600" cy="1371600"/>
          </a:xfrm>
          <a:prstGeom prst="roundRect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64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909846"/>
            <a:ext cx="35293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1F497D"/>
                </a:solidFill>
                <a:latin typeface="Candara"/>
              </a:rPr>
              <a:t>Gou et al., </a:t>
            </a:r>
            <a:r>
              <a:rPr lang="en-US" sz="1600" i="1" dirty="0" smtClean="0">
                <a:solidFill>
                  <a:srgbClr val="1F497D"/>
                </a:solidFill>
                <a:latin typeface="Candara"/>
              </a:rPr>
              <a:t>Phys. Rev. B </a:t>
            </a:r>
            <a:r>
              <a:rPr lang="en-US" sz="1600" b="1" dirty="0" smtClean="0">
                <a:solidFill>
                  <a:srgbClr val="1F497D"/>
                </a:solidFill>
                <a:latin typeface="Candara"/>
              </a:rPr>
              <a:t>84</a:t>
            </a:r>
            <a:r>
              <a:rPr lang="en-US" sz="1600" dirty="0" smtClean="0">
                <a:solidFill>
                  <a:srgbClr val="1F497D"/>
                </a:solidFill>
                <a:latin typeface="Candara"/>
              </a:rPr>
              <a:t> (2011) 144101. </a:t>
            </a:r>
            <a:endParaRPr lang="en-US" sz="1600" dirty="0" smtClean="0">
              <a:solidFill>
                <a:srgbClr val="1F497D"/>
              </a:solidFill>
              <a:latin typeface="Candara"/>
              <a:cs typeface="Candara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LaNiO</a:t>
            </a:r>
            <a:r>
              <a:rPr lang="en-US" sz="2000" baseline="-25000" dirty="0" smtClean="0">
                <a:solidFill>
                  <a:schemeClr val="bg1"/>
                </a:solidFill>
                <a:latin typeface="Candara"/>
              </a:rPr>
              <a:t>3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: An Introduction</a:t>
            </a:r>
            <a:endParaRPr lang="en-US" sz="2000" baseline="-25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567" y="609600"/>
            <a:ext cx="2005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Paramagnetic</a:t>
            </a:r>
          </a:p>
          <a:p>
            <a:r>
              <a:rPr lang="en-US" sz="2000" dirty="0">
                <a:solidFill>
                  <a:schemeClr val="tx2"/>
                </a:solidFill>
                <a:latin typeface="Candara"/>
                <a:cs typeface="Candara"/>
              </a:rPr>
              <a:t>C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orrelated metal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701800"/>
            <a:ext cx="63500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18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LaNiO</a:t>
            </a:r>
            <a:r>
              <a:rPr lang="en-US" sz="2000" baseline="-25000" dirty="0" smtClean="0">
                <a:solidFill>
                  <a:schemeClr val="bg1"/>
                </a:solidFill>
                <a:latin typeface="Candara"/>
              </a:rPr>
              <a:t>3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: An Introduction</a:t>
            </a:r>
            <a:endParaRPr lang="en-US" sz="2000" baseline="-25000" dirty="0">
              <a:solidFill>
                <a:schemeClr val="bg1"/>
              </a:solidFill>
              <a:latin typeface="Candara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14400" y="1550243"/>
            <a:ext cx="3178168" cy="4088557"/>
            <a:chOff x="1012832" y="1828800"/>
            <a:chExt cx="2820614" cy="362858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r="67833"/>
            <a:stretch/>
          </p:blipFill>
          <p:spPr>
            <a:xfrm>
              <a:off x="1012832" y="1828800"/>
              <a:ext cx="2230553" cy="362858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90832" t="37639" r="1138" b="19285"/>
            <a:stretch/>
          </p:blipFill>
          <p:spPr>
            <a:xfrm>
              <a:off x="3276600" y="3194538"/>
              <a:ext cx="556846" cy="156307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730664"/>
            <a:ext cx="4572000" cy="36811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1567" y="609600"/>
            <a:ext cx="2005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Paramagnetic</a:t>
            </a:r>
          </a:p>
          <a:p>
            <a:r>
              <a:rPr lang="en-US" sz="2000" dirty="0">
                <a:solidFill>
                  <a:schemeClr val="tx2"/>
                </a:solidFill>
                <a:latin typeface="Candara"/>
                <a:cs typeface="Candara"/>
              </a:rPr>
              <a:t>C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orrelated metal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685800"/>
            <a:ext cx="3733800" cy="20311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5663624"/>
            <a:ext cx="44377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1F497D"/>
                </a:solidFill>
                <a:latin typeface="Candara"/>
              </a:rPr>
              <a:t>Sanchez et al., </a:t>
            </a:r>
            <a:r>
              <a:rPr lang="en-US" sz="1600" i="1" dirty="0" smtClean="0">
                <a:solidFill>
                  <a:srgbClr val="1F497D"/>
                </a:solidFill>
                <a:latin typeface="Candara"/>
              </a:rPr>
              <a:t>Phys. Rev. B</a:t>
            </a:r>
            <a:r>
              <a:rPr lang="en-US" sz="1600" dirty="0" smtClean="0">
                <a:solidFill>
                  <a:srgbClr val="1F497D"/>
                </a:solidFill>
                <a:latin typeface="Candara"/>
              </a:rPr>
              <a:t> </a:t>
            </a:r>
            <a:r>
              <a:rPr lang="en-US" sz="1600" b="1" dirty="0" smtClean="0">
                <a:solidFill>
                  <a:srgbClr val="1F497D"/>
                </a:solidFill>
                <a:latin typeface="Candara"/>
              </a:rPr>
              <a:t>54</a:t>
            </a:r>
            <a:r>
              <a:rPr lang="en-US" sz="1600" dirty="0" smtClean="0">
                <a:solidFill>
                  <a:srgbClr val="1F497D"/>
                </a:solidFill>
                <a:latin typeface="Candara"/>
              </a:rPr>
              <a:t> (1996) 16574-16578.</a:t>
            </a:r>
            <a:endParaRPr lang="en-US" sz="1600" dirty="0" smtClean="0">
              <a:solidFill>
                <a:srgbClr val="1F497D"/>
              </a:solidFill>
              <a:latin typeface="Candara"/>
            </a:endParaRPr>
          </a:p>
          <a:p>
            <a:r>
              <a:rPr lang="en-US" sz="1600" dirty="0" err="1" smtClean="0">
                <a:solidFill>
                  <a:srgbClr val="1F497D"/>
                </a:solidFill>
                <a:latin typeface="Candara"/>
                <a:cs typeface="Candara"/>
              </a:rPr>
              <a:t>Sreedhar</a:t>
            </a:r>
            <a:r>
              <a:rPr lang="en-US" sz="1600" dirty="0" smtClean="0">
                <a:solidFill>
                  <a:srgbClr val="1F497D"/>
                </a:solidFill>
                <a:latin typeface="Candara"/>
                <a:cs typeface="Candara"/>
              </a:rPr>
              <a:t> et al., </a:t>
            </a:r>
            <a:r>
              <a:rPr lang="en-US" sz="1600" i="1" dirty="0" smtClean="0">
                <a:solidFill>
                  <a:srgbClr val="1F497D"/>
                </a:solidFill>
                <a:latin typeface="Candara"/>
                <a:cs typeface="Candara"/>
              </a:rPr>
              <a:t>Phys. Rev. B</a:t>
            </a:r>
            <a:r>
              <a:rPr lang="en-US" sz="1600" b="1" i="1" dirty="0" smtClean="0">
                <a:solidFill>
                  <a:srgbClr val="1F497D"/>
                </a:solidFill>
                <a:latin typeface="Candara"/>
                <a:cs typeface="Candara"/>
              </a:rPr>
              <a:t> </a:t>
            </a:r>
            <a:r>
              <a:rPr lang="en-US" sz="1600" b="1" dirty="0" smtClean="0">
                <a:solidFill>
                  <a:srgbClr val="1F497D"/>
                </a:solidFill>
                <a:latin typeface="Candara"/>
                <a:cs typeface="Candara"/>
              </a:rPr>
              <a:t>46 </a:t>
            </a:r>
            <a:r>
              <a:rPr lang="en-US" sz="1600" dirty="0" smtClean="0">
                <a:solidFill>
                  <a:srgbClr val="1F497D"/>
                </a:solidFill>
                <a:latin typeface="Candara"/>
                <a:cs typeface="Candara"/>
              </a:rPr>
              <a:t>(1992) 6382-6386.</a:t>
            </a:r>
            <a:endParaRPr lang="en-US" sz="1600" dirty="0" smtClean="0">
              <a:solidFill>
                <a:srgbClr val="1F497D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933015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1567" y="609600"/>
            <a:ext cx="5622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Rare earth size allows tuning structural distortions 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990600"/>
            <a:ext cx="6151547" cy="4274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Varying A-site radius: </a:t>
            </a:r>
            <a:r>
              <a:rPr lang="en-US" sz="2000" i="1" dirty="0" smtClean="0">
                <a:solidFill>
                  <a:schemeClr val="bg1"/>
                </a:solidFill>
                <a:latin typeface="Candara"/>
              </a:rPr>
              <a:t>Ln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NiO</a:t>
            </a:r>
            <a:r>
              <a:rPr lang="en-US" sz="2000" baseline="-25000" dirty="0" smtClean="0">
                <a:solidFill>
                  <a:schemeClr val="bg1"/>
                </a:solidFill>
                <a:latin typeface="Candara"/>
              </a:rPr>
              <a:t>3</a:t>
            </a:r>
            <a:endParaRPr lang="en-US" sz="2000" baseline="-25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943600"/>
            <a:ext cx="4950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rgbClr val="1F497D"/>
                </a:solidFill>
                <a:latin typeface="Candara"/>
                <a:cs typeface="Candara"/>
              </a:rPr>
              <a:t>Medarde</a:t>
            </a:r>
            <a:r>
              <a:rPr lang="fr-FR" sz="1600" dirty="0" smtClean="0">
                <a:solidFill>
                  <a:srgbClr val="1F497D"/>
                </a:solidFill>
                <a:latin typeface="Candara"/>
                <a:cs typeface="Candara"/>
              </a:rPr>
              <a:t> </a:t>
            </a:r>
            <a:r>
              <a:rPr lang="fr-FR" sz="1600" i="1" dirty="0" smtClean="0">
                <a:solidFill>
                  <a:srgbClr val="1F497D"/>
                </a:solidFill>
                <a:latin typeface="Candara"/>
                <a:cs typeface="Candara"/>
              </a:rPr>
              <a:t>et al.</a:t>
            </a:r>
            <a:r>
              <a:rPr lang="fr-FR" sz="1600" dirty="0" smtClean="0">
                <a:solidFill>
                  <a:srgbClr val="1F497D"/>
                </a:solidFill>
                <a:latin typeface="Candara"/>
                <a:cs typeface="Candara"/>
              </a:rPr>
              <a:t>, </a:t>
            </a:r>
            <a:r>
              <a:rPr lang="fr-FR" sz="1600" i="1" dirty="0" smtClean="0">
                <a:solidFill>
                  <a:srgbClr val="1F497D"/>
                </a:solidFill>
                <a:latin typeface="Candara"/>
                <a:cs typeface="Candara"/>
              </a:rPr>
              <a:t>J. Phys. Condensed </a:t>
            </a:r>
            <a:r>
              <a:rPr lang="fr-FR" sz="1600" i="1" dirty="0" err="1" smtClean="0">
                <a:solidFill>
                  <a:srgbClr val="1F497D"/>
                </a:solidFill>
                <a:latin typeface="Candara"/>
                <a:cs typeface="Candara"/>
              </a:rPr>
              <a:t>Matter</a:t>
            </a:r>
            <a:r>
              <a:rPr lang="fr-FR" sz="1600" dirty="0" smtClean="0">
                <a:solidFill>
                  <a:srgbClr val="1F497D"/>
                </a:solidFill>
                <a:latin typeface="Candara"/>
                <a:cs typeface="Candara"/>
              </a:rPr>
              <a:t> </a:t>
            </a:r>
            <a:r>
              <a:rPr lang="fr-FR" sz="1600" b="1" dirty="0" smtClean="0">
                <a:solidFill>
                  <a:srgbClr val="1F497D"/>
                </a:solidFill>
                <a:latin typeface="Candara"/>
                <a:cs typeface="Candara"/>
              </a:rPr>
              <a:t>9</a:t>
            </a:r>
            <a:r>
              <a:rPr lang="fr-FR" sz="1600" dirty="0" smtClean="0">
                <a:solidFill>
                  <a:srgbClr val="1F497D"/>
                </a:solidFill>
                <a:latin typeface="Candara"/>
                <a:cs typeface="Candara"/>
              </a:rPr>
              <a:t> (1997) 1679</a:t>
            </a:r>
            <a:r>
              <a:rPr lang="fr-FR" sz="1600" dirty="0">
                <a:solidFill>
                  <a:srgbClr val="1F497D"/>
                </a:solidFill>
                <a:latin typeface="Candara"/>
                <a:cs typeface="Candara"/>
              </a:rPr>
              <a:t>.</a:t>
            </a:r>
            <a:endParaRPr lang="fr-FR" sz="1600" dirty="0" smtClean="0">
              <a:solidFill>
                <a:srgbClr val="1F497D"/>
              </a:solidFill>
              <a:latin typeface="Candara"/>
              <a:cs typeface="Candar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644848" y="1378528"/>
            <a:ext cx="2346752" cy="3018981"/>
            <a:chOff x="1012832" y="1828800"/>
            <a:chExt cx="2820614" cy="362858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r="67833"/>
            <a:stretch/>
          </p:blipFill>
          <p:spPr>
            <a:xfrm>
              <a:off x="1012832" y="1828800"/>
              <a:ext cx="2230553" cy="362858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90832" t="37639" r="1138" b="19285"/>
            <a:stretch/>
          </p:blipFill>
          <p:spPr>
            <a:xfrm>
              <a:off x="3276600" y="3194538"/>
              <a:ext cx="556846" cy="1563077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61567" y="5264727"/>
            <a:ext cx="3207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Problem: Hard to prepare…</a:t>
            </a:r>
            <a:endParaRPr lang="en-US" sz="2000" dirty="0" smtClean="0">
              <a:solidFill>
                <a:schemeClr val="tx2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891574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ndara"/>
              </a:rPr>
              <a:t>Varying A-site radius: </a:t>
            </a:r>
            <a:r>
              <a:rPr lang="en-US" sz="2000" i="1" dirty="0">
                <a:solidFill>
                  <a:schemeClr val="bg1"/>
                </a:solidFill>
                <a:latin typeface="Candara"/>
              </a:rPr>
              <a:t>Ln</a:t>
            </a:r>
            <a:r>
              <a:rPr lang="en-US" sz="2000" dirty="0">
                <a:solidFill>
                  <a:schemeClr val="bg1"/>
                </a:solidFill>
                <a:latin typeface="Candara"/>
              </a:rPr>
              <a:t>NiO</a:t>
            </a:r>
            <a:r>
              <a:rPr lang="en-US" sz="2000" baseline="-25000" dirty="0">
                <a:solidFill>
                  <a:schemeClr val="bg1"/>
                </a:solidFill>
                <a:latin typeface="Candara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176" y="522065"/>
            <a:ext cx="6361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Structural distortions dictate the M–I transition of </a:t>
            </a:r>
            <a:r>
              <a:rPr lang="en-US" sz="2000" i="1" dirty="0" smtClean="0">
                <a:solidFill>
                  <a:schemeClr val="tx2"/>
                </a:solidFill>
                <a:latin typeface="Candara"/>
                <a:cs typeface="Candara"/>
              </a:rPr>
              <a:t>Ln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NiO</a:t>
            </a:r>
            <a:r>
              <a:rPr lang="en-US" sz="2000" baseline="-25000" dirty="0" smtClean="0">
                <a:solidFill>
                  <a:schemeClr val="tx2"/>
                </a:solidFill>
                <a:latin typeface="Candara"/>
                <a:cs typeface="Candara"/>
              </a:rPr>
              <a:t>3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89035"/>
            <a:ext cx="3352800" cy="525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1" y="1295400"/>
            <a:ext cx="4644144" cy="3505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" y="598604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Torrance et al. </a:t>
            </a:r>
            <a:r>
              <a:rPr lang="en-US" sz="1600" i="1" dirty="0" smtClean="0">
                <a:solidFill>
                  <a:schemeClr val="tx2"/>
                </a:solidFill>
                <a:latin typeface="Candara"/>
                <a:cs typeface="Candara"/>
              </a:rPr>
              <a:t>Phys. Rev. B.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Candara"/>
                <a:cs typeface="Candara"/>
              </a:rPr>
              <a:t>45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 (1992) 8209–8212.</a:t>
            </a:r>
            <a:endParaRPr lang="en-US" sz="1600" baseline="-25000" dirty="0">
              <a:solidFill>
                <a:schemeClr val="tx2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852190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7176" y="514290"/>
            <a:ext cx="6299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Measuring structural distortions with neutron diffraction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ndara"/>
              </a:rPr>
              <a:t>Varying A-site radius: </a:t>
            </a:r>
            <a:r>
              <a:rPr lang="en-US" sz="2000" i="1" dirty="0">
                <a:solidFill>
                  <a:schemeClr val="bg1"/>
                </a:solidFill>
                <a:latin typeface="Candara"/>
              </a:rPr>
              <a:t>Ln</a:t>
            </a:r>
            <a:r>
              <a:rPr lang="en-US" sz="2000" dirty="0">
                <a:solidFill>
                  <a:schemeClr val="bg1"/>
                </a:solidFill>
                <a:latin typeface="Candara"/>
              </a:rPr>
              <a:t>NiO</a:t>
            </a:r>
            <a:r>
              <a:rPr lang="en-US" sz="2000" baseline="-25000" dirty="0">
                <a:solidFill>
                  <a:schemeClr val="bg1"/>
                </a:solidFill>
                <a:latin typeface="Candara"/>
              </a:rPr>
              <a:t>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057400"/>
            <a:ext cx="3810000" cy="27544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625891"/>
            <a:ext cx="4051300" cy="26987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01700"/>
            <a:ext cx="4122615" cy="2679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6019800"/>
            <a:ext cx="4731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1F497D"/>
                </a:solidFill>
                <a:latin typeface="Candara"/>
              </a:rPr>
              <a:t>Garcia-</a:t>
            </a:r>
            <a:r>
              <a:rPr lang="en-US" sz="1600" dirty="0" smtClean="0">
                <a:solidFill>
                  <a:srgbClr val="1F497D"/>
                </a:solidFill>
                <a:latin typeface="Candara"/>
              </a:rPr>
              <a:t>Munoz et al., </a:t>
            </a:r>
            <a:r>
              <a:rPr lang="en-US" sz="1600" i="1" dirty="0" smtClean="0">
                <a:solidFill>
                  <a:srgbClr val="1F497D"/>
                </a:solidFill>
                <a:latin typeface="Candara"/>
              </a:rPr>
              <a:t>Phys. Rev. B</a:t>
            </a:r>
            <a:r>
              <a:rPr lang="en-US" sz="1600" b="1" i="1" dirty="0" smtClean="0">
                <a:solidFill>
                  <a:srgbClr val="1F497D"/>
                </a:solidFill>
                <a:latin typeface="Candara"/>
              </a:rPr>
              <a:t> </a:t>
            </a:r>
            <a:r>
              <a:rPr lang="en-US" sz="1600" b="1" dirty="0" smtClean="0">
                <a:solidFill>
                  <a:srgbClr val="1F497D"/>
                </a:solidFill>
                <a:latin typeface="Candara"/>
              </a:rPr>
              <a:t>46</a:t>
            </a:r>
            <a:r>
              <a:rPr lang="en-US" sz="1600" dirty="0" smtClean="0">
                <a:solidFill>
                  <a:srgbClr val="1F497D"/>
                </a:solidFill>
                <a:latin typeface="Candara"/>
              </a:rPr>
              <a:t> (1992) 4414-4425.</a:t>
            </a:r>
            <a:endParaRPr lang="en-US" sz="1600" dirty="0" smtClean="0">
              <a:solidFill>
                <a:srgbClr val="1F497D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591488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smtClean="0">
            <a:solidFill>
              <a:schemeClr val="tx2"/>
            </a:solidFill>
            <a:latin typeface="Candara"/>
            <a:cs typeface="Candar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3595</TotalTime>
  <Words>640</Words>
  <Application>Microsoft Macintosh PowerPoint</Application>
  <PresentationFormat>On-screen Show (4:3)</PresentationFormat>
  <Paragraphs>102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 Seshadri</dc:creator>
  <cp:lastModifiedBy>Christopher Freeze</cp:lastModifiedBy>
  <cp:revision>174</cp:revision>
  <dcterms:created xsi:type="dcterms:W3CDTF">2014-10-06T00:44:22Z</dcterms:created>
  <dcterms:modified xsi:type="dcterms:W3CDTF">2014-12-10T21:56:08Z</dcterms:modified>
</cp:coreProperties>
</file>