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9" r:id="rId14"/>
    <p:sldId id="267" r:id="rId15"/>
    <p:sldId id="271" r:id="rId16"/>
    <p:sldId id="268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Iridates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Flaherty</a:t>
            </a:r>
          </a:p>
          <a:p>
            <a:r>
              <a:rPr lang="en-US" dirty="0" smtClean="0"/>
              <a:t>Materials 286K, UCSB</a:t>
            </a:r>
          </a:p>
          <a:p>
            <a:r>
              <a:rPr lang="en-US" dirty="0" smtClean="0"/>
              <a:t>Dec. 8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8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I.-</a:t>
            </a:r>
            <a:r>
              <a:rPr lang="en-US" dirty="0" err="1" smtClean="0"/>
              <a:t>m.T</a:t>
            </a:r>
            <a:r>
              <a:rPr lang="en-US" dirty="0" smtClean="0"/>
              <a:t>. with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tune U/W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dirty="0" smtClean="0"/>
              <a:t>Bandwidth </a:t>
            </a:r>
            <a:r>
              <a:rPr lang="en-US" dirty="0" smtClean="0"/>
              <a:t>depends on number of </a:t>
            </a:r>
            <a:r>
              <a:rPr lang="en-US" dirty="0" err="1" smtClean="0"/>
              <a:t>Ir</a:t>
            </a:r>
            <a:r>
              <a:rPr lang="en-US" dirty="0" smtClean="0"/>
              <a:t> nearest neighbors</a:t>
            </a:r>
          </a:p>
          <a:p>
            <a:r>
              <a:rPr lang="en-US" dirty="0" smtClean="0"/>
              <a:t>Grow </a:t>
            </a:r>
            <a:r>
              <a:rPr lang="en-US" dirty="0" smtClean="0"/>
              <a:t>different </a:t>
            </a:r>
            <a:r>
              <a:rPr lang="en-US" dirty="0" err="1" smtClean="0"/>
              <a:t>Ruddelsden</a:t>
            </a:r>
            <a:r>
              <a:rPr lang="en-US" dirty="0" smtClean="0"/>
              <a:t>-Popper</a:t>
            </a:r>
            <a:r>
              <a:rPr lang="en-US" dirty="0" smtClean="0"/>
              <a:t> </a:t>
            </a:r>
            <a:r>
              <a:rPr lang="en-US" dirty="0" smtClean="0"/>
              <a:t>phases to change W and tune </a:t>
            </a:r>
            <a:r>
              <a:rPr lang="en-US" dirty="0" smtClean="0"/>
              <a:t>U/W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761123"/>
            <a:ext cx="8499736" cy="30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Ruddelsden</a:t>
            </a:r>
            <a:r>
              <a:rPr lang="en-US" dirty="0" smtClean="0"/>
              <a:t>-Popper </a:t>
            </a:r>
            <a:r>
              <a:rPr lang="en-US" dirty="0"/>
              <a:t>phases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23" y="2084832"/>
            <a:ext cx="5636616" cy="4562975"/>
          </a:xfrm>
        </p:spPr>
      </p:pic>
      <p:sp>
        <p:nvSpPr>
          <p:cNvPr id="6" name="TextBox 5"/>
          <p:cNvSpPr txBox="1"/>
          <p:nvPr/>
        </p:nvSpPr>
        <p:spPr>
          <a:xfrm>
            <a:off x="666044" y="2472267"/>
            <a:ext cx="54412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Ir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3n+1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n = 1 Sr</a:t>
            </a:r>
            <a:r>
              <a:rPr lang="en-US" baseline="-25000" dirty="0" smtClean="0"/>
              <a:t>2</a:t>
            </a:r>
            <a:r>
              <a:rPr lang="en-US" dirty="0" smtClean="0"/>
              <a:t>IrO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four </a:t>
            </a:r>
            <a:r>
              <a:rPr lang="en-US" dirty="0"/>
              <a:t>nearest </a:t>
            </a:r>
            <a:r>
              <a:rPr lang="en-US" dirty="0" smtClean="0"/>
              <a:t>neighbors</a:t>
            </a:r>
          </a:p>
          <a:p>
            <a:endParaRPr lang="en-US" baseline="-25000" dirty="0" smtClean="0"/>
          </a:p>
          <a:p>
            <a:r>
              <a:rPr lang="en-US" dirty="0" smtClean="0"/>
              <a:t>n </a:t>
            </a:r>
            <a:r>
              <a:rPr lang="en-US" dirty="0"/>
              <a:t>= 2 </a:t>
            </a:r>
            <a:r>
              <a:rPr lang="en-US" dirty="0" smtClean="0"/>
              <a:t>Sr</a:t>
            </a:r>
            <a:r>
              <a:rPr lang="en-US" baseline="-25000" dirty="0" smtClean="0"/>
              <a:t>3</a:t>
            </a:r>
            <a:r>
              <a:rPr lang="en-US" dirty="0" smtClean="0"/>
              <a:t>Ir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five nearest </a:t>
            </a:r>
            <a:r>
              <a:rPr lang="en-US" dirty="0" smtClean="0"/>
              <a:t>neighbors</a:t>
            </a:r>
          </a:p>
          <a:p>
            <a:endParaRPr lang="en-US" baseline="-25000" dirty="0" smtClean="0"/>
          </a:p>
          <a:p>
            <a:r>
              <a:rPr lang="en-US" dirty="0" smtClean="0"/>
              <a:t>n </a:t>
            </a:r>
            <a:r>
              <a:rPr lang="en-US" dirty="0">
                <a:latin typeface="Calibri" panose="020F0502020204030204" pitchFamily="34" charset="0"/>
              </a:rPr>
              <a:t>→ </a:t>
            </a:r>
            <a:r>
              <a:rPr lang="en-US" dirty="0"/>
              <a:t>infinity SrIrO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(</a:t>
            </a:r>
            <a:r>
              <a:rPr lang="en-US" dirty="0" err="1" smtClean="0"/>
              <a:t>Perovskite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/>
              <a:t>MgO</a:t>
            </a:r>
            <a:r>
              <a:rPr lang="en-US" dirty="0"/>
              <a:t> </a:t>
            </a:r>
            <a:r>
              <a:rPr lang="en-US" dirty="0" smtClean="0"/>
              <a:t>substrate) </a:t>
            </a:r>
          </a:p>
          <a:p>
            <a:r>
              <a:rPr lang="en-US" dirty="0" smtClean="0"/>
              <a:t>  six </a:t>
            </a:r>
            <a:r>
              <a:rPr lang="en-US" dirty="0"/>
              <a:t>nearest neighbors</a:t>
            </a:r>
            <a:endParaRPr lang="en-US" baseline="-25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4239" y="1679611"/>
            <a:ext cx="49053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D. A. </a:t>
            </a:r>
            <a:r>
              <a:rPr lang="en-US" dirty="0" err="1" smtClean="0"/>
              <a:t>Zocco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J. Phys.: </a:t>
            </a:r>
            <a:r>
              <a:rPr lang="en-US" dirty="0" err="1" smtClean="0"/>
              <a:t>Condens</a:t>
            </a:r>
            <a:r>
              <a:rPr lang="en-US" dirty="0" smtClean="0"/>
              <a:t>. Matter 26, 255603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5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02311"/>
            <a:ext cx="9720072" cy="1499616"/>
          </a:xfrm>
        </p:spPr>
        <p:txBody>
          <a:bodyPr/>
          <a:lstStyle/>
          <a:p>
            <a:r>
              <a:rPr lang="en-US" dirty="0" smtClean="0"/>
              <a:t>Results – </a:t>
            </a:r>
            <a:r>
              <a:rPr lang="en-US" dirty="0" err="1" smtClean="0"/>
              <a:t>Lda</a:t>
            </a:r>
            <a:r>
              <a:rPr lang="en-US" dirty="0" smtClean="0"/>
              <a:t> + 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Insulating Sr</a:t>
            </a:r>
            <a:r>
              <a:rPr lang="en-US" baseline="-25000" dirty="0" smtClean="0"/>
              <a:t>2</a:t>
            </a:r>
            <a:r>
              <a:rPr lang="en-US" dirty="0" smtClean="0"/>
              <a:t>IrO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Barely Insulating Sr</a:t>
            </a:r>
            <a:r>
              <a:rPr lang="en-US" baseline="-25000" dirty="0" smtClean="0"/>
              <a:t>3</a:t>
            </a:r>
            <a:r>
              <a:rPr lang="en-US" dirty="0" smtClean="0"/>
              <a:t>Ir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</a:p>
          <a:p>
            <a:r>
              <a:rPr lang="en-US" dirty="0" smtClean="0"/>
              <a:t>Correlated Metal SrIrO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1" y="2364262"/>
            <a:ext cx="4735659" cy="4229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36" y="2364262"/>
            <a:ext cx="3148539" cy="3866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298" y="1639669"/>
            <a:ext cx="478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= 2 eV</a:t>
            </a:r>
          </a:p>
          <a:p>
            <a:r>
              <a:rPr lang="en-US" dirty="0" smtClean="0"/>
              <a:t>U typically much larger for a Mott Ins, 4-7 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9783" y="1762624"/>
            <a:ext cx="514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J. Moon </a:t>
            </a:r>
            <a:r>
              <a:rPr lang="en-US" i="1" dirty="0" smtClean="0"/>
              <a:t>et al</a:t>
            </a:r>
            <a:r>
              <a:rPr lang="en-US" dirty="0" smtClean="0"/>
              <a:t>., Phys. Rev. </a:t>
            </a:r>
            <a:r>
              <a:rPr lang="en-US" dirty="0" err="1" smtClean="0"/>
              <a:t>Lett</a:t>
            </a:r>
            <a:r>
              <a:rPr lang="en-US" dirty="0" smtClean="0"/>
              <a:t>. 101, 226402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06" y="469903"/>
            <a:ext cx="9720072" cy="149961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6200000">
            <a:off x="759655" y="2527723"/>
            <a:ext cx="2915920" cy="2820360"/>
          </a:xfrm>
        </p:spPr>
        <p:txBody>
          <a:bodyPr/>
          <a:lstStyle/>
          <a:p>
            <a:r>
              <a:rPr lang="en-US" dirty="0" smtClean="0"/>
              <a:t>Optical Conductivity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15" y="1672040"/>
            <a:ext cx="3514007" cy="490713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6" y="1969519"/>
            <a:ext cx="3148539" cy="3866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0248" y="1302708"/>
            <a:ext cx="514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J. Moon </a:t>
            </a:r>
            <a:r>
              <a:rPr lang="en-US" i="1" dirty="0" smtClean="0"/>
              <a:t>et al</a:t>
            </a:r>
            <a:r>
              <a:rPr lang="en-US" dirty="0" smtClean="0"/>
              <a:t>., Phys. Rev. </a:t>
            </a:r>
            <a:r>
              <a:rPr lang="en-US" dirty="0" err="1" smtClean="0"/>
              <a:t>Lett</a:t>
            </a:r>
            <a:r>
              <a:rPr lang="en-US" dirty="0" smtClean="0"/>
              <a:t>. 101, 226402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9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Mott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 scales </a:t>
            </a:r>
            <a:r>
              <a:rPr lang="en-US" dirty="0" smtClean="0"/>
              <a:t>by atomic number as </a:t>
            </a:r>
            <a:r>
              <a:rPr lang="en-US" dirty="0" smtClean="0"/>
              <a:t>Z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Hg and Bi – strong SOC, weak correlation (s- and p-states)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585483"/>
            <a:ext cx="7816104" cy="29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is insulating</a:t>
            </a:r>
          </a:p>
          <a:p>
            <a:r>
              <a:rPr lang="en-US" dirty="0" smtClean="0"/>
              <a:t>Conducting surface states</a:t>
            </a:r>
          </a:p>
          <a:p>
            <a:r>
              <a:rPr lang="en-US" dirty="0" smtClean="0"/>
              <a:t>Robust against defects </a:t>
            </a:r>
          </a:p>
          <a:p>
            <a:pPr lvl="1"/>
            <a:r>
              <a:rPr lang="en-US" dirty="0" smtClean="0"/>
              <a:t> topologically protected states</a:t>
            </a:r>
          </a:p>
          <a:p>
            <a:r>
              <a:rPr lang="en-US" dirty="0" smtClean="0"/>
              <a:t>Potential uses for quantum computing</a:t>
            </a:r>
            <a:endParaRPr lang="en-US" dirty="0"/>
          </a:p>
          <a:p>
            <a:pPr lvl="1"/>
            <a:r>
              <a:rPr lang="en-US" dirty="0" smtClean="0"/>
              <a:t>Unusual particle statistics – Dirac fermions (SmB</a:t>
            </a:r>
            <a:r>
              <a:rPr lang="en-US" baseline="-25000" dirty="0" smtClean="0"/>
              <a:t>6</a:t>
            </a:r>
            <a:r>
              <a:rPr lang="en-US" dirty="0" smtClean="0"/>
              <a:t> – 2014)</a:t>
            </a:r>
          </a:p>
          <a:p>
            <a:pPr lvl="1"/>
            <a:r>
              <a:rPr lang="en-US" dirty="0" smtClean="0"/>
              <a:t>Delocalized states resistant against </a:t>
            </a:r>
            <a:r>
              <a:rPr lang="en-US" dirty="0" err="1" smtClean="0"/>
              <a:t>decoherence</a:t>
            </a:r>
            <a:endParaRPr lang="en-US" dirty="0"/>
          </a:p>
          <a:p>
            <a:pPr marL="128016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65" y="2084832"/>
            <a:ext cx="4227198" cy="38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Pyrochlore</a:t>
            </a:r>
            <a:r>
              <a:rPr lang="en-US" dirty="0" smtClean="0"/>
              <a:t> </a:t>
            </a:r>
            <a:r>
              <a:rPr lang="en-US" dirty="0" err="1" smtClean="0"/>
              <a:t>Iridates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(3+)</a:t>
            </a:r>
            <a:r>
              <a:rPr lang="en-US" dirty="0" smtClean="0"/>
              <a:t>Ir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(4+)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Spinons</a:t>
            </a:r>
            <a:r>
              <a:rPr lang="en-US" dirty="0" smtClean="0"/>
              <a:t>, quantum criticality</a:t>
            </a:r>
          </a:p>
          <a:p>
            <a:r>
              <a:rPr lang="en-US" dirty="0" smtClean="0"/>
              <a:t>TBI – </a:t>
            </a:r>
            <a:r>
              <a:rPr lang="en-US" dirty="0" smtClean="0"/>
              <a:t>Topological Band Ins</a:t>
            </a:r>
            <a:endParaRPr lang="en-US" dirty="0" smtClean="0"/>
          </a:p>
          <a:p>
            <a:r>
              <a:rPr lang="en-US" dirty="0" smtClean="0"/>
              <a:t>GMI – </a:t>
            </a:r>
            <a:r>
              <a:rPr lang="en-US" dirty="0" smtClean="0"/>
              <a:t>Gapless </a:t>
            </a:r>
            <a:r>
              <a:rPr lang="en-US" dirty="0" smtClean="0"/>
              <a:t>Mott Ins</a:t>
            </a:r>
          </a:p>
          <a:p>
            <a:r>
              <a:rPr lang="en-US" dirty="0" smtClean="0"/>
              <a:t>TMI – </a:t>
            </a:r>
            <a:r>
              <a:rPr lang="en-US" dirty="0" smtClean="0"/>
              <a:t>Topological Mott Ins</a:t>
            </a:r>
          </a:p>
          <a:p>
            <a:pPr lvl="1"/>
            <a:r>
              <a:rPr lang="en-US" dirty="0" smtClean="0"/>
              <a:t>Charge-spin separation</a:t>
            </a:r>
            <a:endParaRPr lang="en-US" dirty="0" smtClean="0"/>
          </a:p>
          <a:p>
            <a:pPr lvl="1"/>
            <a:r>
              <a:rPr lang="en-US" dirty="0" err="1" smtClean="0"/>
              <a:t>Spinons</a:t>
            </a:r>
            <a:r>
              <a:rPr lang="en-US" dirty="0" smtClean="0"/>
              <a:t> – gapless spin excitations</a:t>
            </a:r>
          </a:p>
          <a:p>
            <a:pPr lvl="1"/>
            <a:r>
              <a:rPr lang="en-US" dirty="0" smtClean="0"/>
              <a:t>Insulating surface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83" y="1930387"/>
            <a:ext cx="6070648" cy="43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5d transition metals: uninteresting?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“The </a:t>
            </a:r>
            <a:r>
              <a:rPr lang="en-US" sz="2000" dirty="0"/>
              <a:t>properties of the 4d and 5d compounds tend to be less </a:t>
            </a:r>
            <a:r>
              <a:rPr lang="en-US" sz="2000" dirty="0" smtClean="0"/>
              <a:t>exotic” – </a:t>
            </a:r>
            <a:r>
              <a:rPr lang="en-US" sz="2000" dirty="0" err="1" smtClean="0"/>
              <a:t>Mattheiss</a:t>
            </a:r>
            <a:r>
              <a:rPr lang="en-US" sz="2000" dirty="0" smtClean="0"/>
              <a:t>, 1976</a:t>
            </a:r>
          </a:p>
          <a:p>
            <a:r>
              <a:rPr lang="en-US" sz="2000" dirty="0" smtClean="0"/>
              <a:t>3d </a:t>
            </a:r>
            <a:r>
              <a:rPr lang="en-US" sz="2000" dirty="0" smtClean="0"/>
              <a:t>transition metal oxides: localized states </a:t>
            </a:r>
          </a:p>
          <a:p>
            <a:pPr lvl="1"/>
            <a:r>
              <a:rPr lang="en-US" dirty="0" smtClean="0"/>
              <a:t>Strong correlations</a:t>
            </a:r>
          </a:p>
          <a:p>
            <a:pPr lvl="1"/>
            <a:r>
              <a:rPr lang="en-US" dirty="0" smtClean="0"/>
              <a:t>Narrow </a:t>
            </a:r>
            <a:r>
              <a:rPr lang="en-US" dirty="0" smtClean="0"/>
              <a:t>bands, large U/W</a:t>
            </a:r>
          </a:p>
          <a:p>
            <a:r>
              <a:rPr lang="en-US" sz="2000" dirty="0" smtClean="0"/>
              <a:t>4d, 5d: spatially extended states</a:t>
            </a:r>
          </a:p>
          <a:p>
            <a:pPr lvl="1"/>
            <a:r>
              <a:rPr lang="en-US" dirty="0" smtClean="0"/>
              <a:t>Wide </a:t>
            </a:r>
            <a:r>
              <a:rPr lang="en-US" dirty="0" smtClean="0"/>
              <a:t>bandwidth </a:t>
            </a:r>
          </a:p>
          <a:p>
            <a:pPr lvl="1"/>
            <a:r>
              <a:rPr lang="en-US" dirty="0" smtClean="0"/>
              <a:t>Low </a:t>
            </a:r>
            <a:r>
              <a:rPr lang="en-US" dirty="0" smtClean="0"/>
              <a:t>on-site repulsion, smaller U/W </a:t>
            </a:r>
          </a:p>
          <a:p>
            <a:pPr lvl="1"/>
            <a:r>
              <a:rPr lang="en-US" dirty="0" smtClean="0"/>
              <a:t>Predicted to be metallic, ferromagnetic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09" y="3414834"/>
            <a:ext cx="6806675" cy="1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</a:t>
            </a:r>
            <a:r>
              <a:rPr lang="en-US" dirty="0" smtClean="0"/>
              <a:t>“MORE EXOTIC” </a:t>
            </a:r>
            <a:r>
              <a:rPr lang="en-US" dirty="0"/>
              <a:t>4d, 5d TMO</a:t>
            </a:r>
            <a:r>
              <a:rPr lang="en-US" sz="3500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da-DK" dirty="0" smtClean="0"/>
              <a:t>Sr</a:t>
            </a:r>
            <a:r>
              <a:rPr lang="da-DK" baseline="-25000" dirty="0" smtClean="0"/>
              <a:t>2</a:t>
            </a:r>
            <a:r>
              <a:rPr lang="da-DK" dirty="0" smtClean="0"/>
              <a:t>IrO</a:t>
            </a:r>
            <a:r>
              <a:rPr lang="da-DK" baseline="-25000" dirty="0" smtClean="0"/>
              <a:t>4</a:t>
            </a:r>
            <a:r>
              <a:rPr lang="da-DK" dirty="0" smtClean="0"/>
              <a:t> </a:t>
            </a:r>
            <a:r>
              <a:rPr lang="da-DK" dirty="0"/>
              <a:t>- M. K. Crawford et al., Phys. Rev. B 49, 9198 (1994).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dirty="0" smtClean="0"/>
              <a:t>Sr</a:t>
            </a:r>
            <a:r>
              <a:rPr lang="en-US" baseline="-25000" dirty="0" smtClean="0"/>
              <a:t>2</a:t>
            </a:r>
            <a:r>
              <a:rPr lang="en-US" dirty="0" smtClean="0"/>
              <a:t>IrO</a:t>
            </a:r>
            <a:r>
              <a:rPr lang="en-US" baseline="-25000" dirty="0" smtClean="0"/>
              <a:t>4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RuO</a:t>
            </a:r>
            <a:r>
              <a:rPr lang="en-US" baseline="-25000" dirty="0"/>
              <a:t>4</a:t>
            </a:r>
            <a:r>
              <a:rPr lang="en-US" dirty="0"/>
              <a:t> - R. J. Cava et al., Phys. Rev. B 49, 11 890 (1994)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dirty="0" smtClean="0"/>
              <a:t>Ca</a:t>
            </a:r>
            <a:r>
              <a:rPr lang="en-US" baseline="-25000" dirty="0" smtClean="0"/>
              <a:t>2-x</a:t>
            </a:r>
            <a:r>
              <a:rPr lang="en-US" dirty="0" smtClean="0"/>
              <a:t>Sr</a:t>
            </a:r>
            <a:r>
              <a:rPr lang="en-US" baseline="-25000" dirty="0" smtClean="0"/>
              <a:t>x</a:t>
            </a:r>
            <a:r>
              <a:rPr lang="en-US" dirty="0" smtClean="0"/>
              <a:t>RuO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- S. </a:t>
            </a:r>
            <a:r>
              <a:rPr lang="en-US" dirty="0" err="1"/>
              <a:t>Nakatsuji</a:t>
            </a:r>
            <a:r>
              <a:rPr lang="en-US" dirty="0"/>
              <a:t> and Y. </a:t>
            </a:r>
            <a:r>
              <a:rPr lang="en-US" dirty="0" err="1"/>
              <a:t>Maeno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. 84, 2666 (2000)</a:t>
            </a:r>
            <a:endParaRPr lang="da-DK" dirty="0"/>
          </a:p>
          <a:p>
            <a:pPr marL="128016" lvl="1" indent="0">
              <a:buNone/>
            </a:pPr>
            <a:endParaRPr lang="da-DK" dirty="0" smtClean="0"/>
          </a:p>
          <a:p>
            <a:pPr marL="128016" lvl="1" indent="0">
              <a:buNone/>
            </a:pPr>
            <a:r>
              <a:rPr lang="da-DK" dirty="0" smtClean="0"/>
              <a:t>Cd</a:t>
            </a:r>
            <a:r>
              <a:rPr lang="da-DK" baseline="-25000" dirty="0" smtClean="0"/>
              <a:t>2</a:t>
            </a:r>
            <a:r>
              <a:rPr lang="da-DK" dirty="0" smtClean="0"/>
              <a:t>Os</a:t>
            </a:r>
            <a:r>
              <a:rPr lang="da-DK" baseline="-25000" dirty="0" smtClean="0"/>
              <a:t>2</a:t>
            </a:r>
            <a:r>
              <a:rPr lang="da-DK" dirty="0" smtClean="0"/>
              <a:t>O</a:t>
            </a:r>
            <a:r>
              <a:rPr lang="da-DK" baseline="-25000" dirty="0" smtClean="0"/>
              <a:t>7</a:t>
            </a:r>
            <a:r>
              <a:rPr lang="da-DK" dirty="0" smtClean="0"/>
              <a:t> </a:t>
            </a:r>
            <a:r>
              <a:rPr lang="da-DK" dirty="0"/>
              <a:t>- D. Mandrus et al., Phys. Rev. B 63, 195104 (2001).</a:t>
            </a:r>
          </a:p>
          <a:p>
            <a:pPr marL="128016" lvl="1" indent="0">
              <a:buNone/>
            </a:pPr>
            <a:endParaRPr lang="da-DK" dirty="0" smtClean="0"/>
          </a:p>
          <a:p>
            <a:pPr marL="128016" lvl="1" indent="0">
              <a:buNone/>
            </a:pPr>
            <a:r>
              <a:rPr lang="da-DK" dirty="0" smtClean="0"/>
              <a:t>Y</a:t>
            </a:r>
            <a:r>
              <a:rPr lang="da-DK" dirty="0"/>
              <a:t>, Ca, Sr, Bi Ruthenates - J. S. Lee et al., Phys. Rev. B 64, 245107 (2001).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5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Sr-214  </a:t>
            </a:r>
            <a:r>
              <a:rPr lang="en-US" dirty="0"/>
              <a:t>Band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Sr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(2+)</a:t>
            </a:r>
            <a:r>
              <a:rPr lang="en-US" dirty="0" err="1" smtClean="0"/>
              <a:t>Ir</a:t>
            </a:r>
            <a:r>
              <a:rPr lang="en-US" baseline="30000" dirty="0" smtClean="0"/>
              <a:t>(4+)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r>
              <a:rPr lang="en-US" dirty="0" err="1" smtClean="0"/>
              <a:t>Ir</a:t>
            </a:r>
            <a:r>
              <a:rPr lang="en-US" baseline="30000" dirty="0" smtClean="0"/>
              <a:t>(4+)</a:t>
            </a:r>
            <a:r>
              <a:rPr lang="en-US" dirty="0" smtClean="0"/>
              <a:t>: 5d</a:t>
            </a:r>
            <a:r>
              <a:rPr lang="en-US" baseline="30000" dirty="0" smtClean="0"/>
              <a:t>5</a:t>
            </a:r>
            <a:r>
              <a:rPr lang="en-US" dirty="0" smtClean="0"/>
              <a:t> system</a:t>
            </a:r>
            <a:endParaRPr lang="en-US" baseline="30000" dirty="0"/>
          </a:p>
          <a:p>
            <a:endParaRPr lang="en-US" baseline="-25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43" y="2777066"/>
            <a:ext cx="4116835" cy="2845459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1580444" y="5435600"/>
            <a:ext cx="733778" cy="5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02558" y="5424312"/>
            <a:ext cx="733778" cy="11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73893" y="5413024"/>
            <a:ext cx="733778" cy="11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60220" y="4691662"/>
            <a:ext cx="733778" cy="11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9248" y="4680374"/>
            <a:ext cx="733778" cy="11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02558" y="5435600"/>
            <a:ext cx="733778" cy="5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05940" y="5120640"/>
            <a:ext cx="0" cy="708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33700" y="5131084"/>
            <a:ext cx="0" cy="708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60220" y="5120640"/>
            <a:ext cx="0" cy="708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19248" y="5131083"/>
            <a:ext cx="0" cy="708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86575" y="5120639"/>
            <a:ext cx="0" cy="708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4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Sr-214: correct Band structure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Spin-Orbit Coupling (SOC)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2g </a:t>
            </a:r>
            <a:r>
              <a:rPr lang="en-US" dirty="0" smtClean="0"/>
              <a:t>states </a:t>
            </a:r>
            <a:r>
              <a:rPr lang="en-US" dirty="0" smtClean="0">
                <a:latin typeface="Calibri" panose="020F0502020204030204" pitchFamily="34" charset="0"/>
              </a:rPr>
              <a:t>→ </a:t>
            </a:r>
            <a:r>
              <a:rPr lang="en-US" dirty="0" smtClean="0">
                <a:latin typeface="Brush Script MT" panose="03060802040406070304" pitchFamily="66" charset="0"/>
              </a:rPr>
              <a:t>l</a:t>
            </a:r>
            <a:r>
              <a:rPr lang="en-US" dirty="0" smtClean="0">
                <a:latin typeface="Calibri" panose="020F0502020204030204" pitchFamily="34" charset="0"/>
              </a:rPr>
              <a:t> = 1 states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Strong SOC: </a:t>
            </a:r>
          </a:p>
          <a:p>
            <a:r>
              <a:rPr lang="en-US" dirty="0"/>
              <a:t>t</a:t>
            </a:r>
            <a:r>
              <a:rPr lang="en-US" baseline="-25000" dirty="0"/>
              <a:t>2g </a:t>
            </a:r>
            <a:r>
              <a:rPr lang="en-US" dirty="0" smtClean="0"/>
              <a:t>splits into J</a:t>
            </a:r>
            <a:r>
              <a:rPr lang="en-US" baseline="-25000" dirty="0" smtClean="0"/>
              <a:t>eff</a:t>
            </a:r>
            <a:r>
              <a:rPr lang="en-US" dirty="0" smtClean="0"/>
              <a:t> = 3/2 and 1/2 </a:t>
            </a:r>
          </a:p>
          <a:p>
            <a:r>
              <a:rPr lang="en-US" dirty="0" smtClean="0"/>
              <a:t>Narrow Jeff = ½ band due to hopping integrals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2" y="2286000"/>
            <a:ext cx="4037273" cy="402272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5111917"/>
            <a:ext cx="3621346" cy="855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3168" y="1732525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Novel J</a:t>
            </a:r>
            <a:r>
              <a:rPr lang="en-US" sz="1400" baseline="-25000" dirty="0"/>
              <a:t>eff</a:t>
            </a:r>
            <a:r>
              <a:rPr lang="en-US" sz="1400" dirty="0"/>
              <a:t> = 1/2 Mott State Induced by Relativistic Spin-Orbit Coupling in </a:t>
            </a:r>
            <a:r>
              <a:rPr lang="en-US" sz="1400" dirty="0" smtClean="0"/>
              <a:t>Sr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IrO</a:t>
            </a:r>
            <a:r>
              <a:rPr lang="en-US" sz="1400" baseline="-25000" dirty="0" smtClean="0"/>
              <a:t>4</a:t>
            </a:r>
          </a:p>
          <a:p>
            <a:r>
              <a:rPr lang="en-US" sz="1400" dirty="0" smtClean="0"/>
              <a:t>B. J. Kim </a:t>
            </a:r>
            <a:r>
              <a:rPr lang="en-US" sz="1400" i="1" dirty="0" smtClean="0"/>
              <a:t>et al</a:t>
            </a:r>
            <a:r>
              <a:rPr lang="en-US" sz="1400" dirty="0" smtClean="0"/>
              <a:t>.,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 </a:t>
            </a:r>
            <a:r>
              <a:rPr lang="en-US" sz="1400" b="1" dirty="0"/>
              <a:t>101</a:t>
            </a:r>
            <a:r>
              <a:rPr lang="en-US" sz="1400" dirty="0"/>
              <a:t>, 076402 (2008)</a:t>
            </a:r>
          </a:p>
        </p:txBody>
      </p:sp>
    </p:spTree>
    <p:extLst>
      <p:ext uri="{BB962C8B-B14F-4D97-AF65-F5344CB8AC3E}">
        <p14:creationId xmlns:p14="http://schemas.microsoft.com/office/powerpoint/2010/main" val="320669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u + SOC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5557295" cy="4023360"/>
          </a:xfrm>
        </p:spPr>
        <p:txBody>
          <a:bodyPr/>
          <a:lstStyle/>
          <a:p>
            <a:r>
              <a:rPr lang="en-US" dirty="0" smtClean="0"/>
              <a:t>ARPES, Optical Conductivity, XAS experiments</a:t>
            </a:r>
          </a:p>
          <a:p>
            <a:r>
              <a:rPr lang="en-US" dirty="0" smtClean="0"/>
              <a:t>DFT calculations (LDA, LDA + U)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0" y="3970646"/>
            <a:ext cx="2838846" cy="19147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6" y="3546724"/>
            <a:ext cx="5563376" cy="2762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846" y="2811543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Novel Jeff = 1/2 Mott State Induced by Relativistic Spin-Orbit Coupling in </a:t>
            </a:r>
            <a:r>
              <a:rPr lang="en-US" sz="1400" dirty="0" smtClean="0"/>
              <a:t>Sr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IrO</a:t>
            </a:r>
            <a:r>
              <a:rPr lang="en-US" sz="1400" baseline="-25000" dirty="0" smtClean="0"/>
              <a:t>4</a:t>
            </a:r>
          </a:p>
          <a:p>
            <a:r>
              <a:rPr lang="en-US" sz="1400" dirty="0" smtClean="0"/>
              <a:t>B. J. Kim </a:t>
            </a:r>
            <a:r>
              <a:rPr lang="en-US" sz="1400" i="1" dirty="0" smtClean="0"/>
              <a:t>et al</a:t>
            </a:r>
            <a:r>
              <a:rPr lang="en-US" sz="1400" dirty="0" smtClean="0"/>
              <a:t>.,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 </a:t>
            </a:r>
            <a:r>
              <a:rPr lang="en-US" sz="1400" b="1" dirty="0"/>
              <a:t>101</a:t>
            </a:r>
            <a:r>
              <a:rPr lang="en-US" sz="1400" dirty="0"/>
              <a:t>, 076402 (2008)</a:t>
            </a:r>
          </a:p>
        </p:txBody>
      </p:sp>
    </p:spTree>
    <p:extLst>
      <p:ext uri="{BB962C8B-B14F-4D97-AF65-F5344CB8AC3E}">
        <p14:creationId xmlns:p14="http://schemas.microsoft.com/office/powerpoint/2010/main" val="215840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x-ray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Resonant X-ray Spectroscopy  </a:t>
            </a:r>
          </a:p>
          <a:p>
            <a:pPr marL="128016" lvl="1" indent="0">
              <a:buNone/>
            </a:pPr>
            <a:r>
              <a:rPr lang="en-US" dirty="0" smtClean="0"/>
              <a:t>Contains information from quantum interference </a:t>
            </a:r>
          </a:p>
          <a:p>
            <a:pPr marL="128016" lvl="1" indent="0">
              <a:buNone/>
            </a:pPr>
            <a:r>
              <a:rPr lang="en-US" dirty="0" smtClean="0"/>
              <a:t>of different scattering paths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91" y="2642573"/>
            <a:ext cx="5630061" cy="376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2" y="5017483"/>
            <a:ext cx="4286848" cy="1162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0891" y="1778927"/>
            <a:ext cx="632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Phase-Sensitive Observation of a Spin-Orbital Mott State in </a:t>
            </a:r>
            <a:r>
              <a:rPr lang="en-US" sz="1600" dirty="0" smtClean="0"/>
              <a:t>Sr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IrO</a:t>
            </a:r>
            <a:r>
              <a:rPr lang="en-US" sz="1600" baseline="-25000" dirty="0" smtClean="0"/>
              <a:t>4</a:t>
            </a:r>
          </a:p>
          <a:p>
            <a:r>
              <a:rPr lang="en-US" sz="1600" dirty="0" smtClean="0"/>
              <a:t>B. J. Kim </a:t>
            </a:r>
            <a:r>
              <a:rPr lang="en-US" sz="1600" i="1" dirty="0" smtClean="0"/>
              <a:t>et al</a:t>
            </a:r>
            <a:r>
              <a:rPr lang="en-US" sz="1600" dirty="0" smtClean="0"/>
              <a:t>., Science 323, 1329 (2009)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3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Phase-sensitive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baseline="-25000" dirty="0" smtClean="0"/>
              <a:t>eff</a:t>
            </a:r>
            <a:r>
              <a:rPr lang="en-US" dirty="0" smtClean="0"/>
              <a:t> = ½ states – linear combinations of </a:t>
            </a:r>
            <a:r>
              <a:rPr lang="en-US" dirty="0" err="1" smtClean="0"/>
              <a:t>xy</a:t>
            </a:r>
            <a:r>
              <a:rPr lang="en-US" dirty="0" smtClean="0"/>
              <a:t>, </a:t>
            </a:r>
            <a:r>
              <a:rPr lang="en-US" dirty="0" err="1" smtClean="0"/>
              <a:t>yz</a:t>
            </a:r>
            <a:r>
              <a:rPr lang="en-US" dirty="0" smtClean="0"/>
              <a:t>, </a:t>
            </a:r>
            <a:r>
              <a:rPr lang="en-US" dirty="0" err="1" smtClean="0"/>
              <a:t>zx</a:t>
            </a:r>
            <a:r>
              <a:rPr lang="en-US" dirty="0" smtClean="0"/>
              <a:t> </a:t>
            </a:r>
            <a:r>
              <a:rPr lang="en-US" i="1" dirty="0" smtClean="0"/>
              <a:t>that differ in phase</a:t>
            </a:r>
          </a:p>
          <a:p>
            <a:r>
              <a:rPr lang="en-US" dirty="0"/>
              <a:t>No phase difference for simple t</a:t>
            </a:r>
            <a:r>
              <a:rPr lang="en-US" baseline="-25000" dirty="0"/>
              <a:t>2g</a:t>
            </a:r>
            <a:r>
              <a:rPr lang="en-US" dirty="0"/>
              <a:t> states (real wave </a:t>
            </a:r>
            <a:r>
              <a:rPr lang="en-US" dirty="0" err="1"/>
              <a:t>fns</a:t>
            </a:r>
            <a:r>
              <a:rPr lang="en-US" dirty="0"/>
              <a:t>.) </a:t>
            </a:r>
          </a:p>
          <a:p>
            <a:r>
              <a:rPr lang="en-US" dirty="0" smtClean="0"/>
              <a:t>Scattering </a:t>
            </a:r>
            <a:r>
              <a:rPr lang="en-US" dirty="0" smtClean="0"/>
              <a:t>amplitudes depend on phase differences between states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→ </a:t>
            </a:r>
            <a:r>
              <a:rPr lang="en-US" dirty="0" smtClean="0">
                <a:latin typeface="Calibri" panose="020F0502020204030204" pitchFamily="34" charset="0"/>
              </a:rPr>
              <a:t>Test J</a:t>
            </a:r>
            <a:r>
              <a:rPr lang="en-US" baseline="-25000" dirty="0" smtClean="0">
                <a:latin typeface="Calibri" panose="020F0502020204030204" pitchFamily="34" charset="0"/>
              </a:rPr>
              <a:t>eff</a:t>
            </a:r>
            <a:r>
              <a:rPr lang="en-US" dirty="0" smtClean="0">
                <a:latin typeface="Calibri" panose="020F0502020204030204" pitchFamily="34" charset="0"/>
              </a:rPr>
              <a:t> = ½  model vs. S = ½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42" y="4531723"/>
            <a:ext cx="4448796" cy="1448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4197554"/>
            <a:ext cx="3519380" cy="2312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7958" y="3712905"/>
            <a:ext cx="632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Phase-Sensitive Observation of a Spin-Orbital Mott State in </a:t>
            </a:r>
            <a:r>
              <a:rPr lang="en-US" sz="1600" dirty="0" smtClean="0"/>
              <a:t>Sr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IrO</a:t>
            </a:r>
            <a:r>
              <a:rPr lang="en-US" sz="1600" baseline="-25000" dirty="0" smtClean="0"/>
              <a:t>4</a:t>
            </a:r>
          </a:p>
          <a:p>
            <a:r>
              <a:rPr lang="en-US" sz="1600" dirty="0" smtClean="0"/>
              <a:t>B. J. Kim </a:t>
            </a:r>
            <a:r>
              <a:rPr lang="en-US" sz="1600" i="1" dirty="0" smtClean="0"/>
              <a:t>et al</a:t>
            </a:r>
            <a:r>
              <a:rPr lang="en-US" sz="1600" dirty="0" smtClean="0"/>
              <a:t>., Science 323, 1329 (2009)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813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3" y="3213814"/>
            <a:ext cx="5400791" cy="29142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56" y="3213814"/>
            <a:ext cx="5221041" cy="225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8358" y="2504994"/>
            <a:ext cx="632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Phase-Sensitive Observation of a Spin-Orbital Mott State in </a:t>
            </a:r>
            <a:r>
              <a:rPr lang="en-US" sz="1600" dirty="0" smtClean="0"/>
              <a:t>Sr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IrO</a:t>
            </a:r>
            <a:r>
              <a:rPr lang="en-US" sz="1600" baseline="-25000" dirty="0" smtClean="0"/>
              <a:t>4</a:t>
            </a:r>
          </a:p>
          <a:p>
            <a:r>
              <a:rPr lang="en-US" sz="1600" dirty="0" smtClean="0"/>
              <a:t>B. J. Kim </a:t>
            </a:r>
            <a:r>
              <a:rPr lang="en-US" sz="1600" i="1" dirty="0" smtClean="0"/>
              <a:t>et al</a:t>
            </a:r>
            <a:r>
              <a:rPr lang="en-US" sz="1600" dirty="0" smtClean="0"/>
              <a:t>., Science 323, 1329 (2009)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679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803</TotalTime>
  <Words>724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Brush Script MT</vt:lpstr>
      <vt:lpstr>Calibri</vt:lpstr>
      <vt:lpstr>Tw Cen MT</vt:lpstr>
      <vt:lpstr>Tw Cen MT Condensed</vt:lpstr>
      <vt:lpstr>Wingdings 3</vt:lpstr>
      <vt:lpstr>Integral</vt:lpstr>
      <vt:lpstr>Iridates</vt:lpstr>
      <vt:lpstr>5d transition metals: uninteresting?</vt:lpstr>
      <vt:lpstr>Discovery of “MORE EXOTIC” 4d, 5d TMOs</vt:lpstr>
      <vt:lpstr>Sr-214  Band structure</vt:lpstr>
      <vt:lpstr>Sr-214: correct Band structure</vt:lpstr>
      <vt:lpstr>Observation of u + SOC </vt:lpstr>
      <vt:lpstr>Resonant x-ray studies</vt:lpstr>
      <vt:lpstr>Phase-sensitive measurements</vt:lpstr>
      <vt:lpstr>Results</vt:lpstr>
      <vt:lpstr>Tuning the I.-m.T. with Structure</vt:lpstr>
      <vt:lpstr>Ruddelsden-Popper phases</vt:lpstr>
      <vt:lpstr>Results – Lda + U</vt:lpstr>
      <vt:lpstr>results</vt:lpstr>
      <vt:lpstr>Topological Mott insulators</vt:lpstr>
      <vt:lpstr>Topological insulators</vt:lpstr>
      <vt:lpstr>Pyrochlore Iridates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Iridates</dc:title>
  <dc:creator>Billy Flaherty</dc:creator>
  <cp:lastModifiedBy>Billy Flaherty</cp:lastModifiedBy>
  <cp:revision>31</cp:revision>
  <cp:lastPrinted>2014-12-08T21:35:58Z</cp:lastPrinted>
  <dcterms:created xsi:type="dcterms:W3CDTF">2014-12-08T08:11:22Z</dcterms:created>
  <dcterms:modified xsi:type="dcterms:W3CDTF">2014-12-08T21:36:53Z</dcterms:modified>
</cp:coreProperties>
</file>