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6" r:id="rId2"/>
    <p:sldId id="285" r:id="rId3"/>
    <p:sldId id="329" r:id="rId4"/>
    <p:sldId id="456" r:id="rId5"/>
    <p:sldId id="455" r:id="rId6"/>
    <p:sldId id="330" r:id="rId7"/>
    <p:sldId id="406" r:id="rId8"/>
    <p:sldId id="408" r:id="rId9"/>
    <p:sldId id="457" r:id="rId10"/>
    <p:sldId id="405" r:id="rId11"/>
    <p:sldId id="409" r:id="rId12"/>
    <p:sldId id="413" r:id="rId13"/>
    <p:sldId id="414" r:id="rId14"/>
    <p:sldId id="415" r:id="rId15"/>
    <p:sldId id="416" r:id="rId16"/>
    <p:sldId id="417" r:id="rId17"/>
    <p:sldId id="458" r:id="rId18"/>
    <p:sldId id="452" r:id="rId19"/>
    <p:sldId id="451" r:id="rId20"/>
    <p:sldId id="459" r:id="rId21"/>
    <p:sldId id="460" r:id="rId22"/>
    <p:sldId id="461" r:id="rId23"/>
    <p:sldId id="418" r:id="rId24"/>
    <p:sldId id="422" r:id="rId25"/>
    <p:sldId id="420" r:id="rId26"/>
    <p:sldId id="447" r:id="rId27"/>
    <p:sldId id="453" r:id="rId28"/>
  </p:sldIdLst>
  <p:sldSz cx="9144000" cy="6858000" type="screen4x3"/>
  <p:notesSz cx="7008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002846"/>
    <a:srgbClr val="00477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720" autoAdjust="0"/>
    <p:restoredTop sz="94660"/>
  </p:normalViewPr>
  <p:slideViewPr>
    <p:cSldViewPr>
      <p:cViewPr>
        <p:scale>
          <a:sx n="110" d="100"/>
          <a:sy n="110" d="100"/>
        </p:scale>
        <p:origin x="-1398" y="-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688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6887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55F958-9195-4836-91C3-BE91A816364A}" type="datetimeFigureOut">
              <a:rPr lang="en-US" smtClean="0"/>
              <a:pPr/>
              <a:t>12/9/2014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688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6887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8AE6E2-0DCC-4A80-952A-B6FBF2F6AE4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152" cy="464820"/>
          </a:xfrm>
          <a:prstGeom prst="rect">
            <a:avLst/>
          </a:prstGeom>
        </p:spPr>
        <p:txBody>
          <a:bodyPr vert="horz" lIns="93168" tIns="46584" rIns="93168" bIns="4658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039" y="0"/>
            <a:ext cx="3037152" cy="464820"/>
          </a:xfrm>
          <a:prstGeom prst="rect">
            <a:avLst/>
          </a:prstGeom>
        </p:spPr>
        <p:txBody>
          <a:bodyPr vert="horz" lIns="93168" tIns="46584" rIns="93168" bIns="46584" rtlCol="0"/>
          <a:lstStyle>
            <a:lvl1pPr algn="r">
              <a:defRPr sz="1200"/>
            </a:lvl1pPr>
          </a:lstStyle>
          <a:p>
            <a:fld id="{17D1C378-FF9B-44A0-AA72-706819E5465C}" type="datetimeFigureOut">
              <a:rPr lang="en-US" smtClean="0"/>
              <a:pPr/>
              <a:t>12/9/2014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9513" y="696913"/>
            <a:ext cx="4649787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8" tIns="46584" rIns="93168" bIns="4658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0882" y="4415790"/>
            <a:ext cx="5607050" cy="4183380"/>
          </a:xfrm>
          <a:prstGeom prst="rect">
            <a:avLst/>
          </a:prstGeom>
        </p:spPr>
        <p:txBody>
          <a:bodyPr vert="horz" lIns="93168" tIns="46584" rIns="93168" bIns="4658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152" cy="464820"/>
          </a:xfrm>
          <a:prstGeom prst="rect">
            <a:avLst/>
          </a:prstGeom>
        </p:spPr>
        <p:txBody>
          <a:bodyPr vert="horz" lIns="93168" tIns="46584" rIns="93168" bIns="4658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039" y="8829967"/>
            <a:ext cx="3037152" cy="464820"/>
          </a:xfrm>
          <a:prstGeom prst="rect">
            <a:avLst/>
          </a:prstGeom>
        </p:spPr>
        <p:txBody>
          <a:bodyPr vert="horz" lIns="93168" tIns="46584" rIns="93168" bIns="46584" rtlCol="0" anchor="b"/>
          <a:lstStyle>
            <a:lvl1pPr algn="r">
              <a:defRPr sz="1200"/>
            </a:lvl1pPr>
          </a:lstStyle>
          <a:p>
            <a:fld id="{64C4DEE8-80CD-42CD-9C41-022DA33995A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C4DEE8-80CD-42CD-9C41-022DA33995A0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C4DEE8-80CD-42CD-9C41-022DA33995A0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C4DEE8-80CD-42CD-9C41-022DA33995A0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1000"/>
              </a:spcAft>
              <a:buNone/>
            </a:pPr>
            <a:endParaRPr lang="en-US" sz="1200" i="1" dirty="0" smtClean="0">
              <a:solidFill>
                <a:srgbClr val="000099"/>
              </a:solidFill>
              <a:latin typeface="Candar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C4DEE8-80CD-42CD-9C41-022DA33995A0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1000"/>
              </a:spcAft>
              <a:buNone/>
            </a:pPr>
            <a:endParaRPr lang="en-US" sz="1200" i="1" dirty="0" smtClean="0">
              <a:solidFill>
                <a:srgbClr val="000099"/>
              </a:solidFill>
              <a:latin typeface="Candar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C4DEE8-80CD-42CD-9C41-022DA33995A0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C4DEE8-80CD-42CD-9C41-022DA33995A0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C4DEE8-80CD-42CD-9C41-022DA33995A0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C4DEE8-80CD-42CD-9C41-022DA33995A0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C4DEE8-80CD-42CD-9C41-022DA33995A0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C4DEE8-80CD-42CD-9C41-022DA33995A0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C4DEE8-80CD-42CD-9C41-022DA33995A0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C4DEE8-80CD-42CD-9C41-022DA33995A0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C4DEE8-80CD-42CD-9C41-022DA33995A0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C4DEE8-80CD-42CD-9C41-022DA33995A0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2ABA0-9B96-45ED-85F7-E8B850696E30}" type="datetimeFigureOut">
              <a:rPr lang="en-US" smtClean="0"/>
              <a:pPr/>
              <a:t>12/9/2014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E3412-C0A6-4E9E-9D19-C162EF0587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2ABA0-9B96-45ED-85F7-E8B850696E30}" type="datetimeFigureOut">
              <a:rPr lang="en-US" smtClean="0"/>
              <a:pPr/>
              <a:t>12/9/2014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E3412-C0A6-4E9E-9D19-C162EF0587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2ABA0-9B96-45ED-85F7-E8B850696E30}" type="datetimeFigureOut">
              <a:rPr lang="en-US" smtClean="0"/>
              <a:pPr/>
              <a:t>12/9/2014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E3412-C0A6-4E9E-9D19-C162EF0587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31883572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3188357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3188357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3188357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2ABA0-9B96-45ED-85F7-E8B850696E30}" type="datetimeFigureOut">
              <a:rPr lang="en-US" smtClean="0"/>
              <a:pPr/>
              <a:t>12/9/2014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E3412-C0A6-4E9E-9D19-C162EF0587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2ABA0-9B96-45ED-85F7-E8B850696E30}" type="datetimeFigureOut">
              <a:rPr lang="en-US" smtClean="0"/>
              <a:pPr/>
              <a:t>12/9/2014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E3412-C0A6-4E9E-9D19-C162EF0587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2ABA0-9B96-45ED-85F7-E8B850696E30}" type="datetimeFigureOut">
              <a:rPr lang="en-US" smtClean="0"/>
              <a:pPr/>
              <a:t>12/9/2014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E3412-C0A6-4E9E-9D19-C162EF0587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2ABA0-9B96-45ED-85F7-E8B850696E30}" type="datetimeFigureOut">
              <a:rPr lang="en-US" smtClean="0"/>
              <a:pPr/>
              <a:t>12/9/2014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E3412-C0A6-4E9E-9D19-C162EF0587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2ABA0-9B96-45ED-85F7-E8B850696E30}" type="datetimeFigureOut">
              <a:rPr lang="en-US" smtClean="0"/>
              <a:pPr/>
              <a:t>12/9/2014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E3412-C0A6-4E9E-9D19-C162EF0587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2ABA0-9B96-45ED-85F7-E8B850696E30}" type="datetimeFigureOut">
              <a:rPr lang="en-US" smtClean="0"/>
              <a:pPr/>
              <a:t>12/9/2014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E3412-C0A6-4E9E-9D19-C162EF0587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2ABA0-9B96-45ED-85F7-E8B850696E30}" type="datetimeFigureOut">
              <a:rPr lang="en-US" smtClean="0"/>
              <a:pPr/>
              <a:t>12/9/2014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E3412-C0A6-4E9E-9D19-C162EF0587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2ABA0-9B96-45ED-85F7-E8B850696E30}" type="datetimeFigureOut">
              <a:rPr lang="en-US" smtClean="0"/>
              <a:pPr/>
              <a:t>12/9/2014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CE3412-C0A6-4E9E-9D19-C162EF05875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92ABA0-9B96-45ED-85F7-E8B850696E30}" type="datetimeFigureOut">
              <a:rPr lang="en-US" smtClean="0"/>
              <a:pPr/>
              <a:t>12/9/2014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CE3412-C0A6-4E9E-9D19-C162EF05875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49375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0099"/>
                </a:solidFill>
                <a:latin typeface="Candara" pitchFamily="34" charset="0"/>
              </a:rPr>
              <a:t>MAT286K</a:t>
            </a:r>
            <a:br>
              <a:rPr lang="en-US" dirty="0" smtClean="0">
                <a:solidFill>
                  <a:srgbClr val="000099"/>
                </a:solidFill>
                <a:latin typeface="Candara" pitchFamily="34" charset="0"/>
              </a:rPr>
            </a:br>
            <a:r>
              <a:rPr lang="en-US" dirty="0" smtClean="0">
                <a:solidFill>
                  <a:srgbClr val="000099"/>
                </a:solidFill>
                <a:latin typeface="Candara" pitchFamily="34" charset="0"/>
              </a:rPr>
              <a:t>12-08-2014</a:t>
            </a:r>
            <a:br>
              <a:rPr lang="en-US" dirty="0" smtClean="0">
                <a:solidFill>
                  <a:srgbClr val="000099"/>
                </a:solidFill>
                <a:latin typeface="Candara" pitchFamily="34" charset="0"/>
              </a:rPr>
            </a:br>
            <a:r>
              <a:rPr lang="en-US" dirty="0" smtClean="0">
                <a:solidFill>
                  <a:srgbClr val="000099"/>
                </a:solidFill>
                <a:latin typeface="Candara" pitchFamily="34" charset="0"/>
              </a:rPr>
              <a:t>Lars </a:t>
            </a:r>
            <a:r>
              <a:rPr lang="en-US" dirty="0" err="1" smtClean="0">
                <a:solidFill>
                  <a:srgbClr val="000099"/>
                </a:solidFill>
                <a:latin typeface="Candara" pitchFamily="34" charset="0"/>
              </a:rPr>
              <a:t>Bjaalie</a:t>
            </a:r>
            <a:r>
              <a:rPr lang="en-US" dirty="0" smtClean="0">
                <a:solidFill>
                  <a:srgbClr val="000099"/>
                </a:solidFill>
                <a:latin typeface="Candara" pitchFamily="34" charset="0"/>
              </a:rPr>
              <a:t/>
            </a:r>
            <a:br>
              <a:rPr lang="en-US" dirty="0" smtClean="0">
                <a:solidFill>
                  <a:srgbClr val="000099"/>
                </a:solidFill>
                <a:latin typeface="Candara" pitchFamily="34" charset="0"/>
              </a:rPr>
            </a:br>
            <a:r>
              <a:rPr lang="en-US" dirty="0" smtClean="0">
                <a:solidFill>
                  <a:srgbClr val="000099"/>
                </a:solidFill>
                <a:latin typeface="Candara" pitchFamily="34" charset="0"/>
              </a:rPr>
              <a:t>The rare-earth </a:t>
            </a:r>
            <a:r>
              <a:rPr lang="en-US" dirty="0" err="1" smtClean="0">
                <a:solidFill>
                  <a:srgbClr val="000099"/>
                </a:solidFill>
                <a:latin typeface="Candara" pitchFamily="34" charset="0"/>
              </a:rPr>
              <a:t>titanates</a:t>
            </a:r>
            <a:r>
              <a:rPr lang="en-US" dirty="0" smtClean="0">
                <a:solidFill>
                  <a:srgbClr val="000099"/>
                </a:solidFill>
                <a:latin typeface="Candara" pitchFamily="34" charset="0"/>
              </a:rPr>
              <a:t> (</a:t>
            </a:r>
            <a:r>
              <a:rPr lang="en-US" i="1" dirty="0" smtClean="0">
                <a:solidFill>
                  <a:srgbClr val="000099"/>
                </a:solidFill>
                <a:latin typeface="Candara" pitchFamily="34" charset="0"/>
              </a:rPr>
              <a:t>R</a:t>
            </a:r>
            <a:r>
              <a:rPr lang="en-US" dirty="0" smtClean="0">
                <a:solidFill>
                  <a:srgbClr val="000099"/>
                </a:solidFill>
                <a:latin typeface="Candara" pitchFamily="34" charset="0"/>
              </a:rPr>
              <a:t>TiO3)</a:t>
            </a:r>
            <a:endParaRPr lang="en-US" dirty="0">
              <a:solidFill>
                <a:srgbClr val="000099"/>
              </a:solidFill>
              <a:latin typeface="Candara" pitchFamily="34" charset="0"/>
            </a:endParaRPr>
          </a:p>
        </p:txBody>
      </p:sp>
      <p:pic>
        <p:nvPicPr>
          <p:cNvPr id="3" name="Picture 2" descr="centralen_wes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172" y="4191000"/>
            <a:ext cx="7923228" cy="20818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12.png"/>
          <p:cNvPicPr>
            <a:picLocks noChangeAspect="1"/>
          </p:cNvPicPr>
          <p:nvPr/>
        </p:nvPicPr>
        <p:blipFill>
          <a:blip r:embed="rId3"/>
          <a:srcRect l="29500" t="20444" r="6500" b="3556"/>
          <a:stretch>
            <a:fillRect/>
          </a:stretch>
        </p:blipFill>
        <p:spPr>
          <a:xfrm>
            <a:off x="457200" y="762000"/>
            <a:ext cx="6616345" cy="4419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5486400"/>
            <a:ext cx="8382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000099"/>
                </a:solidFill>
                <a:latin typeface="Candara" pitchFamily="34" charset="0"/>
              </a:rPr>
              <a:t>Transition (</a:t>
            </a:r>
            <a:r>
              <a:rPr lang="en-US" sz="2200" i="1" dirty="0" smtClean="0">
                <a:solidFill>
                  <a:srgbClr val="000099"/>
                </a:solidFill>
                <a:latin typeface="Candara" pitchFamily="34" charset="0"/>
              </a:rPr>
              <a:t>b</a:t>
            </a:r>
            <a:r>
              <a:rPr lang="en-US" sz="2200" dirty="0" smtClean="0">
                <a:solidFill>
                  <a:srgbClr val="000099"/>
                </a:solidFill>
                <a:latin typeface="Candara" pitchFamily="34" charset="0"/>
              </a:rPr>
              <a:t> decreasing) at </a:t>
            </a:r>
            <a:r>
              <a:rPr lang="en-US" sz="2200" i="1" dirty="0" smtClean="0">
                <a:solidFill>
                  <a:srgbClr val="000099"/>
                </a:solidFill>
                <a:latin typeface="Candara" pitchFamily="34" charset="0"/>
              </a:rPr>
              <a:t>r</a:t>
            </a:r>
            <a:r>
              <a:rPr lang="en-US" sz="2200" baseline="-25000" dirty="0" smtClean="0">
                <a:solidFill>
                  <a:srgbClr val="000099"/>
                </a:solidFill>
                <a:latin typeface="Candara" pitchFamily="34" charset="0"/>
              </a:rPr>
              <a:t>3+</a:t>
            </a:r>
            <a:r>
              <a:rPr lang="en-US" sz="2200" dirty="0" smtClean="0">
                <a:solidFill>
                  <a:srgbClr val="000099"/>
                </a:solidFill>
                <a:latin typeface="Candara" pitchFamily="34" charset="0"/>
              </a:rPr>
              <a:t> = 1.11 Å interpreted as a distortion</a:t>
            </a:r>
            <a:br>
              <a:rPr lang="en-US" sz="2200" dirty="0" smtClean="0">
                <a:solidFill>
                  <a:srgbClr val="000099"/>
                </a:solidFill>
                <a:latin typeface="Candara" pitchFamily="34" charset="0"/>
              </a:rPr>
            </a:br>
            <a:r>
              <a:rPr lang="en-US" sz="2200" dirty="0" smtClean="0">
                <a:solidFill>
                  <a:srgbClr val="000099"/>
                </a:solidFill>
                <a:latin typeface="Candara" pitchFamily="34" charset="0"/>
              </a:rPr>
              <a:t>of the </a:t>
            </a:r>
            <a:r>
              <a:rPr lang="en-US" sz="2200" dirty="0" err="1" smtClean="0">
                <a:solidFill>
                  <a:srgbClr val="000099"/>
                </a:solidFill>
                <a:latin typeface="Candara" pitchFamily="34" charset="0"/>
              </a:rPr>
              <a:t>octahedra</a:t>
            </a:r>
            <a:r>
              <a:rPr lang="en-US" sz="2200" dirty="0" smtClean="0">
                <a:solidFill>
                  <a:srgbClr val="000099"/>
                </a:solidFill>
                <a:latin typeface="Candara" pitchFamily="34" charset="0"/>
              </a:rPr>
              <a:t> superimposed on the cooperative site rotations (</a:t>
            </a:r>
            <a:r>
              <a:rPr lang="en-US" sz="2200" i="1" dirty="0" smtClean="0">
                <a:solidFill>
                  <a:srgbClr val="000099"/>
                </a:solidFill>
                <a:latin typeface="Candara" pitchFamily="34" charset="0"/>
              </a:rPr>
              <a:t>GdFeO</a:t>
            </a:r>
            <a:r>
              <a:rPr lang="en-US" sz="2200" i="1" baseline="-25000" dirty="0" smtClean="0">
                <a:solidFill>
                  <a:srgbClr val="000099"/>
                </a:solidFill>
                <a:latin typeface="Candara" pitchFamily="34" charset="0"/>
              </a:rPr>
              <a:t>3</a:t>
            </a:r>
            <a:r>
              <a:rPr lang="en-US" sz="2200" dirty="0" smtClean="0">
                <a:solidFill>
                  <a:srgbClr val="000099"/>
                </a:solidFill>
                <a:latin typeface="Candara" pitchFamily="34" charset="0"/>
              </a:rPr>
              <a:t>) as a result of R-O interactions</a:t>
            </a:r>
            <a:endParaRPr lang="en-US" sz="2200" dirty="0">
              <a:solidFill>
                <a:srgbClr val="000099"/>
              </a:solidFill>
              <a:latin typeface="Candara" pitchFamily="34" charset="0"/>
            </a:endParaRP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0" y="1587"/>
            <a:ext cx="9144000" cy="461665"/>
          </a:xfrm>
          <a:prstGeom prst="rect">
            <a:avLst/>
          </a:prstGeom>
          <a:solidFill>
            <a:srgbClr val="00408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Candara"/>
              </a:rPr>
              <a:t>Lattice parameters</a:t>
            </a:r>
            <a:endParaRPr lang="en-US" sz="2400" dirty="0">
              <a:solidFill>
                <a:schemeClr val="bg1"/>
              </a:solidFill>
              <a:latin typeface="Candar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43600" y="1371600"/>
            <a:ext cx="2895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99"/>
                </a:solidFill>
                <a:latin typeface="Candara" pitchFamily="34" charset="0"/>
              </a:rPr>
              <a:t>Fig.  from H. D. Zhou and J. B. </a:t>
            </a:r>
            <a:r>
              <a:rPr lang="en-US" dirty="0" err="1" smtClean="0">
                <a:solidFill>
                  <a:srgbClr val="000099"/>
                </a:solidFill>
                <a:latin typeface="Candara" pitchFamily="34" charset="0"/>
              </a:rPr>
              <a:t>Goodenough</a:t>
            </a:r>
            <a:r>
              <a:rPr lang="en-US" dirty="0" smtClean="0">
                <a:solidFill>
                  <a:srgbClr val="000099"/>
                </a:solidFill>
                <a:latin typeface="Candara" pitchFamily="34" charset="0"/>
              </a:rPr>
              <a:t>, J. Phys.: </a:t>
            </a:r>
            <a:r>
              <a:rPr lang="en-US" dirty="0" err="1" smtClean="0">
                <a:solidFill>
                  <a:srgbClr val="000099"/>
                </a:solidFill>
                <a:latin typeface="Candara" pitchFamily="34" charset="0"/>
              </a:rPr>
              <a:t>Condens</a:t>
            </a:r>
            <a:r>
              <a:rPr lang="en-US" dirty="0" smtClean="0">
                <a:solidFill>
                  <a:srgbClr val="000099"/>
                </a:solidFill>
                <a:latin typeface="Candara" pitchFamily="34" charset="0"/>
              </a:rPr>
              <a:t>. Matter </a:t>
            </a:r>
            <a:r>
              <a:rPr lang="en-US" b="1" dirty="0" smtClean="0">
                <a:solidFill>
                  <a:srgbClr val="000099"/>
                </a:solidFill>
                <a:latin typeface="Candara" pitchFamily="34" charset="0"/>
              </a:rPr>
              <a:t>17, </a:t>
            </a:r>
            <a:r>
              <a:rPr lang="en-US" dirty="0" smtClean="0">
                <a:solidFill>
                  <a:srgbClr val="000099"/>
                </a:solidFill>
                <a:latin typeface="Candara" pitchFamily="34" charset="0"/>
              </a:rPr>
              <a:t>7395-7406 (2005)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762000" y="1503360"/>
            <a:ext cx="533400" cy="1588"/>
          </a:xfrm>
          <a:prstGeom prst="line">
            <a:avLst/>
          </a:prstGeom>
          <a:ln w="381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771525" y="1855785"/>
            <a:ext cx="533400" cy="1588"/>
          </a:xfrm>
          <a:prstGeom prst="line">
            <a:avLst/>
          </a:prstGeom>
          <a:ln w="381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rot="16200000" flipV="1">
            <a:off x="1650266" y="4188639"/>
            <a:ext cx="420675" cy="0"/>
          </a:xfrm>
          <a:prstGeom prst="straightConnector1">
            <a:avLst/>
          </a:prstGeom>
          <a:ln w="38100">
            <a:solidFill>
              <a:srgbClr val="0000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084789" y="2646402"/>
            <a:ext cx="58221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i="1" dirty="0" smtClean="0">
                <a:solidFill>
                  <a:srgbClr val="000099"/>
                </a:solidFill>
              </a:rPr>
              <a:t>t</a:t>
            </a:r>
            <a:r>
              <a:rPr lang="en-US" sz="3000" b="1" i="1" baseline="-25000" dirty="0" smtClean="0">
                <a:solidFill>
                  <a:srgbClr val="000099"/>
                </a:solidFill>
              </a:rPr>
              <a:t>2g</a:t>
            </a:r>
            <a:endParaRPr lang="en-US" sz="3000" b="1" i="1" baseline="-25000" dirty="0">
              <a:solidFill>
                <a:srgbClr val="000099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828800" y="1427202"/>
            <a:ext cx="50847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i="1" dirty="0" err="1" smtClean="0">
                <a:solidFill>
                  <a:srgbClr val="000099"/>
                </a:solidFill>
              </a:rPr>
              <a:t>e</a:t>
            </a:r>
            <a:r>
              <a:rPr lang="en-US" sz="3000" b="1" i="1" baseline="-25000" dirty="0" err="1" smtClean="0">
                <a:solidFill>
                  <a:srgbClr val="000099"/>
                </a:solidFill>
              </a:rPr>
              <a:t>g</a:t>
            </a:r>
            <a:endParaRPr lang="en-US" sz="3000" b="1" i="1" baseline="-25000" dirty="0">
              <a:solidFill>
                <a:srgbClr val="000099"/>
              </a:solidFill>
            </a:endParaRPr>
          </a:p>
        </p:txBody>
      </p:sp>
      <p:pic>
        <p:nvPicPr>
          <p:cNvPr id="24" name="Picture 23" descr="BSC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7200" y="1519535"/>
            <a:ext cx="3733800" cy="2634965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4471392" y="4338935"/>
            <a:ext cx="388600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99"/>
                </a:solidFill>
                <a:latin typeface="Candara" pitchFamily="34" charset="0"/>
              </a:rPr>
              <a:t>HSE electronic structure of GdTiO</a:t>
            </a:r>
            <a:r>
              <a:rPr lang="en-US" sz="2000" baseline="-25000" dirty="0" smtClean="0">
                <a:solidFill>
                  <a:srgbClr val="000099"/>
                </a:solidFill>
                <a:latin typeface="Candara" pitchFamily="34" charset="0"/>
              </a:rPr>
              <a:t>3</a:t>
            </a:r>
            <a:endParaRPr lang="en-US" sz="2000" baseline="-25000" dirty="0">
              <a:solidFill>
                <a:srgbClr val="000099"/>
              </a:solidFill>
              <a:latin typeface="Candara" pitchFamily="34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762000" y="3881381"/>
            <a:ext cx="533400" cy="1588"/>
          </a:xfrm>
          <a:prstGeom prst="line">
            <a:avLst/>
          </a:prstGeom>
          <a:ln w="381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762000" y="2695573"/>
            <a:ext cx="533400" cy="1588"/>
          </a:xfrm>
          <a:prstGeom prst="line">
            <a:avLst/>
          </a:prstGeom>
          <a:ln w="381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762000" y="3255960"/>
            <a:ext cx="533400" cy="1588"/>
          </a:xfrm>
          <a:prstGeom prst="line">
            <a:avLst/>
          </a:prstGeom>
          <a:ln w="381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1600200" y="3656012"/>
            <a:ext cx="533400" cy="1588"/>
          </a:xfrm>
          <a:prstGeom prst="line">
            <a:avLst/>
          </a:prstGeom>
          <a:ln w="381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1600200" y="4401684"/>
            <a:ext cx="533400" cy="1588"/>
          </a:xfrm>
          <a:prstGeom prst="line">
            <a:avLst/>
          </a:prstGeom>
          <a:ln w="381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rot="16200000" flipV="1">
            <a:off x="824659" y="3671141"/>
            <a:ext cx="420675" cy="0"/>
          </a:xfrm>
          <a:prstGeom prst="straightConnector1">
            <a:avLst/>
          </a:prstGeom>
          <a:ln w="38100">
            <a:solidFill>
              <a:srgbClr val="000099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V="1">
            <a:off x="1295400" y="3657600"/>
            <a:ext cx="304800" cy="228600"/>
          </a:xfrm>
          <a:prstGeom prst="line">
            <a:avLst/>
          </a:prstGeom>
          <a:ln w="127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rot="16200000" flipH="1">
            <a:off x="1181100" y="4000500"/>
            <a:ext cx="533400" cy="304800"/>
          </a:xfrm>
          <a:prstGeom prst="line">
            <a:avLst/>
          </a:prstGeom>
          <a:ln w="127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609600" y="5181600"/>
            <a:ext cx="738535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99"/>
                </a:solidFill>
                <a:latin typeface="Candara" pitchFamily="34" charset="0"/>
              </a:rPr>
              <a:t>Crystal field from off-cubic rare-earth ions split 3d levels</a:t>
            </a:r>
          </a:p>
          <a:p>
            <a:r>
              <a:rPr lang="en-US" sz="2400" dirty="0" smtClean="0">
                <a:solidFill>
                  <a:srgbClr val="000099"/>
                </a:solidFill>
                <a:latin typeface="Candara" pitchFamily="34" charset="0"/>
              </a:rPr>
              <a:t>Gap from placing two electrons on the same Ti atom</a:t>
            </a:r>
          </a:p>
          <a:p>
            <a:r>
              <a:rPr lang="en-US" sz="2400" dirty="0" smtClean="0">
                <a:solidFill>
                  <a:srgbClr val="000099"/>
                </a:solidFill>
                <a:latin typeface="Candara" pitchFamily="34" charset="0"/>
              </a:rPr>
              <a:t>Prototypical Mott insulators</a:t>
            </a:r>
            <a:endParaRPr lang="en-US" sz="2400" dirty="0">
              <a:solidFill>
                <a:srgbClr val="000099"/>
              </a:solidFill>
              <a:latin typeface="Candara" pitchFamily="34" charset="0"/>
            </a:endParaRPr>
          </a:p>
        </p:txBody>
      </p:sp>
      <p:sp>
        <p:nvSpPr>
          <p:cNvPr id="19" name="Text Box 11"/>
          <p:cNvSpPr txBox="1">
            <a:spLocks noChangeArrowheads="1"/>
          </p:cNvSpPr>
          <p:nvPr/>
        </p:nvSpPr>
        <p:spPr bwMode="auto">
          <a:xfrm>
            <a:off x="0" y="1587"/>
            <a:ext cx="9144000" cy="461665"/>
          </a:xfrm>
          <a:prstGeom prst="rect">
            <a:avLst/>
          </a:prstGeom>
          <a:solidFill>
            <a:srgbClr val="00408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Candara"/>
              </a:rPr>
              <a:t>Electronic structure</a:t>
            </a:r>
            <a:endParaRPr lang="en-US" sz="2400" dirty="0">
              <a:solidFill>
                <a:schemeClr val="bg1"/>
              </a:solidFill>
              <a:latin typeface="Candar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0" y="1587"/>
            <a:ext cx="9144000" cy="400110"/>
          </a:xfrm>
          <a:prstGeom prst="rect">
            <a:avLst/>
          </a:prstGeom>
          <a:solidFill>
            <a:srgbClr val="00408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Candara"/>
              </a:rPr>
              <a:t>Class 04. Correlations and the Hubbard model: The idea of Mott</a:t>
            </a:r>
            <a:endParaRPr lang="en-US" sz="2000" dirty="0">
              <a:solidFill>
                <a:schemeClr val="bg1"/>
              </a:solidFill>
              <a:latin typeface="Candar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" y="4114800"/>
            <a:ext cx="89154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tx2"/>
                </a:solidFill>
                <a:latin typeface="Candara"/>
                <a:cs typeface="Candara"/>
              </a:rPr>
              <a:t>Consider a chain of orbitals, each with one electron. To hop an electron, an orbital has to be ionized at cost </a:t>
            </a:r>
            <a:r>
              <a:rPr lang="en-US" sz="2000" i="1" dirty="0" smtClean="0">
                <a:solidFill>
                  <a:schemeClr val="tx2"/>
                </a:solidFill>
                <a:latin typeface="Candara"/>
                <a:cs typeface="Candara"/>
              </a:rPr>
              <a:t>I</a:t>
            </a:r>
            <a:r>
              <a:rPr lang="en-US" sz="2000" dirty="0" smtClean="0">
                <a:solidFill>
                  <a:schemeClr val="tx2"/>
                </a:solidFill>
                <a:latin typeface="Candara"/>
                <a:cs typeface="Candara"/>
              </a:rPr>
              <a:t>, which is compensated a little by the electron affinity </a:t>
            </a:r>
            <a:r>
              <a:rPr lang="en-US" sz="2000" i="1" dirty="0" smtClean="0">
                <a:solidFill>
                  <a:schemeClr val="tx2"/>
                </a:solidFill>
                <a:latin typeface="Candara"/>
                <a:cs typeface="Candara"/>
              </a:rPr>
              <a:t>A</a:t>
            </a:r>
            <a:r>
              <a:rPr lang="en-US" sz="2000" dirty="0" smtClean="0">
                <a:solidFill>
                  <a:schemeClr val="tx2"/>
                </a:solidFill>
                <a:latin typeface="Candara"/>
                <a:cs typeface="Candara"/>
              </a:rPr>
              <a:t>.</a:t>
            </a:r>
          </a:p>
          <a:p>
            <a:endParaRPr lang="en-US" sz="2000" dirty="0">
              <a:solidFill>
                <a:schemeClr val="tx2"/>
              </a:solidFill>
              <a:latin typeface="Candara"/>
              <a:cs typeface="Candara"/>
            </a:endParaRPr>
          </a:p>
          <a:p>
            <a:r>
              <a:rPr lang="en-US" sz="2000" i="1" dirty="0" smtClean="0">
                <a:solidFill>
                  <a:schemeClr val="tx2"/>
                </a:solidFill>
                <a:latin typeface="Candara"/>
                <a:cs typeface="Candara"/>
              </a:rPr>
              <a:t>U</a:t>
            </a:r>
            <a:r>
              <a:rPr lang="en-US" sz="2000" dirty="0" smtClean="0">
                <a:solidFill>
                  <a:schemeClr val="tx2"/>
                </a:solidFill>
                <a:latin typeface="Candara"/>
                <a:cs typeface="Candara"/>
              </a:rPr>
              <a:t> = </a:t>
            </a:r>
            <a:r>
              <a:rPr lang="en-US" sz="2000" i="1" dirty="0" smtClean="0">
                <a:solidFill>
                  <a:schemeClr val="tx2"/>
                </a:solidFill>
                <a:latin typeface="Candara"/>
                <a:cs typeface="Candara"/>
              </a:rPr>
              <a:t>I</a:t>
            </a:r>
            <a:r>
              <a:rPr lang="en-US" sz="2000" dirty="0" smtClean="0">
                <a:solidFill>
                  <a:schemeClr val="tx2"/>
                </a:solidFill>
                <a:latin typeface="Candara"/>
                <a:cs typeface="Candara"/>
              </a:rPr>
              <a:t> – </a:t>
            </a:r>
            <a:r>
              <a:rPr lang="en-US" sz="2000" i="1" dirty="0" smtClean="0">
                <a:solidFill>
                  <a:schemeClr val="tx2"/>
                </a:solidFill>
                <a:latin typeface="Candara"/>
                <a:cs typeface="Candara"/>
              </a:rPr>
              <a:t>A</a:t>
            </a:r>
          </a:p>
          <a:p>
            <a:endParaRPr lang="en-US" sz="2000" i="1" dirty="0">
              <a:solidFill>
                <a:schemeClr val="tx2"/>
              </a:solidFill>
              <a:latin typeface="Candara"/>
              <a:cs typeface="Candara"/>
            </a:endParaRPr>
          </a:p>
          <a:p>
            <a:r>
              <a:rPr lang="en-US" sz="2000" dirty="0" smtClean="0">
                <a:solidFill>
                  <a:schemeClr val="tx2"/>
                </a:solidFill>
                <a:latin typeface="Candara"/>
                <a:cs typeface="Candara"/>
              </a:rPr>
              <a:t>For H atoms,</a:t>
            </a:r>
            <a:r>
              <a:rPr lang="en-US" sz="2000" i="1" dirty="0" smtClean="0">
                <a:solidFill>
                  <a:schemeClr val="tx2"/>
                </a:solidFill>
                <a:latin typeface="Candara"/>
                <a:cs typeface="Candara"/>
              </a:rPr>
              <a:t> I </a:t>
            </a:r>
            <a:r>
              <a:rPr lang="en-US" sz="2000" dirty="0" smtClean="0">
                <a:solidFill>
                  <a:schemeClr val="tx2"/>
                </a:solidFill>
                <a:latin typeface="Candara"/>
                <a:cs typeface="Candara"/>
              </a:rPr>
              <a:t>= 13.6 </a:t>
            </a:r>
            <a:r>
              <a:rPr lang="en-US" sz="2000" dirty="0" err="1" smtClean="0">
                <a:solidFill>
                  <a:schemeClr val="tx2"/>
                </a:solidFill>
                <a:latin typeface="Candara"/>
                <a:cs typeface="Candara"/>
              </a:rPr>
              <a:t>eV</a:t>
            </a:r>
            <a:r>
              <a:rPr lang="en-US" sz="2000" dirty="0" smtClean="0">
                <a:solidFill>
                  <a:schemeClr val="tx2"/>
                </a:solidFill>
                <a:latin typeface="Candara"/>
                <a:cs typeface="Candara"/>
              </a:rPr>
              <a:t> and </a:t>
            </a:r>
            <a:r>
              <a:rPr lang="en-US" sz="2000" i="1" dirty="0" smtClean="0">
                <a:solidFill>
                  <a:schemeClr val="tx2"/>
                </a:solidFill>
                <a:latin typeface="Candara"/>
                <a:cs typeface="Candara"/>
              </a:rPr>
              <a:t>A</a:t>
            </a:r>
            <a:r>
              <a:rPr lang="en-US" sz="2000" dirty="0" smtClean="0">
                <a:solidFill>
                  <a:schemeClr val="tx2"/>
                </a:solidFill>
                <a:latin typeface="Candara"/>
                <a:cs typeface="Candara"/>
              </a:rPr>
              <a:t> = 0.8 </a:t>
            </a:r>
            <a:r>
              <a:rPr lang="en-US" sz="2000" dirty="0" err="1" smtClean="0">
                <a:solidFill>
                  <a:schemeClr val="tx2"/>
                </a:solidFill>
                <a:latin typeface="Candara"/>
                <a:cs typeface="Candara"/>
              </a:rPr>
              <a:t>eV</a:t>
            </a:r>
            <a:r>
              <a:rPr lang="en-US" sz="2000" i="1" dirty="0" smtClean="0">
                <a:solidFill>
                  <a:schemeClr val="tx2"/>
                </a:solidFill>
                <a:latin typeface="Candara"/>
                <a:cs typeface="Candara"/>
              </a:rPr>
              <a:t>,</a:t>
            </a:r>
            <a:r>
              <a:rPr lang="en-US" sz="2000" dirty="0" smtClean="0">
                <a:solidFill>
                  <a:schemeClr val="tx2"/>
                </a:solidFill>
                <a:latin typeface="Candara"/>
                <a:cs typeface="Candara"/>
              </a:rPr>
              <a:t> meaning </a:t>
            </a:r>
            <a:r>
              <a:rPr lang="en-US" sz="2000" i="1" dirty="0" smtClean="0">
                <a:solidFill>
                  <a:schemeClr val="tx2"/>
                </a:solidFill>
                <a:latin typeface="Candara"/>
                <a:cs typeface="Candara"/>
              </a:rPr>
              <a:t>U</a:t>
            </a:r>
            <a:r>
              <a:rPr lang="en-US" sz="2000" dirty="0" smtClean="0">
                <a:solidFill>
                  <a:schemeClr val="tx2"/>
                </a:solidFill>
                <a:latin typeface="Candara"/>
                <a:cs typeface="Candara"/>
              </a:rPr>
              <a:t> = 12.8 </a:t>
            </a:r>
            <a:r>
              <a:rPr lang="en-US" sz="2000" dirty="0" err="1" smtClean="0">
                <a:solidFill>
                  <a:schemeClr val="tx2"/>
                </a:solidFill>
                <a:latin typeface="Candara"/>
                <a:cs typeface="Candara"/>
              </a:rPr>
              <a:t>eV</a:t>
            </a:r>
            <a:r>
              <a:rPr lang="en-US" sz="2000" dirty="0" smtClean="0">
                <a:solidFill>
                  <a:schemeClr val="tx2"/>
                </a:solidFill>
                <a:latin typeface="Candara"/>
                <a:cs typeface="Candara"/>
              </a:rPr>
              <a:t>. However, this does not account for some screening (due to the dielectric not being vacuum).</a:t>
            </a:r>
          </a:p>
        </p:txBody>
      </p:sp>
      <p:pic>
        <p:nvPicPr>
          <p:cNvPr id="2" name="Picture 1" descr="Scan 1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699" y="685800"/>
            <a:ext cx="8253401" cy="32766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5791200" y="3593068"/>
            <a:ext cx="28953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  <a:latin typeface="Candara"/>
                <a:cs typeface="Candara"/>
              </a:rPr>
              <a:t>From the Cox text, page 135</a:t>
            </a:r>
            <a:endParaRPr lang="en-US" dirty="0">
              <a:solidFill>
                <a:schemeClr val="tx2"/>
              </a:solidFill>
              <a:latin typeface="Candara"/>
              <a:cs typeface="Candara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06364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0" y="1587"/>
            <a:ext cx="9144000" cy="400110"/>
          </a:xfrm>
          <a:prstGeom prst="rect">
            <a:avLst/>
          </a:prstGeom>
          <a:solidFill>
            <a:srgbClr val="00408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Candara"/>
              </a:rPr>
              <a:t>Class 04. Correlations and the Hubbard model: The Hamiltonian</a:t>
            </a:r>
            <a:endParaRPr lang="en-US" sz="2000" dirty="0">
              <a:solidFill>
                <a:schemeClr val="bg1"/>
              </a:solidFill>
              <a:latin typeface="Candara"/>
            </a:endParaRPr>
          </a:p>
        </p:txBody>
      </p:sp>
      <p:pic>
        <p:nvPicPr>
          <p:cNvPr id="3" name="Picture 2" descr="latexit-drag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262554"/>
            <a:ext cx="7924800" cy="11684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95400" y="3609945"/>
            <a:ext cx="4648200" cy="400110"/>
          </a:xfrm>
          <a:prstGeom prst="rect">
            <a:avLst/>
          </a:prstGeom>
          <a:noFill/>
          <a:ln w="38100" cmpd="sng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tx2"/>
                </a:solidFill>
                <a:latin typeface="Candara"/>
                <a:cs typeface="Candara"/>
              </a:rPr>
              <a:t>hopping or tight-binding (LCAO) part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248400" y="3609945"/>
            <a:ext cx="2057400" cy="1323439"/>
          </a:xfrm>
          <a:prstGeom prst="rect">
            <a:avLst/>
          </a:prstGeom>
          <a:noFill/>
          <a:ln w="38100" cmpd="sng"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000">
                <a:solidFill>
                  <a:schemeClr val="tx2"/>
                </a:solidFill>
                <a:latin typeface="Candara"/>
                <a:cs typeface="Candara"/>
              </a:defRPr>
            </a:lvl1pPr>
          </a:lstStyle>
          <a:p>
            <a:r>
              <a:rPr lang="en-US" dirty="0"/>
              <a:t>double-occupancy </a:t>
            </a:r>
            <a:r>
              <a:rPr lang="en-US" dirty="0" smtClean="0"/>
              <a:t>cost or on-site repulsion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018959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0" y="1587"/>
            <a:ext cx="9144000" cy="400110"/>
          </a:xfrm>
          <a:prstGeom prst="rect">
            <a:avLst/>
          </a:prstGeom>
          <a:solidFill>
            <a:srgbClr val="00408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Candara"/>
              </a:rPr>
              <a:t>Class 04. Correlations and the Hubbard model: The Hamiltonian</a:t>
            </a:r>
            <a:endParaRPr lang="en-US" sz="2000" dirty="0">
              <a:solidFill>
                <a:schemeClr val="bg1"/>
              </a:solidFill>
              <a:latin typeface="Candara"/>
            </a:endParaRPr>
          </a:p>
        </p:txBody>
      </p:sp>
      <p:pic>
        <p:nvPicPr>
          <p:cNvPr id="2" name="Picture 1" descr="Scan 1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685799"/>
            <a:ext cx="3962400" cy="537439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096000" y="5706489"/>
            <a:ext cx="28910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  <a:latin typeface="Candara"/>
                <a:cs typeface="Candara"/>
              </a:rPr>
              <a:t>From the Cox text, page 137</a:t>
            </a:r>
            <a:endParaRPr lang="en-US" dirty="0">
              <a:solidFill>
                <a:schemeClr val="tx2"/>
              </a:solidFill>
              <a:latin typeface="Candara"/>
              <a:cs typeface="Candara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343400" y="32004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  <a:latin typeface="Candara"/>
                <a:cs typeface="Candara"/>
              </a:rPr>
              <a:t>As the bandwidth is increased, (or as the atoms approach closer) the gap can close.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974184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0" y="1587"/>
            <a:ext cx="9144000" cy="400110"/>
          </a:xfrm>
          <a:prstGeom prst="rect">
            <a:avLst/>
          </a:prstGeom>
          <a:solidFill>
            <a:srgbClr val="00408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Candara"/>
              </a:rPr>
              <a:t>Class 04. Correlations and the Hubbard model: The Hamiltonian</a:t>
            </a:r>
            <a:endParaRPr lang="en-US" sz="2000" dirty="0">
              <a:solidFill>
                <a:schemeClr val="bg1"/>
              </a:solidFill>
              <a:latin typeface="Candara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96000" y="5706489"/>
            <a:ext cx="29194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  <a:latin typeface="Candara"/>
                <a:cs typeface="Candara"/>
              </a:rPr>
              <a:t>From the Cox text, page 149</a:t>
            </a:r>
            <a:endParaRPr lang="en-US" dirty="0">
              <a:solidFill>
                <a:schemeClr val="tx2"/>
              </a:solidFill>
              <a:latin typeface="Candara"/>
              <a:cs typeface="Candara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1000" y="4876800"/>
            <a:ext cx="8458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  <a:latin typeface="Candara"/>
                <a:cs typeface="Candara"/>
              </a:rPr>
              <a:t>Doping of holes (removal of electrons) as in (b) makes hopping much easier, with the on-site repulsion having been removed.  </a:t>
            </a:r>
            <a:endParaRPr lang="en-US" dirty="0"/>
          </a:p>
        </p:txBody>
      </p:sp>
      <p:pic>
        <p:nvPicPr>
          <p:cNvPr id="3" name="Picture 2" descr="Scan 1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914399"/>
            <a:ext cx="7315200" cy="377491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85051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38.png"/>
          <p:cNvPicPr>
            <a:picLocks noChangeAspect="1"/>
          </p:cNvPicPr>
          <p:nvPr/>
        </p:nvPicPr>
        <p:blipFill>
          <a:blip r:embed="rId2"/>
          <a:srcRect l="26667" t="23467" r="14000" b="6400"/>
          <a:stretch>
            <a:fillRect/>
          </a:stretch>
        </p:blipFill>
        <p:spPr>
          <a:xfrm>
            <a:off x="457200" y="533400"/>
            <a:ext cx="6477000" cy="478498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33400" y="5382161"/>
            <a:ext cx="80009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99"/>
                </a:solidFill>
                <a:latin typeface="Candara" pitchFamily="34" charset="0"/>
              </a:rPr>
              <a:t>Intrinsic </a:t>
            </a:r>
            <a:r>
              <a:rPr lang="en-US" sz="2000" i="1" dirty="0" smtClean="0">
                <a:solidFill>
                  <a:srgbClr val="000099"/>
                </a:solidFill>
                <a:latin typeface="Candara" pitchFamily="34" charset="0"/>
              </a:rPr>
              <a:t>p</a:t>
            </a:r>
            <a:r>
              <a:rPr lang="en-US" sz="2000" dirty="0" smtClean="0">
                <a:solidFill>
                  <a:srgbClr val="000099"/>
                </a:solidFill>
                <a:latin typeface="Candara" pitchFamily="34" charset="0"/>
              </a:rPr>
              <a:t>-type conductivity (from </a:t>
            </a:r>
            <a:r>
              <a:rPr lang="en-US" sz="2000" dirty="0" err="1" smtClean="0">
                <a:solidFill>
                  <a:srgbClr val="000099"/>
                </a:solidFill>
                <a:latin typeface="Candara" pitchFamily="34" charset="0"/>
              </a:rPr>
              <a:t>Seebeck</a:t>
            </a:r>
            <a:r>
              <a:rPr lang="en-US" sz="2000" dirty="0" smtClean="0">
                <a:solidFill>
                  <a:srgbClr val="000099"/>
                </a:solidFill>
                <a:latin typeface="Candara" pitchFamily="34" charset="0"/>
              </a:rPr>
              <a:t> coefficient)</a:t>
            </a:r>
          </a:p>
          <a:p>
            <a:r>
              <a:rPr lang="en-US" sz="2000" dirty="0" smtClean="0">
                <a:solidFill>
                  <a:srgbClr val="000099"/>
                </a:solidFill>
                <a:latin typeface="Candara" pitchFamily="34" charset="0"/>
              </a:rPr>
              <a:t>Two activation energy regimes: Small and large hole </a:t>
            </a:r>
            <a:r>
              <a:rPr lang="en-US" sz="2000" dirty="0" err="1" smtClean="0">
                <a:solidFill>
                  <a:srgbClr val="000099"/>
                </a:solidFill>
                <a:latin typeface="Candara" pitchFamily="34" charset="0"/>
              </a:rPr>
              <a:t>polarons</a:t>
            </a:r>
            <a:r>
              <a:rPr lang="en-US" sz="2000" dirty="0" smtClean="0">
                <a:solidFill>
                  <a:srgbClr val="000099"/>
                </a:solidFill>
                <a:latin typeface="Candara" pitchFamily="34" charset="0"/>
              </a:rPr>
              <a:t>?</a:t>
            </a:r>
          </a:p>
          <a:p>
            <a:r>
              <a:rPr lang="en-US" sz="2000" dirty="0" smtClean="0">
                <a:solidFill>
                  <a:srgbClr val="000099"/>
                </a:solidFill>
                <a:latin typeface="Candara" pitchFamily="34" charset="0"/>
              </a:rPr>
              <a:t>10 sites in LaTiO</a:t>
            </a:r>
            <a:r>
              <a:rPr lang="en-US" sz="2000" baseline="-25000" dirty="0" smtClean="0">
                <a:solidFill>
                  <a:srgbClr val="000099"/>
                </a:solidFill>
                <a:latin typeface="Candara" pitchFamily="34" charset="0"/>
              </a:rPr>
              <a:t>3</a:t>
            </a:r>
            <a:r>
              <a:rPr lang="en-US" sz="2000" dirty="0" smtClean="0">
                <a:solidFill>
                  <a:srgbClr val="000099"/>
                </a:solidFill>
                <a:latin typeface="Candara" pitchFamily="34" charset="0"/>
              </a:rPr>
              <a:t> (thermoelectric power measurements) [a]</a:t>
            </a:r>
            <a:endParaRPr lang="en-US" sz="2000" dirty="0">
              <a:solidFill>
                <a:srgbClr val="000099"/>
              </a:solidFill>
              <a:latin typeface="Candara" pitchFamily="34" charset="0"/>
            </a:endParaRPr>
          </a:p>
        </p:txBody>
      </p:sp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0" y="1587"/>
            <a:ext cx="9144000" cy="461665"/>
          </a:xfrm>
          <a:prstGeom prst="rect">
            <a:avLst/>
          </a:prstGeom>
          <a:solidFill>
            <a:srgbClr val="00408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Candara"/>
              </a:rPr>
              <a:t>Electronic behavior - </a:t>
            </a:r>
            <a:r>
              <a:rPr lang="en-US" sz="2400" dirty="0" err="1" smtClean="0">
                <a:solidFill>
                  <a:schemeClr val="bg1"/>
                </a:solidFill>
                <a:latin typeface="Candara"/>
              </a:rPr>
              <a:t>polarons</a:t>
            </a:r>
            <a:endParaRPr lang="en-US" sz="2400" dirty="0">
              <a:solidFill>
                <a:schemeClr val="bg1"/>
              </a:solidFill>
              <a:latin typeface="Candara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1439173" y="2531852"/>
            <a:ext cx="2894806" cy="794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5400000">
            <a:off x="1752599" y="2529624"/>
            <a:ext cx="2894806" cy="794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943600" y="990600"/>
            <a:ext cx="2895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99"/>
                </a:solidFill>
                <a:latin typeface="Candara" pitchFamily="34" charset="0"/>
              </a:rPr>
              <a:t>Fig. from H. D. Zhou and J. B. </a:t>
            </a:r>
            <a:r>
              <a:rPr lang="en-US" dirty="0" err="1" smtClean="0">
                <a:solidFill>
                  <a:srgbClr val="000099"/>
                </a:solidFill>
                <a:latin typeface="Candara" pitchFamily="34" charset="0"/>
              </a:rPr>
              <a:t>Goodenough</a:t>
            </a:r>
            <a:r>
              <a:rPr lang="en-US" dirty="0" smtClean="0">
                <a:solidFill>
                  <a:srgbClr val="000099"/>
                </a:solidFill>
                <a:latin typeface="Candara" pitchFamily="34" charset="0"/>
              </a:rPr>
              <a:t>, J. Phys.: </a:t>
            </a:r>
            <a:r>
              <a:rPr lang="en-US" dirty="0" err="1" smtClean="0">
                <a:solidFill>
                  <a:srgbClr val="000099"/>
                </a:solidFill>
                <a:latin typeface="Candara" pitchFamily="34" charset="0"/>
              </a:rPr>
              <a:t>Condens</a:t>
            </a:r>
            <a:r>
              <a:rPr lang="en-US" dirty="0" smtClean="0">
                <a:solidFill>
                  <a:srgbClr val="000099"/>
                </a:solidFill>
                <a:latin typeface="Candara" pitchFamily="34" charset="0"/>
              </a:rPr>
              <a:t>. Matter </a:t>
            </a:r>
            <a:r>
              <a:rPr lang="en-US" b="1" dirty="0" smtClean="0">
                <a:solidFill>
                  <a:srgbClr val="000099"/>
                </a:solidFill>
                <a:latin typeface="Candara" pitchFamily="34" charset="0"/>
              </a:rPr>
              <a:t>17, </a:t>
            </a:r>
            <a:r>
              <a:rPr lang="en-US" dirty="0" smtClean="0">
                <a:solidFill>
                  <a:srgbClr val="000099"/>
                </a:solidFill>
                <a:latin typeface="Candara" pitchFamily="34" charset="0"/>
              </a:rPr>
              <a:t>7395-7406 (2005)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943600" y="3122474"/>
            <a:ext cx="2895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99"/>
                </a:solidFill>
                <a:latin typeface="Candara" pitchFamily="34" charset="0"/>
              </a:rPr>
              <a:t>[a] H. D. Zhou and J. B. </a:t>
            </a:r>
            <a:r>
              <a:rPr lang="en-US" dirty="0" err="1" smtClean="0">
                <a:solidFill>
                  <a:srgbClr val="000099"/>
                </a:solidFill>
                <a:latin typeface="Candara" pitchFamily="34" charset="0"/>
              </a:rPr>
              <a:t>Goodenough</a:t>
            </a:r>
            <a:r>
              <a:rPr lang="en-US" dirty="0" smtClean="0">
                <a:solidFill>
                  <a:srgbClr val="000099"/>
                </a:solidFill>
                <a:latin typeface="Candara" pitchFamily="34" charset="0"/>
              </a:rPr>
              <a:t>, Phys. Rev. B </a:t>
            </a:r>
            <a:r>
              <a:rPr lang="en-US" b="1" dirty="0" smtClean="0">
                <a:solidFill>
                  <a:srgbClr val="000099"/>
                </a:solidFill>
                <a:latin typeface="Candara" pitchFamily="34" charset="0"/>
              </a:rPr>
              <a:t>71</a:t>
            </a:r>
            <a:r>
              <a:rPr lang="en-US" dirty="0" smtClean="0">
                <a:solidFill>
                  <a:srgbClr val="000099"/>
                </a:solidFill>
                <a:latin typeface="Candara" pitchFamily="34" charset="0"/>
              </a:rPr>
              <a:t>, 184431 (2005)</a:t>
            </a:r>
          </a:p>
        </p:txBody>
      </p:sp>
    </p:spTree>
    <p:extLst>
      <p:ext uri="{BB962C8B-B14F-4D97-AF65-F5344CB8AC3E}">
        <p14:creationId xmlns="" xmlns:p14="http://schemas.microsoft.com/office/powerpoint/2010/main" val="3885051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0" y="1587"/>
            <a:ext cx="9144000" cy="461665"/>
          </a:xfrm>
          <a:prstGeom prst="rect">
            <a:avLst/>
          </a:prstGeom>
          <a:solidFill>
            <a:srgbClr val="00408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Candara"/>
              </a:rPr>
              <a:t>Electronic behavior – MIT from hole doping</a:t>
            </a:r>
            <a:endParaRPr lang="en-US" sz="2400" dirty="0">
              <a:solidFill>
                <a:schemeClr val="bg1"/>
              </a:solidFill>
              <a:latin typeface="Candara"/>
            </a:endParaRPr>
          </a:p>
        </p:txBody>
      </p:sp>
      <p:pic>
        <p:nvPicPr>
          <p:cNvPr id="12" name="Picture 11" descr="17.png"/>
          <p:cNvPicPr/>
          <p:nvPr/>
        </p:nvPicPr>
        <p:blipFill>
          <a:blip r:embed="rId2"/>
          <a:srcRect l="21083" t="30000" r="47789" b="5000"/>
          <a:stretch>
            <a:fillRect/>
          </a:stretch>
        </p:blipFill>
        <p:spPr>
          <a:xfrm>
            <a:off x="762000" y="838200"/>
            <a:ext cx="2971800" cy="3810000"/>
          </a:xfrm>
          <a:prstGeom prst="rect">
            <a:avLst/>
          </a:prstGeom>
        </p:spPr>
      </p:pic>
      <p:pic>
        <p:nvPicPr>
          <p:cNvPr id="15" name="Picture 14" descr="57.png"/>
          <p:cNvPicPr/>
          <p:nvPr/>
        </p:nvPicPr>
        <p:blipFill>
          <a:blip r:embed="rId3"/>
          <a:srcRect l="29500" t="14222" r="21500" b="4444"/>
          <a:stretch>
            <a:fillRect/>
          </a:stretch>
        </p:blipFill>
        <p:spPr>
          <a:xfrm>
            <a:off x="4746498" y="990600"/>
            <a:ext cx="3711702" cy="346368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38201" y="4648200"/>
            <a:ext cx="28955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000099"/>
                </a:solidFill>
                <a:latin typeface="Candara" pitchFamily="34" charset="0"/>
              </a:rPr>
              <a:t>Sr</a:t>
            </a:r>
            <a:r>
              <a:rPr lang="en-US" dirty="0" smtClean="0">
                <a:solidFill>
                  <a:srgbClr val="000099"/>
                </a:solidFill>
                <a:latin typeface="Candara" pitchFamily="34" charset="0"/>
              </a:rPr>
              <a:t> doping of LaTiO3</a:t>
            </a:r>
          </a:p>
          <a:p>
            <a:r>
              <a:rPr lang="en-US" dirty="0" smtClean="0">
                <a:solidFill>
                  <a:srgbClr val="000099"/>
                </a:solidFill>
                <a:latin typeface="Candara" pitchFamily="34" charset="0"/>
              </a:rPr>
              <a:t>Y. </a:t>
            </a:r>
            <a:r>
              <a:rPr lang="en-US" dirty="0" err="1" smtClean="0">
                <a:solidFill>
                  <a:srgbClr val="000099"/>
                </a:solidFill>
                <a:latin typeface="Candara" pitchFamily="34" charset="0"/>
              </a:rPr>
              <a:t>Tokura</a:t>
            </a:r>
            <a:r>
              <a:rPr lang="en-US" dirty="0" smtClean="0">
                <a:solidFill>
                  <a:srgbClr val="000099"/>
                </a:solidFill>
                <a:latin typeface="Candara" pitchFamily="34" charset="0"/>
              </a:rPr>
              <a:t> et al., Phys. Rev. </a:t>
            </a:r>
            <a:r>
              <a:rPr lang="en-US" dirty="0" err="1" smtClean="0">
                <a:solidFill>
                  <a:srgbClr val="000099"/>
                </a:solidFill>
                <a:latin typeface="Candara" pitchFamily="34" charset="0"/>
              </a:rPr>
              <a:t>Lett</a:t>
            </a:r>
            <a:r>
              <a:rPr lang="en-US" dirty="0" smtClean="0">
                <a:solidFill>
                  <a:srgbClr val="000099"/>
                </a:solidFill>
                <a:latin typeface="Candara" pitchFamily="34" charset="0"/>
              </a:rPr>
              <a:t>. </a:t>
            </a:r>
            <a:r>
              <a:rPr lang="en-US" b="1" dirty="0" smtClean="0">
                <a:solidFill>
                  <a:srgbClr val="000099"/>
                </a:solidFill>
                <a:latin typeface="Candara" pitchFamily="34" charset="0"/>
              </a:rPr>
              <a:t>70</a:t>
            </a:r>
            <a:r>
              <a:rPr lang="en-US" dirty="0" smtClean="0">
                <a:solidFill>
                  <a:srgbClr val="000099"/>
                </a:solidFill>
                <a:latin typeface="Candara" pitchFamily="34" charset="0"/>
              </a:rPr>
              <a:t>, 2126-2129 (1993)</a:t>
            </a:r>
            <a:endParaRPr lang="en-US" dirty="0">
              <a:solidFill>
                <a:srgbClr val="000099"/>
              </a:solidFill>
              <a:latin typeface="Candar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53000" y="4639270"/>
            <a:ext cx="3657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99"/>
                </a:solidFill>
                <a:latin typeface="Candara" pitchFamily="34" charset="0"/>
              </a:rPr>
              <a:t>Ca doping of YTiO3</a:t>
            </a:r>
          </a:p>
          <a:p>
            <a:r>
              <a:rPr lang="en-US" dirty="0" smtClean="0">
                <a:solidFill>
                  <a:srgbClr val="000099"/>
                </a:solidFill>
                <a:latin typeface="Candara" pitchFamily="34" charset="0"/>
              </a:rPr>
              <a:t>T. </a:t>
            </a:r>
            <a:r>
              <a:rPr lang="en-US" dirty="0" err="1" smtClean="0">
                <a:solidFill>
                  <a:srgbClr val="000099"/>
                </a:solidFill>
                <a:latin typeface="Candara" pitchFamily="34" charset="0"/>
              </a:rPr>
              <a:t>Katsufuji</a:t>
            </a:r>
            <a:r>
              <a:rPr lang="en-US" dirty="0" smtClean="0">
                <a:solidFill>
                  <a:srgbClr val="000099"/>
                </a:solidFill>
                <a:latin typeface="Candara" pitchFamily="34" charset="0"/>
              </a:rPr>
              <a:t> and Y. </a:t>
            </a:r>
            <a:r>
              <a:rPr lang="en-US" dirty="0" err="1" smtClean="0">
                <a:solidFill>
                  <a:srgbClr val="000099"/>
                </a:solidFill>
                <a:latin typeface="Candara" pitchFamily="34" charset="0"/>
              </a:rPr>
              <a:t>Tokura</a:t>
            </a:r>
            <a:r>
              <a:rPr lang="en-US" dirty="0" smtClean="0">
                <a:solidFill>
                  <a:srgbClr val="000099"/>
                </a:solidFill>
                <a:latin typeface="Candara" pitchFamily="34" charset="0"/>
              </a:rPr>
              <a:t>, Phys. Rev. B </a:t>
            </a:r>
            <a:r>
              <a:rPr lang="en-US" b="1" dirty="0" smtClean="0">
                <a:solidFill>
                  <a:srgbClr val="000099"/>
                </a:solidFill>
                <a:latin typeface="Candara" pitchFamily="34" charset="0"/>
              </a:rPr>
              <a:t>50</a:t>
            </a:r>
            <a:r>
              <a:rPr lang="en-US" dirty="0" smtClean="0">
                <a:solidFill>
                  <a:srgbClr val="000099"/>
                </a:solidFill>
                <a:latin typeface="Candara" pitchFamily="34" charset="0"/>
              </a:rPr>
              <a:t>, 2704-2707 (1994)</a:t>
            </a:r>
            <a:endParaRPr lang="en-US" dirty="0">
              <a:solidFill>
                <a:srgbClr val="000099"/>
              </a:solidFill>
              <a:latin typeface="Candar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0" y="5936159"/>
            <a:ext cx="80009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500"/>
              </a:spcAft>
            </a:pPr>
            <a:r>
              <a:rPr lang="en-US" sz="2200" dirty="0" smtClean="0">
                <a:solidFill>
                  <a:srgbClr val="000099"/>
                </a:solidFill>
                <a:latin typeface="Candara" pitchFamily="34" charset="0"/>
              </a:rPr>
              <a:t>Higher doping threshold for YTiO3 indicative of smaller </a:t>
            </a:r>
            <a:r>
              <a:rPr lang="en-US" sz="2200" dirty="0" err="1" smtClean="0">
                <a:solidFill>
                  <a:srgbClr val="000099"/>
                </a:solidFill>
                <a:latin typeface="Candara" pitchFamily="34" charset="0"/>
              </a:rPr>
              <a:t>polaron</a:t>
            </a:r>
            <a:r>
              <a:rPr lang="en-US" sz="2200" dirty="0" smtClean="0">
                <a:solidFill>
                  <a:srgbClr val="000099"/>
                </a:solidFill>
                <a:latin typeface="Candara" pitchFamily="34" charset="0"/>
              </a:rPr>
              <a:t> size? Lecture 3: Percolation, Anderson Localization</a:t>
            </a:r>
            <a:endParaRPr lang="en-US" sz="2200" dirty="0">
              <a:solidFill>
                <a:srgbClr val="000099"/>
              </a:solidFill>
              <a:latin typeface="Candar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85051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1"/>
          <p:cNvSpPr txBox="1">
            <a:spLocks noChangeArrowheads="1"/>
          </p:cNvSpPr>
          <p:nvPr/>
        </p:nvSpPr>
        <p:spPr bwMode="auto">
          <a:xfrm>
            <a:off x="0" y="1587"/>
            <a:ext cx="9144000" cy="461665"/>
          </a:xfrm>
          <a:prstGeom prst="rect">
            <a:avLst/>
          </a:prstGeom>
          <a:solidFill>
            <a:srgbClr val="00408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2400" dirty="0" smtClean="0">
                <a:solidFill>
                  <a:schemeClr val="bg1"/>
                </a:solidFill>
                <a:latin typeface="Candara" pitchFamily="34" charset="0"/>
                <a:cs typeface="Arial"/>
                <a:sym typeface="Gill Sans" charset="0"/>
              </a:rPr>
              <a:t>Magnetism in the rare-earth </a:t>
            </a:r>
            <a:r>
              <a:rPr lang="en-US" sz="2400" dirty="0" err="1" smtClean="0">
                <a:solidFill>
                  <a:schemeClr val="bg1"/>
                </a:solidFill>
                <a:latin typeface="Candara" pitchFamily="34" charset="0"/>
                <a:cs typeface="Arial"/>
                <a:sym typeface="Gill Sans" charset="0"/>
              </a:rPr>
              <a:t>titanates</a:t>
            </a:r>
            <a:endParaRPr lang="en-US" sz="2400" baseline="-25000" dirty="0" smtClean="0">
              <a:solidFill>
                <a:schemeClr val="bg1"/>
              </a:solidFill>
              <a:latin typeface="Candara" pitchFamily="34" charset="0"/>
              <a:cs typeface="Arial"/>
              <a:sym typeface="Gill Sans" charset="0"/>
            </a:endParaRPr>
          </a:p>
        </p:txBody>
      </p:sp>
      <p:pic>
        <p:nvPicPr>
          <p:cNvPr id="3" name="Picture 2" descr="43.png"/>
          <p:cNvPicPr>
            <a:picLocks noChangeAspect="1"/>
          </p:cNvPicPr>
          <p:nvPr/>
        </p:nvPicPr>
        <p:blipFill>
          <a:blip r:embed="rId3"/>
          <a:srcRect l="29500" t="15111" r="15000" b="8889"/>
          <a:stretch>
            <a:fillRect/>
          </a:stretch>
        </p:blipFill>
        <p:spPr>
          <a:xfrm>
            <a:off x="533400" y="685800"/>
            <a:ext cx="6133479" cy="4724400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 rot="5400000">
            <a:off x="1215777" y="2531852"/>
            <a:ext cx="2894806" cy="794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>
            <a:off x="1529203" y="2529624"/>
            <a:ext cx="2894806" cy="794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09600" y="5631359"/>
            <a:ext cx="6553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500"/>
              </a:spcAft>
            </a:pPr>
            <a:r>
              <a:rPr lang="en-US" sz="2200" dirty="0" smtClean="0">
                <a:solidFill>
                  <a:srgbClr val="000099"/>
                </a:solidFill>
                <a:latin typeface="Candara" pitchFamily="34" charset="0"/>
              </a:rPr>
              <a:t>Crossover from anti-ferromagnetic to ferromagnetic order of Ti </a:t>
            </a:r>
            <a:r>
              <a:rPr lang="en-US" sz="2200" i="1" dirty="0" smtClean="0">
                <a:solidFill>
                  <a:srgbClr val="000099"/>
                </a:solidFill>
                <a:latin typeface="Candara" pitchFamily="34" charset="0"/>
              </a:rPr>
              <a:t>3d</a:t>
            </a:r>
            <a:r>
              <a:rPr lang="en-US" sz="2200" baseline="30000" dirty="0" smtClean="0">
                <a:solidFill>
                  <a:srgbClr val="000099"/>
                </a:solidFill>
                <a:latin typeface="Candara" pitchFamily="34" charset="0"/>
              </a:rPr>
              <a:t>1</a:t>
            </a:r>
            <a:r>
              <a:rPr lang="en-US" sz="2200" dirty="0" smtClean="0">
                <a:solidFill>
                  <a:srgbClr val="000099"/>
                </a:solidFill>
                <a:latin typeface="Candara" pitchFamily="34" charset="0"/>
              </a:rPr>
              <a:t> spins, again at </a:t>
            </a:r>
            <a:r>
              <a:rPr lang="en-US" sz="2200" i="1" dirty="0" smtClean="0">
                <a:solidFill>
                  <a:srgbClr val="000099"/>
                </a:solidFill>
                <a:latin typeface="Candara" pitchFamily="34" charset="0"/>
              </a:rPr>
              <a:t>r</a:t>
            </a:r>
            <a:r>
              <a:rPr lang="en-US" sz="2200" baseline="-25000" dirty="0" smtClean="0">
                <a:solidFill>
                  <a:srgbClr val="000099"/>
                </a:solidFill>
                <a:latin typeface="Candara" pitchFamily="34" charset="0"/>
              </a:rPr>
              <a:t>3+</a:t>
            </a:r>
            <a:r>
              <a:rPr lang="en-US" sz="2200" dirty="0" smtClean="0">
                <a:solidFill>
                  <a:srgbClr val="000099"/>
                </a:solidFill>
                <a:latin typeface="Candara" pitchFamily="34" charset="0"/>
              </a:rPr>
              <a:t> = 1.11 Å</a:t>
            </a:r>
            <a:endParaRPr lang="en-US" sz="2200" dirty="0">
              <a:solidFill>
                <a:srgbClr val="000099"/>
              </a:solidFill>
              <a:latin typeface="Candara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143653" y="2133600"/>
            <a:ext cx="3866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0099"/>
                </a:solidFill>
                <a:latin typeface="Candara" pitchFamily="34" charset="0"/>
              </a:rPr>
              <a:t>La</a:t>
            </a:r>
            <a:endParaRPr lang="en-US" sz="1600" dirty="0">
              <a:solidFill>
                <a:srgbClr val="000099"/>
              </a:solidFill>
              <a:latin typeface="Candar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992051" y="3200400"/>
            <a:ext cx="4571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>
                <a:solidFill>
                  <a:srgbClr val="000099"/>
                </a:solidFill>
                <a:latin typeface="Candara" pitchFamily="34" charset="0"/>
              </a:rPr>
              <a:t>Sm</a:t>
            </a:r>
            <a:endParaRPr lang="en-US" sz="1600" dirty="0">
              <a:solidFill>
                <a:srgbClr val="000099"/>
              </a:solidFill>
              <a:latin typeface="Candara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37903" y="2895600"/>
            <a:ext cx="4347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 smtClean="0">
                <a:solidFill>
                  <a:srgbClr val="000099"/>
                </a:solidFill>
                <a:latin typeface="Candara" pitchFamily="34" charset="0"/>
              </a:rPr>
              <a:t>Nd</a:t>
            </a:r>
            <a:endParaRPr lang="en-US" sz="1600" dirty="0">
              <a:solidFill>
                <a:srgbClr val="000099"/>
              </a:solidFill>
              <a:latin typeface="Candara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627505" y="2819400"/>
            <a:ext cx="3706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0099"/>
                </a:solidFill>
                <a:latin typeface="Candara" pitchFamily="34" charset="0"/>
              </a:rPr>
              <a:t>Pr</a:t>
            </a:r>
            <a:endParaRPr lang="en-US" sz="1600" dirty="0">
              <a:solidFill>
                <a:srgbClr val="000099"/>
              </a:solidFill>
              <a:latin typeface="Candara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867400" y="2668250"/>
            <a:ext cx="2743059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i="1" dirty="0" smtClean="0">
                <a:solidFill>
                  <a:srgbClr val="000099"/>
                </a:solidFill>
                <a:latin typeface="Candara" pitchFamily="34" charset="0"/>
              </a:rPr>
              <a:t>T</a:t>
            </a:r>
            <a:r>
              <a:rPr lang="en-US" sz="2200" baseline="-25000" dirty="0" smtClean="0">
                <a:solidFill>
                  <a:srgbClr val="000099"/>
                </a:solidFill>
                <a:latin typeface="Candara" pitchFamily="34" charset="0"/>
              </a:rPr>
              <a:t>C</a:t>
            </a:r>
            <a:r>
              <a:rPr lang="en-US" sz="2200" dirty="0" smtClean="0">
                <a:solidFill>
                  <a:srgbClr val="000099"/>
                </a:solidFill>
                <a:latin typeface="Candara" pitchFamily="34" charset="0"/>
              </a:rPr>
              <a:t>: Curie temperature</a:t>
            </a:r>
          </a:p>
          <a:p>
            <a:r>
              <a:rPr lang="en-US" sz="2200" i="1" dirty="0" smtClean="0">
                <a:solidFill>
                  <a:srgbClr val="000099"/>
                </a:solidFill>
                <a:latin typeface="Candara" pitchFamily="34" charset="0"/>
              </a:rPr>
              <a:t>T</a:t>
            </a:r>
            <a:r>
              <a:rPr lang="en-US" sz="2200" baseline="-25000" dirty="0" smtClean="0">
                <a:solidFill>
                  <a:srgbClr val="000099"/>
                </a:solidFill>
                <a:latin typeface="Candara" pitchFamily="34" charset="0"/>
              </a:rPr>
              <a:t>1</a:t>
            </a:r>
            <a:r>
              <a:rPr lang="en-US" sz="2200" dirty="0" smtClean="0">
                <a:solidFill>
                  <a:srgbClr val="000099"/>
                </a:solidFill>
                <a:latin typeface="Candara" pitchFamily="34" charset="0"/>
              </a:rPr>
              <a:t>: FM </a:t>
            </a:r>
            <a:r>
              <a:rPr lang="en-US" sz="2200" dirty="0" err="1" smtClean="0">
                <a:solidFill>
                  <a:srgbClr val="000099"/>
                </a:solidFill>
                <a:latin typeface="Candara" pitchFamily="34" charset="0"/>
              </a:rPr>
              <a:t>FM</a:t>
            </a:r>
            <a:r>
              <a:rPr lang="en-US" sz="2200" dirty="0" smtClean="0">
                <a:solidFill>
                  <a:srgbClr val="000099"/>
                </a:solidFill>
                <a:latin typeface="Candara" pitchFamily="34" charset="0"/>
              </a:rPr>
              <a:t> R order</a:t>
            </a:r>
          </a:p>
          <a:p>
            <a:r>
              <a:rPr lang="en-US" sz="2200" i="1" dirty="0" smtClean="0">
                <a:solidFill>
                  <a:srgbClr val="000099"/>
                </a:solidFill>
                <a:latin typeface="Candara" pitchFamily="34" charset="0"/>
              </a:rPr>
              <a:t>T</a:t>
            </a:r>
            <a:r>
              <a:rPr lang="en-US" sz="2200" baseline="-25000" dirty="0" smtClean="0">
                <a:solidFill>
                  <a:srgbClr val="000099"/>
                </a:solidFill>
                <a:latin typeface="Candara" pitchFamily="34" charset="0"/>
              </a:rPr>
              <a:t>N1</a:t>
            </a:r>
            <a:r>
              <a:rPr lang="en-US" sz="2200" dirty="0" smtClean="0">
                <a:solidFill>
                  <a:srgbClr val="000099"/>
                </a:solidFill>
                <a:latin typeface="Candara" pitchFamily="34" charset="0"/>
              </a:rPr>
              <a:t>: AFM Ti order</a:t>
            </a:r>
          </a:p>
          <a:p>
            <a:r>
              <a:rPr lang="en-US" sz="2200" i="1" dirty="0" smtClean="0">
                <a:solidFill>
                  <a:srgbClr val="000099"/>
                </a:solidFill>
                <a:latin typeface="Candara" pitchFamily="34" charset="0"/>
              </a:rPr>
              <a:t>T</a:t>
            </a:r>
            <a:r>
              <a:rPr lang="en-US" sz="2200" baseline="-25000" dirty="0" smtClean="0">
                <a:solidFill>
                  <a:srgbClr val="000099"/>
                </a:solidFill>
                <a:latin typeface="Candara" pitchFamily="34" charset="0"/>
              </a:rPr>
              <a:t>N2</a:t>
            </a:r>
            <a:r>
              <a:rPr lang="en-US" sz="2200" dirty="0" smtClean="0">
                <a:solidFill>
                  <a:srgbClr val="000099"/>
                </a:solidFill>
                <a:latin typeface="Candara" pitchFamily="34" charset="0"/>
              </a:rPr>
              <a:t>: AFM R order </a:t>
            </a:r>
            <a:endParaRPr lang="en-US" sz="2200" dirty="0">
              <a:solidFill>
                <a:srgbClr val="000099"/>
              </a:solidFill>
              <a:latin typeface="Candara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943600" y="1161871"/>
            <a:ext cx="2895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99"/>
                </a:solidFill>
                <a:latin typeface="Candara" pitchFamily="34" charset="0"/>
              </a:rPr>
              <a:t>Fig. from H. D. Zhou and J. B. </a:t>
            </a:r>
            <a:r>
              <a:rPr lang="en-US" dirty="0" err="1" smtClean="0">
                <a:solidFill>
                  <a:srgbClr val="000099"/>
                </a:solidFill>
                <a:latin typeface="Candara" pitchFamily="34" charset="0"/>
              </a:rPr>
              <a:t>Goodenough</a:t>
            </a:r>
            <a:r>
              <a:rPr lang="en-US" dirty="0" smtClean="0">
                <a:solidFill>
                  <a:srgbClr val="000099"/>
                </a:solidFill>
                <a:latin typeface="Candara" pitchFamily="34" charset="0"/>
              </a:rPr>
              <a:t>, J. Phys.: </a:t>
            </a:r>
            <a:r>
              <a:rPr lang="en-US" dirty="0" err="1" smtClean="0">
                <a:solidFill>
                  <a:srgbClr val="000099"/>
                </a:solidFill>
                <a:latin typeface="Candara" pitchFamily="34" charset="0"/>
              </a:rPr>
              <a:t>Condens</a:t>
            </a:r>
            <a:r>
              <a:rPr lang="en-US" dirty="0" smtClean="0">
                <a:solidFill>
                  <a:srgbClr val="000099"/>
                </a:solidFill>
                <a:latin typeface="Candara" pitchFamily="34" charset="0"/>
              </a:rPr>
              <a:t>. Matter </a:t>
            </a:r>
            <a:r>
              <a:rPr lang="en-US" b="1" dirty="0" smtClean="0">
                <a:solidFill>
                  <a:srgbClr val="000099"/>
                </a:solidFill>
                <a:latin typeface="Candara" pitchFamily="34" charset="0"/>
              </a:rPr>
              <a:t>17, </a:t>
            </a:r>
            <a:r>
              <a:rPr lang="en-US" dirty="0" smtClean="0">
                <a:solidFill>
                  <a:srgbClr val="000099"/>
                </a:solidFill>
                <a:latin typeface="Candara" pitchFamily="34" charset="0"/>
              </a:rPr>
              <a:t>7395-7406 (2005)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27.png"/>
          <p:cNvPicPr>
            <a:picLocks noChangeAspect="1"/>
          </p:cNvPicPr>
          <p:nvPr/>
        </p:nvPicPr>
        <p:blipFill>
          <a:blip r:embed="rId3"/>
          <a:srcRect l="26000" t="5333" r="14000" b="14222"/>
          <a:stretch>
            <a:fillRect/>
          </a:stretch>
        </p:blipFill>
        <p:spPr>
          <a:xfrm>
            <a:off x="123825" y="85725"/>
            <a:ext cx="8891419" cy="6705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09.png"/>
          <p:cNvPicPr>
            <a:picLocks noChangeAspect="1"/>
          </p:cNvPicPr>
          <p:nvPr/>
        </p:nvPicPr>
        <p:blipFill>
          <a:blip r:embed="rId2"/>
          <a:srcRect l="18000" t="14933" r="13333" b="16000"/>
          <a:stretch>
            <a:fillRect/>
          </a:stretch>
        </p:blipFill>
        <p:spPr>
          <a:xfrm>
            <a:off x="484836" y="863309"/>
            <a:ext cx="8201964" cy="51564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0" y="1587"/>
            <a:ext cx="9144000" cy="461665"/>
          </a:xfrm>
          <a:prstGeom prst="rect">
            <a:avLst/>
          </a:prstGeom>
          <a:solidFill>
            <a:srgbClr val="00408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2400" dirty="0" smtClean="0">
                <a:solidFill>
                  <a:schemeClr val="bg1"/>
                </a:solidFill>
                <a:latin typeface="Candara" pitchFamily="34" charset="0"/>
                <a:cs typeface="Arial"/>
                <a:sym typeface="Gill Sans" charset="0"/>
              </a:rPr>
              <a:t>Transitions at </a:t>
            </a:r>
            <a:r>
              <a:rPr lang="en-US" sz="2400" i="1" dirty="0" smtClean="0">
                <a:solidFill>
                  <a:schemeClr val="bg1"/>
                </a:solidFill>
                <a:latin typeface="Candara" pitchFamily="34" charset="0"/>
                <a:cs typeface="Arial"/>
                <a:sym typeface="Gill Sans" charset="0"/>
              </a:rPr>
              <a:t>r</a:t>
            </a:r>
            <a:r>
              <a:rPr lang="en-US" sz="2400" baseline="-25000" dirty="0" smtClean="0">
                <a:solidFill>
                  <a:schemeClr val="bg1"/>
                </a:solidFill>
                <a:latin typeface="Candara" pitchFamily="34" charset="0"/>
                <a:cs typeface="Arial"/>
                <a:sym typeface="Gill Sans" charset="0"/>
              </a:rPr>
              <a:t>3+</a:t>
            </a:r>
            <a:r>
              <a:rPr lang="en-US" sz="2400" dirty="0" smtClean="0">
                <a:solidFill>
                  <a:schemeClr val="bg1"/>
                </a:solidFill>
                <a:latin typeface="Candara" pitchFamily="34" charset="0"/>
                <a:cs typeface="Arial"/>
                <a:sym typeface="Gill Sans" charset="0"/>
              </a:rPr>
              <a:t> = 1.11 Å – cooperative </a:t>
            </a:r>
            <a:r>
              <a:rPr lang="en-US" sz="2400" dirty="0" err="1" smtClean="0">
                <a:solidFill>
                  <a:schemeClr val="bg1"/>
                </a:solidFill>
                <a:latin typeface="Candara" pitchFamily="34" charset="0"/>
                <a:cs typeface="Arial"/>
                <a:sym typeface="Gill Sans" charset="0"/>
              </a:rPr>
              <a:t>Jahn</a:t>
            </a:r>
            <a:r>
              <a:rPr lang="en-US" sz="2400" dirty="0" smtClean="0">
                <a:solidFill>
                  <a:schemeClr val="bg1"/>
                </a:solidFill>
                <a:latin typeface="Candara" pitchFamily="34" charset="0"/>
                <a:cs typeface="Arial"/>
                <a:sym typeface="Gill Sans" charset="0"/>
              </a:rPr>
              <a:t>-Teller distortion</a:t>
            </a:r>
            <a:endParaRPr lang="en-US" sz="2400" baseline="-25000" dirty="0" smtClean="0">
              <a:solidFill>
                <a:schemeClr val="bg1"/>
              </a:solidFill>
              <a:latin typeface="Candara" pitchFamily="34" charset="0"/>
              <a:cs typeface="Arial"/>
              <a:sym typeface="Gill Sans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838201"/>
            <a:ext cx="8610600" cy="42652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500"/>
              </a:spcAft>
            </a:pPr>
            <a:r>
              <a:rPr lang="en-US" sz="2200" dirty="0" smtClean="0">
                <a:solidFill>
                  <a:srgbClr val="000099"/>
                </a:solidFill>
                <a:latin typeface="Candara" pitchFamily="34" charset="0"/>
              </a:rPr>
              <a:t>Structure – TiO</a:t>
            </a:r>
            <a:r>
              <a:rPr lang="en-US" sz="2200" baseline="-25000" dirty="0" smtClean="0">
                <a:solidFill>
                  <a:srgbClr val="000099"/>
                </a:solidFill>
                <a:latin typeface="Candara" pitchFamily="34" charset="0"/>
              </a:rPr>
              <a:t>6</a:t>
            </a:r>
            <a:r>
              <a:rPr lang="en-US" sz="2200" dirty="0" smtClean="0">
                <a:solidFill>
                  <a:srgbClr val="000099"/>
                </a:solidFill>
                <a:latin typeface="Candara" pitchFamily="34" charset="0"/>
              </a:rPr>
              <a:t> </a:t>
            </a:r>
            <a:r>
              <a:rPr lang="en-US" sz="2200" dirty="0" err="1" smtClean="0">
                <a:solidFill>
                  <a:srgbClr val="000099"/>
                </a:solidFill>
                <a:latin typeface="Candara" pitchFamily="34" charset="0"/>
              </a:rPr>
              <a:t>octahedra</a:t>
            </a:r>
            <a:r>
              <a:rPr lang="en-US" sz="2200" dirty="0" smtClean="0">
                <a:solidFill>
                  <a:srgbClr val="000099"/>
                </a:solidFill>
                <a:latin typeface="Candara" pitchFamily="34" charset="0"/>
              </a:rPr>
              <a:t> more distorted (uneven Ti-O lengths)</a:t>
            </a:r>
          </a:p>
          <a:p>
            <a:pPr>
              <a:spcAft>
                <a:spcPts val="500"/>
              </a:spcAft>
            </a:pPr>
            <a:r>
              <a:rPr lang="en-US" sz="2200" dirty="0" smtClean="0">
                <a:solidFill>
                  <a:srgbClr val="000099"/>
                </a:solidFill>
                <a:latin typeface="Candara" pitchFamily="34" charset="0"/>
              </a:rPr>
              <a:t>Hopping activation energy – large to small </a:t>
            </a:r>
            <a:r>
              <a:rPr lang="en-US" sz="2200" dirty="0" err="1" smtClean="0">
                <a:solidFill>
                  <a:srgbClr val="000099"/>
                </a:solidFill>
                <a:latin typeface="Candara" pitchFamily="34" charset="0"/>
              </a:rPr>
              <a:t>polarons</a:t>
            </a:r>
            <a:endParaRPr lang="en-US" sz="2200" dirty="0" smtClean="0">
              <a:solidFill>
                <a:srgbClr val="000099"/>
              </a:solidFill>
              <a:latin typeface="Candara" pitchFamily="34" charset="0"/>
            </a:endParaRPr>
          </a:p>
          <a:p>
            <a:pPr>
              <a:spcAft>
                <a:spcPts val="500"/>
              </a:spcAft>
            </a:pPr>
            <a:r>
              <a:rPr lang="en-US" sz="2200" dirty="0" smtClean="0">
                <a:solidFill>
                  <a:srgbClr val="000099"/>
                </a:solidFill>
                <a:latin typeface="Candara" pitchFamily="34" charset="0"/>
              </a:rPr>
              <a:t>Ti </a:t>
            </a:r>
            <a:r>
              <a:rPr lang="en-US" sz="2200" i="1" dirty="0" smtClean="0">
                <a:solidFill>
                  <a:srgbClr val="000099"/>
                </a:solidFill>
                <a:latin typeface="Candara" pitchFamily="34" charset="0"/>
              </a:rPr>
              <a:t>3d</a:t>
            </a:r>
            <a:r>
              <a:rPr lang="en-US" sz="2200" baseline="30000" dirty="0" smtClean="0">
                <a:solidFill>
                  <a:srgbClr val="000099"/>
                </a:solidFill>
                <a:latin typeface="Candara" pitchFamily="34" charset="0"/>
              </a:rPr>
              <a:t>1</a:t>
            </a:r>
            <a:r>
              <a:rPr lang="en-US" sz="2200" dirty="0" smtClean="0">
                <a:solidFill>
                  <a:srgbClr val="000099"/>
                </a:solidFill>
                <a:latin typeface="Candara" pitchFamily="34" charset="0"/>
              </a:rPr>
              <a:t> magnetism – AFM to FM</a:t>
            </a:r>
          </a:p>
          <a:p>
            <a:pPr>
              <a:spcAft>
                <a:spcPts val="500"/>
              </a:spcAft>
            </a:pPr>
            <a:endParaRPr lang="en-US" sz="2200" dirty="0" smtClean="0">
              <a:solidFill>
                <a:srgbClr val="000099"/>
              </a:solidFill>
              <a:latin typeface="Candara" pitchFamily="34" charset="0"/>
            </a:endParaRPr>
          </a:p>
          <a:p>
            <a:pPr>
              <a:spcAft>
                <a:spcPts val="500"/>
              </a:spcAft>
            </a:pPr>
            <a:r>
              <a:rPr lang="en-US" sz="2200" dirty="0" smtClean="0">
                <a:solidFill>
                  <a:srgbClr val="000099"/>
                </a:solidFill>
                <a:latin typeface="Candara" pitchFamily="34" charset="0"/>
              </a:rPr>
              <a:t>G-type orbital ordering – alternating </a:t>
            </a:r>
            <a:r>
              <a:rPr lang="en-US" sz="2200" dirty="0" err="1" smtClean="0">
                <a:solidFill>
                  <a:srgbClr val="000099"/>
                </a:solidFill>
                <a:latin typeface="Candara" pitchFamily="34" charset="0"/>
              </a:rPr>
              <a:t>yz</a:t>
            </a:r>
            <a:r>
              <a:rPr lang="en-US" sz="2200" dirty="0" smtClean="0">
                <a:solidFill>
                  <a:srgbClr val="000099"/>
                </a:solidFill>
                <a:latin typeface="Candara" pitchFamily="34" charset="0"/>
              </a:rPr>
              <a:t> and </a:t>
            </a:r>
            <a:r>
              <a:rPr lang="en-US" sz="2200" dirty="0" err="1" smtClean="0">
                <a:solidFill>
                  <a:srgbClr val="000099"/>
                </a:solidFill>
                <a:latin typeface="Candara" pitchFamily="34" charset="0"/>
              </a:rPr>
              <a:t>xz</a:t>
            </a:r>
            <a:r>
              <a:rPr lang="en-US" sz="2200" dirty="0" smtClean="0">
                <a:solidFill>
                  <a:srgbClr val="000099"/>
                </a:solidFill>
                <a:latin typeface="Candara" pitchFamily="34" charset="0"/>
              </a:rPr>
              <a:t> </a:t>
            </a:r>
            <a:r>
              <a:rPr lang="en-US" sz="2200" dirty="0" err="1" smtClean="0">
                <a:solidFill>
                  <a:srgbClr val="000099"/>
                </a:solidFill>
                <a:latin typeface="Candara" pitchFamily="34" charset="0"/>
              </a:rPr>
              <a:t>orbitals</a:t>
            </a:r>
            <a:endParaRPr lang="en-US" sz="2200" dirty="0" smtClean="0">
              <a:solidFill>
                <a:srgbClr val="000099"/>
              </a:solidFill>
              <a:latin typeface="Candara" pitchFamily="34" charset="0"/>
            </a:endParaRPr>
          </a:p>
          <a:p>
            <a:pPr>
              <a:spcAft>
                <a:spcPts val="500"/>
              </a:spcAft>
            </a:pPr>
            <a:r>
              <a:rPr lang="en-US" sz="2200" dirty="0" smtClean="0">
                <a:solidFill>
                  <a:srgbClr val="000099"/>
                </a:solidFill>
                <a:latin typeface="Candara" pitchFamily="34" charset="0"/>
              </a:rPr>
              <a:t>Cooperative </a:t>
            </a:r>
            <a:r>
              <a:rPr lang="en-US" sz="2200" dirty="0" err="1" smtClean="0">
                <a:solidFill>
                  <a:srgbClr val="000099"/>
                </a:solidFill>
                <a:latin typeface="Candara" pitchFamily="34" charset="0"/>
              </a:rPr>
              <a:t>Jahn</a:t>
            </a:r>
            <a:r>
              <a:rPr lang="en-US" sz="2200" dirty="0" smtClean="0">
                <a:solidFill>
                  <a:srgbClr val="000099"/>
                </a:solidFill>
                <a:latin typeface="Candara" pitchFamily="34" charset="0"/>
              </a:rPr>
              <a:t>-Teller distortion about </a:t>
            </a:r>
            <a:r>
              <a:rPr lang="en-US" sz="2200" i="1" dirty="0" smtClean="0">
                <a:solidFill>
                  <a:srgbClr val="000099"/>
                </a:solidFill>
                <a:latin typeface="Candara" pitchFamily="34" charset="0"/>
              </a:rPr>
              <a:t>b</a:t>
            </a:r>
            <a:r>
              <a:rPr lang="en-US" sz="2200" dirty="0" smtClean="0">
                <a:solidFill>
                  <a:srgbClr val="000099"/>
                </a:solidFill>
                <a:latin typeface="Candara" pitchFamily="34" charset="0"/>
              </a:rPr>
              <a:t>-axis minimizing elastic energy and maximizing the ferromagnetic interactions</a:t>
            </a:r>
            <a:br>
              <a:rPr lang="en-US" sz="2200" dirty="0" smtClean="0">
                <a:solidFill>
                  <a:srgbClr val="000099"/>
                </a:solidFill>
                <a:latin typeface="Candara" pitchFamily="34" charset="0"/>
              </a:rPr>
            </a:br>
            <a:r>
              <a:rPr lang="en-US" sz="2200" dirty="0" smtClean="0">
                <a:solidFill>
                  <a:srgbClr val="000099"/>
                </a:solidFill>
                <a:latin typeface="Candara" pitchFamily="34" charset="0"/>
              </a:rPr>
              <a:t>Also helps in stabilizing small </a:t>
            </a:r>
            <a:r>
              <a:rPr lang="en-US" sz="2200" dirty="0" err="1" smtClean="0">
                <a:solidFill>
                  <a:srgbClr val="000099"/>
                </a:solidFill>
                <a:latin typeface="Candara" pitchFamily="34" charset="0"/>
              </a:rPr>
              <a:t>polarons</a:t>
            </a:r>
            <a:r>
              <a:rPr lang="en-US" sz="2200" dirty="0" smtClean="0">
                <a:solidFill>
                  <a:srgbClr val="000099"/>
                </a:solidFill>
                <a:latin typeface="Candara" pitchFamily="34" charset="0"/>
              </a:rPr>
              <a:t>?</a:t>
            </a:r>
          </a:p>
          <a:p>
            <a:pPr>
              <a:spcAft>
                <a:spcPts val="500"/>
              </a:spcAft>
            </a:pPr>
            <a:endParaRPr lang="en-US" sz="2200" dirty="0" smtClean="0">
              <a:solidFill>
                <a:srgbClr val="000099"/>
              </a:solidFill>
              <a:latin typeface="Candara" pitchFamily="34" charset="0"/>
            </a:endParaRPr>
          </a:p>
          <a:p>
            <a:pPr>
              <a:spcAft>
                <a:spcPts val="500"/>
              </a:spcAft>
            </a:pPr>
            <a:r>
              <a:rPr lang="en-US" sz="2200" dirty="0" smtClean="0">
                <a:solidFill>
                  <a:srgbClr val="000099"/>
                </a:solidFill>
                <a:latin typeface="Candara" pitchFamily="34" charset="0"/>
              </a:rPr>
              <a:t>Cooperative </a:t>
            </a:r>
            <a:r>
              <a:rPr lang="en-US" sz="2200" dirty="0" err="1" smtClean="0">
                <a:solidFill>
                  <a:srgbClr val="000099"/>
                </a:solidFill>
                <a:latin typeface="Candara" pitchFamily="34" charset="0"/>
              </a:rPr>
              <a:t>Jahn</a:t>
            </a:r>
            <a:r>
              <a:rPr lang="en-US" sz="2200" dirty="0" smtClean="0">
                <a:solidFill>
                  <a:srgbClr val="000099"/>
                </a:solidFill>
                <a:latin typeface="Candara" pitchFamily="34" charset="0"/>
              </a:rPr>
              <a:t>-Teller distortions characteristic of localized electrons; orbital ordering temperature increases with decreasing W</a:t>
            </a:r>
            <a:endParaRPr lang="en-US" sz="2200" dirty="0">
              <a:solidFill>
                <a:srgbClr val="000099"/>
              </a:solidFill>
              <a:latin typeface="Candar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" y="5791200"/>
            <a:ext cx="797686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99"/>
                </a:solidFill>
                <a:latin typeface="Candara" pitchFamily="34" charset="0"/>
              </a:rPr>
              <a:t>H. D. Zhou and J. B. </a:t>
            </a:r>
            <a:r>
              <a:rPr lang="en-US" dirty="0" err="1" smtClean="0">
                <a:solidFill>
                  <a:srgbClr val="000099"/>
                </a:solidFill>
                <a:latin typeface="Candara" pitchFamily="34" charset="0"/>
              </a:rPr>
              <a:t>Goodenough</a:t>
            </a:r>
            <a:r>
              <a:rPr lang="en-US" dirty="0" smtClean="0">
                <a:solidFill>
                  <a:srgbClr val="000099"/>
                </a:solidFill>
                <a:latin typeface="Candara" pitchFamily="34" charset="0"/>
              </a:rPr>
              <a:t>, J. Phys.: </a:t>
            </a:r>
            <a:r>
              <a:rPr lang="en-US" dirty="0" err="1" smtClean="0">
                <a:solidFill>
                  <a:srgbClr val="000099"/>
                </a:solidFill>
                <a:latin typeface="Candara" pitchFamily="34" charset="0"/>
              </a:rPr>
              <a:t>Condens</a:t>
            </a:r>
            <a:r>
              <a:rPr lang="en-US" dirty="0" smtClean="0">
                <a:solidFill>
                  <a:srgbClr val="000099"/>
                </a:solidFill>
                <a:latin typeface="Candara" pitchFamily="34" charset="0"/>
              </a:rPr>
              <a:t>. Matter </a:t>
            </a:r>
            <a:r>
              <a:rPr lang="en-US" b="1" dirty="0" smtClean="0">
                <a:solidFill>
                  <a:srgbClr val="000099"/>
                </a:solidFill>
                <a:latin typeface="Candara" pitchFamily="34" charset="0"/>
              </a:rPr>
              <a:t>17, </a:t>
            </a:r>
            <a:r>
              <a:rPr lang="en-US" dirty="0" smtClean="0">
                <a:solidFill>
                  <a:srgbClr val="000099"/>
                </a:solidFill>
                <a:latin typeface="Candara" pitchFamily="34" charset="0"/>
              </a:rPr>
              <a:t>7395-7406 (2005)</a:t>
            </a:r>
          </a:p>
          <a:p>
            <a:r>
              <a:rPr lang="en-US" dirty="0" smtClean="0">
                <a:solidFill>
                  <a:srgbClr val="000099"/>
                </a:solidFill>
                <a:latin typeface="Candara" pitchFamily="34" charset="0"/>
              </a:rPr>
              <a:t>E. </a:t>
            </a:r>
            <a:r>
              <a:rPr lang="en-US" dirty="0" err="1" smtClean="0">
                <a:solidFill>
                  <a:srgbClr val="000099"/>
                </a:solidFill>
                <a:latin typeface="Candara" pitchFamily="34" charset="0"/>
              </a:rPr>
              <a:t>Pavarini</a:t>
            </a:r>
            <a:r>
              <a:rPr lang="en-US" dirty="0" smtClean="0">
                <a:solidFill>
                  <a:srgbClr val="000099"/>
                </a:solidFill>
                <a:latin typeface="Candara" pitchFamily="34" charset="0"/>
              </a:rPr>
              <a:t>, A. Yamasaki, J. </a:t>
            </a:r>
            <a:r>
              <a:rPr lang="en-US" dirty="0" err="1" smtClean="0">
                <a:solidFill>
                  <a:srgbClr val="000099"/>
                </a:solidFill>
                <a:latin typeface="Candara" pitchFamily="34" charset="0"/>
              </a:rPr>
              <a:t>Nuss</a:t>
            </a:r>
            <a:r>
              <a:rPr lang="en-US" dirty="0" smtClean="0">
                <a:solidFill>
                  <a:srgbClr val="000099"/>
                </a:solidFill>
                <a:latin typeface="Candara" pitchFamily="34" charset="0"/>
              </a:rPr>
              <a:t>, O. K. Andersen, New J. Phys. </a:t>
            </a:r>
            <a:r>
              <a:rPr lang="en-US" b="1" dirty="0" smtClean="0">
                <a:solidFill>
                  <a:srgbClr val="000099"/>
                </a:solidFill>
                <a:latin typeface="Candara" pitchFamily="34" charset="0"/>
              </a:rPr>
              <a:t>7</a:t>
            </a:r>
            <a:r>
              <a:rPr lang="en-US" dirty="0" smtClean="0">
                <a:solidFill>
                  <a:srgbClr val="000099"/>
                </a:solidFill>
                <a:latin typeface="Candara" pitchFamily="34" charset="0"/>
              </a:rPr>
              <a:t>, 188 (2005)</a:t>
            </a:r>
          </a:p>
          <a:p>
            <a:r>
              <a:rPr lang="en-US" dirty="0" smtClean="0">
                <a:solidFill>
                  <a:srgbClr val="000099"/>
                </a:solidFill>
                <a:latin typeface="Candara" pitchFamily="34" charset="0"/>
              </a:rPr>
              <a:t>M. Mochizuki, M. </a:t>
            </a:r>
            <a:r>
              <a:rPr lang="en-US" dirty="0" err="1" smtClean="0">
                <a:solidFill>
                  <a:srgbClr val="000099"/>
                </a:solidFill>
                <a:latin typeface="Candara" pitchFamily="34" charset="0"/>
              </a:rPr>
              <a:t>Imada</a:t>
            </a:r>
            <a:r>
              <a:rPr lang="en-US" dirty="0" smtClean="0">
                <a:solidFill>
                  <a:srgbClr val="000099"/>
                </a:solidFill>
                <a:latin typeface="Candara" pitchFamily="34" charset="0"/>
              </a:rPr>
              <a:t>, New J. Phys. </a:t>
            </a:r>
            <a:r>
              <a:rPr lang="en-US" b="1" dirty="0" smtClean="0">
                <a:solidFill>
                  <a:srgbClr val="000099"/>
                </a:solidFill>
                <a:latin typeface="Candara" pitchFamily="34" charset="0"/>
              </a:rPr>
              <a:t>6</a:t>
            </a:r>
            <a:r>
              <a:rPr lang="en-US" dirty="0" smtClean="0">
                <a:solidFill>
                  <a:srgbClr val="000099"/>
                </a:solidFill>
                <a:latin typeface="Candara" pitchFamily="34" charset="0"/>
              </a:rPr>
              <a:t>, 154 (2004)</a:t>
            </a:r>
            <a:endParaRPr lang="en-US" dirty="0">
              <a:solidFill>
                <a:srgbClr val="000099"/>
              </a:solidFill>
              <a:latin typeface="Candar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0" y="1587"/>
            <a:ext cx="9144000" cy="461665"/>
          </a:xfrm>
          <a:prstGeom prst="rect">
            <a:avLst/>
          </a:prstGeom>
          <a:solidFill>
            <a:srgbClr val="00408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2400" dirty="0" smtClean="0">
                <a:solidFill>
                  <a:schemeClr val="bg1"/>
                </a:solidFill>
                <a:latin typeface="Candara" pitchFamily="34" charset="0"/>
                <a:cs typeface="Arial"/>
                <a:sym typeface="Gill Sans" charset="0"/>
              </a:rPr>
              <a:t>Transitions at </a:t>
            </a:r>
            <a:r>
              <a:rPr lang="en-US" sz="2400" i="1" dirty="0" smtClean="0">
                <a:solidFill>
                  <a:schemeClr val="bg1"/>
                </a:solidFill>
                <a:latin typeface="Candara" pitchFamily="34" charset="0"/>
                <a:cs typeface="Arial"/>
                <a:sym typeface="Gill Sans" charset="0"/>
              </a:rPr>
              <a:t>r</a:t>
            </a:r>
            <a:r>
              <a:rPr lang="en-US" sz="2400" baseline="-25000" dirty="0" smtClean="0">
                <a:solidFill>
                  <a:schemeClr val="bg1"/>
                </a:solidFill>
                <a:latin typeface="Candara" pitchFamily="34" charset="0"/>
                <a:cs typeface="Arial"/>
                <a:sym typeface="Gill Sans" charset="0"/>
              </a:rPr>
              <a:t>3+</a:t>
            </a:r>
            <a:r>
              <a:rPr lang="en-US" sz="2400" dirty="0" smtClean="0">
                <a:solidFill>
                  <a:schemeClr val="bg1"/>
                </a:solidFill>
                <a:latin typeface="Candara" pitchFamily="34" charset="0"/>
                <a:cs typeface="Arial"/>
                <a:sym typeface="Gill Sans" charset="0"/>
              </a:rPr>
              <a:t> = 1.11 Å – cooperative </a:t>
            </a:r>
            <a:r>
              <a:rPr lang="en-US" sz="2400" dirty="0" err="1" smtClean="0">
                <a:solidFill>
                  <a:schemeClr val="bg1"/>
                </a:solidFill>
                <a:latin typeface="Candara" pitchFamily="34" charset="0"/>
                <a:cs typeface="Arial"/>
                <a:sym typeface="Gill Sans" charset="0"/>
              </a:rPr>
              <a:t>Jahn</a:t>
            </a:r>
            <a:r>
              <a:rPr lang="en-US" sz="2400" dirty="0" smtClean="0">
                <a:solidFill>
                  <a:schemeClr val="bg1"/>
                </a:solidFill>
                <a:latin typeface="Candara" pitchFamily="34" charset="0"/>
                <a:cs typeface="Arial"/>
                <a:sym typeface="Gill Sans" charset="0"/>
              </a:rPr>
              <a:t>-Teller distortion</a:t>
            </a:r>
            <a:endParaRPr lang="en-US" sz="2400" baseline="-25000" dirty="0" smtClean="0">
              <a:solidFill>
                <a:schemeClr val="bg1"/>
              </a:solidFill>
              <a:latin typeface="Candara" pitchFamily="34" charset="0"/>
              <a:cs typeface="Arial"/>
              <a:sym typeface="Gill Sans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5791200"/>
            <a:ext cx="800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99"/>
                </a:solidFill>
                <a:latin typeface="Candara" pitchFamily="34" charset="0"/>
              </a:rPr>
              <a:t>Akimitsu J, Ichikawa H, </a:t>
            </a:r>
            <a:r>
              <a:rPr lang="en-US" dirty="0" err="1" smtClean="0">
                <a:solidFill>
                  <a:srgbClr val="000099"/>
                </a:solidFill>
                <a:latin typeface="Candara" pitchFamily="34" charset="0"/>
              </a:rPr>
              <a:t>Eguchi</a:t>
            </a:r>
            <a:r>
              <a:rPr lang="en-US" dirty="0" smtClean="0">
                <a:solidFill>
                  <a:srgbClr val="000099"/>
                </a:solidFill>
                <a:latin typeface="Candara" pitchFamily="34" charset="0"/>
              </a:rPr>
              <a:t> N, </a:t>
            </a:r>
            <a:r>
              <a:rPr lang="en-US" dirty="0" err="1" smtClean="0">
                <a:solidFill>
                  <a:srgbClr val="000099"/>
                </a:solidFill>
                <a:latin typeface="Candara" pitchFamily="34" charset="0"/>
              </a:rPr>
              <a:t>Miyano</a:t>
            </a:r>
            <a:r>
              <a:rPr lang="en-US" dirty="0" smtClean="0">
                <a:solidFill>
                  <a:srgbClr val="000099"/>
                </a:solidFill>
                <a:latin typeface="Candara" pitchFamily="34" charset="0"/>
              </a:rPr>
              <a:t> T, Nishi M and </a:t>
            </a:r>
            <a:r>
              <a:rPr lang="en-US" dirty="0" err="1" smtClean="0">
                <a:solidFill>
                  <a:srgbClr val="000099"/>
                </a:solidFill>
                <a:latin typeface="Candara" pitchFamily="34" charset="0"/>
              </a:rPr>
              <a:t>Kakurai</a:t>
            </a:r>
            <a:r>
              <a:rPr lang="en-US" dirty="0" smtClean="0">
                <a:solidFill>
                  <a:srgbClr val="000099"/>
                </a:solidFill>
                <a:latin typeface="Candara" pitchFamily="34" charset="0"/>
              </a:rPr>
              <a:t> K 2001 J. Phys. Soc. Japan </a:t>
            </a:r>
            <a:r>
              <a:rPr lang="en-US" b="1" dirty="0" smtClean="0">
                <a:solidFill>
                  <a:srgbClr val="000099"/>
                </a:solidFill>
                <a:latin typeface="Candara" pitchFamily="34" charset="0"/>
              </a:rPr>
              <a:t>70</a:t>
            </a:r>
            <a:r>
              <a:rPr lang="en-US" dirty="0" smtClean="0">
                <a:solidFill>
                  <a:srgbClr val="000099"/>
                </a:solidFill>
                <a:latin typeface="Candara" pitchFamily="34" charset="0"/>
              </a:rPr>
              <a:t> 3052</a:t>
            </a:r>
            <a:endParaRPr lang="en-US" dirty="0">
              <a:solidFill>
                <a:srgbClr val="000099"/>
              </a:solidFill>
              <a:latin typeface="Candara" pitchFamily="34" charset="0"/>
            </a:endParaRPr>
          </a:p>
        </p:txBody>
      </p:sp>
      <p:pic>
        <p:nvPicPr>
          <p:cNvPr id="6" name="Picture 5" descr="51.png"/>
          <p:cNvPicPr>
            <a:picLocks noChangeAspect="1"/>
          </p:cNvPicPr>
          <p:nvPr/>
        </p:nvPicPr>
        <p:blipFill>
          <a:blip r:embed="rId3"/>
          <a:srcRect l="28500" t="16889" r="17000" b="7111"/>
          <a:stretch>
            <a:fillRect/>
          </a:stretch>
        </p:blipFill>
        <p:spPr>
          <a:xfrm>
            <a:off x="1981200" y="914400"/>
            <a:ext cx="5638800" cy="44230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1"/>
          <p:cNvSpPr txBox="1">
            <a:spLocks noChangeArrowheads="1"/>
          </p:cNvSpPr>
          <p:nvPr/>
        </p:nvSpPr>
        <p:spPr bwMode="auto">
          <a:xfrm>
            <a:off x="0" y="1587"/>
            <a:ext cx="9144000" cy="461665"/>
          </a:xfrm>
          <a:prstGeom prst="rect">
            <a:avLst/>
          </a:prstGeom>
          <a:solidFill>
            <a:srgbClr val="00408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Candara"/>
              </a:rPr>
              <a:t>Measuring distortions of </a:t>
            </a:r>
            <a:r>
              <a:rPr lang="en-US" sz="2400" dirty="0" err="1" smtClean="0">
                <a:solidFill>
                  <a:schemeClr val="bg1"/>
                </a:solidFill>
                <a:latin typeface="Candara"/>
              </a:rPr>
              <a:t>octahedra</a:t>
            </a:r>
            <a:endParaRPr lang="en-US" sz="2400" dirty="0">
              <a:solidFill>
                <a:schemeClr val="bg1"/>
              </a:solidFill>
              <a:latin typeface="Candara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001075" y="1127760"/>
          <a:ext cx="6771325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0793"/>
                <a:gridCol w="965518"/>
                <a:gridCol w="851218"/>
                <a:gridCol w="965518"/>
                <a:gridCol w="865505"/>
                <a:gridCol w="965518"/>
                <a:gridCol w="897255"/>
              </a:tblGrid>
              <a:tr h="370840">
                <a:tc>
                  <a:txBody>
                    <a:bodyPr/>
                    <a:lstStyle/>
                    <a:p>
                      <a:endParaRPr lang="en-US" dirty="0">
                        <a:latin typeface="Candara" pitchFamily="34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ndara" pitchFamily="34" charset="0"/>
                        </a:rPr>
                        <a:t>YTiO3</a:t>
                      </a:r>
                      <a:endParaRPr lang="en-US" dirty="0">
                        <a:latin typeface="Candara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ndara" pitchFamily="34" charset="0"/>
                        </a:rPr>
                        <a:t>SmTiO3</a:t>
                      </a:r>
                      <a:endParaRPr lang="en-US" dirty="0">
                        <a:latin typeface="Candara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andara" pitchFamily="34" charset="0"/>
                        </a:rPr>
                        <a:t>LaTiO3</a:t>
                      </a:r>
                      <a:endParaRPr lang="en-US" dirty="0">
                        <a:latin typeface="Candara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>
                        <a:latin typeface="Candar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ndara" pitchFamily="34" charset="0"/>
                        </a:rPr>
                        <a:t>Ti-O</a:t>
                      </a:r>
                      <a:r>
                        <a:rPr lang="en-US" baseline="0" dirty="0" smtClean="0">
                          <a:latin typeface="Candara" pitchFamily="34" charset="0"/>
                        </a:rPr>
                        <a:t> (Å)</a:t>
                      </a:r>
                      <a:endParaRPr lang="en-US" dirty="0">
                        <a:latin typeface="Candar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ndara" pitchFamily="34" charset="0"/>
                        </a:rPr>
                        <a:t>Diff.</a:t>
                      </a:r>
                      <a:endParaRPr lang="en-US" dirty="0">
                        <a:latin typeface="Candar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ndara" pitchFamily="34" charset="0"/>
                        </a:rPr>
                        <a:t>Ti-O</a:t>
                      </a:r>
                      <a:r>
                        <a:rPr lang="en-US" baseline="0" dirty="0" smtClean="0">
                          <a:latin typeface="Candara" pitchFamily="34" charset="0"/>
                        </a:rPr>
                        <a:t> (Å)</a:t>
                      </a:r>
                      <a:endParaRPr lang="en-US" dirty="0">
                        <a:latin typeface="Candar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ndara" pitchFamily="34" charset="0"/>
                        </a:rPr>
                        <a:t>Diff.</a:t>
                      </a:r>
                      <a:endParaRPr lang="en-US" dirty="0">
                        <a:latin typeface="Candar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ndara" pitchFamily="34" charset="0"/>
                        </a:rPr>
                        <a:t>Ti-O (Å)</a:t>
                      </a:r>
                      <a:endParaRPr lang="en-US" dirty="0">
                        <a:latin typeface="Candar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ndara" pitchFamily="34" charset="0"/>
                        </a:rPr>
                        <a:t>Diff.</a:t>
                      </a:r>
                      <a:endParaRPr lang="en-US" dirty="0">
                        <a:latin typeface="Candara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i="1" dirty="0" err="1" smtClean="0">
                          <a:latin typeface="Candara" pitchFamily="34" charset="0"/>
                        </a:rPr>
                        <a:t>ab</a:t>
                      </a:r>
                      <a:r>
                        <a:rPr lang="en-US" i="1" dirty="0" smtClean="0">
                          <a:latin typeface="Candara" pitchFamily="34" charset="0"/>
                        </a:rPr>
                        <a:t>-in-plane</a:t>
                      </a:r>
                      <a:endParaRPr lang="en-US" i="1" dirty="0">
                        <a:latin typeface="Candar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ndara" pitchFamily="34" charset="0"/>
                        </a:rPr>
                        <a:t>2.016</a:t>
                      </a:r>
                      <a:endParaRPr lang="en-US" dirty="0">
                        <a:latin typeface="Candar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ndara" pitchFamily="34" charset="0"/>
                        </a:rPr>
                        <a:t>-1.13%</a:t>
                      </a:r>
                      <a:endParaRPr lang="en-US" dirty="0">
                        <a:latin typeface="Candar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ndara" pitchFamily="34" charset="0"/>
                        </a:rPr>
                        <a:t>2.044</a:t>
                      </a:r>
                      <a:endParaRPr lang="en-US" dirty="0">
                        <a:latin typeface="Candar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ndara" pitchFamily="34" charset="0"/>
                        </a:rPr>
                        <a:t>0%</a:t>
                      </a:r>
                      <a:endParaRPr lang="en-US" dirty="0">
                        <a:latin typeface="Candar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ndara" pitchFamily="34" charset="0"/>
                        </a:rPr>
                        <a:t>2.030</a:t>
                      </a:r>
                      <a:endParaRPr lang="en-US" dirty="0">
                        <a:latin typeface="Candar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ndara" pitchFamily="34" charset="0"/>
                        </a:rPr>
                        <a:t>-0.44%</a:t>
                      </a:r>
                      <a:endParaRPr lang="en-US" dirty="0">
                        <a:latin typeface="Candara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i="1" dirty="0" err="1" smtClean="0">
                          <a:latin typeface="Candara" pitchFamily="34" charset="0"/>
                        </a:rPr>
                        <a:t>ab</a:t>
                      </a:r>
                      <a:r>
                        <a:rPr lang="en-US" i="1" dirty="0" smtClean="0">
                          <a:latin typeface="Candara" pitchFamily="34" charset="0"/>
                        </a:rPr>
                        <a:t>-in-plane</a:t>
                      </a:r>
                      <a:endParaRPr lang="en-US" i="1" dirty="0">
                        <a:latin typeface="Candar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ndara" pitchFamily="34" charset="0"/>
                        </a:rPr>
                        <a:t>2.077</a:t>
                      </a:r>
                      <a:endParaRPr lang="en-US" dirty="0">
                        <a:latin typeface="Candar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ndara" pitchFamily="34" charset="0"/>
                        </a:rPr>
                        <a:t>+1.86%</a:t>
                      </a:r>
                      <a:endParaRPr lang="en-US" dirty="0">
                        <a:latin typeface="Candar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ndara" pitchFamily="34" charset="0"/>
                        </a:rPr>
                        <a:t>2.058</a:t>
                      </a:r>
                      <a:endParaRPr lang="en-US" dirty="0">
                        <a:latin typeface="Candar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ndara" pitchFamily="34" charset="0"/>
                        </a:rPr>
                        <a:t>+0.73%</a:t>
                      </a:r>
                      <a:endParaRPr lang="en-US" dirty="0">
                        <a:latin typeface="Candar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ndara" pitchFamily="34" charset="0"/>
                        </a:rPr>
                        <a:t>2.057</a:t>
                      </a:r>
                      <a:endParaRPr lang="en-US" dirty="0">
                        <a:latin typeface="Candar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Candara" pitchFamily="34" charset="0"/>
                        </a:rPr>
                        <a:t>+0.88%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i="1" dirty="0" smtClean="0">
                          <a:latin typeface="Candara" pitchFamily="34" charset="0"/>
                        </a:rPr>
                        <a:t>c</a:t>
                      </a:r>
                      <a:endParaRPr lang="en-US" i="1" dirty="0">
                        <a:latin typeface="Candar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ndara" pitchFamily="34" charset="0"/>
                        </a:rPr>
                        <a:t>2.023</a:t>
                      </a:r>
                      <a:endParaRPr lang="en-US" dirty="0">
                        <a:latin typeface="Candar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ndara" pitchFamily="34" charset="0"/>
                        </a:rPr>
                        <a:t>-0.78%</a:t>
                      </a:r>
                      <a:endParaRPr lang="en-US" dirty="0">
                        <a:latin typeface="Candar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ndara" pitchFamily="34" charset="0"/>
                        </a:rPr>
                        <a:t>2.028</a:t>
                      </a:r>
                      <a:endParaRPr lang="en-US" dirty="0">
                        <a:latin typeface="Candar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ndara" pitchFamily="34" charset="0"/>
                        </a:rPr>
                        <a:t>-0.73%</a:t>
                      </a:r>
                      <a:endParaRPr lang="en-US" dirty="0">
                        <a:latin typeface="Candar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Candara" pitchFamily="34" charset="0"/>
                        </a:rPr>
                        <a:t>2.030</a:t>
                      </a:r>
                      <a:endParaRPr lang="en-US" dirty="0">
                        <a:latin typeface="Candar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ndara" pitchFamily="34" charset="0"/>
                        </a:rPr>
                        <a:t>-0.44%</a:t>
                      </a:r>
                      <a:endParaRPr lang="en-US" dirty="0">
                        <a:latin typeface="Candara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ndara" pitchFamily="34" charset="0"/>
                        </a:rPr>
                        <a:t>average</a:t>
                      </a:r>
                      <a:endParaRPr lang="en-US" dirty="0">
                        <a:latin typeface="Candar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ndara" pitchFamily="34" charset="0"/>
                        </a:rPr>
                        <a:t>2.039</a:t>
                      </a:r>
                      <a:endParaRPr lang="en-US" dirty="0">
                        <a:latin typeface="Candar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Candar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andara" pitchFamily="34" charset="0"/>
                        </a:rPr>
                        <a:t>2.043</a:t>
                      </a:r>
                      <a:endParaRPr lang="en-US" dirty="0">
                        <a:latin typeface="Candar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Candar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Candara" pitchFamily="34" charset="0"/>
                        </a:rPr>
                        <a:t>2.039</a:t>
                      </a:r>
                      <a:endParaRPr lang="en-US" dirty="0">
                        <a:latin typeface="Candar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Candara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57200" y="4045724"/>
            <a:ext cx="8382000" cy="13644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000"/>
              </a:spcAft>
            </a:pPr>
            <a:r>
              <a:rPr lang="en-US" sz="2200" dirty="0" smtClean="0">
                <a:solidFill>
                  <a:srgbClr val="000099"/>
                </a:solidFill>
                <a:latin typeface="Candara" pitchFamily="34" charset="0"/>
              </a:rPr>
              <a:t>Geometry of </a:t>
            </a:r>
            <a:r>
              <a:rPr lang="en-US" sz="2200" dirty="0" err="1" smtClean="0">
                <a:solidFill>
                  <a:srgbClr val="000099"/>
                </a:solidFill>
                <a:latin typeface="Candara" pitchFamily="34" charset="0"/>
              </a:rPr>
              <a:t>octahedra</a:t>
            </a:r>
            <a:r>
              <a:rPr lang="en-US" sz="2200" dirty="0" smtClean="0">
                <a:solidFill>
                  <a:srgbClr val="000099"/>
                </a:solidFill>
                <a:latin typeface="Candara" pitchFamily="34" charset="0"/>
              </a:rPr>
              <a:t> changes?</a:t>
            </a:r>
          </a:p>
          <a:p>
            <a:pPr>
              <a:spcAft>
                <a:spcPts val="1000"/>
              </a:spcAft>
            </a:pPr>
            <a:r>
              <a:rPr lang="en-US" sz="2200" dirty="0" smtClean="0">
                <a:solidFill>
                  <a:srgbClr val="000099"/>
                </a:solidFill>
                <a:latin typeface="Candara" pitchFamily="34" charset="0"/>
              </a:rPr>
              <a:t>Structural data from [a]</a:t>
            </a:r>
          </a:p>
          <a:p>
            <a:pPr>
              <a:spcAft>
                <a:spcPts val="1000"/>
              </a:spcAft>
            </a:pPr>
            <a:r>
              <a:rPr lang="en-US" sz="2200" dirty="0" smtClean="0">
                <a:solidFill>
                  <a:srgbClr val="000099"/>
                </a:solidFill>
                <a:latin typeface="Candara" pitchFamily="34" charset="0"/>
              </a:rPr>
              <a:t>Probably some experimental uncertainty… </a:t>
            </a:r>
            <a:endParaRPr lang="en-US" sz="2200" dirty="0">
              <a:solidFill>
                <a:srgbClr val="000099"/>
              </a:solidFill>
              <a:latin typeface="Candara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81000" y="5906869"/>
            <a:ext cx="8534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en-US" dirty="0" smtClean="0">
                <a:solidFill>
                  <a:srgbClr val="000099"/>
                </a:solidFill>
                <a:latin typeface="Candara" pitchFamily="34" charset="0"/>
              </a:rPr>
              <a:t>[a] D. A. MacLean, H. N. Ng, J. E. </a:t>
            </a:r>
            <a:r>
              <a:rPr lang="en-US" dirty="0" err="1" smtClean="0">
                <a:solidFill>
                  <a:srgbClr val="000099"/>
                </a:solidFill>
                <a:latin typeface="Candara" pitchFamily="34" charset="0"/>
              </a:rPr>
              <a:t>Greedan</a:t>
            </a:r>
            <a:r>
              <a:rPr lang="en-US" dirty="0" smtClean="0">
                <a:solidFill>
                  <a:srgbClr val="000099"/>
                </a:solidFill>
                <a:latin typeface="Candara" pitchFamily="34" charset="0"/>
              </a:rPr>
              <a:t>, J. Solid State </a:t>
            </a:r>
            <a:r>
              <a:rPr lang="en-US" dirty="0" err="1" smtClean="0">
                <a:solidFill>
                  <a:srgbClr val="000099"/>
                </a:solidFill>
                <a:latin typeface="Candara" pitchFamily="34" charset="0"/>
              </a:rPr>
              <a:t>Chem</a:t>
            </a:r>
            <a:r>
              <a:rPr lang="en-US" dirty="0" smtClean="0">
                <a:solidFill>
                  <a:srgbClr val="000099"/>
                </a:solidFill>
                <a:latin typeface="Candara" pitchFamily="34" charset="0"/>
              </a:rPr>
              <a:t> 30, 35-44 (1979)</a:t>
            </a:r>
            <a:endParaRPr lang="en-US" dirty="0">
              <a:solidFill>
                <a:srgbClr val="000099"/>
              </a:solidFill>
              <a:latin typeface="Candara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rot="5400000">
            <a:off x="2626098" y="2286000"/>
            <a:ext cx="2894806" cy="794"/>
          </a:xfrm>
          <a:prstGeom prst="line">
            <a:avLst/>
          </a:prstGeom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4534125" y="3356961"/>
            <a:ext cx="12570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 smtClean="0">
                <a:solidFill>
                  <a:srgbClr val="000099"/>
                </a:solidFill>
                <a:latin typeface="Candara" pitchFamily="34" charset="0"/>
                <a:cs typeface="Arial"/>
                <a:sym typeface="Gill Sans" charset="0"/>
              </a:rPr>
              <a:t>r</a:t>
            </a:r>
            <a:r>
              <a:rPr lang="en-US" sz="2400" baseline="-25000" dirty="0" smtClean="0">
                <a:solidFill>
                  <a:srgbClr val="000099"/>
                </a:solidFill>
                <a:latin typeface="Candara" pitchFamily="34" charset="0"/>
                <a:cs typeface="Arial"/>
                <a:sym typeface="Gill Sans" charset="0"/>
              </a:rPr>
              <a:t>3+</a:t>
            </a:r>
            <a:r>
              <a:rPr lang="en-US" sz="2400" dirty="0" smtClean="0">
                <a:solidFill>
                  <a:srgbClr val="000099"/>
                </a:solidFill>
                <a:latin typeface="Candara" pitchFamily="34" charset="0"/>
                <a:cs typeface="Arial"/>
                <a:sym typeface="Gill Sans" charset="0"/>
              </a:rPr>
              <a:t> &gt; 1.11 </a:t>
            </a:r>
            <a:endParaRPr lang="en-US" sz="2400" dirty="0">
              <a:solidFill>
                <a:srgbClr val="000099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596558" y="3352800"/>
            <a:ext cx="12570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 smtClean="0">
                <a:solidFill>
                  <a:srgbClr val="000099"/>
                </a:solidFill>
                <a:latin typeface="Candara" pitchFamily="34" charset="0"/>
                <a:cs typeface="Arial"/>
                <a:sym typeface="Gill Sans" charset="0"/>
              </a:rPr>
              <a:t>r</a:t>
            </a:r>
            <a:r>
              <a:rPr lang="en-US" sz="2400" baseline="-25000" dirty="0" smtClean="0">
                <a:solidFill>
                  <a:srgbClr val="000099"/>
                </a:solidFill>
                <a:latin typeface="Candara" pitchFamily="34" charset="0"/>
                <a:cs typeface="Arial"/>
                <a:sym typeface="Gill Sans" charset="0"/>
              </a:rPr>
              <a:t>3+</a:t>
            </a:r>
            <a:r>
              <a:rPr lang="en-US" sz="2400" dirty="0" smtClean="0">
                <a:solidFill>
                  <a:srgbClr val="000099"/>
                </a:solidFill>
                <a:latin typeface="Candara" pitchFamily="34" charset="0"/>
                <a:cs typeface="Arial"/>
                <a:sym typeface="Gill Sans" charset="0"/>
              </a:rPr>
              <a:t> &lt; 1.11 </a:t>
            </a:r>
            <a:endParaRPr lang="en-US" sz="2400" dirty="0">
              <a:solidFill>
                <a:srgbClr val="00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7.png"/>
          <p:cNvPicPr>
            <a:picLocks noChangeAspect="1"/>
          </p:cNvPicPr>
          <p:nvPr/>
        </p:nvPicPr>
        <p:blipFill>
          <a:blip r:embed="rId2" cstate="print"/>
          <a:srcRect l="38000" t="10667" r="3333" b="5333"/>
          <a:stretch>
            <a:fillRect/>
          </a:stretch>
        </p:blipFill>
        <p:spPr>
          <a:xfrm>
            <a:off x="533400" y="990600"/>
            <a:ext cx="4598133" cy="4114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3400" y="5334000"/>
            <a:ext cx="8000999" cy="12362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500"/>
              </a:spcAft>
            </a:pPr>
            <a:r>
              <a:rPr lang="en-US" sz="2200" dirty="0" smtClean="0">
                <a:solidFill>
                  <a:srgbClr val="000099"/>
                </a:solidFill>
                <a:latin typeface="Candara" pitchFamily="34" charset="0"/>
              </a:rPr>
              <a:t>Onset of optical conductivity from reflectance measurements: </a:t>
            </a:r>
          </a:p>
          <a:p>
            <a:pPr>
              <a:spcAft>
                <a:spcPts val="500"/>
              </a:spcAft>
            </a:pPr>
            <a:r>
              <a:rPr lang="en-US" sz="2200" dirty="0" smtClean="0">
                <a:solidFill>
                  <a:srgbClr val="000099"/>
                </a:solidFill>
                <a:latin typeface="Candara" pitchFamily="34" charset="0"/>
              </a:rPr>
              <a:t>Gap from 0.2 </a:t>
            </a:r>
            <a:r>
              <a:rPr lang="en-US" sz="2200" dirty="0" err="1" smtClean="0">
                <a:solidFill>
                  <a:srgbClr val="000099"/>
                </a:solidFill>
                <a:latin typeface="Candara" pitchFamily="34" charset="0"/>
              </a:rPr>
              <a:t>eV</a:t>
            </a:r>
            <a:r>
              <a:rPr lang="en-US" sz="2200" dirty="0" smtClean="0">
                <a:solidFill>
                  <a:srgbClr val="000099"/>
                </a:solidFill>
                <a:latin typeface="Candara" pitchFamily="34" charset="0"/>
              </a:rPr>
              <a:t> (LaTiO</a:t>
            </a:r>
            <a:r>
              <a:rPr lang="en-US" sz="2200" baseline="-25000" dirty="0" smtClean="0">
                <a:solidFill>
                  <a:srgbClr val="000099"/>
                </a:solidFill>
                <a:latin typeface="Candara" pitchFamily="34" charset="0"/>
              </a:rPr>
              <a:t>3</a:t>
            </a:r>
            <a:r>
              <a:rPr lang="en-US" sz="2200" dirty="0" smtClean="0">
                <a:solidFill>
                  <a:srgbClr val="000099"/>
                </a:solidFill>
                <a:latin typeface="Candara" pitchFamily="34" charset="0"/>
              </a:rPr>
              <a:t>) to 0.7 </a:t>
            </a:r>
            <a:r>
              <a:rPr lang="en-US" sz="2200" dirty="0" err="1" smtClean="0">
                <a:solidFill>
                  <a:srgbClr val="000099"/>
                </a:solidFill>
                <a:latin typeface="Candara" pitchFamily="34" charset="0"/>
              </a:rPr>
              <a:t>eV</a:t>
            </a:r>
            <a:r>
              <a:rPr lang="en-US" sz="2200" dirty="0" smtClean="0">
                <a:solidFill>
                  <a:srgbClr val="000099"/>
                </a:solidFill>
                <a:latin typeface="Candara" pitchFamily="34" charset="0"/>
              </a:rPr>
              <a:t> (GdTiO</a:t>
            </a:r>
            <a:r>
              <a:rPr lang="en-US" sz="2200" baseline="-25000" dirty="0" smtClean="0">
                <a:solidFill>
                  <a:srgbClr val="000099"/>
                </a:solidFill>
                <a:latin typeface="Candara" pitchFamily="34" charset="0"/>
              </a:rPr>
              <a:t>3</a:t>
            </a:r>
            <a:r>
              <a:rPr lang="en-US" sz="2200" dirty="0" smtClean="0">
                <a:solidFill>
                  <a:srgbClr val="000099"/>
                </a:solidFill>
                <a:latin typeface="Candara" pitchFamily="34" charset="0"/>
              </a:rPr>
              <a:t>)</a:t>
            </a:r>
          </a:p>
          <a:p>
            <a:pPr>
              <a:spcAft>
                <a:spcPts val="500"/>
              </a:spcAft>
            </a:pPr>
            <a:r>
              <a:rPr lang="en-US" sz="2200" dirty="0" smtClean="0">
                <a:solidFill>
                  <a:srgbClr val="000099"/>
                </a:solidFill>
                <a:latin typeface="Candara" pitchFamily="34" charset="0"/>
              </a:rPr>
              <a:t>Could </a:t>
            </a:r>
            <a:r>
              <a:rPr lang="en-US" sz="2200" dirty="0" err="1" smtClean="0">
                <a:solidFill>
                  <a:srgbClr val="000099"/>
                </a:solidFill>
                <a:latin typeface="Candara" pitchFamily="34" charset="0"/>
              </a:rPr>
              <a:t>polarons</a:t>
            </a:r>
            <a:r>
              <a:rPr lang="en-US" sz="2200" dirty="0" smtClean="0">
                <a:solidFill>
                  <a:srgbClr val="000099"/>
                </a:solidFill>
                <a:latin typeface="Candara" pitchFamily="34" charset="0"/>
              </a:rPr>
              <a:t> play a role?</a:t>
            </a:r>
            <a:endParaRPr lang="en-US" sz="2200" dirty="0">
              <a:solidFill>
                <a:srgbClr val="000099"/>
              </a:solidFill>
              <a:latin typeface="Candara" pitchFamily="34" charset="0"/>
            </a:endParaRP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0" y="1587"/>
            <a:ext cx="9144000" cy="461665"/>
          </a:xfrm>
          <a:prstGeom prst="rect">
            <a:avLst/>
          </a:prstGeom>
          <a:solidFill>
            <a:srgbClr val="00408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Candara"/>
              </a:rPr>
              <a:t>Value of the Mott-Hubbard gap?</a:t>
            </a:r>
            <a:endParaRPr lang="en-US" sz="2400" dirty="0">
              <a:solidFill>
                <a:schemeClr val="bg1"/>
              </a:solidFill>
              <a:latin typeface="Candar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05400" y="1981200"/>
            <a:ext cx="3048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99"/>
                </a:solidFill>
              </a:rPr>
              <a:t>Fig. from D. A. </a:t>
            </a:r>
            <a:r>
              <a:rPr lang="en-US" dirty="0" err="1" smtClean="0">
                <a:solidFill>
                  <a:srgbClr val="000099"/>
                </a:solidFill>
              </a:rPr>
              <a:t>Crandels</a:t>
            </a:r>
            <a:r>
              <a:rPr lang="en-US" dirty="0" smtClean="0">
                <a:solidFill>
                  <a:srgbClr val="000099"/>
                </a:solidFill>
              </a:rPr>
              <a:t>, T. </a:t>
            </a:r>
            <a:r>
              <a:rPr lang="en-US" dirty="0" err="1" smtClean="0">
                <a:solidFill>
                  <a:srgbClr val="000099"/>
                </a:solidFill>
              </a:rPr>
              <a:t>Timusk</a:t>
            </a:r>
            <a:r>
              <a:rPr lang="en-US" dirty="0" smtClean="0">
                <a:solidFill>
                  <a:srgbClr val="000099"/>
                </a:solidFill>
              </a:rPr>
              <a:t>, J. D. Garret, J. E. </a:t>
            </a:r>
            <a:r>
              <a:rPr lang="en-US" dirty="0" err="1" smtClean="0">
                <a:solidFill>
                  <a:srgbClr val="000099"/>
                </a:solidFill>
              </a:rPr>
              <a:t>Greedan</a:t>
            </a:r>
            <a:r>
              <a:rPr lang="en-US" dirty="0" smtClean="0">
                <a:solidFill>
                  <a:srgbClr val="000099"/>
                </a:solidFill>
              </a:rPr>
              <a:t>, </a:t>
            </a:r>
            <a:r>
              <a:rPr lang="en-US" dirty="0" err="1" smtClean="0">
                <a:solidFill>
                  <a:srgbClr val="000099"/>
                </a:solidFill>
              </a:rPr>
              <a:t>Physica</a:t>
            </a:r>
            <a:r>
              <a:rPr lang="en-US" dirty="0" smtClean="0">
                <a:solidFill>
                  <a:srgbClr val="000099"/>
                </a:solidFill>
              </a:rPr>
              <a:t> C </a:t>
            </a:r>
            <a:r>
              <a:rPr lang="en-US" b="1" dirty="0" smtClean="0">
                <a:solidFill>
                  <a:srgbClr val="000099"/>
                </a:solidFill>
              </a:rPr>
              <a:t>201</a:t>
            </a:r>
            <a:r>
              <a:rPr lang="en-US" dirty="0" smtClean="0">
                <a:solidFill>
                  <a:srgbClr val="000099"/>
                </a:solidFill>
              </a:rPr>
              <a:t>, 407-412 (1992)</a:t>
            </a:r>
            <a:endParaRPr lang="en-US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85051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609600" y="304800"/>
            <a:ext cx="7924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000" baseline="-25000" dirty="0" smtClean="0">
              <a:latin typeface="+mj-lt"/>
            </a:endParaRPr>
          </a:p>
        </p:txBody>
      </p:sp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584200" y="914400"/>
            <a:ext cx="7924800" cy="5511799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200" dirty="0" smtClean="0">
                <a:solidFill>
                  <a:srgbClr val="000099"/>
                </a:solidFill>
                <a:latin typeface="Candara" pitchFamily="34" charset="0"/>
              </a:rPr>
              <a:t>R(</a:t>
            </a:r>
            <a:r>
              <a:rPr lang="el-GR" sz="2200" dirty="0" smtClean="0">
                <a:solidFill>
                  <a:srgbClr val="000099"/>
                </a:solidFill>
                <a:latin typeface="Candara" pitchFamily="34" charset="0"/>
              </a:rPr>
              <a:t>ε</a:t>
            </a:r>
            <a:r>
              <a:rPr lang="en-US" sz="2200" dirty="0" smtClean="0">
                <a:solidFill>
                  <a:srgbClr val="000099"/>
                </a:solidFill>
                <a:latin typeface="Candara" pitchFamily="34" charset="0"/>
              </a:rPr>
              <a:t>(</a:t>
            </a:r>
            <a:r>
              <a:rPr lang="el-GR" sz="2200" dirty="0" smtClean="0">
                <a:solidFill>
                  <a:srgbClr val="000099"/>
                </a:solidFill>
                <a:latin typeface="Candara" pitchFamily="34" charset="0"/>
              </a:rPr>
              <a:t>ω</a:t>
            </a:r>
            <a:r>
              <a:rPr lang="en-US" sz="2200" dirty="0" smtClean="0">
                <a:solidFill>
                  <a:srgbClr val="000099"/>
                </a:solidFill>
                <a:latin typeface="Candara" pitchFamily="34" charset="0"/>
              </a:rPr>
              <a:t>)): Refractive index</a:t>
            </a:r>
          </a:p>
          <a:p>
            <a:pPr>
              <a:buFont typeface="Wingdings" pitchFamily="2" charset="2"/>
              <a:buChar char="§"/>
            </a:pPr>
            <a:r>
              <a:rPr lang="en-US" sz="2200" dirty="0" smtClean="0">
                <a:solidFill>
                  <a:srgbClr val="000099"/>
                </a:solidFill>
                <a:latin typeface="Candara" pitchFamily="34" charset="0"/>
              </a:rPr>
              <a:t>I(</a:t>
            </a:r>
            <a:r>
              <a:rPr lang="el-GR" sz="2200" dirty="0">
                <a:solidFill>
                  <a:srgbClr val="000099"/>
                </a:solidFill>
                <a:latin typeface="Candara" pitchFamily="34" charset="0"/>
              </a:rPr>
              <a:t>ε</a:t>
            </a:r>
            <a:r>
              <a:rPr lang="en-US" sz="2200" dirty="0">
                <a:solidFill>
                  <a:srgbClr val="000099"/>
                </a:solidFill>
                <a:latin typeface="Candara" pitchFamily="34" charset="0"/>
              </a:rPr>
              <a:t>(</a:t>
            </a:r>
            <a:r>
              <a:rPr lang="el-GR" sz="2200" dirty="0">
                <a:solidFill>
                  <a:srgbClr val="000099"/>
                </a:solidFill>
                <a:latin typeface="Candara" pitchFamily="34" charset="0"/>
              </a:rPr>
              <a:t>ω</a:t>
            </a:r>
            <a:r>
              <a:rPr lang="en-US" sz="2200" dirty="0">
                <a:solidFill>
                  <a:srgbClr val="000099"/>
                </a:solidFill>
                <a:latin typeface="Candara" pitchFamily="34" charset="0"/>
              </a:rPr>
              <a:t>)): </a:t>
            </a:r>
            <a:r>
              <a:rPr lang="en-US" sz="2200" dirty="0" smtClean="0">
                <a:solidFill>
                  <a:srgbClr val="000099"/>
                </a:solidFill>
                <a:latin typeface="Candara" pitchFamily="34" charset="0"/>
              </a:rPr>
              <a:t>Absorption</a:t>
            </a:r>
          </a:p>
          <a:p>
            <a:pPr>
              <a:buNone/>
            </a:pPr>
            <a:endParaRPr lang="en-US" sz="2200" dirty="0" smtClean="0">
              <a:solidFill>
                <a:srgbClr val="000099"/>
              </a:solidFill>
              <a:latin typeface="Candara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2200" dirty="0" smtClean="0">
                <a:solidFill>
                  <a:srgbClr val="000099"/>
                </a:solidFill>
                <a:latin typeface="Candara" pitchFamily="34" charset="0"/>
              </a:rPr>
              <a:t>Reflectivity =&gt; refractive index =&gt; </a:t>
            </a:r>
            <a:r>
              <a:rPr lang="en-US" sz="2200" dirty="0">
                <a:solidFill>
                  <a:srgbClr val="000099"/>
                </a:solidFill>
                <a:latin typeface="Candara" pitchFamily="34" charset="0"/>
              </a:rPr>
              <a:t>R(</a:t>
            </a:r>
            <a:r>
              <a:rPr lang="el-GR" sz="2200" dirty="0">
                <a:solidFill>
                  <a:srgbClr val="000099"/>
                </a:solidFill>
                <a:latin typeface="Candara" pitchFamily="34" charset="0"/>
              </a:rPr>
              <a:t>ε</a:t>
            </a:r>
            <a:r>
              <a:rPr lang="en-US" sz="2200" dirty="0">
                <a:solidFill>
                  <a:srgbClr val="000099"/>
                </a:solidFill>
                <a:latin typeface="Candara" pitchFamily="34" charset="0"/>
              </a:rPr>
              <a:t>(</a:t>
            </a:r>
            <a:r>
              <a:rPr lang="el-GR" sz="2200" dirty="0">
                <a:solidFill>
                  <a:srgbClr val="000099"/>
                </a:solidFill>
                <a:latin typeface="Candara" pitchFamily="34" charset="0"/>
              </a:rPr>
              <a:t>ω</a:t>
            </a:r>
            <a:r>
              <a:rPr lang="en-US" sz="2200" dirty="0" smtClean="0">
                <a:solidFill>
                  <a:srgbClr val="000099"/>
                </a:solidFill>
                <a:latin typeface="Candara" pitchFamily="34" charset="0"/>
              </a:rPr>
              <a:t>))</a:t>
            </a:r>
          </a:p>
          <a:p>
            <a:pPr>
              <a:buFont typeface="Wingdings" pitchFamily="2" charset="2"/>
              <a:buChar char="§"/>
            </a:pPr>
            <a:r>
              <a:rPr lang="en-US" sz="2200" dirty="0" err="1" smtClean="0">
                <a:solidFill>
                  <a:srgbClr val="000099"/>
                </a:solidFill>
                <a:latin typeface="Candara" pitchFamily="34" charset="0"/>
              </a:rPr>
              <a:t>Kramers-Kronig</a:t>
            </a:r>
            <a:r>
              <a:rPr lang="en-US" sz="2200" dirty="0" smtClean="0">
                <a:solidFill>
                  <a:srgbClr val="000099"/>
                </a:solidFill>
                <a:latin typeface="Candara" pitchFamily="34" charset="0"/>
              </a:rPr>
              <a:t> relations: Relating real and imaginary parts of a complex function analytic in the upper half plane =&gt; I(</a:t>
            </a:r>
            <a:r>
              <a:rPr lang="el-GR" sz="2200" dirty="0" smtClean="0">
                <a:solidFill>
                  <a:srgbClr val="000099"/>
                </a:solidFill>
                <a:latin typeface="Candara" pitchFamily="34" charset="0"/>
              </a:rPr>
              <a:t>ε</a:t>
            </a:r>
            <a:r>
              <a:rPr lang="en-US" sz="2200" dirty="0" smtClean="0">
                <a:solidFill>
                  <a:srgbClr val="000099"/>
                </a:solidFill>
                <a:latin typeface="Candara" pitchFamily="34" charset="0"/>
              </a:rPr>
              <a:t>(</a:t>
            </a:r>
            <a:r>
              <a:rPr lang="el-GR" sz="2200" dirty="0" smtClean="0">
                <a:solidFill>
                  <a:srgbClr val="000099"/>
                </a:solidFill>
                <a:latin typeface="Candara" pitchFamily="34" charset="0"/>
              </a:rPr>
              <a:t>ω</a:t>
            </a:r>
            <a:r>
              <a:rPr lang="en-US" sz="2200" dirty="0" smtClean="0">
                <a:solidFill>
                  <a:srgbClr val="000099"/>
                </a:solidFill>
                <a:latin typeface="Candara" pitchFamily="34" charset="0"/>
              </a:rPr>
              <a:t>))  </a:t>
            </a:r>
          </a:p>
          <a:p>
            <a:pPr>
              <a:buNone/>
            </a:pPr>
            <a:endParaRPr lang="en-US" sz="2200" dirty="0" smtClean="0">
              <a:solidFill>
                <a:srgbClr val="000099"/>
              </a:solidFill>
              <a:latin typeface="Candara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2200" dirty="0" smtClean="0">
                <a:solidFill>
                  <a:srgbClr val="000099"/>
                </a:solidFill>
                <a:latin typeface="Candara" pitchFamily="34" charset="0"/>
              </a:rPr>
              <a:t>Optical conductivity: Electrical conductivity in the presence of electric field – depends on absorbed light only, I(</a:t>
            </a:r>
            <a:r>
              <a:rPr lang="el-GR" sz="2200" dirty="0" smtClean="0">
                <a:solidFill>
                  <a:srgbClr val="000099"/>
                </a:solidFill>
                <a:latin typeface="Candara" pitchFamily="34" charset="0"/>
              </a:rPr>
              <a:t>ε</a:t>
            </a:r>
            <a:r>
              <a:rPr lang="en-US" sz="2200" dirty="0" smtClean="0">
                <a:solidFill>
                  <a:srgbClr val="000099"/>
                </a:solidFill>
                <a:latin typeface="Candara" pitchFamily="34" charset="0"/>
              </a:rPr>
              <a:t>(</a:t>
            </a:r>
            <a:r>
              <a:rPr lang="el-GR" sz="2200" dirty="0" smtClean="0">
                <a:solidFill>
                  <a:srgbClr val="000099"/>
                </a:solidFill>
                <a:latin typeface="Candara" pitchFamily="34" charset="0"/>
              </a:rPr>
              <a:t>ω</a:t>
            </a:r>
            <a:r>
              <a:rPr lang="en-US" sz="2200" dirty="0" smtClean="0">
                <a:solidFill>
                  <a:srgbClr val="000099"/>
                </a:solidFill>
                <a:latin typeface="Candara" pitchFamily="34" charset="0"/>
              </a:rPr>
              <a:t>))</a:t>
            </a:r>
            <a:endParaRPr lang="en-US" sz="2200" dirty="0">
              <a:solidFill>
                <a:srgbClr val="000099"/>
              </a:solidFill>
              <a:latin typeface="Candara" pitchFamily="34" charset="0"/>
            </a:endParaRPr>
          </a:p>
          <a:p>
            <a:pPr>
              <a:buFont typeface="Wingdings" pitchFamily="2" charset="2"/>
              <a:buChar char="§"/>
            </a:pPr>
            <a:endParaRPr lang="en-US" sz="2200" dirty="0" smtClean="0">
              <a:solidFill>
                <a:srgbClr val="000099"/>
              </a:solidFill>
              <a:latin typeface="Candara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2200" dirty="0" smtClean="0">
                <a:solidFill>
                  <a:srgbClr val="000099"/>
                </a:solidFill>
                <a:latin typeface="Candara" pitchFamily="34" charset="0"/>
              </a:rPr>
              <a:t>Reference:</a:t>
            </a:r>
          </a:p>
          <a:p>
            <a:pPr>
              <a:buNone/>
            </a:pPr>
            <a:r>
              <a:rPr lang="en-US" sz="2200" i="1" dirty="0" smtClean="0">
                <a:solidFill>
                  <a:srgbClr val="000099"/>
                </a:solidFill>
                <a:latin typeface="Candara" pitchFamily="34" charset="0"/>
              </a:rPr>
              <a:t>	</a:t>
            </a:r>
            <a:r>
              <a:rPr lang="en-US" sz="1800" dirty="0" smtClean="0">
                <a:solidFill>
                  <a:srgbClr val="000099"/>
                </a:solidFill>
                <a:latin typeface="Candara" pitchFamily="34" charset="0"/>
              </a:rPr>
              <a:t>A. B. </a:t>
            </a:r>
            <a:r>
              <a:rPr lang="en-US" sz="1800" dirty="0" err="1" smtClean="0">
                <a:solidFill>
                  <a:srgbClr val="000099"/>
                </a:solidFill>
                <a:latin typeface="Candara" pitchFamily="34" charset="0"/>
              </a:rPr>
              <a:t>Kuzmenko</a:t>
            </a:r>
            <a:r>
              <a:rPr lang="en-US" sz="1800" dirty="0" smtClean="0">
                <a:solidFill>
                  <a:srgbClr val="000099"/>
                </a:solidFill>
                <a:latin typeface="Candara" pitchFamily="34" charset="0"/>
              </a:rPr>
              <a:t>, Rev. Sci. </a:t>
            </a:r>
            <a:r>
              <a:rPr lang="en-US" sz="1800" dirty="0" err="1" smtClean="0">
                <a:solidFill>
                  <a:srgbClr val="000099"/>
                </a:solidFill>
                <a:latin typeface="Candara" pitchFamily="34" charset="0"/>
              </a:rPr>
              <a:t>Instrum</a:t>
            </a:r>
            <a:r>
              <a:rPr lang="en-US" sz="1800" dirty="0" smtClean="0">
                <a:solidFill>
                  <a:srgbClr val="000099"/>
                </a:solidFill>
                <a:latin typeface="Candara" pitchFamily="34" charset="0"/>
              </a:rPr>
              <a:t>. </a:t>
            </a:r>
            <a:r>
              <a:rPr lang="en-US" sz="1800" b="1" dirty="0" smtClean="0">
                <a:solidFill>
                  <a:srgbClr val="000099"/>
                </a:solidFill>
                <a:latin typeface="Candara" pitchFamily="34" charset="0"/>
              </a:rPr>
              <a:t>76</a:t>
            </a:r>
            <a:r>
              <a:rPr lang="en-US" sz="1800" dirty="0" smtClean="0">
                <a:solidFill>
                  <a:srgbClr val="000099"/>
                </a:solidFill>
                <a:latin typeface="Candara" pitchFamily="34" charset="0"/>
              </a:rPr>
              <a:t>, 083108 (2005)</a:t>
            </a:r>
            <a:endParaRPr lang="en-US" sz="1800" dirty="0">
              <a:solidFill>
                <a:srgbClr val="000099"/>
              </a:solidFill>
              <a:latin typeface="Candara" pitchFamily="34" charset="0"/>
            </a:endParaRPr>
          </a:p>
        </p:txBody>
      </p:sp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0" y="1587"/>
            <a:ext cx="9144000" cy="461665"/>
          </a:xfrm>
          <a:prstGeom prst="rect">
            <a:avLst/>
          </a:prstGeom>
          <a:solidFill>
            <a:srgbClr val="00408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Candara"/>
              </a:rPr>
              <a:t>From reflectivity to optical absorption</a:t>
            </a:r>
            <a:endParaRPr lang="en-US" sz="2400" dirty="0">
              <a:solidFill>
                <a:schemeClr val="bg1"/>
              </a:solidFill>
              <a:latin typeface="Candar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10"/>
          <p:cNvSpPr>
            <a:spLocks noGrp="1"/>
          </p:cNvSpPr>
          <p:nvPr>
            <p:ph idx="1"/>
          </p:nvPr>
        </p:nvSpPr>
        <p:spPr>
          <a:xfrm>
            <a:off x="457200" y="3733800"/>
            <a:ext cx="4343400" cy="1600200"/>
          </a:xfrm>
        </p:spPr>
        <p:txBody>
          <a:bodyPr>
            <a:normAutofit/>
          </a:bodyPr>
          <a:lstStyle/>
          <a:p>
            <a:pPr marL="457200" indent="-457200">
              <a:spcBef>
                <a:spcPts val="0"/>
              </a:spcBef>
              <a:spcAft>
                <a:spcPts val="1000"/>
              </a:spcAft>
              <a:buFont typeface="Wingdings" pitchFamily="2" charset="2"/>
              <a:buChar char="§"/>
            </a:pPr>
            <a:r>
              <a:rPr lang="en-US" sz="2200" dirty="0" smtClean="0">
                <a:solidFill>
                  <a:srgbClr val="000099"/>
                </a:solidFill>
                <a:latin typeface="Candara" pitchFamily="34" charset="0"/>
              </a:rPr>
              <a:t>YTiO3: Onset of optical conductivity at 0.7 </a:t>
            </a:r>
            <a:r>
              <a:rPr lang="en-US" sz="2200" dirty="0" err="1" smtClean="0">
                <a:solidFill>
                  <a:srgbClr val="000099"/>
                </a:solidFill>
                <a:latin typeface="Candara" pitchFamily="34" charset="0"/>
              </a:rPr>
              <a:t>eV</a:t>
            </a:r>
            <a:r>
              <a:rPr lang="en-US" sz="2200" dirty="0" smtClean="0">
                <a:solidFill>
                  <a:srgbClr val="000099"/>
                </a:solidFill>
                <a:latin typeface="Candara" pitchFamily="34" charset="0"/>
              </a:rPr>
              <a:t> </a:t>
            </a:r>
          </a:p>
          <a:p>
            <a:pPr marL="457200" indent="-457200">
              <a:spcBef>
                <a:spcPts val="0"/>
              </a:spcBef>
              <a:spcAft>
                <a:spcPts val="1000"/>
              </a:spcAft>
              <a:buFont typeface="Wingdings" pitchFamily="2" charset="2"/>
              <a:buChar char="§"/>
            </a:pPr>
            <a:r>
              <a:rPr lang="en-US" sz="2200" dirty="0" smtClean="0">
                <a:solidFill>
                  <a:srgbClr val="000099"/>
                </a:solidFill>
                <a:latin typeface="Candara" pitchFamily="34" charset="0"/>
              </a:rPr>
              <a:t>HSE band gap 2.1 </a:t>
            </a:r>
            <a:r>
              <a:rPr lang="en-US" sz="2200" dirty="0" err="1" smtClean="0">
                <a:solidFill>
                  <a:srgbClr val="000099"/>
                </a:solidFill>
                <a:latin typeface="Candara" pitchFamily="34" charset="0"/>
              </a:rPr>
              <a:t>eV</a:t>
            </a:r>
            <a:endParaRPr lang="en-US" sz="2200" dirty="0" smtClean="0">
              <a:solidFill>
                <a:srgbClr val="000099"/>
              </a:solidFill>
              <a:latin typeface="Candara" pitchFamily="34" charset="0"/>
            </a:endParaRPr>
          </a:p>
        </p:txBody>
      </p:sp>
      <p:sp>
        <p:nvSpPr>
          <p:cNvPr id="9" name="Rectangle 10"/>
          <p:cNvSpPr txBox="1">
            <a:spLocks noChangeArrowheads="1"/>
          </p:cNvSpPr>
          <p:nvPr/>
        </p:nvSpPr>
        <p:spPr bwMode="auto">
          <a:xfrm>
            <a:off x="546943" y="366061"/>
            <a:ext cx="8228707" cy="590401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  <p:txBody>
          <a:bodyPr vert="horz" wrap="square" lIns="64291" tIns="32146" rIns="28570" bIns="32146" numCol="1" rtlCol="0" anchor="t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ct val="0"/>
              </a:spcBef>
              <a:defRPr/>
            </a:pPr>
            <a:endParaRPr kumimoji="0" lang="en-US" sz="3000" i="0" u="none" strike="noStrike" kern="1200" cap="none" spc="0" normalizeH="0" baseline="-25000" noProof="0" dirty="0" smtClean="0">
              <a:ln>
                <a:noFill/>
              </a:ln>
              <a:solidFill>
                <a:srgbClr val="0080FF"/>
              </a:solidFill>
              <a:effectLst/>
              <a:uLnTx/>
              <a:uFillTx/>
              <a:latin typeface="Calibri"/>
              <a:ea typeface="+mj-ea"/>
              <a:cs typeface="Arial"/>
              <a:sym typeface="Gill Sans" charset="0"/>
            </a:endParaRPr>
          </a:p>
        </p:txBody>
      </p:sp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0" y="1587"/>
            <a:ext cx="9144000" cy="461665"/>
          </a:xfrm>
          <a:prstGeom prst="rect">
            <a:avLst/>
          </a:prstGeom>
          <a:solidFill>
            <a:srgbClr val="00408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400" dirty="0" err="1" smtClean="0">
                <a:solidFill>
                  <a:schemeClr val="bg1"/>
                </a:solidFill>
                <a:latin typeface="Candara"/>
              </a:rPr>
              <a:t>Polarons</a:t>
            </a:r>
            <a:r>
              <a:rPr lang="en-US" sz="2400" dirty="0" smtClean="0">
                <a:solidFill>
                  <a:schemeClr val="bg1"/>
                </a:solidFill>
                <a:latin typeface="Candara"/>
              </a:rPr>
              <a:t> affecting reflectivity measurements? YTiO3 </a:t>
            </a:r>
            <a:endParaRPr lang="en-US" sz="2400" dirty="0">
              <a:solidFill>
                <a:schemeClr val="bg1"/>
              </a:solidFill>
              <a:latin typeface="Candara"/>
            </a:endParaRPr>
          </a:p>
        </p:txBody>
      </p:sp>
      <p:pic>
        <p:nvPicPr>
          <p:cNvPr id="7" name="Picture 6" descr="48.png"/>
          <p:cNvPicPr>
            <a:picLocks noChangeAspect="1"/>
          </p:cNvPicPr>
          <p:nvPr/>
        </p:nvPicPr>
        <p:blipFill>
          <a:blip r:embed="rId3"/>
          <a:srcRect l="51500" t="15111" r="18000" b="5333"/>
          <a:stretch>
            <a:fillRect/>
          </a:stretch>
        </p:blipFill>
        <p:spPr>
          <a:xfrm>
            <a:off x="4724400" y="762000"/>
            <a:ext cx="3999034" cy="5867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3400" y="1371600"/>
            <a:ext cx="3733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99"/>
                </a:solidFill>
                <a:latin typeface="Candara" pitchFamily="34" charset="0"/>
              </a:rPr>
              <a:t>Fig. from B. </a:t>
            </a:r>
            <a:r>
              <a:rPr lang="en-US" dirty="0" err="1" smtClean="0">
                <a:solidFill>
                  <a:srgbClr val="000099"/>
                </a:solidFill>
                <a:latin typeface="Candara" pitchFamily="34" charset="0"/>
              </a:rPr>
              <a:t>Himmetoglu</a:t>
            </a:r>
            <a:r>
              <a:rPr lang="en-US" dirty="0" smtClean="0">
                <a:solidFill>
                  <a:srgbClr val="000099"/>
                </a:solidFill>
                <a:latin typeface="Candara" pitchFamily="34" charset="0"/>
              </a:rPr>
              <a:t>, A. </a:t>
            </a:r>
            <a:r>
              <a:rPr lang="en-US" dirty="0" err="1" smtClean="0">
                <a:solidFill>
                  <a:srgbClr val="000099"/>
                </a:solidFill>
                <a:latin typeface="Candara" pitchFamily="34" charset="0"/>
              </a:rPr>
              <a:t>Janotti</a:t>
            </a:r>
            <a:r>
              <a:rPr lang="en-US" dirty="0" smtClean="0">
                <a:solidFill>
                  <a:srgbClr val="000099"/>
                </a:solidFill>
                <a:latin typeface="Candara" pitchFamily="34" charset="0"/>
              </a:rPr>
              <a:t>, L. </a:t>
            </a:r>
            <a:r>
              <a:rPr lang="en-US" dirty="0" err="1" smtClean="0">
                <a:solidFill>
                  <a:srgbClr val="000099"/>
                </a:solidFill>
                <a:latin typeface="Candara" pitchFamily="34" charset="0"/>
              </a:rPr>
              <a:t>Bjaalie</a:t>
            </a:r>
            <a:r>
              <a:rPr lang="en-US" dirty="0" smtClean="0">
                <a:solidFill>
                  <a:srgbClr val="000099"/>
                </a:solidFill>
                <a:latin typeface="Candara" pitchFamily="34" charset="0"/>
              </a:rPr>
              <a:t>, C. G. Van de </a:t>
            </a:r>
            <a:r>
              <a:rPr lang="en-US" dirty="0" err="1" smtClean="0">
                <a:solidFill>
                  <a:srgbClr val="000099"/>
                </a:solidFill>
                <a:latin typeface="Candara" pitchFamily="34" charset="0"/>
              </a:rPr>
              <a:t>Walle</a:t>
            </a:r>
            <a:r>
              <a:rPr lang="en-US" dirty="0" smtClean="0">
                <a:solidFill>
                  <a:srgbClr val="000099"/>
                </a:solidFill>
                <a:latin typeface="Candara" pitchFamily="34" charset="0"/>
              </a:rPr>
              <a:t>, Phys. Rev. B </a:t>
            </a:r>
            <a:r>
              <a:rPr lang="en-US" b="1" dirty="0" smtClean="0">
                <a:solidFill>
                  <a:srgbClr val="000099"/>
                </a:solidFill>
                <a:latin typeface="Candara" pitchFamily="34" charset="0"/>
              </a:rPr>
              <a:t>90</a:t>
            </a:r>
            <a:r>
              <a:rPr lang="en-US" dirty="0" smtClean="0">
                <a:solidFill>
                  <a:srgbClr val="000099"/>
                </a:solidFill>
                <a:latin typeface="Candara" pitchFamily="34" charset="0"/>
              </a:rPr>
              <a:t>, 161102(R) 2014</a:t>
            </a:r>
            <a:endParaRPr lang="en-US" dirty="0">
              <a:solidFill>
                <a:srgbClr val="000099"/>
              </a:solidFill>
              <a:latin typeface="Candar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0"/>
          <p:cNvSpPr txBox="1">
            <a:spLocks noChangeArrowheads="1"/>
          </p:cNvSpPr>
          <p:nvPr/>
        </p:nvSpPr>
        <p:spPr bwMode="auto">
          <a:xfrm>
            <a:off x="546943" y="366061"/>
            <a:ext cx="8228707" cy="590401"/>
          </a:xfrm>
          <a:prstGeom prst="rect">
            <a:avLst/>
          </a:prstGeom>
          <a:noFill/>
          <a:ln w="12700">
            <a:miter lim="800000"/>
            <a:headEnd/>
            <a:tailEnd/>
          </a:ln>
        </p:spPr>
        <p:txBody>
          <a:bodyPr vert="horz" wrap="square" lIns="64291" tIns="32146" rIns="28570" bIns="32146" numCol="1" rtlCol="0" anchor="t" anchorCtr="0" compatLnSpc="1">
            <a:prstTxWarp prst="textNoShape">
              <a:avLst/>
            </a:prstTxWarp>
            <a:noAutofit/>
          </a:bodyPr>
          <a:lstStyle/>
          <a:p>
            <a:pPr>
              <a:spcBef>
                <a:spcPct val="0"/>
              </a:spcBef>
              <a:defRPr/>
            </a:pPr>
            <a:endParaRPr kumimoji="0" lang="en-US" sz="3000" i="0" u="none" strike="noStrike" kern="1200" cap="none" spc="0" normalizeH="0" baseline="-25000" noProof="0" dirty="0" smtClean="0">
              <a:ln>
                <a:noFill/>
              </a:ln>
              <a:solidFill>
                <a:srgbClr val="0080FF"/>
              </a:solidFill>
              <a:effectLst/>
              <a:uLnTx/>
              <a:uFillTx/>
              <a:latin typeface="Calibri"/>
              <a:ea typeface="+mj-ea"/>
              <a:cs typeface="Arial"/>
              <a:sym typeface="Gill Sans" charset="0"/>
            </a:endParaRPr>
          </a:p>
        </p:txBody>
      </p:sp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0" y="1587"/>
            <a:ext cx="9144000" cy="461665"/>
          </a:xfrm>
          <a:prstGeom prst="rect">
            <a:avLst/>
          </a:prstGeom>
          <a:solidFill>
            <a:srgbClr val="00408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400" dirty="0" err="1" smtClean="0">
                <a:solidFill>
                  <a:schemeClr val="bg1"/>
                </a:solidFill>
                <a:latin typeface="Candara"/>
              </a:rPr>
              <a:t>Polarons</a:t>
            </a:r>
            <a:r>
              <a:rPr lang="en-US" sz="2400" dirty="0" smtClean="0">
                <a:solidFill>
                  <a:schemeClr val="bg1"/>
                </a:solidFill>
                <a:latin typeface="Candara"/>
              </a:rPr>
              <a:t> affecting reflectivity measurements? YTiO3 </a:t>
            </a:r>
            <a:endParaRPr lang="en-US" sz="2400" dirty="0">
              <a:solidFill>
                <a:schemeClr val="bg1"/>
              </a:solidFill>
              <a:latin typeface="Candara"/>
            </a:endParaRPr>
          </a:p>
        </p:txBody>
      </p:sp>
      <p:pic>
        <p:nvPicPr>
          <p:cNvPr id="10" name="Picture 9" descr="58.png"/>
          <p:cNvPicPr>
            <a:picLocks noChangeAspect="1"/>
          </p:cNvPicPr>
          <p:nvPr/>
        </p:nvPicPr>
        <p:blipFill>
          <a:blip r:embed="rId3"/>
          <a:srcRect l="11000" t="15111" r="44000" b="5333"/>
          <a:stretch>
            <a:fillRect/>
          </a:stretch>
        </p:blipFill>
        <p:spPr>
          <a:xfrm>
            <a:off x="4264645" y="1524000"/>
            <a:ext cx="4574555" cy="454913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26852" y="5486400"/>
            <a:ext cx="2514600" cy="7355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26852" y="3124200"/>
            <a:ext cx="2514600" cy="7355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152454" y="5656387"/>
            <a:ext cx="148790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200" dirty="0" smtClean="0">
                <a:solidFill>
                  <a:schemeClr val="bg1"/>
                </a:solidFill>
                <a:latin typeface="Candara" pitchFamily="34" charset="0"/>
              </a:rPr>
              <a:t>LHB (Ti 3</a:t>
            </a:r>
            <a:r>
              <a:rPr lang="en-US" sz="2200" i="1" dirty="0" smtClean="0">
                <a:solidFill>
                  <a:schemeClr val="bg1"/>
                </a:solidFill>
                <a:latin typeface="Candara" pitchFamily="34" charset="0"/>
              </a:rPr>
              <a:t>d</a:t>
            </a:r>
            <a:r>
              <a:rPr lang="en-US" sz="2200" dirty="0" smtClean="0">
                <a:solidFill>
                  <a:schemeClr val="bg1"/>
                </a:solidFill>
                <a:latin typeface="Candara" pitchFamily="34" charset="0"/>
              </a:rPr>
              <a:t>)</a:t>
            </a:r>
            <a:endParaRPr lang="en-US" sz="2200" dirty="0">
              <a:solidFill>
                <a:schemeClr val="bg1"/>
              </a:solidFill>
              <a:latin typeface="Candara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162436" y="3276600"/>
            <a:ext cx="154241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200" dirty="0" smtClean="0">
                <a:solidFill>
                  <a:schemeClr val="bg1"/>
                </a:solidFill>
                <a:latin typeface="Candara" pitchFamily="34" charset="0"/>
              </a:rPr>
              <a:t>UHB (Ti 3</a:t>
            </a:r>
            <a:r>
              <a:rPr lang="en-US" sz="2200" i="1" dirty="0" smtClean="0">
                <a:solidFill>
                  <a:schemeClr val="bg1"/>
                </a:solidFill>
                <a:latin typeface="Candara" pitchFamily="34" charset="0"/>
              </a:rPr>
              <a:t>d</a:t>
            </a:r>
            <a:r>
              <a:rPr lang="en-US" sz="2200" dirty="0" smtClean="0">
                <a:solidFill>
                  <a:schemeClr val="bg1"/>
                </a:solidFill>
                <a:latin typeface="Candara" pitchFamily="34" charset="0"/>
              </a:rPr>
              <a:t>)</a:t>
            </a:r>
            <a:endParaRPr lang="en-US" sz="2200" dirty="0">
              <a:solidFill>
                <a:schemeClr val="bg1"/>
              </a:solidFill>
              <a:latin typeface="Candara" pitchFamily="34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1811548" y="4560758"/>
            <a:ext cx="137160" cy="137160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693652" y="4636958"/>
            <a:ext cx="381000" cy="1588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16200000" flipV="1">
            <a:off x="1530707" y="5069876"/>
            <a:ext cx="719471" cy="6470"/>
          </a:xfrm>
          <a:prstGeom prst="straightConnector1">
            <a:avLst/>
          </a:prstGeom>
          <a:ln w="3048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133600" y="4291040"/>
            <a:ext cx="1371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99"/>
                </a:solidFill>
                <a:latin typeface="Candara" pitchFamily="34" charset="0"/>
              </a:rPr>
              <a:t>Small hole </a:t>
            </a:r>
            <a:r>
              <a:rPr lang="en-US" sz="2000" dirty="0" err="1" smtClean="0">
                <a:solidFill>
                  <a:srgbClr val="000099"/>
                </a:solidFill>
                <a:latin typeface="Candara" pitchFamily="34" charset="0"/>
              </a:rPr>
              <a:t>polaron</a:t>
            </a:r>
            <a:endParaRPr lang="en-US" sz="2000" dirty="0">
              <a:solidFill>
                <a:srgbClr val="000099"/>
              </a:solidFill>
              <a:latin typeface="Candara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33400" y="1371600"/>
            <a:ext cx="3733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99"/>
                </a:solidFill>
                <a:latin typeface="Candara" pitchFamily="34" charset="0"/>
              </a:rPr>
              <a:t>Fig. from B. </a:t>
            </a:r>
            <a:r>
              <a:rPr lang="en-US" dirty="0" err="1" smtClean="0">
                <a:solidFill>
                  <a:srgbClr val="000099"/>
                </a:solidFill>
                <a:latin typeface="Candara" pitchFamily="34" charset="0"/>
              </a:rPr>
              <a:t>Himmetoglu</a:t>
            </a:r>
            <a:r>
              <a:rPr lang="en-US" dirty="0" smtClean="0">
                <a:solidFill>
                  <a:srgbClr val="000099"/>
                </a:solidFill>
                <a:latin typeface="Candara" pitchFamily="34" charset="0"/>
              </a:rPr>
              <a:t>, A. </a:t>
            </a:r>
            <a:r>
              <a:rPr lang="en-US" dirty="0" err="1" smtClean="0">
                <a:solidFill>
                  <a:srgbClr val="000099"/>
                </a:solidFill>
                <a:latin typeface="Candara" pitchFamily="34" charset="0"/>
              </a:rPr>
              <a:t>Janotti</a:t>
            </a:r>
            <a:r>
              <a:rPr lang="en-US" dirty="0" smtClean="0">
                <a:solidFill>
                  <a:srgbClr val="000099"/>
                </a:solidFill>
                <a:latin typeface="Candara" pitchFamily="34" charset="0"/>
              </a:rPr>
              <a:t>, L. </a:t>
            </a:r>
            <a:r>
              <a:rPr lang="en-US" dirty="0" err="1" smtClean="0">
                <a:solidFill>
                  <a:srgbClr val="000099"/>
                </a:solidFill>
                <a:latin typeface="Candara" pitchFamily="34" charset="0"/>
              </a:rPr>
              <a:t>Bjaalie</a:t>
            </a:r>
            <a:r>
              <a:rPr lang="en-US" dirty="0" smtClean="0">
                <a:solidFill>
                  <a:srgbClr val="000099"/>
                </a:solidFill>
                <a:latin typeface="Candara" pitchFamily="34" charset="0"/>
              </a:rPr>
              <a:t>, C. G. Van de </a:t>
            </a:r>
            <a:r>
              <a:rPr lang="en-US" dirty="0" err="1" smtClean="0">
                <a:solidFill>
                  <a:srgbClr val="000099"/>
                </a:solidFill>
                <a:latin typeface="Candara" pitchFamily="34" charset="0"/>
              </a:rPr>
              <a:t>Walle</a:t>
            </a:r>
            <a:r>
              <a:rPr lang="en-US" dirty="0" smtClean="0">
                <a:solidFill>
                  <a:srgbClr val="000099"/>
                </a:solidFill>
                <a:latin typeface="Candara" pitchFamily="34" charset="0"/>
              </a:rPr>
              <a:t>, Phys. Rev. B </a:t>
            </a:r>
            <a:r>
              <a:rPr lang="en-US" b="1" dirty="0" smtClean="0">
                <a:solidFill>
                  <a:srgbClr val="000099"/>
                </a:solidFill>
                <a:latin typeface="Candara" pitchFamily="34" charset="0"/>
              </a:rPr>
              <a:t>90</a:t>
            </a:r>
            <a:r>
              <a:rPr lang="en-US" dirty="0" smtClean="0">
                <a:solidFill>
                  <a:srgbClr val="000099"/>
                </a:solidFill>
                <a:latin typeface="Candara" pitchFamily="34" charset="0"/>
              </a:rPr>
              <a:t>, 161102(R) 2014</a:t>
            </a:r>
            <a:endParaRPr lang="en-US" dirty="0">
              <a:solidFill>
                <a:srgbClr val="000099"/>
              </a:solidFill>
              <a:latin typeface="Candar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09600" y="838200"/>
            <a:ext cx="7353295" cy="39446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000"/>
              </a:spcAft>
            </a:pPr>
            <a:r>
              <a:rPr lang="en-US" sz="2400" dirty="0" smtClean="0">
                <a:solidFill>
                  <a:srgbClr val="000099"/>
                </a:solidFill>
                <a:latin typeface="Candara" pitchFamily="34" charset="0"/>
              </a:rPr>
              <a:t>“Founder of modern geochemistry”</a:t>
            </a:r>
          </a:p>
          <a:p>
            <a:pPr>
              <a:spcAft>
                <a:spcPts val="1000"/>
              </a:spcAft>
            </a:pPr>
            <a:r>
              <a:rPr lang="en-US" sz="2400" dirty="0" smtClean="0">
                <a:solidFill>
                  <a:srgbClr val="000099"/>
                </a:solidFill>
                <a:latin typeface="Candara" pitchFamily="34" charset="0"/>
              </a:rPr>
              <a:t>1901: Moved to Oslo from Zurich</a:t>
            </a:r>
          </a:p>
          <a:p>
            <a:pPr>
              <a:spcAft>
                <a:spcPts val="1000"/>
              </a:spcAft>
            </a:pPr>
            <a:r>
              <a:rPr lang="en-US" sz="2400" dirty="0" smtClean="0">
                <a:solidFill>
                  <a:srgbClr val="000099"/>
                </a:solidFill>
                <a:latin typeface="Candara" pitchFamily="34" charset="0"/>
              </a:rPr>
              <a:t>Thesis 1911: </a:t>
            </a:r>
            <a:r>
              <a:rPr lang="en-US" sz="2400" i="1" dirty="0" smtClean="0">
                <a:solidFill>
                  <a:srgbClr val="000099"/>
                </a:solidFill>
                <a:latin typeface="Candara" pitchFamily="34" charset="0"/>
              </a:rPr>
              <a:t>Die </a:t>
            </a:r>
            <a:r>
              <a:rPr lang="en-US" sz="2400" i="1" dirty="0" err="1" smtClean="0">
                <a:solidFill>
                  <a:srgbClr val="000099"/>
                </a:solidFill>
                <a:latin typeface="Candara" pitchFamily="34" charset="0"/>
              </a:rPr>
              <a:t>Kontaktmetaorphose</a:t>
            </a:r>
            <a:r>
              <a:rPr lang="en-US" sz="2400" i="1" dirty="0" smtClean="0">
                <a:solidFill>
                  <a:srgbClr val="000099"/>
                </a:solidFill>
                <a:latin typeface="Candara" pitchFamily="34" charset="0"/>
              </a:rPr>
              <a:t> </a:t>
            </a:r>
            <a:r>
              <a:rPr lang="en-US" sz="2400" i="1" dirty="0" err="1" smtClean="0">
                <a:solidFill>
                  <a:srgbClr val="000099"/>
                </a:solidFill>
                <a:latin typeface="Candara" pitchFamily="34" charset="0"/>
              </a:rPr>
              <a:t>im</a:t>
            </a:r>
            <a:r>
              <a:rPr lang="en-US" sz="2400" i="1" dirty="0" smtClean="0">
                <a:solidFill>
                  <a:srgbClr val="000099"/>
                </a:solidFill>
                <a:latin typeface="Candara" pitchFamily="34" charset="0"/>
              </a:rPr>
              <a:t> </a:t>
            </a:r>
            <a:r>
              <a:rPr lang="en-US" sz="2400" i="1" dirty="0" err="1" smtClean="0">
                <a:solidFill>
                  <a:srgbClr val="000099"/>
                </a:solidFill>
                <a:latin typeface="Candara" pitchFamily="34" charset="0"/>
              </a:rPr>
              <a:t>Kristianiagebiet</a:t>
            </a:r>
            <a:r>
              <a:rPr lang="en-US" sz="2400" i="1" dirty="0" smtClean="0">
                <a:solidFill>
                  <a:srgbClr val="000099"/>
                </a:solidFill>
                <a:latin typeface="Candara" pitchFamily="34" charset="0"/>
              </a:rPr>
              <a:t> </a:t>
            </a:r>
          </a:p>
          <a:p>
            <a:pPr>
              <a:spcAft>
                <a:spcPts val="1000"/>
              </a:spcAft>
            </a:pPr>
            <a:r>
              <a:rPr lang="en-US" sz="2400" dirty="0" smtClean="0">
                <a:solidFill>
                  <a:srgbClr val="000099"/>
                </a:solidFill>
                <a:latin typeface="Candara" pitchFamily="34" charset="0"/>
              </a:rPr>
              <a:t>1929: Knight of the Order of St. Olav</a:t>
            </a:r>
          </a:p>
          <a:p>
            <a:pPr>
              <a:spcAft>
                <a:spcPts val="1000"/>
              </a:spcAft>
            </a:pPr>
            <a:r>
              <a:rPr lang="en-US" sz="2400" dirty="0" smtClean="0">
                <a:solidFill>
                  <a:srgbClr val="000099"/>
                </a:solidFill>
                <a:latin typeface="Candara" pitchFamily="34" charset="0"/>
              </a:rPr>
              <a:t>November 1942:  Arrested for deportation</a:t>
            </a:r>
          </a:p>
          <a:p>
            <a:pPr>
              <a:spcAft>
                <a:spcPts val="1000"/>
              </a:spcAft>
            </a:pPr>
            <a:r>
              <a:rPr lang="en-US" sz="2400" dirty="0" smtClean="0">
                <a:solidFill>
                  <a:srgbClr val="000099"/>
                </a:solidFill>
                <a:latin typeface="Candara" pitchFamily="34" charset="0"/>
              </a:rPr>
              <a:t>February 1943: Fled to Sweden, later England</a:t>
            </a:r>
          </a:p>
          <a:p>
            <a:pPr>
              <a:spcAft>
                <a:spcPts val="1000"/>
              </a:spcAft>
            </a:pPr>
            <a:r>
              <a:rPr lang="en-US" sz="2400" dirty="0" smtClean="0">
                <a:solidFill>
                  <a:srgbClr val="000099"/>
                </a:solidFill>
                <a:latin typeface="Candara" pitchFamily="34" charset="0"/>
              </a:rPr>
              <a:t>June 1946: Returned to Oslo, died shortly after</a:t>
            </a:r>
          </a:p>
          <a:p>
            <a:pPr>
              <a:spcAft>
                <a:spcPts val="1000"/>
              </a:spcAft>
            </a:pPr>
            <a:r>
              <a:rPr lang="en-US" sz="2400" dirty="0" smtClean="0">
                <a:solidFill>
                  <a:srgbClr val="000099"/>
                </a:solidFill>
                <a:latin typeface="Candara" pitchFamily="34" charset="0"/>
              </a:rPr>
              <a:t>Mountain range </a:t>
            </a:r>
            <a:r>
              <a:rPr lang="en-US" sz="2400" i="1" dirty="0" err="1" smtClean="0">
                <a:solidFill>
                  <a:srgbClr val="000099"/>
                </a:solidFill>
                <a:latin typeface="Candara" pitchFamily="34" charset="0"/>
              </a:rPr>
              <a:t>Goldschmidtfjella</a:t>
            </a:r>
            <a:r>
              <a:rPr lang="en-US" sz="2400" dirty="0" smtClean="0">
                <a:solidFill>
                  <a:srgbClr val="000099"/>
                </a:solidFill>
                <a:latin typeface="Candara" pitchFamily="34" charset="0"/>
              </a:rPr>
              <a:t> in Svalbard</a:t>
            </a:r>
          </a:p>
        </p:txBody>
      </p:sp>
      <p:pic>
        <p:nvPicPr>
          <p:cNvPr id="11" name="Picture 10" descr="centralen_wes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050" y="5181600"/>
            <a:ext cx="5343525" cy="1404053"/>
          </a:xfrm>
          <a:prstGeom prst="rect">
            <a:avLst/>
          </a:prstGeom>
        </p:spPr>
      </p:pic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0" y="1587"/>
            <a:ext cx="9144000" cy="461665"/>
          </a:xfrm>
          <a:prstGeom prst="rect">
            <a:avLst/>
          </a:prstGeom>
          <a:solidFill>
            <a:srgbClr val="00408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Candara" pitchFamily="34" charset="0"/>
              </a:rPr>
              <a:t>Bonus: Victor Moritz Goldschmidt (1888-1947)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03.png"/>
          <p:cNvPicPr>
            <a:picLocks noChangeAspect="1"/>
          </p:cNvPicPr>
          <p:nvPr/>
        </p:nvPicPr>
        <p:blipFill>
          <a:blip r:embed="rId2"/>
          <a:srcRect l="6500" t="9778" r="1500" b="1778"/>
          <a:stretch>
            <a:fillRect/>
          </a:stretch>
        </p:blipFill>
        <p:spPr>
          <a:xfrm>
            <a:off x="304800" y="632443"/>
            <a:ext cx="8412480" cy="454915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159478" y="2438400"/>
            <a:ext cx="404035" cy="1047308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85800" y="5638800"/>
            <a:ext cx="754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99"/>
                </a:solidFill>
                <a:latin typeface="Candara" pitchFamily="34" charset="0"/>
              </a:rPr>
              <a:t>Fig. adapted by Ram </a:t>
            </a:r>
            <a:r>
              <a:rPr lang="en-US" dirty="0" err="1" smtClean="0">
                <a:solidFill>
                  <a:srgbClr val="000099"/>
                </a:solidFill>
                <a:latin typeface="Candara" pitchFamily="34" charset="0"/>
              </a:rPr>
              <a:t>Seshadri</a:t>
            </a:r>
            <a:r>
              <a:rPr lang="en-US" dirty="0" smtClean="0">
                <a:solidFill>
                  <a:srgbClr val="000099"/>
                </a:solidFill>
                <a:latin typeface="Candara" pitchFamily="34" charset="0"/>
              </a:rPr>
              <a:t> from </a:t>
            </a:r>
            <a:r>
              <a:rPr lang="en-US" dirty="0" smtClean="0">
                <a:solidFill>
                  <a:srgbClr val="000099"/>
                </a:solidFill>
                <a:latin typeface="Candara"/>
                <a:cs typeface="Candara"/>
              </a:rPr>
              <a:t>A. Fujimori, </a:t>
            </a:r>
            <a:r>
              <a:rPr lang="en-US" i="1" dirty="0" smtClean="0">
                <a:solidFill>
                  <a:srgbClr val="000099"/>
                </a:solidFill>
                <a:latin typeface="Candara"/>
                <a:cs typeface="Candara"/>
              </a:rPr>
              <a:t>J. Phys. Chem. Solids </a:t>
            </a:r>
            <a:r>
              <a:rPr lang="en-US" b="1" dirty="0" smtClean="0">
                <a:solidFill>
                  <a:srgbClr val="000099"/>
                </a:solidFill>
                <a:latin typeface="Candara"/>
                <a:cs typeface="Candara"/>
              </a:rPr>
              <a:t>53</a:t>
            </a:r>
            <a:r>
              <a:rPr lang="en-US" dirty="0" smtClean="0">
                <a:solidFill>
                  <a:srgbClr val="000099"/>
                </a:solidFill>
                <a:latin typeface="Candara"/>
                <a:cs typeface="Candara"/>
              </a:rPr>
              <a:t> (1992) 1595–1602.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1"/>
          <p:cNvSpPr txBox="1">
            <a:spLocks noChangeArrowheads="1"/>
          </p:cNvSpPr>
          <p:nvPr/>
        </p:nvSpPr>
        <p:spPr bwMode="auto">
          <a:xfrm>
            <a:off x="0" y="1587"/>
            <a:ext cx="9144000" cy="461665"/>
          </a:xfrm>
          <a:prstGeom prst="rect">
            <a:avLst/>
          </a:prstGeom>
          <a:solidFill>
            <a:srgbClr val="00408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Candara"/>
              </a:rPr>
              <a:t>Background</a:t>
            </a:r>
            <a:endParaRPr lang="en-US" sz="2400" dirty="0">
              <a:solidFill>
                <a:schemeClr val="bg1"/>
              </a:solidFill>
              <a:latin typeface="Candara"/>
            </a:endParaRPr>
          </a:p>
        </p:txBody>
      </p:sp>
      <p:pic>
        <p:nvPicPr>
          <p:cNvPr id="5" name="Picture 4" descr="30.png"/>
          <p:cNvPicPr>
            <a:picLocks noChangeAspect="1"/>
          </p:cNvPicPr>
          <p:nvPr/>
        </p:nvPicPr>
        <p:blipFill>
          <a:blip r:embed="rId2"/>
          <a:srcRect l="27000" t="18667" r="12500"/>
          <a:stretch>
            <a:fillRect/>
          </a:stretch>
        </p:blipFill>
        <p:spPr>
          <a:xfrm>
            <a:off x="750771" y="762000"/>
            <a:ext cx="7859829" cy="5943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1219200"/>
            <a:ext cx="2057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99"/>
                </a:solidFill>
                <a:latin typeface="Candara" pitchFamily="34" charset="0"/>
              </a:rPr>
              <a:t>Fig. from S. Stemmer and S. J. Allen, </a:t>
            </a:r>
            <a:r>
              <a:rPr lang="en-US" dirty="0" err="1" smtClean="0">
                <a:solidFill>
                  <a:srgbClr val="000099"/>
                </a:solidFill>
                <a:latin typeface="Candara" pitchFamily="34" charset="0"/>
              </a:rPr>
              <a:t>Annu</a:t>
            </a:r>
            <a:r>
              <a:rPr lang="en-US" dirty="0" smtClean="0">
                <a:solidFill>
                  <a:srgbClr val="000099"/>
                </a:solidFill>
                <a:latin typeface="Candara" pitchFamily="34" charset="0"/>
              </a:rPr>
              <a:t>. Rev. Materials Research </a:t>
            </a:r>
            <a:r>
              <a:rPr lang="en-US" b="1" dirty="0" smtClean="0">
                <a:solidFill>
                  <a:srgbClr val="000099"/>
                </a:solidFill>
                <a:latin typeface="Candara" pitchFamily="34" charset="0"/>
              </a:rPr>
              <a:t>44</a:t>
            </a:r>
            <a:r>
              <a:rPr lang="en-US" dirty="0" smtClean="0">
                <a:solidFill>
                  <a:srgbClr val="000099"/>
                </a:solidFill>
                <a:latin typeface="Candara" pitchFamily="34" charset="0"/>
              </a:rPr>
              <a:t>, 151-171 (2014)</a:t>
            </a:r>
            <a:endParaRPr lang="en-US" dirty="0">
              <a:solidFill>
                <a:srgbClr val="000099"/>
              </a:solidFill>
              <a:latin typeface="Candara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1"/>
          <p:cNvSpPr txBox="1">
            <a:spLocks noChangeArrowheads="1"/>
          </p:cNvSpPr>
          <p:nvPr/>
        </p:nvSpPr>
        <p:spPr bwMode="auto">
          <a:xfrm>
            <a:off x="0" y="1587"/>
            <a:ext cx="9144000" cy="461665"/>
          </a:xfrm>
          <a:prstGeom prst="rect">
            <a:avLst/>
          </a:prstGeom>
          <a:solidFill>
            <a:srgbClr val="00408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Candara"/>
              </a:rPr>
              <a:t>Background</a:t>
            </a:r>
            <a:endParaRPr lang="en-US" sz="2400" dirty="0">
              <a:solidFill>
                <a:schemeClr val="bg1"/>
              </a:solidFill>
              <a:latin typeface="Candar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685800"/>
            <a:ext cx="411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99"/>
                </a:solidFill>
                <a:latin typeface="Candara" pitchFamily="34" charset="0"/>
              </a:rPr>
              <a:t>Fig. from J. Y. Zhang et al., Phys. Rev. B </a:t>
            </a:r>
            <a:r>
              <a:rPr lang="en-US" b="1" dirty="0" smtClean="0">
                <a:solidFill>
                  <a:srgbClr val="000099"/>
                </a:solidFill>
                <a:latin typeface="Candara" pitchFamily="34" charset="0"/>
              </a:rPr>
              <a:t>89</a:t>
            </a:r>
            <a:r>
              <a:rPr lang="en-US" dirty="0" smtClean="0">
                <a:solidFill>
                  <a:srgbClr val="000099"/>
                </a:solidFill>
                <a:latin typeface="Candara" pitchFamily="34" charset="0"/>
              </a:rPr>
              <a:t>, 075140 (2014)</a:t>
            </a:r>
            <a:endParaRPr lang="en-US" dirty="0">
              <a:solidFill>
                <a:srgbClr val="000099"/>
              </a:solidFill>
              <a:latin typeface="Candara" pitchFamily="34" charset="0"/>
            </a:endParaRPr>
          </a:p>
        </p:txBody>
      </p:sp>
      <p:pic>
        <p:nvPicPr>
          <p:cNvPr id="7" name="Picture 6" descr="54.png"/>
          <p:cNvPicPr>
            <a:picLocks noChangeAspect="1"/>
          </p:cNvPicPr>
          <p:nvPr/>
        </p:nvPicPr>
        <p:blipFill>
          <a:blip r:embed="rId3"/>
          <a:srcRect l="51500" t="13333" r="15500" b="8000"/>
          <a:stretch>
            <a:fillRect/>
          </a:stretch>
        </p:blipFill>
        <p:spPr>
          <a:xfrm>
            <a:off x="4191000" y="609600"/>
            <a:ext cx="4572000" cy="613051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8600" y="1828800"/>
            <a:ext cx="40386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000099"/>
                </a:solidFill>
                <a:latin typeface="Candara" pitchFamily="34" charset="0"/>
              </a:rPr>
              <a:t>SmTiO3/SrTiO3/SmTiO3 metallic regardless of SrTiO3 thickness</a:t>
            </a:r>
          </a:p>
          <a:p>
            <a:endParaRPr lang="en-US" sz="2200" dirty="0" smtClean="0">
              <a:solidFill>
                <a:srgbClr val="000099"/>
              </a:solidFill>
              <a:latin typeface="Candara" pitchFamily="34" charset="0"/>
            </a:endParaRPr>
          </a:p>
          <a:p>
            <a:r>
              <a:rPr lang="en-US" sz="2200" dirty="0" smtClean="0">
                <a:solidFill>
                  <a:srgbClr val="000099"/>
                </a:solidFill>
                <a:latin typeface="Candara" pitchFamily="34" charset="0"/>
              </a:rPr>
              <a:t>GdTiO3/SrTiO3/SmTiO3 insulating for 1 [a] and 2 SrTiO3 layers</a:t>
            </a:r>
          </a:p>
          <a:p>
            <a:endParaRPr lang="en-US" sz="2200" dirty="0" smtClean="0">
              <a:solidFill>
                <a:srgbClr val="000099"/>
              </a:solidFill>
              <a:latin typeface="Candara" pitchFamily="34" charset="0"/>
            </a:endParaRPr>
          </a:p>
          <a:p>
            <a:r>
              <a:rPr lang="en-US" sz="2200" dirty="0" smtClean="0">
                <a:solidFill>
                  <a:srgbClr val="000099"/>
                </a:solidFill>
                <a:latin typeface="Candara" pitchFamily="34" charset="0"/>
              </a:rPr>
              <a:t>Related to small </a:t>
            </a:r>
            <a:r>
              <a:rPr lang="en-US" sz="2200" dirty="0" err="1" smtClean="0">
                <a:solidFill>
                  <a:srgbClr val="000099"/>
                </a:solidFill>
                <a:latin typeface="Candara" pitchFamily="34" charset="0"/>
              </a:rPr>
              <a:t>polaron</a:t>
            </a:r>
            <a:r>
              <a:rPr lang="en-US" sz="2200" dirty="0" smtClean="0">
                <a:solidFill>
                  <a:srgbClr val="000099"/>
                </a:solidFill>
                <a:latin typeface="Candara" pitchFamily="34" charset="0"/>
              </a:rPr>
              <a:t> formation in the interface </a:t>
            </a:r>
            <a:r>
              <a:rPr lang="en-US" sz="2200" i="1" dirty="0" smtClean="0">
                <a:solidFill>
                  <a:srgbClr val="000099"/>
                </a:solidFill>
                <a:latin typeface="Candara" pitchFamily="34" charset="0"/>
              </a:rPr>
              <a:t>R</a:t>
            </a:r>
            <a:r>
              <a:rPr lang="en-US" sz="2200" dirty="0" smtClean="0">
                <a:solidFill>
                  <a:srgbClr val="000099"/>
                </a:solidFill>
                <a:latin typeface="Candara" pitchFamily="34" charset="0"/>
              </a:rPr>
              <a:t>TiO3 layer?</a:t>
            </a:r>
            <a:endParaRPr lang="en-US" sz="2200" dirty="0">
              <a:solidFill>
                <a:srgbClr val="000099"/>
              </a:solidFill>
              <a:latin typeface="Candara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8600" y="5678269"/>
            <a:ext cx="3505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0099"/>
                </a:solidFill>
                <a:latin typeface="Candara" pitchFamily="34" charset="0"/>
              </a:rPr>
              <a:t>[a]</a:t>
            </a:r>
            <a:r>
              <a:rPr lang="en-US" i="1" dirty="0" smtClean="0">
                <a:solidFill>
                  <a:srgbClr val="000099"/>
                </a:solidFill>
                <a:latin typeface="Candara" pitchFamily="34" charset="0"/>
              </a:rPr>
              <a:t> </a:t>
            </a:r>
            <a:r>
              <a:rPr lang="en-US" dirty="0" smtClean="0">
                <a:solidFill>
                  <a:srgbClr val="000099"/>
                </a:solidFill>
                <a:latin typeface="Candara" pitchFamily="34" charset="0"/>
              </a:rPr>
              <a:t>D. G. Ouellette et al., Sci. Rep. 3, 3284 (2013)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474134" y="1295400"/>
            <a:ext cx="4289957" cy="47705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99"/>
                </a:solidFill>
                <a:latin typeface="Candara" pitchFamily="34" charset="0"/>
              </a:rPr>
              <a:t>GdFeO</a:t>
            </a:r>
            <a:r>
              <a:rPr lang="en-US" sz="2400" baseline="-25000" dirty="0" smtClean="0">
                <a:solidFill>
                  <a:srgbClr val="000099"/>
                </a:solidFill>
                <a:latin typeface="Candara" pitchFamily="34" charset="0"/>
              </a:rPr>
              <a:t>3</a:t>
            </a:r>
            <a:r>
              <a:rPr lang="en-US" sz="2400" dirty="0" smtClean="0">
                <a:solidFill>
                  <a:srgbClr val="000099"/>
                </a:solidFill>
                <a:latin typeface="Candara" pitchFamily="34" charset="0"/>
              </a:rPr>
              <a:t> type rotations/tilts</a:t>
            </a:r>
          </a:p>
          <a:p>
            <a:endParaRPr lang="en-US" sz="2400" dirty="0" smtClean="0">
              <a:solidFill>
                <a:srgbClr val="000099"/>
              </a:solidFill>
              <a:latin typeface="Candara" pitchFamily="34" charset="0"/>
            </a:endParaRPr>
          </a:p>
          <a:p>
            <a:r>
              <a:rPr lang="en-US" sz="2400" dirty="0" smtClean="0">
                <a:solidFill>
                  <a:srgbClr val="000099"/>
                </a:solidFill>
                <a:latin typeface="Candara" pitchFamily="34" charset="0"/>
              </a:rPr>
              <a:t>Glaser notation: </a:t>
            </a:r>
            <a:r>
              <a:rPr lang="en-US" sz="2400" i="1" dirty="0" smtClean="0">
                <a:solidFill>
                  <a:srgbClr val="000099"/>
                </a:solidFill>
                <a:latin typeface="Candara" pitchFamily="34" charset="0"/>
              </a:rPr>
              <a:t>a</a:t>
            </a:r>
            <a:r>
              <a:rPr lang="en-US" sz="2400" i="1" baseline="30000" dirty="0" smtClean="0">
                <a:solidFill>
                  <a:srgbClr val="000099"/>
                </a:solidFill>
                <a:latin typeface="Candara" pitchFamily="34" charset="0"/>
              </a:rPr>
              <a:t>-</a:t>
            </a:r>
            <a:r>
              <a:rPr lang="en-US" sz="2400" i="1" dirty="0" smtClean="0">
                <a:solidFill>
                  <a:srgbClr val="000099"/>
                </a:solidFill>
                <a:latin typeface="Candara" pitchFamily="34" charset="0"/>
              </a:rPr>
              <a:t>a</a:t>
            </a:r>
            <a:r>
              <a:rPr lang="en-US" sz="2400" i="1" baseline="30000" dirty="0" smtClean="0">
                <a:solidFill>
                  <a:srgbClr val="000099"/>
                </a:solidFill>
                <a:latin typeface="Candara" pitchFamily="34" charset="0"/>
              </a:rPr>
              <a:t>-</a:t>
            </a:r>
            <a:r>
              <a:rPr lang="en-US" sz="2400" i="1" dirty="0" smtClean="0">
                <a:solidFill>
                  <a:srgbClr val="000099"/>
                </a:solidFill>
                <a:latin typeface="Candara" pitchFamily="34" charset="0"/>
              </a:rPr>
              <a:t>b</a:t>
            </a:r>
            <a:r>
              <a:rPr lang="en-US" sz="2400" i="1" baseline="30000" dirty="0" smtClean="0">
                <a:solidFill>
                  <a:srgbClr val="000099"/>
                </a:solidFill>
                <a:latin typeface="Candara" pitchFamily="34" charset="0"/>
              </a:rPr>
              <a:t>+</a:t>
            </a:r>
          </a:p>
          <a:p>
            <a:endParaRPr lang="en-US" sz="2400" baseline="-25000" dirty="0" smtClean="0">
              <a:solidFill>
                <a:srgbClr val="000099"/>
              </a:solidFill>
              <a:latin typeface="Candara" pitchFamily="34" charset="0"/>
            </a:endParaRPr>
          </a:p>
          <a:p>
            <a:r>
              <a:rPr lang="en-US" sz="2400" i="1" dirty="0" err="1" smtClean="0">
                <a:solidFill>
                  <a:srgbClr val="000099"/>
                </a:solidFill>
                <a:latin typeface="Candara" pitchFamily="34" charset="0"/>
              </a:rPr>
              <a:t>Pbnm</a:t>
            </a:r>
            <a:r>
              <a:rPr lang="en-US" sz="2400" dirty="0" smtClean="0">
                <a:solidFill>
                  <a:srgbClr val="000099"/>
                </a:solidFill>
                <a:latin typeface="Candara" pitchFamily="34" charset="0"/>
              </a:rPr>
              <a:t> or </a:t>
            </a:r>
            <a:r>
              <a:rPr lang="en-US" sz="2400" i="1" dirty="0" err="1" smtClean="0">
                <a:solidFill>
                  <a:srgbClr val="000099"/>
                </a:solidFill>
                <a:latin typeface="Candara" pitchFamily="34" charset="0"/>
              </a:rPr>
              <a:t>Pnma</a:t>
            </a:r>
            <a:r>
              <a:rPr lang="en-US" sz="2400" dirty="0" smtClean="0">
                <a:solidFill>
                  <a:srgbClr val="000099"/>
                </a:solidFill>
                <a:latin typeface="Candara" pitchFamily="34" charset="0"/>
              </a:rPr>
              <a:t> space group</a:t>
            </a:r>
          </a:p>
          <a:p>
            <a:r>
              <a:rPr lang="en-US" sz="2400" dirty="0" smtClean="0">
                <a:solidFill>
                  <a:srgbClr val="000099"/>
                </a:solidFill>
                <a:latin typeface="Candara" pitchFamily="34" charset="0"/>
              </a:rPr>
              <a:t>depending on c-axis orientation</a:t>
            </a:r>
          </a:p>
          <a:p>
            <a:endParaRPr lang="en-US" sz="2400" dirty="0" smtClean="0">
              <a:solidFill>
                <a:srgbClr val="000099"/>
              </a:solidFill>
              <a:latin typeface="Candara" pitchFamily="34" charset="0"/>
            </a:endParaRPr>
          </a:p>
          <a:p>
            <a:r>
              <a:rPr lang="en-US" sz="2400" dirty="0" smtClean="0">
                <a:solidFill>
                  <a:srgbClr val="000099"/>
                </a:solidFill>
                <a:latin typeface="Candara" pitchFamily="34" charset="0"/>
              </a:rPr>
              <a:t>Lattice constants and </a:t>
            </a:r>
          </a:p>
          <a:p>
            <a:r>
              <a:rPr lang="en-US" sz="2400" dirty="0" smtClean="0">
                <a:solidFill>
                  <a:srgbClr val="000099"/>
                </a:solidFill>
                <a:latin typeface="Candara" pitchFamily="34" charset="0"/>
              </a:rPr>
              <a:t>Ti-O-Ti angles depend on </a:t>
            </a:r>
          </a:p>
          <a:p>
            <a:r>
              <a:rPr lang="en-US" sz="2400" dirty="0" smtClean="0">
                <a:solidFill>
                  <a:srgbClr val="000099"/>
                </a:solidFill>
                <a:latin typeface="Candara" pitchFamily="34" charset="0"/>
              </a:rPr>
              <a:t>rare-earth radius</a:t>
            </a:r>
          </a:p>
          <a:p>
            <a:endParaRPr lang="en-US" sz="2400" dirty="0" smtClean="0">
              <a:solidFill>
                <a:srgbClr val="000099"/>
              </a:solidFill>
              <a:latin typeface="Candara" pitchFamily="34" charset="0"/>
            </a:endParaRPr>
          </a:p>
          <a:p>
            <a:r>
              <a:rPr lang="en-US" sz="2400" dirty="0" smtClean="0">
                <a:solidFill>
                  <a:srgbClr val="000099"/>
                </a:solidFill>
                <a:latin typeface="Candara" pitchFamily="34" charset="0"/>
              </a:rPr>
              <a:t>Where do the distortions</a:t>
            </a:r>
          </a:p>
          <a:p>
            <a:r>
              <a:rPr lang="en-US" sz="2400" dirty="0" smtClean="0">
                <a:solidFill>
                  <a:srgbClr val="000099"/>
                </a:solidFill>
                <a:latin typeface="Candara" pitchFamily="34" charset="0"/>
              </a:rPr>
              <a:t>come from?</a:t>
            </a:r>
          </a:p>
        </p:txBody>
      </p:sp>
      <p:pic>
        <p:nvPicPr>
          <p:cNvPr id="5" name="Picture 4" descr="structure_BSC.png"/>
          <p:cNvPicPr>
            <a:picLocks noChangeAspect="1"/>
          </p:cNvPicPr>
          <p:nvPr/>
        </p:nvPicPr>
        <p:blipFill>
          <a:blip r:embed="rId3"/>
          <a:srcRect l="561" r="61121"/>
          <a:stretch>
            <a:fillRect/>
          </a:stretch>
        </p:blipFill>
        <p:spPr>
          <a:xfrm>
            <a:off x="4876800" y="1447800"/>
            <a:ext cx="3700386" cy="4343400"/>
          </a:xfrm>
          <a:prstGeom prst="rect">
            <a:avLst/>
          </a:prstGeom>
        </p:spPr>
      </p:pic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0" y="1587"/>
            <a:ext cx="9144000" cy="461665"/>
          </a:xfrm>
          <a:prstGeom prst="rect">
            <a:avLst/>
          </a:prstGeom>
          <a:solidFill>
            <a:srgbClr val="00408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Candara"/>
              </a:rPr>
              <a:t>Structure</a:t>
            </a:r>
            <a:endParaRPr lang="en-US" sz="2400" dirty="0">
              <a:solidFill>
                <a:schemeClr val="bg1"/>
              </a:solidFill>
              <a:latin typeface="Candar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75269" y="857071"/>
            <a:ext cx="844013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99"/>
                </a:solidFill>
                <a:latin typeface="Candara" pitchFamily="34" charset="0"/>
              </a:rPr>
              <a:t>Rare-earth radius: size effect, </a:t>
            </a:r>
            <a:r>
              <a:rPr lang="en-US" sz="2400" dirty="0" err="1" smtClean="0">
                <a:solidFill>
                  <a:srgbClr val="000099"/>
                </a:solidFill>
                <a:latin typeface="Candara" pitchFamily="34" charset="0"/>
              </a:rPr>
              <a:t>Goldschmhidt</a:t>
            </a:r>
            <a:r>
              <a:rPr lang="en-US" sz="2400" dirty="0" smtClean="0">
                <a:solidFill>
                  <a:srgbClr val="000099"/>
                </a:solidFill>
                <a:latin typeface="Candara" pitchFamily="34" charset="0"/>
              </a:rPr>
              <a:t> tolerance factor [a]</a:t>
            </a:r>
          </a:p>
          <a:p>
            <a:endParaRPr lang="en-US" sz="2400" dirty="0" smtClean="0">
              <a:solidFill>
                <a:srgbClr val="000099"/>
              </a:solidFill>
              <a:latin typeface="Candara" pitchFamily="34" charset="0"/>
            </a:endParaRPr>
          </a:p>
          <a:p>
            <a:r>
              <a:rPr lang="en-US" sz="2400" dirty="0" smtClean="0">
                <a:solidFill>
                  <a:srgbClr val="000099"/>
                </a:solidFill>
                <a:latin typeface="Candara" pitchFamily="34" charset="0"/>
              </a:rPr>
              <a:t>Derived by simply considering the radii of the ionic spheres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66725" y="3505200"/>
            <a:ext cx="7542449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99"/>
                </a:solidFill>
                <a:latin typeface="Candara" pitchFamily="34" charset="0"/>
              </a:rPr>
              <a:t>t &gt; 1: A ion too big or B ion too small, hexagonal (BaNiO</a:t>
            </a:r>
            <a:r>
              <a:rPr lang="en-US" sz="2400" baseline="-25000" dirty="0" smtClean="0">
                <a:solidFill>
                  <a:srgbClr val="000099"/>
                </a:solidFill>
                <a:latin typeface="Candara" pitchFamily="34" charset="0"/>
              </a:rPr>
              <a:t>3</a:t>
            </a:r>
            <a:r>
              <a:rPr lang="en-US" sz="2400" dirty="0" smtClean="0">
                <a:solidFill>
                  <a:srgbClr val="000099"/>
                </a:solidFill>
                <a:latin typeface="Candara" pitchFamily="34" charset="0"/>
              </a:rPr>
              <a:t>)</a:t>
            </a:r>
          </a:p>
          <a:p>
            <a:endParaRPr lang="en-US" sz="2400" dirty="0" smtClean="0">
              <a:solidFill>
                <a:srgbClr val="000099"/>
              </a:solidFill>
              <a:latin typeface="Candara" pitchFamily="34" charset="0"/>
            </a:endParaRPr>
          </a:p>
          <a:p>
            <a:r>
              <a:rPr lang="en-US" sz="2400" dirty="0" smtClean="0">
                <a:solidFill>
                  <a:srgbClr val="000099"/>
                </a:solidFill>
                <a:latin typeface="Candara" pitchFamily="34" charset="0"/>
              </a:rPr>
              <a:t>0.9 &lt; t &lt; 1: Good match, cubic (SrTiO</a:t>
            </a:r>
            <a:r>
              <a:rPr lang="en-US" sz="2400" baseline="-25000" dirty="0" smtClean="0">
                <a:solidFill>
                  <a:srgbClr val="000099"/>
                </a:solidFill>
                <a:latin typeface="Candara" pitchFamily="34" charset="0"/>
              </a:rPr>
              <a:t>3</a:t>
            </a:r>
            <a:r>
              <a:rPr lang="en-US" sz="2400" dirty="0" smtClean="0">
                <a:solidFill>
                  <a:srgbClr val="000099"/>
                </a:solidFill>
                <a:latin typeface="Candara" pitchFamily="34" charset="0"/>
              </a:rPr>
              <a:t>)</a:t>
            </a:r>
          </a:p>
          <a:p>
            <a:endParaRPr lang="en-US" sz="2400" dirty="0" smtClean="0">
              <a:solidFill>
                <a:srgbClr val="000099"/>
              </a:solidFill>
              <a:latin typeface="Candara" pitchFamily="34" charset="0"/>
            </a:endParaRPr>
          </a:p>
          <a:p>
            <a:r>
              <a:rPr lang="en-US" sz="2400" dirty="0" smtClean="0">
                <a:solidFill>
                  <a:srgbClr val="000099"/>
                </a:solidFill>
                <a:latin typeface="Candara" pitchFamily="34" charset="0"/>
              </a:rPr>
              <a:t>0.71 &lt; t &lt; 0.9: A ions too small to fit into B ion interstices, </a:t>
            </a:r>
          </a:p>
          <a:p>
            <a:r>
              <a:rPr lang="en-US" sz="2400" dirty="0" smtClean="0">
                <a:solidFill>
                  <a:srgbClr val="000099"/>
                </a:solidFill>
                <a:latin typeface="Candara" pitchFamily="34" charset="0"/>
              </a:rPr>
              <a:t>Orthorhombic/</a:t>
            </a:r>
            <a:r>
              <a:rPr lang="en-US" sz="2400" dirty="0" err="1" smtClean="0">
                <a:solidFill>
                  <a:srgbClr val="000099"/>
                </a:solidFill>
                <a:latin typeface="Candara" pitchFamily="34" charset="0"/>
              </a:rPr>
              <a:t>rhombohedral</a:t>
            </a:r>
            <a:r>
              <a:rPr lang="en-US" sz="2400" dirty="0" smtClean="0">
                <a:solidFill>
                  <a:srgbClr val="000099"/>
                </a:solidFill>
                <a:latin typeface="Candara" pitchFamily="34" charset="0"/>
              </a:rPr>
              <a:t> (CaTiO</a:t>
            </a:r>
            <a:r>
              <a:rPr lang="en-US" sz="2400" baseline="-25000" dirty="0" smtClean="0">
                <a:solidFill>
                  <a:srgbClr val="000099"/>
                </a:solidFill>
                <a:latin typeface="Candara" pitchFamily="34" charset="0"/>
              </a:rPr>
              <a:t>3</a:t>
            </a:r>
            <a:r>
              <a:rPr lang="en-US" sz="2400" dirty="0" smtClean="0">
                <a:solidFill>
                  <a:srgbClr val="000099"/>
                </a:solidFill>
                <a:latin typeface="Candara" pitchFamily="34" charset="0"/>
              </a:rPr>
              <a:t>)</a:t>
            </a:r>
            <a:endParaRPr lang="en-US" sz="2400" baseline="-25000" dirty="0" smtClean="0">
              <a:solidFill>
                <a:srgbClr val="000099"/>
              </a:solidFill>
              <a:latin typeface="Candara" pitchFamily="34" charset="0"/>
            </a:endParaRPr>
          </a:p>
        </p:txBody>
      </p:sp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0" y="1587"/>
            <a:ext cx="9144000" cy="461665"/>
          </a:xfrm>
          <a:prstGeom prst="rect">
            <a:avLst/>
          </a:prstGeom>
          <a:solidFill>
            <a:srgbClr val="00408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Candara"/>
              </a:rPr>
              <a:t>Distortions in </a:t>
            </a:r>
            <a:r>
              <a:rPr lang="en-US" sz="2400" dirty="0" err="1" smtClean="0">
                <a:solidFill>
                  <a:schemeClr val="bg1"/>
                </a:solidFill>
                <a:latin typeface="Candara"/>
              </a:rPr>
              <a:t>perovskites</a:t>
            </a:r>
            <a:r>
              <a:rPr lang="en-US" sz="2400" dirty="0" smtClean="0">
                <a:solidFill>
                  <a:schemeClr val="bg1"/>
                </a:solidFill>
                <a:latin typeface="Candara"/>
              </a:rPr>
              <a:t> (MAT218)</a:t>
            </a:r>
            <a:endParaRPr lang="en-US" sz="2400" dirty="0">
              <a:solidFill>
                <a:schemeClr val="bg1"/>
              </a:solidFill>
              <a:latin typeface="Candara"/>
            </a:endParaRPr>
          </a:p>
        </p:txBody>
      </p:sp>
      <p:pic>
        <p:nvPicPr>
          <p:cNvPr id="13" name="Picture 12" descr="CodeCogsEqn(3)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1" y="2362200"/>
            <a:ext cx="2286000" cy="73203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33400" y="6059269"/>
            <a:ext cx="792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99"/>
                </a:solidFill>
                <a:latin typeface="Candara" pitchFamily="34" charset="0"/>
              </a:rPr>
              <a:t>[a]</a:t>
            </a:r>
            <a:r>
              <a:rPr lang="en-US" i="1" dirty="0" smtClean="0">
                <a:solidFill>
                  <a:srgbClr val="000099"/>
                </a:solidFill>
                <a:latin typeface="Candara" pitchFamily="34" charset="0"/>
              </a:rPr>
              <a:t> </a:t>
            </a:r>
            <a:r>
              <a:rPr lang="en-US" dirty="0" smtClean="0">
                <a:solidFill>
                  <a:srgbClr val="000099"/>
                </a:solidFill>
                <a:latin typeface="Candara" pitchFamily="34" charset="0"/>
              </a:rPr>
              <a:t>V. M. Goldschmidt, Die </a:t>
            </a:r>
            <a:r>
              <a:rPr lang="en-US" dirty="0" err="1" smtClean="0">
                <a:solidFill>
                  <a:srgbClr val="000099"/>
                </a:solidFill>
                <a:latin typeface="Candara" pitchFamily="34" charset="0"/>
              </a:rPr>
              <a:t>Naturwissenschaften</a:t>
            </a:r>
            <a:r>
              <a:rPr lang="en-US" dirty="0" smtClean="0">
                <a:solidFill>
                  <a:srgbClr val="000099"/>
                </a:solidFill>
                <a:latin typeface="Candara" pitchFamily="34" charset="0"/>
              </a:rPr>
              <a:t> </a:t>
            </a:r>
            <a:r>
              <a:rPr lang="en-US" b="1" dirty="0" smtClean="0">
                <a:solidFill>
                  <a:srgbClr val="000099"/>
                </a:solidFill>
                <a:latin typeface="Candara" pitchFamily="34" charset="0"/>
              </a:rPr>
              <a:t>21</a:t>
            </a:r>
            <a:r>
              <a:rPr lang="en-US" dirty="0" smtClean="0">
                <a:solidFill>
                  <a:srgbClr val="000099"/>
                </a:solidFill>
                <a:latin typeface="Candara" pitchFamily="34" charset="0"/>
              </a:rPr>
              <a:t>, 477-485 (1926)</a:t>
            </a:r>
            <a:endParaRPr lang="en-US" dirty="0">
              <a:solidFill>
                <a:srgbClr val="000099"/>
              </a:solidFill>
              <a:latin typeface="Candar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5800" y="1335881"/>
            <a:ext cx="8001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99"/>
                </a:solidFill>
                <a:latin typeface="Candara" pitchFamily="34" charset="0"/>
              </a:rPr>
              <a:t>Beyond ionic hard-spheres:</a:t>
            </a:r>
          </a:p>
          <a:p>
            <a:r>
              <a:rPr lang="en-US" sz="2400" dirty="0" smtClean="0">
                <a:solidFill>
                  <a:srgbClr val="000099"/>
                </a:solidFill>
                <a:latin typeface="Candara" pitchFamily="34" charset="0"/>
              </a:rPr>
              <a:t>	Oxygen p-</a:t>
            </a:r>
            <a:r>
              <a:rPr lang="en-US" sz="2400" dirty="0" err="1" smtClean="0">
                <a:solidFill>
                  <a:srgbClr val="000099"/>
                </a:solidFill>
                <a:latin typeface="Candara" pitchFamily="34" charset="0"/>
              </a:rPr>
              <a:t>orbitals</a:t>
            </a:r>
            <a:r>
              <a:rPr lang="en-US" sz="2400" dirty="0" smtClean="0">
                <a:solidFill>
                  <a:srgbClr val="000099"/>
                </a:solidFill>
                <a:latin typeface="Candara" pitchFamily="34" charset="0"/>
              </a:rPr>
              <a:t> </a:t>
            </a:r>
            <a:r>
              <a:rPr lang="el-GR" sz="2400" dirty="0" smtClean="0">
                <a:solidFill>
                  <a:srgbClr val="000099"/>
                </a:solidFill>
                <a:latin typeface="Candara" pitchFamily="34" charset="0"/>
              </a:rPr>
              <a:t>σ</a:t>
            </a:r>
            <a:r>
              <a:rPr lang="en-US" sz="2400" dirty="0" smtClean="0">
                <a:solidFill>
                  <a:srgbClr val="000099"/>
                </a:solidFill>
                <a:latin typeface="Candara" pitchFamily="34" charset="0"/>
              </a:rPr>
              <a:t>-bond to A-site </a:t>
            </a:r>
            <a:r>
              <a:rPr lang="en-US" sz="2400" dirty="0" err="1" smtClean="0">
                <a:solidFill>
                  <a:srgbClr val="000099"/>
                </a:solidFill>
                <a:latin typeface="Candara" pitchFamily="34" charset="0"/>
              </a:rPr>
              <a:t>cation</a:t>
            </a:r>
            <a:r>
              <a:rPr lang="en-US" sz="2400" dirty="0" smtClean="0">
                <a:solidFill>
                  <a:srgbClr val="000099"/>
                </a:solidFill>
                <a:latin typeface="Candara" pitchFamily="34" charset="0"/>
              </a:rPr>
              <a:t> d-</a:t>
            </a:r>
            <a:r>
              <a:rPr lang="en-US" sz="2400" dirty="0" err="1" smtClean="0">
                <a:solidFill>
                  <a:srgbClr val="000099"/>
                </a:solidFill>
                <a:latin typeface="Candara" pitchFamily="34" charset="0"/>
              </a:rPr>
              <a:t>orbitals</a:t>
            </a:r>
            <a:endParaRPr lang="en-US" sz="2400" dirty="0" smtClean="0">
              <a:solidFill>
                <a:srgbClr val="000099"/>
              </a:solidFill>
              <a:latin typeface="Candara" pitchFamily="34" charset="0"/>
            </a:endParaRPr>
          </a:p>
          <a:p>
            <a:endParaRPr lang="en-US" sz="2400" dirty="0" smtClean="0">
              <a:solidFill>
                <a:srgbClr val="000099"/>
              </a:solidFill>
              <a:latin typeface="Candara" pitchFamily="34" charset="0"/>
            </a:endParaRPr>
          </a:p>
          <a:p>
            <a:r>
              <a:rPr lang="en-US" sz="2400" dirty="0" smtClean="0">
                <a:solidFill>
                  <a:srgbClr val="000099"/>
                </a:solidFill>
                <a:latin typeface="Candara" pitchFamily="34" charset="0"/>
              </a:rPr>
              <a:t>Distortions favor electron localization: </a:t>
            </a:r>
          </a:p>
          <a:p>
            <a:r>
              <a:rPr lang="en-US" sz="2400" dirty="0" smtClean="0">
                <a:solidFill>
                  <a:srgbClr val="000099"/>
                </a:solidFill>
                <a:latin typeface="Candara" pitchFamily="34" charset="0"/>
              </a:rPr>
              <a:t>	Decreasing W</a:t>
            </a:r>
          </a:p>
          <a:p>
            <a:r>
              <a:rPr lang="en-US" sz="2400" dirty="0" smtClean="0">
                <a:solidFill>
                  <a:srgbClr val="000099"/>
                </a:solidFill>
                <a:latin typeface="Candara" pitchFamily="34" charset="0"/>
              </a:rPr>
              <a:t>	Increasing crystal field splitting</a:t>
            </a:r>
          </a:p>
          <a:p>
            <a:endParaRPr lang="en-US" sz="2400" dirty="0" smtClean="0">
              <a:solidFill>
                <a:srgbClr val="000099"/>
              </a:solidFill>
              <a:latin typeface="Candara" pitchFamily="34" charset="0"/>
            </a:endParaRPr>
          </a:p>
          <a:p>
            <a:r>
              <a:rPr lang="en-US" sz="2400" dirty="0" smtClean="0">
                <a:solidFill>
                  <a:srgbClr val="000099"/>
                </a:solidFill>
                <a:latin typeface="Candara" pitchFamily="34" charset="0"/>
              </a:rPr>
              <a:t>All </a:t>
            </a:r>
            <a:r>
              <a:rPr lang="en-US" sz="2400" i="1" dirty="0" smtClean="0">
                <a:solidFill>
                  <a:srgbClr val="000099"/>
                </a:solidFill>
                <a:latin typeface="Candara" pitchFamily="34" charset="0"/>
              </a:rPr>
              <a:t>R</a:t>
            </a:r>
            <a:r>
              <a:rPr lang="en-US" sz="2400" dirty="0" smtClean="0">
                <a:solidFill>
                  <a:srgbClr val="000099"/>
                </a:solidFill>
                <a:latin typeface="Candara" pitchFamily="34" charset="0"/>
              </a:rPr>
              <a:t>TiO</a:t>
            </a:r>
            <a:r>
              <a:rPr lang="en-US" sz="2400" baseline="-25000" dirty="0" smtClean="0">
                <a:solidFill>
                  <a:srgbClr val="000099"/>
                </a:solidFill>
                <a:latin typeface="Candara" pitchFamily="34" charset="0"/>
              </a:rPr>
              <a:t>3</a:t>
            </a:r>
            <a:r>
              <a:rPr lang="en-US" sz="2400" dirty="0" smtClean="0">
                <a:solidFill>
                  <a:srgbClr val="000099"/>
                </a:solidFill>
                <a:latin typeface="Candara" pitchFamily="34" charset="0"/>
              </a:rPr>
              <a:t> (</a:t>
            </a:r>
            <a:r>
              <a:rPr lang="en-US" sz="2400" i="1" dirty="0" smtClean="0">
                <a:solidFill>
                  <a:srgbClr val="000099"/>
                </a:solidFill>
                <a:latin typeface="Candara" pitchFamily="34" charset="0"/>
              </a:rPr>
              <a:t>3d</a:t>
            </a:r>
            <a:r>
              <a:rPr lang="en-US" sz="2400" baseline="30000" dirty="0" smtClean="0">
                <a:solidFill>
                  <a:srgbClr val="000099"/>
                </a:solidFill>
                <a:latin typeface="Candara" pitchFamily="34" charset="0"/>
              </a:rPr>
              <a:t>1</a:t>
            </a:r>
            <a:r>
              <a:rPr lang="en-US" sz="2400" dirty="0" smtClean="0">
                <a:solidFill>
                  <a:srgbClr val="000099"/>
                </a:solidFill>
                <a:latin typeface="Candara" pitchFamily="34" charset="0"/>
              </a:rPr>
              <a:t>) compounds are Mott insulators</a:t>
            </a:r>
            <a:br>
              <a:rPr lang="en-US" sz="2400" dirty="0" smtClean="0">
                <a:solidFill>
                  <a:srgbClr val="000099"/>
                </a:solidFill>
                <a:latin typeface="Candara" pitchFamily="34" charset="0"/>
              </a:rPr>
            </a:br>
            <a:endParaRPr lang="en-US" sz="2400" dirty="0" smtClean="0">
              <a:solidFill>
                <a:srgbClr val="000099"/>
              </a:solidFill>
              <a:latin typeface="Candara" pitchFamily="34" charset="0"/>
            </a:endParaRPr>
          </a:p>
          <a:p>
            <a:r>
              <a:rPr lang="en-US" sz="2400" dirty="0" smtClean="0">
                <a:solidFill>
                  <a:srgbClr val="000099"/>
                </a:solidFill>
                <a:latin typeface="Candara" pitchFamily="34" charset="0"/>
              </a:rPr>
              <a:t>Not the case for </a:t>
            </a:r>
            <a:r>
              <a:rPr lang="en-US" sz="2400" i="1" dirty="0" smtClean="0">
                <a:solidFill>
                  <a:srgbClr val="000099"/>
                </a:solidFill>
                <a:latin typeface="Candara" pitchFamily="34" charset="0"/>
              </a:rPr>
              <a:t>all 3d</a:t>
            </a:r>
            <a:r>
              <a:rPr lang="en-US" sz="2400" baseline="30000" dirty="0" smtClean="0">
                <a:solidFill>
                  <a:srgbClr val="000099"/>
                </a:solidFill>
                <a:latin typeface="Candara" pitchFamily="34" charset="0"/>
              </a:rPr>
              <a:t>1</a:t>
            </a:r>
            <a:r>
              <a:rPr lang="en-US" sz="2400" i="1" dirty="0" smtClean="0">
                <a:solidFill>
                  <a:srgbClr val="000099"/>
                </a:solidFill>
                <a:latin typeface="Candara" pitchFamily="34" charset="0"/>
              </a:rPr>
              <a:t> </a:t>
            </a:r>
            <a:r>
              <a:rPr lang="en-US" sz="2400" dirty="0" smtClean="0">
                <a:solidFill>
                  <a:srgbClr val="000099"/>
                </a:solidFill>
                <a:latin typeface="Candara" pitchFamily="34" charset="0"/>
              </a:rPr>
              <a:t>materials, for example CaVO</a:t>
            </a:r>
            <a:r>
              <a:rPr lang="en-US" sz="2400" baseline="-25000" dirty="0" smtClean="0">
                <a:solidFill>
                  <a:srgbClr val="000099"/>
                </a:solidFill>
                <a:latin typeface="Candara" pitchFamily="34" charset="0"/>
              </a:rPr>
              <a:t>3</a:t>
            </a:r>
          </a:p>
        </p:txBody>
      </p:sp>
      <p:sp>
        <p:nvSpPr>
          <p:cNvPr id="4" name="Text Box 11"/>
          <p:cNvSpPr txBox="1">
            <a:spLocks noChangeArrowheads="1"/>
          </p:cNvSpPr>
          <p:nvPr/>
        </p:nvSpPr>
        <p:spPr bwMode="auto">
          <a:xfrm>
            <a:off x="0" y="1587"/>
            <a:ext cx="9144000" cy="461665"/>
          </a:xfrm>
          <a:prstGeom prst="rect">
            <a:avLst/>
          </a:prstGeom>
          <a:solidFill>
            <a:srgbClr val="00408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Candara"/>
              </a:rPr>
              <a:t>Distortions in </a:t>
            </a:r>
            <a:r>
              <a:rPr lang="en-US" sz="2400" dirty="0" err="1" smtClean="0">
                <a:solidFill>
                  <a:schemeClr val="bg1"/>
                </a:solidFill>
                <a:latin typeface="Candara"/>
              </a:rPr>
              <a:t>perovskites</a:t>
            </a:r>
            <a:r>
              <a:rPr lang="en-US" sz="2400" dirty="0" smtClean="0">
                <a:solidFill>
                  <a:schemeClr val="bg1"/>
                </a:solidFill>
                <a:latin typeface="Candara"/>
              </a:rPr>
              <a:t> (MAT218)</a:t>
            </a:r>
            <a:endParaRPr lang="en-US" sz="2400" dirty="0">
              <a:solidFill>
                <a:schemeClr val="bg1"/>
              </a:solidFill>
              <a:latin typeface="Candar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0" y="1587"/>
            <a:ext cx="9144000" cy="461665"/>
          </a:xfrm>
          <a:prstGeom prst="rect">
            <a:avLst/>
          </a:prstGeom>
          <a:solidFill>
            <a:srgbClr val="00408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  <a:latin typeface="Candara"/>
              </a:rPr>
              <a:t>U/W ratio changing with structure</a:t>
            </a:r>
            <a:endParaRPr lang="en-US" sz="2400" dirty="0">
              <a:solidFill>
                <a:schemeClr val="bg1"/>
              </a:solidFill>
              <a:latin typeface="Candara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/>
          <a:srcRect r="65400"/>
          <a:stretch>
            <a:fillRect/>
          </a:stretch>
        </p:blipFill>
        <p:spPr bwMode="auto">
          <a:xfrm>
            <a:off x="4444267" y="1981200"/>
            <a:ext cx="2794733" cy="4371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Rectangle 11"/>
          <p:cNvSpPr/>
          <p:nvPr/>
        </p:nvSpPr>
        <p:spPr>
          <a:xfrm>
            <a:off x="6131913" y="3311104"/>
            <a:ext cx="404035" cy="1047308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228600" y="762000"/>
            <a:ext cx="8229600" cy="13716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Aft>
                <a:spcPts val="1000"/>
              </a:spcAft>
              <a:buClrTx/>
              <a:buSzTx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ndara" pitchFamily="34" charset="0"/>
              </a:rPr>
              <a:t>U: on-site repulsion energy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Aft>
                <a:spcPts val="1000"/>
              </a:spcAft>
              <a:buClrTx/>
              <a:buSzTx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ndara" pitchFamily="34" charset="0"/>
              </a:rPr>
              <a:t>W: bandwidth –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ndara" pitchFamily="34" charset="0"/>
              </a:rPr>
              <a:t> from </a:t>
            </a: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ndara" pitchFamily="34" charset="0"/>
              </a:rPr>
              <a:t>orbital overlaps, determined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ndara" pitchFamily="34" charset="0"/>
              </a:rPr>
              <a:t> by Ti-O-Ti angle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Aft>
                <a:spcPts val="1000"/>
              </a:spcAft>
              <a:buClrTx/>
              <a:buSzTx/>
              <a:tabLst/>
              <a:defRPr/>
            </a:pPr>
            <a:r>
              <a:rPr lang="en-US" sz="2200" baseline="0" dirty="0" smtClean="0">
                <a:solidFill>
                  <a:srgbClr val="000099"/>
                </a:solidFill>
                <a:latin typeface="Candara" pitchFamily="34" charset="0"/>
              </a:rPr>
              <a:t>Largest</a:t>
            </a:r>
            <a:r>
              <a:rPr lang="en-US" sz="2200" dirty="0" smtClean="0">
                <a:solidFill>
                  <a:srgbClr val="000099"/>
                </a:solidFill>
                <a:latin typeface="Candara" pitchFamily="34" charset="0"/>
              </a:rPr>
              <a:t> overlap for 180° Ti-O-Ti angles</a:t>
            </a: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Candara" pitchFamily="34" charset="0"/>
            </a:endParaRPr>
          </a:p>
        </p:txBody>
      </p:sp>
      <p:sp>
        <p:nvSpPr>
          <p:cNvPr id="16" name="Content Placeholder 2"/>
          <p:cNvSpPr txBox="1">
            <a:spLocks/>
          </p:cNvSpPr>
          <p:nvPr/>
        </p:nvSpPr>
        <p:spPr>
          <a:xfrm>
            <a:off x="228600" y="3505200"/>
            <a:ext cx="3581400" cy="1828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ndara" pitchFamily="34" charset="0"/>
              </a:rPr>
              <a:t>From</a:t>
            </a: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ndara" pitchFamily="34" charset="0"/>
              </a:rPr>
              <a:t> YTiO3 to LaTiO3: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200" b="0" i="0" u="none" strike="noStrike" kern="1200" cap="none" spc="0" normalizeH="0" noProof="0" dirty="0" smtClean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Candara" pitchFamily="34" charset="0"/>
              </a:rPr>
              <a:t>Straightening out bond angles, increasing W, transitioning from localized to itinerant d-electrons?</a:t>
            </a:r>
            <a:endParaRPr kumimoji="0" lang="en-US" sz="2200" b="0" i="0" u="none" strike="noStrike" kern="1200" cap="none" spc="0" normalizeH="0" baseline="0" noProof="0" dirty="0" smtClean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Candar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85051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53514</TotalTime>
  <Words>1411</Words>
  <Application>Microsoft Office PowerPoint</Application>
  <PresentationFormat>On-screen Show (4:3)</PresentationFormat>
  <Paragraphs>205</Paragraphs>
  <Slides>27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MAT286K 12-08-2014 Lars Bjaalie The rare-earth titanates (RTiO3)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Group Meeting 5-26-2014 Lars Bjaalie</dc:title>
  <dc:creator>lars</dc:creator>
  <cp:lastModifiedBy>lars</cp:lastModifiedBy>
  <cp:revision>1414</cp:revision>
  <dcterms:created xsi:type="dcterms:W3CDTF">2014-05-20T00:36:18Z</dcterms:created>
  <dcterms:modified xsi:type="dcterms:W3CDTF">2014-12-10T06:38:13Z</dcterms:modified>
</cp:coreProperties>
</file>