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9240" autoAdjust="0"/>
  </p:normalViewPr>
  <p:slideViewPr>
    <p:cSldViewPr snapToObjects="1" showGuides="1">
      <p:cViewPr>
        <p:scale>
          <a:sx n="160" d="100"/>
          <a:sy n="160" d="100"/>
        </p:scale>
        <p:origin x="-58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6176B246-32B2-AE4F-B643-69E7E1CDE13C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A62B4EF-F4BF-8541-98A2-B94E8D143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810" y="6399213"/>
            <a:ext cx="2074862" cy="458787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9269" y="6399213"/>
            <a:ext cx="39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andara"/>
              </a:rPr>
              <a:t>Materials 286K	 </a:t>
            </a:r>
            <a:r>
              <a:rPr lang="en-US" sz="1400" i="1" dirty="0" err="1" smtClean="0">
                <a:solidFill>
                  <a:srgbClr val="1F497D"/>
                </a:solidFill>
                <a:latin typeface="Candara"/>
              </a:rPr>
              <a:t>seshadri@mrl.ucsb.edu</a:t>
            </a:r>
            <a:endParaRPr lang="en-US" sz="1400" i="1" dirty="0" smtClean="0">
              <a:solidFill>
                <a:srgbClr val="1F497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32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Going from 3d to 4d, we expect broader bands,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and for 5d, relativistic effects. The changes in the radial distribution function correspond to scalar relativistic effects.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371600"/>
            <a:ext cx="4978400" cy="3517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51816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In addition, for heavier elements (usually beyond La), spin-orbit coupling (also referred to as “fully relativistic” effects mix up quantum numbers.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9020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Ruthenates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: Sr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RuO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4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is a superconductor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Unconventional superconductor with d-wave pairing.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8" y="5791200"/>
            <a:ext cx="4579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Mackenzie,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Maeno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Rev. Mod. Phys.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75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(2003) 657–712.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533400"/>
            <a:ext cx="31623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Iridates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. Rh</a:t>
            </a:r>
            <a:r>
              <a:rPr lang="en-US" sz="2000" baseline="30000" dirty="0" smtClean="0">
                <a:solidFill>
                  <a:schemeClr val="bg1"/>
                </a:solidFill>
                <a:latin typeface="Candara"/>
              </a:rPr>
              <a:t>3+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vs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Ir</a:t>
            </a:r>
            <a:r>
              <a:rPr lang="en-US" sz="2000" baseline="30000" dirty="0" smtClean="0">
                <a:solidFill>
                  <a:schemeClr val="bg1"/>
                </a:solidFill>
                <a:latin typeface="Candara"/>
              </a:rPr>
              <a:t>4+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.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The structures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of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Ir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and Rh oxides, including (a) rutile </a:t>
            </a:r>
            <a:r>
              <a:rPr lang="en-US" sz="2000" i="1" dirty="0">
                <a:solidFill>
                  <a:srgbClr val="1F497D"/>
                </a:solidFill>
                <a:latin typeface="Candara"/>
                <a:cs typeface="Candara"/>
              </a:rPr>
              <a:t>M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, (b) corundum </a:t>
            </a:r>
            <a:r>
              <a:rPr lang="en-US" sz="2000" i="1" dirty="0">
                <a:solidFill>
                  <a:srgbClr val="1F497D"/>
                </a:solidFill>
                <a:latin typeface="Candara"/>
                <a:cs typeface="Candara"/>
              </a:rPr>
              <a:t>M</a:t>
            </a:r>
            <a:r>
              <a:rPr lang="en-US" sz="2000" baseline="-25000" dirty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>
                <a:solidFill>
                  <a:srgbClr val="1F497D"/>
                </a:solidFill>
                <a:latin typeface="Candara"/>
                <a:cs typeface="Candara"/>
              </a:rPr>
              <a:t>3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 and (c) the orthorhombic </a:t>
            </a:r>
            <a:r>
              <a:rPr lang="en-US" sz="2000" i="1" dirty="0" err="1">
                <a:solidFill>
                  <a:srgbClr val="1F497D"/>
                </a:solidFill>
                <a:latin typeface="Candara"/>
                <a:cs typeface="Candara"/>
              </a:rPr>
              <a:t>Pbna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2000" i="1" dirty="0">
                <a:solidFill>
                  <a:srgbClr val="1F497D"/>
                </a:solidFill>
                <a:latin typeface="Candara"/>
                <a:cs typeface="Candara"/>
              </a:rPr>
              <a:t>M</a:t>
            </a:r>
            <a:r>
              <a:rPr lang="en-US" sz="2000" baseline="-25000" dirty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>
                <a:solidFill>
                  <a:srgbClr val="1F497D"/>
                </a:solidFill>
                <a:latin typeface="Candara"/>
                <a:cs typeface="Candara"/>
              </a:rPr>
              <a:t>3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. 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8" y="5791200"/>
            <a:ext cx="4579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Miao, Seshadri,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J. Phys.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Condens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Matter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ndara"/>
                <a:cs typeface="Candara"/>
              </a:rPr>
              <a:t>24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(2012)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215503(1–8).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494" y="1295400"/>
            <a:ext cx="442453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8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Iridates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. Rh</a:t>
            </a:r>
            <a:r>
              <a:rPr lang="en-US" sz="2000" baseline="30000" dirty="0" smtClean="0">
                <a:solidFill>
                  <a:schemeClr val="bg1"/>
                </a:solidFill>
                <a:latin typeface="Candara"/>
              </a:rPr>
              <a:t>3+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vs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Ir</a:t>
            </a:r>
            <a:r>
              <a:rPr lang="en-US" sz="2000" baseline="30000" dirty="0" smtClean="0">
                <a:solidFill>
                  <a:schemeClr val="bg1"/>
                </a:solidFill>
                <a:latin typeface="Candara"/>
              </a:rPr>
              <a:t>4+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.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Energy levels with and without relativistic effects.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. 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8" y="5791200"/>
            <a:ext cx="4579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Miao, Seshadri,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J. Phys.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Condens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Matter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ndara"/>
                <a:cs typeface="Candara"/>
              </a:rPr>
              <a:t>24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(2012)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215503(1–8).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95400"/>
            <a:ext cx="494675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8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Iridates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. Rh</a:t>
            </a:r>
            <a:r>
              <a:rPr lang="en-US" sz="2000" baseline="30000" dirty="0" smtClean="0">
                <a:solidFill>
                  <a:schemeClr val="bg1"/>
                </a:solidFill>
                <a:latin typeface="Candara"/>
              </a:rPr>
              <a:t>3+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vs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Ir</a:t>
            </a:r>
            <a:r>
              <a:rPr lang="en-US" sz="2000" baseline="30000" dirty="0" smtClean="0">
                <a:solidFill>
                  <a:schemeClr val="bg1"/>
                </a:solidFill>
                <a:latin typeface="Candara"/>
              </a:rPr>
              <a:t>4+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.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Relativistic effects give the preference for IrO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over Rh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. 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8" y="5791200"/>
            <a:ext cx="4579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Miao, Seshadri,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J. Phys.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Condens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Matter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ndara"/>
                <a:cs typeface="Candara"/>
              </a:rPr>
              <a:t>24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(2012)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215503(1–8).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451227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3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Iridates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. Rh</a:t>
            </a:r>
            <a:r>
              <a:rPr lang="en-US" sz="2000" baseline="30000" dirty="0" smtClean="0">
                <a:solidFill>
                  <a:schemeClr val="bg1"/>
                </a:solidFill>
                <a:latin typeface="Candara"/>
              </a:rPr>
              <a:t>3+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vs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Ir</a:t>
            </a:r>
            <a:r>
              <a:rPr lang="en-US" sz="2000" baseline="30000" dirty="0" smtClean="0">
                <a:solidFill>
                  <a:schemeClr val="bg1"/>
                </a:solidFill>
                <a:latin typeface="Candara"/>
              </a:rPr>
              <a:t>4+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.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DOS: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8" y="5791200"/>
            <a:ext cx="4579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Miao, Seshadri,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J. Phys.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Condens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Matter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ndara"/>
                <a:cs typeface="Candara"/>
              </a:rPr>
              <a:t>24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(2012)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215503(1–8).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"/>
            <a:ext cx="4548187" cy="49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Sr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IrO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4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00110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“Despite delocalized </a:t>
            </a:r>
            <a:r>
              <a:rPr lang="en-US" sz="2000" dirty="0" err="1">
                <a:solidFill>
                  <a:srgbClr val="1F497D"/>
                </a:solidFill>
                <a:latin typeface="Candara"/>
                <a:cs typeface="Candara"/>
              </a:rPr>
              <a:t>Ir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 5d states, the </a:t>
            </a:r>
            <a:r>
              <a:rPr lang="en-US" sz="2000" i="1" dirty="0">
                <a:solidFill>
                  <a:srgbClr val="1F497D"/>
                </a:solidFill>
                <a:latin typeface="Candara"/>
                <a:cs typeface="Candara"/>
              </a:rPr>
              <a:t>J</a:t>
            </a:r>
            <a:r>
              <a:rPr lang="en-US" sz="2000" baseline="-25000" dirty="0">
                <a:solidFill>
                  <a:srgbClr val="1F497D"/>
                </a:solidFill>
                <a:latin typeface="Candara"/>
                <a:cs typeface="Candara"/>
              </a:rPr>
              <a:t>eff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 states form such narrow bands that even a small correlation energy leads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to the </a:t>
            </a:r>
            <a:r>
              <a:rPr lang="en-US" sz="2000" i="1" dirty="0" smtClean="0">
                <a:solidFill>
                  <a:srgbClr val="1F497D"/>
                </a:solidFill>
                <a:latin typeface="Candara"/>
                <a:cs typeface="Candara"/>
              </a:rPr>
              <a:t>J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eff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= 1/2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Mott ground state with unique electronic and magnetic behaviors, suggesting a new class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of </a:t>
            </a:r>
            <a:r>
              <a:rPr lang="en-US" sz="2000" i="1" dirty="0" smtClean="0">
                <a:solidFill>
                  <a:srgbClr val="1F497D"/>
                </a:solidFill>
                <a:latin typeface="Candara"/>
                <a:cs typeface="Candara"/>
              </a:rPr>
              <a:t>J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eff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quantum spin driven correlated-electron phenomena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.”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791200"/>
            <a:ext cx="91439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Kim, Jin, Moon, Kim, Park,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Leem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Yu, Noh, Kim, Oh, Park,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Durairaj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Cao, Rotenberg,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101 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(2008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)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076402 (1–4).  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609600"/>
            <a:ext cx="47511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Sr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IrO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4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457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LDA + SO + </a:t>
            </a:r>
            <a:r>
              <a:rPr lang="en-US" sz="2000" i="1" dirty="0" smtClean="0">
                <a:solidFill>
                  <a:srgbClr val="1F497D"/>
                </a:solidFill>
                <a:latin typeface="Candara"/>
                <a:cs typeface="Candara"/>
              </a:rPr>
              <a:t>U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appears to provide the correct description of the electronic structure.</a:t>
            </a:r>
            <a:endParaRPr lang="en-US" sz="2000" i="1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791200"/>
            <a:ext cx="91439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Kim, Jin, Moon, Kim, Park,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Leem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Yu, Noh, Kim, Oh, Park,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Durairaj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Cao, Rotenberg,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101 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(2008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)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076402 (1–4).  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267200" cy="58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Sr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IrO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4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457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Resonant X-ray scattering appears to support the idea of the spin-orbit-Mott state.</a:t>
            </a:r>
            <a:endParaRPr lang="en-US" sz="2000" i="1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062246"/>
            <a:ext cx="91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Kim,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Ohsumi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Komesu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Sakai, Morita, Takagi,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Arima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Science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323 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(2009) 1329–1332.  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842" y="1219200"/>
            <a:ext cx="4522582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3634573" cy="23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9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Spin-Orbit-Mott phases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457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Resonant X-ray scattering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apears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to support the idea of the spin-orbit-Mott state.</a:t>
            </a:r>
            <a:endParaRPr lang="en-US" sz="2000" i="1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062246"/>
            <a:ext cx="91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Pesin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Balents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Nature Phys.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6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(2010) 376–381.  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77" y="1399898"/>
            <a:ext cx="6138398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4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SrTcO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5172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SrTcO3 has the highest magnetic ordering temperature of any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perovskite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oxide, and the highest ordering temperature of any non 3d compound. 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7" y="5562600"/>
            <a:ext cx="45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Rodriguez,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Poineau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Llobet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Kennedy,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Avdeev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Thorogood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Carter, Seshadri,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Singh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Cheetham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Phys. Rev.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106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(2011) 067201(1–4).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757" y="0"/>
            <a:ext cx="397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SrTcO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5172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High ordering temperatures arise because of very high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covalency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and hence strong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superexchange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7" y="5562600"/>
            <a:ext cx="45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Rodriguez,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Poineau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Llobet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Kennedy,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Avdeev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Thorogood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Carter, Seshadri,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Singh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Cheetham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Phys. Rev.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106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(2011) 067201(1–4).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56" y="-17463"/>
            <a:ext cx="4079905" cy="53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6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PdAs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6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457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PdAs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6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has a significantly higher Neel temperature (140 K) than NiAs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6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(30 K).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7" y="5257800"/>
            <a:ext cx="45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Reehuis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Saha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-Dasgupta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Orosel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Nuss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Rahaman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Keimer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Andersen, Jansen,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B.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85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(2012) 115118(1–4).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3982726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6" y="762000"/>
            <a:ext cx="3832828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3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PdAs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6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457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PdAs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6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has a significantly higher Neel temperature (140 K) than NiAs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6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(30 K).</a:t>
            </a:r>
          </a:p>
          <a:p>
            <a:endParaRPr lang="en-US" sz="2000" dirty="0">
              <a:solidFill>
                <a:srgbClr val="1F497D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Dashed red is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Pd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and solid back in Ni.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7" y="5257800"/>
            <a:ext cx="45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Reehuis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Saha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-Dasgupta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Orosel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Nuss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Rahaman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Keimer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Andersen, Jansen,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B.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85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(2012) 115118(1–4).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162" y="726163"/>
            <a:ext cx="4360824" cy="5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Ruthenates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: SrRuO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110"/>
            <a:ext cx="457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SrRuO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is a metallic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ferromagnet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. In this example, substitution of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Sr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by La and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Ru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by Rh results in the magnetism (and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metallicity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) being suppressed.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055" y="1143000"/>
            <a:ext cx="4839492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937" y="5257800"/>
            <a:ext cx="3284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Barton, Seshadri,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Rosseinsky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B.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83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(2011) 064417(1–8).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4900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Ruthenates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: SrRuO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0011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The nature of the magnetism from the Rhodes-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Wolfarth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ratio. SrRuO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is neither perfect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ly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localized not perfectly itinerant.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7" y="5257800"/>
            <a:ext cx="3284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Barton, Seshadri,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Rosseinsky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B.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83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(2011) 064417(1–8).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62000"/>
            <a:ext cx="560527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9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Ruthenates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: SrRuO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0011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Metallic behavior and magnetism can be killed by tilting.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7" y="5791200"/>
            <a:ext cx="2903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Longo,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Raccah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Goodenough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hu-HU" sz="1600" i="1" dirty="0">
                <a:solidFill>
                  <a:schemeClr val="tx2"/>
                </a:solidFill>
                <a:latin typeface="Candara"/>
                <a:cs typeface="Candara"/>
              </a:rPr>
              <a:t>J. Appl. Phys. </a:t>
            </a:r>
            <a:r>
              <a:rPr lang="hu-HU" sz="1600" b="1" dirty="0" smtClean="0">
                <a:solidFill>
                  <a:schemeClr val="tx2"/>
                </a:solidFill>
                <a:latin typeface="Candara"/>
                <a:cs typeface="Candara"/>
              </a:rPr>
              <a:t>39 </a:t>
            </a:r>
            <a:r>
              <a:rPr lang="hu-HU" sz="1600" dirty="0" smtClean="0">
                <a:solidFill>
                  <a:schemeClr val="tx2"/>
                </a:solidFill>
                <a:latin typeface="Candara"/>
                <a:cs typeface="Candara"/>
              </a:rPr>
              <a:t>(1968) 1327–1328.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33400"/>
            <a:ext cx="499500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14, 4d and 5d: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Ruthenates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: Sr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RuO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4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is a superconductor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0011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Sr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RuO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  <a:cs typeface="Candara"/>
              </a:rPr>
              <a:t>4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is a superconductor below 2 K</a:t>
            </a:r>
            <a:endParaRPr lang="en-US" sz="2000" dirty="0" smtClean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38" y="5791200"/>
            <a:ext cx="4579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Mackenzie,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Maeno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Rev. Mod. Phys.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75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(2003) 657–712.</a:t>
            </a:r>
            <a:endParaRPr lang="en-US" sz="16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44650"/>
            <a:ext cx="3759200" cy="356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524000"/>
            <a:ext cx="43561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2"/>
            </a:solidFill>
            <a:latin typeface="Candara"/>
            <a:cs typeface="Canda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1035</Words>
  <Application>Microsoft Macintosh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Ram Seshadri</cp:lastModifiedBy>
  <cp:revision>223</cp:revision>
  <dcterms:created xsi:type="dcterms:W3CDTF">2014-10-06T00:44:22Z</dcterms:created>
  <dcterms:modified xsi:type="dcterms:W3CDTF">2014-12-03T21:02:46Z</dcterms:modified>
</cp:coreProperties>
</file>