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73" r:id="rId9"/>
    <p:sldId id="271" r:id="rId10"/>
    <p:sldId id="270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9240" autoAdjust="0"/>
  </p:normalViewPr>
  <p:slideViewPr>
    <p:cSldViewPr snapToObjects="1" showGuides="1">
      <p:cViewPr>
        <p:scale>
          <a:sx n="145" d="100"/>
          <a:sy n="145" d="100"/>
        </p:scale>
        <p:origin x="-600" y="-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/>
              </a:defRPr>
            </a:lvl1pPr>
          </a:lstStyle>
          <a:p>
            <a:fld id="{6176B246-32B2-AE4F-B643-69E7E1CDE13C}" type="datetimeFigureOut">
              <a:rPr lang="en-US" smtClean="0"/>
              <a:pPr/>
              <a:t>11/26/14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/>
              </a:defRPr>
            </a:lvl1pPr>
          </a:lstStyle>
          <a:p>
            <a:fld id="{8A62B4EF-F4BF-8541-98A2-B94E8D1431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07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8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1810" y="6399213"/>
            <a:ext cx="2074862" cy="458787"/>
          </a:xfrm>
          <a:prstGeom prst="rect">
            <a:avLst/>
          </a:prstGeom>
          <a:noFill/>
        </p:spPr>
      </p:pic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89269" y="6399213"/>
            <a:ext cx="39650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1F497D"/>
                </a:solidFill>
                <a:latin typeface="Candara"/>
              </a:rPr>
              <a:t>Materials 286K	 </a:t>
            </a:r>
            <a:r>
              <a:rPr lang="en-US" sz="1400" i="1" dirty="0" err="1" smtClean="0">
                <a:solidFill>
                  <a:srgbClr val="1F497D"/>
                </a:solidFill>
                <a:latin typeface="Candara"/>
              </a:rPr>
              <a:t>seshadri@mrl.ucsb.edu</a:t>
            </a:r>
            <a:endParaRPr lang="en-US" sz="1400" i="1" dirty="0" smtClean="0">
              <a:solidFill>
                <a:srgbClr val="1F497D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1328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Resistivity</a:t>
            </a:r>
            <a:endParaRPr lang="en-US" sz="2000" baseline="-25000" dirty="0">
              <a:solidFill>
                <a:schemeClr val="bg1"/>
              </a:solidFill>
              <a:latin typeface="Candar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176" y="522065"/>
            <a:ext cx="577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Ultrathin 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Bi films</a:t>
            </a:r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. 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“The </a:t>
            </a:r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onset of superconductivity in homogeneous ultrathin films is found to occur when their 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normal state</a:t>
            </a:r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sheet resistance falls below a value close to </a:t>
            </a:r>
            <a:r>
              <a:rPr lang="en-US" sz="2000" i="1" dirty="0">
                <a:solidFill>
                  <a:schemeClr val="tx2"/>
                </a:solidFill>
                <a:latin typeface="Candara"/>
                <a:cs typeface="Candara"/>
              </a:rPr>
              <a:t>h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/(4e</a:t>
            </a:r>
            <a:r>
              <a:rPr lang="en-US" sz="2000" baseline="30000" dirty="0" smtClean="0">
                <a:solidFill>
                  <a:schemeClr val="tx2"/>
                </a:solidFill>
                <a:latin typeface="Candara"/>
                <a:cs typeface="Candara"/>
              </a:rPr>
              <a:t>2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), </a:t>
            </a:r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the quantum resistance for pairs. The data further</a:t>
            </a:r>
          </a:p>
          <a:p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suggest that in the </a:t>
            </a:r>
            <a:r>
              <a:rPr lang="en-US" sz="2000" i="1" dirty="0">
                <a:solidFill>
                  <a:schemeClr val="tx2"/>
                </a:solidFill>
                <a:latin typeface="Candara"/>
                <a:cs typeface="Candara"/>
              </a:rPr>
              <a:t>T</a:t>
            </a:r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= 0 </a:t>
            </a:r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limit such films are either superconducting or insulating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451" y="6019800"/>
            <a:ext cx="578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Haviland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Liu, Goldman,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 err="1" smtClean="0">
                <a:solidFill>
                  <a:schemeClr val="tx2"/>
                </a:solidFill>
                <a:latin typeface="Candara"/>
                <a:cs typeface="Candara"/>
              </a:rPr>
              <a:t>Lett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62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(1989) 2180–2183.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383" y="0"/>
            <a:ext cx="2932256" cy="633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01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6229" y="6096000"/>
            <a:ext cx="4561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From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Imada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Fujimori,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Tokura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Rev. Mod. Phys.</a:t>
            </a:r>
            <a:endParaRPr lang="en-US" sz="1600" i="1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Angle-resolved photoemission of NiS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1.5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Se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0.5</a:t>
            </a:r>
            <a:endParaRPr lang="en-US" baseline="-250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Photoemission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024" y="542154"/>
            <a:ext cx="4419600" cy="4965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4191000" cy="293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6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2451" y="5791200"/>
            <a:ext cx="89053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Lanzara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Saini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Brunelli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Natali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Bianconi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Radaelli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Cheong, Crossover 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from Large to Small </a:t>
            </a:r>
            <a:r>
              <a:rPr lang="en-US" sz="1600" dirty="0" err="1">
                <a:solidFill>
                  <a:schemeClr val="tx2"/>
                </a:solidFill>
                <a:latin typeface="Candara"/>
                <a:cs typeface="Candara"/>
              </a:rPr>
              <a:t>Polarons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 across the Metal-Insulator Transition in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Manganites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 err="1" smtClean="0">
                <a:solidFill>
                  <a:schemeClr val="tx2"/>
                </a:solidFill>
                <a:latin typeface="Candara"/>
                <a:cs typeface="Candara"/>
              </a:rPr>
              <a:t>Lett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81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(1998) 878–881.</a:t>
            </a:r>
            <a:endParaRPr lang="en-US" sz="1600" i="1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223" y="533400"/>
            <a:ext cx="55297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La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0.75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Ca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0.25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MnO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studied by x-ray absorption (EXAFS) across the transition.</a:t>
            </a:r>
            <a:endParaRPr lang="en-US" baseline="-250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Probing </a:t>
            </a:r>
            <a:r>
              <a:rPr lang="en-US" sz="2000" dirty="0" err="1" smtClean="0">
                <a:solidFill>
                  <a:schemeClr val="bg1"/>
                </a:solidFill>
                <a:latin typeface="Candara"/>
              </a:rPr>
              <a:t>polarons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 with XAS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533400"/>
            <a:ext cx="3151909" cy="495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47800"/>
            <a:ext cx="4724400" cy="386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2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2451" y="5791200"/>
            <a:ext cx="8905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Berggold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Kriener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Zobel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Reichl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Reuther,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Müller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Freimuth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Lorenz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B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72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(2005) 155116(1–7).</a:t>
            </a:r>
            <a:endParaRPr lang="en-US" sz="1600" i="1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223" y="533400"/>
            <a:ext cx="5529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La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1–</a:t>
            </a:r>
            <a:r>
              <a:rPr lang="en-US" i="1" baseline="-25000" dirty="0" smtClean="0">
                <a:solidFill>
                  <a:schemeClr val="tx2"/>
                </a:solidFill>
                <a:latin typeface="Candara"/>
                <a:cs typeface="Candara"/>
              </a:rPr>
              <a:t>x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Sr</a:t>
            </a:r>
            <a:r>
              <a:rPr lang="en-US" i="1" baseline="-25000" dirty="0" smtClean="0">
                <a:solidFill>
                  <a:schemeClr val="tx2"/>
                </a:solidFill>
                <a:latin typeface="Candara"/>
                <a:cs typeface="Candara"/>
              </a:rPr>
              <a:t>x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CoO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:</a:t>
            </a:r>
            <a:endParaRPr lang="en-US" baseline="-250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Probing </a:t>
            </a:r>
            <a:r>
              <a:rPr lang="en-US" sz="2000" dirty="0" err="1" smtClean="0">
                <a:solidFill>
                  <a:schemeClr val="bg1"/>
                </a:solidFill>
                <a:latin typeface="Candara"/>
              </a:rPr>
              <a:t>polarons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 with thermal transport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51" y="1010745"/>
            <a:ext cx="5808726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1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176" y="522065"/>
            <a:ext cx="89006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Resistivity</a:t>
            </a:r>
            <a:r>
              <a:rPr lang="en-US" sz="2000" dirty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of a semiconductor:</a:t>
            </a:r>
          </a:p>
          <a:p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Resistivity of a system with a mobility edge:</a:t>
            </a:r>
          </a:p>
          <a:p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Variable range hopping or VRH (</a:t>
            </a:r>
            <a:r>
              <a:rPr lang="en-US" sz="2000" i="1" dirty="0" smtClean="0">
                <a:solidFill>
                  <a:schemeClr val="tx2"/>
                </a:solidFill>
                <a:latin typeface="Candara"/>
                <a:cs typeface="Candara"/>
              </a:rPr>
              <a:t>d</a:t>
            </a:r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 is the dimensionality):</a:t>
            </a: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sz="2000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sz="2000" dirty="0" smtClean="0">
                <a:solidFill>
                  <a:schemeClr val="tx2"/>
                </a:solidFill>
                <a:latin typeface="Candara"/>
                <a:cs typeface="Candara"/>
              </a:rPr>
              <a:t>                                                                    for a 3D system.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37956"/>
            <a:ext cx="2794000" cy="8509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0800"/>
            <a:ext cx="3492500" cy="8382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80543"/>
            <a:ext cx="3924300" cy="46990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283091"/>
            <a:ext cx="3314700" cy="469900"/>
          </a:xfrm>
          <a:prstGeom prst="rect">
            <a:avLst/>
          </a:prstGeom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Resistivity</a:t>
            </a:r>
            <a:endParaRPr lang="en-US" sz="2000" baseline="-25000" dirty="0">
              <a:solidFill>
                <a:schemeClr val="bg1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22318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400110"/>
            <a:ext cx="5453481" cy="533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2451" y="6019800"/>
            <a:ext cx="578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Epstein, Lee,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Progodin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Synth. Met.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117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(2001) 9–13.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Conducting polymers (</a:t>
            </a:r>
            <a:r>
              <a:rPr lang="en-US" i="1" dirty="0" smtClean="0">
                <a:solidFill>
                  <a:schemeClr val="tx2"/>
                </a:solidFill>
                <a:latin typeface="Candara"/>
                <a:cs typeface="Candara"/>
              </a:rPr>
              <a:t>quasi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–1D):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Polyaniline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and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polypyrrole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Resistivity</a:t>
            </a:r>
            <a:endParaRPr lang="en-US" sz="2000" baseline="-25000" dirty="0">
              <a:solidFill>
                <a:schemeClr val="bg1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29520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2451" y="6019800"/>
            <a:ext cx="7990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Khondaker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Shlimak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Nicholls, Pepper, Ritchie,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>
                <a:solidFill>
                  <a:schemeClr val="tx2"/>
                </a:solidFill>
                <a:latin typeface="Candara"/>
                <a:cs typeface="Candara"/>
              </a:rPr>
              <a:t>B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59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(1999) 4580–4583.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A 2D system: </a:t>
            </a:r>
            <a:r>
              <a:rPr lang="en-US" dirty="0" smtClean="0">
                <a:solidFill>
                  <a:schemeClr val="tx2"/>
                </a:solidFill>
                <a:latin typeface="Symbol" charset="2"/>
                <a:cs typeface="Symbol" charset="2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-doped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GaAs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/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AlGaAs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heterostructures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790057"/>
            <a:ext cx="4953000" cy="5232400"/>
          </a:xfrm>
          <a:prstGeom prst="rect">
            <a:avLst/>
          </a:prstGeom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Resistivity</a:t>
            </a:r>
            <a:endParaRPr lang="en-US" sz="2000" baseline="-25000" dirty="0">
              <a:solidFill>
                <a:schemeClr val="bg1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065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2451" y="6019800"/>
            <a:ext cx="7990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Khondaker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Shlimak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Nicholls, Pepper, Ritchie,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>
                <a:solidFill>
                  <a:schemeClr val="tx2"/>
                </a:solidFill>
                <a:latin typeface="Candara"/>
                <a:cs typeface="Candara"/>
              </a:rPr>
              <a:t>B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59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(1999) 4580–4583.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A 2D system: </a:t>
            </a:r>
            <a:r>
              <a:rPr lang="en-US" dirty="0" smtClean="0">
                <a:solidFill>
                  <a:schemeClr val="tx2"/>
                </a:solidFill>
                <a:latin typeface="Symbol" charset="2"/>
                <a:cs typeface="Symbol" charset="2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-doped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GaAs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/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AlGaAs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heterostructures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</a:p>
          <a:p>
            <a:endParaRPr lang="en-US" dirty="0">
              <a:solidFill>
                <a:schemeClr val="tx2"/>
              </a:solidFill>
              <a:latin typeface="Candara"/>
              <a:cs typeface="Candara"/>
            </a:endParaRPr>
          </a:p>
          <a:p>
            <a:endParaRPr lang="en-US" dirty="0" smtClean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“The inset shows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the same data plotted as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ln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i="1" dirty="0" smtClean="0">
                <a:solidFill>
                  <a:schemeClr val="tx2"/>
                </a:solidFill>
                <a:latin typeface="Candara"/>
                <a:cs typeface="Candara"/>
              </a:rPr>
              <a:t>W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versus </a:t>
            </a:r>
            <a:r>
              <a:rPr lang="en-US" dirty="0" err="1">
                <a:solidFill>
                  <a:schemeClr val="tx2"/>
                </a:solidFill>
                <a:latin typeface="Candara"/>
                <a:cs typeface="Candara"/>
              </a:rPr>
              <a:t>ln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i="1" dirty="0">
                <a:solidFill>
                  <a:schemeClr val="tx2"/>
                </a:solidFill>
                <a:latin typeface="Candara"/>
                <a:cs typeface="Candara"/>
              </a:rPr>
              <a:t>T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; the slope gives 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the exponent </a:t>
            </a:r>
            <a:r>
              <a:rPr lang="en-US" i="1" dirty="0">
                <a:solidFill>
                  <a:schemeClr val="tx2"/>
                </a:solidFill>
                <a:latin typeface="Candara"/>
                <a:cs typeface="Candara"/>
              </a:rPr>
              <a:t>p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</a:p>
          <a:p>
            <a:endParaRPr lang="en-US" dirty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Around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1 K there is a change of slope of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ln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i="1" dirty="0" smtClean="0">
                <a:solidFill>
                  <a:schemeClr val="tx2"/>
                </a:solidFill>
                <a:latin typeface="Candara"/>
                <a:cs typeface="Candara"/>
              </a:rPr>
              <a:t>W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as </a:t>
            </a:r>
            <a:r>
              <a:rPr lang="en-US" i="1" dirty="0" smtClean="0">
                <a:solidFill>
                  <a:schemeClr val="tx2"/>
                </a:solidFill>
                <a:latin typeface="Candara"/>
                <a:cs typeface="Candara"/>
              </a:rPr>
              <a:t>p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changes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from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0.55±0.05 </a:t>
            </a:r>
            <a:r>
              <a:rPr lang="en-US" dirty="0">
                <a:solidFill>
                  <a:schemeClr val="tx2"/>
                </a:solidFill>
                <a:latin typeface="Candara"/>
                <a:cs typeface="Candara"/>
              </a:rPr>
              <a:t>to 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0.34±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0.03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.”</a:t>
            </a:r>
          </a:p>
          <a:p>
            <a:endParaRPr lang="en-US" dirty="0">
              <a:solidFill>
                <a:schemeClr val="tx2"/>
              </a:solidFill>
              <a:latin typeface="Candara"/>
              <a:cs typeface="Candara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This 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change to the slope close to 1 /2  signifies 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Efros-Shklovskii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hopping due to Coulomb correlations: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269" y="681931"/>
            <a:ext cx="5266131" cy="53086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1" y="5237338"/>
            <a:ext cx="3594100" cy="469900"/>
          </a:xfrm>
          <a:prstGeom prst="rect">
            <a:avLst/>
          </a:prstGeom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Resistivity</a:t>
            </a:r>
            <a:endParaRPr lang="en-US" sz="2000" baseline="-25000" dirty="0">
              <a:solidFill>
                <a:schemeClr val="bg1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81160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2451" y="5257800"/>
            <a:ext cx="45619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Zhou, Marshall,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Goodenough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, Mass enhancement versus Stoner enhancement in 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strongly correlated 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metallic </a:t>
            </a:r>
            <a:r>
              <a:rPr lang="en-US" sz="1600" dirty="0" err="1">
                <a:solidFill>
                  <a:schemeClr val="tx2"/>
                </a:solidFill>
                <a:latin typeface="Candara"/>
                <a:cs typeface="Candara"/>
              </a:rPr>
              <a:t>perovskites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: LaNiO</a:t>
            </a:r>
            <a:r>
              <a:rPr lang="en-US" sz="1600" baseline="-25000" dirty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 and 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LaCuO</a:t>
            </a:r>
            <a:r>
              <a:rPr lang="en-US" sz="1600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>
                <a:solidFill>
                  <a:schemeClr val="tx2"/>
                </a:solidFill>
                <a:latin typeface="Candara"/>
                <a:cs typeface="Candara"/>
              </a:rPr>
              <a:t>B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89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(2014) 245138(1–8). </a:t>
            </a:r>
            <a:endParaRPr lang="en-US" sz="16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LaNiO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and LaCuO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prepared under pressure.</a:t>
            </a:r>
            <a:endParaRPr lang="en-US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</a:t>
            </a:r>
            <a:r>
              <a:rPr lang="en-US" sz="2000" dirty="0" err="1" smtClean="0">
                <a:solidFill>
                  <a:schemeClr val="bg1"/>
                </a:solidFill>
                <a:latin typeface="Candara"/>
              </a:rPr>
              <a:t>Seebeck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, heat capacity, </a:t>
            </a:r>
            <a:r>
              <a:rPr lang="en-US" sz="2000" i="1" dirty="0" smtClean="0">
                <a:solidFill>
                  <a:schemeClr val="bg1"/>
                </a:solidFill>
                <a:latin typeface="Candara"/>
              </a:rPr>
              <a:t>etc.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437959"/>
            <a:ext cx="4069839" cy="581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91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2451" y="5257800"/>
            <a:ext cx="45619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Zhou, Marshall,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Goodenough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, Mass enhancement versus Stoner enhancement in 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strongly correlated 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metallic </a:t>
            </a:r>
            <a:r>
              <a:rPr lang="en-US" sz="1600" dirty="0" err="1">
                <a:solidFill>
                  <a:schemeClr val="tx2"/>
                </a:solidFill>
                <a:latin typeface="Candara"/>
                <a:cs typeface="Candara"/>
              </a:rPr>
              <a:t>perovskites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: LaNiO</a:t>
            </a:r>
            <a:r>
              <a:rPr lang="en-US" sz="1600" baseline="-25000" dirty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sz="1600" dirty="0">
                <a:solidFill>
                  <a:schemeClr val="tx2"/>
                </a:solidFill>
                <a:latin typeface="Candara"/>
                <a:cs typeface="Candara"/>
              </a:rPr>
              <a:t> and 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LaCuO</a:t>
            </a:r>
            <a:r>
              <a:rPr lang="en-US" sz="1600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>
                <a:solidFill>
                  <a:schemeClr val="tx2"/>
                </a:solidFill>
                <a:latin typeface="Candara"/>
                <a:cs typeface="Candara"/>
              </a:rPr>
              <a:t>B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89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(2014) 245138(1–8). </a:t>
            </a:r>
            <a:endParaRPr lang="en-US" sz="16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LaNiO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and LaCuO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 prepared under pressure.</a:t>
            </a:r>
            <a:endParaRPr lang="en-US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</a:t>
            </a:r>
            <a:r>
              <a:rPr lang="en-US" sz="2000" dirty="0" err="1" smtClean="0">
                <a:solidFill>
                  <a:schemeClr val="bg1"/>
                </a:solidFill>
                <a:latin typeface="Candara"/>
              </a:rPr>
              <a:t>Seebeck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, heat capacity, </a:t>
            </a:r>
            <a:r>
              <a:rPr lang="en-US" sz="2000" i="1" dirty="0" smtClean="0">
                <a:solidFill>
                  <a:schemeClr val="bg1"/>
                </a:solidFill>
                <a:latin typeface="Candara"/>
              </a:rPr>
              <a:t>etc.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812" y="533400"/>
            <a:ext cx="4438287" cy="4419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76400"/>
            <a:ext cx="3731948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0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7051" y="5791200"/>
            <a:ext cx="45619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Kondo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et al.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LiV</a:t>
            </a:r>
            <a:r>
              <a:rPr lang="en-US" sz="1600" baseline="-25000" dirty="0" smtClean="0">
                <a:solidFill>
                  <a:schemeClr val="tx2"/>
                </a:solidFill>
                <a:latin typeface="Candara"/>
                <a:cs typeface="Candara"/>
              </a:rPr>
              <a:t>2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O</a:t>
            </a:r>
            <a:r>
              <a:rPr lang="en-US" sz="1600" baseline="-25000" dirty="0" smtClean="0">
                <a:solidFill>
                  <a:schemeClr val="tx2"/>
                </a:solidFill>
                <a:latin typeface="Candara"/>
                <a:cs typeface="Candara"/>
              </a:rPr>
              <a:t>4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: A heavy fermion transition metal oxide,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Phys. Rev. </a:t>
            </a:r>
            <a:r>
              <a:rPr lang="en-US" sz="1600" i="1" dirty="0" err="1" smtClean="0">
                <a:solidFill>
                  <a:schemeClr val="tx2"/>
                </a:solidFill>
                <a:latin typeface="Candara"/>
                <a:cs typeface="Candara"/>
              </a:rPr>
              <a:t>Lett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andara"/>
                <a:cs typeface="Candara"/>
              </a:rPr>
              <a:t>79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 (1997) 3729–3732. </a:t>
            </a:r>
            <a:endParaRPr lang="en-US" sz="16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LiV</a:t>
            </a:r>
            <a:r>
              <a:rPr lang="en-US" baseline="-25000" dirty="0" smtClean="0">
                <a:solidFill>
                  <a:srgbClr val="1F497D"/>
                </a:solidFill>
                <a:latin typeface="Candara"/>
                <a:cs typeface="Candara"/>
              </a:rPr>
              <a:t>2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O</a:t>
            </a:r>
            <a:r>
              <a:rPr lang="en-US" baseline="-25000" dirty="0" smtClean="0">
                <a:solidFill>
                  <a:srgbClr val="1F497D"/>
                </a:solidFill>
                <a:latin typeface="Candara"/>
                <a:cs typeface="Candara"/>
              </a:rPr>
              <a:t>4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: Heavy fermions !</a:t>
            </a:r>
          </a:p>
          <a:p>
            <a:endParaRPr lang="en-US" dirty="0">
              <a:solidFill>
                <a:srgbClr val="1F497D"/>
              </a:solidFill>
              <a:latin typeface="Candara"/>
              <a:cs typeface="Candara"/>
            </a:endParaRPr>
          </a:p>
          <a:p>
            <a:r>
              <a:rPr lang="en-US" dirty="0" smtClean="0">
                <a:solidFill>
                  <a:srgbClr val="1F497D"/>
                </a:solidFill>
                <a:latin typeface="Symbol" charset="2"/>
                <a:cs typeface="Symbol" charset="2"/>
              </a:rPr>
              <a:t>g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 = 0.42 J/mol-K</a:t>
            </a:r>
            <a:r>
              <a:rPr lang="en-US" baseline="30000" dirty="0" smtClean="0">
                <a:solidFill>
                  <a:srgbClr val="1F497D"/>
                </a:solidFill>
                <a:latin typeface="Candara"/>
                <a:cs typeface="Candara"/>
              </a:rPr>
              <a:t>2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 </a:t>
            </a:r>
            <a:r>
              <a:rPr lang="en-US" dirty="0">
                <a:solidFill>
                  <a:srgbClr val="1F497D"/>
                </a:solidFill>
                <a:latin typeface="Candara"/>
                <a:cs typeface="Candara"/>
              </a:rPr>
              <a:t>is exceptionally large for 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a transition </a:t>
            </a:r>
            <a:r>
              <a:rPr lang="en-US" dirty="0">
                <a:solidFill>
                  <a:srgbClr val="1F497D"/>
                </a:solidFill>
                <a:latin typeface="Candara"/>
                <a:cs typeface="Candara"/>
              </a:rPr>
              <a:t>metal 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compound.</a:t>
            </a:r>
          </a:p>
          <a:p>
            <a:endParaRPr lang="en-US" dirty="0">
              <a:solidFill>
                <a:srgbClr val="1F497D"/>
              </a:solidFill>
              <a:latin typeface="Candara"/>
              <a:cs typeface="Candara"/>
            </a:endParaRPr>
          </a:p>
          <a:p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The </a:t>
            </a:r>
            <a:r>
              <a:rPr lang="en-US" dirty="0">
                <a:solidFill>
                  <a:srgbClr val="1F497D"/>
                </a:solidFill>
                <a:latin typeface="Candara"/>
                <a:cs typeface="Candara"/>
              </a:rPr>
              <a:t>Wilson ratio </a:t>
            </a:r>
            <a:r>
              <a:rPr lang="en-US" dirty="0" smtClean="0">
                <a:solidFill>
                  <a:srgbClr val="1F497D"/>
                </a:solidFill>
                <a:latin typeface="Candara"/>
                <a:cs typeface="Candara"/>
              </a:rPr>
              <a:t>is 1.7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</a:t>
            </a:r>
            <a:r>
              <a:rPr lang="en-US" sz="2000" dirty="0" err="1" smtClean="0">
                <a:solidFill>
                  <a:schemeClr val="bg1"/>
                </a:solidFill>
                <a:latin typeface="Candara"/>
              </a:rPr>
              <a:t>Seebeck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, heat capacity, </a:t>
            </a:r>
            <a:r>
              <a:rPr lang="en-US" sz="2000" i="1" dirty="0" smtClean="0">
                <a:solidFill>
                  <a:schemeClr val="bg1"/>
                </a:solidFill>
                <a:latin typeface="Candara"/>
              </a:rPr>
              <a:t>etc.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407992"/>
            <a:ext cx="4266769" cy="620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1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6229" y="6096000"/>
            <a:ext cx="4561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From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Imada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Fujimori, </a:t>
            </a:r>
            <a:r>
              <a:rPr lang="en-US" sz="1600" dirty="0" err="1" smtClean="0">
                <a:solidFill>
                  <a:schemeClr val="tx2"/>
                </a:solidFill>
                <a:latin typeface="Candara"/>
                <a:cs typeface="Candara"/>
              </a:rPr>
              <a:t>Tokura</a:t>
            </a:r>
            <a:r>
              <a:rPr lang="en-US" sz="1600" dirty="0" smtClean="0">
                <a:solidFill>
                  <a:schemeClr val="tx2"/>
                </a:solidFill>
                <a:latin typeface="Candara"/>
                <a:cs typeface="Candara"/>
              </a:rPr>
              <a:t>, </a:t>
            </a:r>
            <a:r>
              <a:rPr lang="en-US" sz="1600" i="1" dirty="0" smtClean="0">
                <a:solidFill>
                  <a:schemeClr val="tx2"/>
                </a:solidFill>
                <a:latin typeface="Candara"/>
                <a:cs typeface="Candara"/>
              </a:rPr>
              <a:t>Rev. Mod. Phys.</a:t>
            </a:r>
            <a:endParaRPr lang="en-US" sz="1600" i="1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451" y="533400"/>
            <a:ext cx="3495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ndara"/>
                <a:cs typeface="Candara"/>
              </a:rPr>
              <a:t>The pyrite system: NiS</a:t>
            </a:r>
            <a:r>
              <a:rPr lang="en-US" baseline="-25000" dirty="0" smtClean="0">
                <a:solidFill>
                  <a:schemeClr val="tx2"/>
                </a:solidFill>
                <a:latin typeface="Candara"/>
                <a:cs typeface="Candara"/>
              </a:rPr>
              <a:t>2–</a:t>
            </a:r>
            <a:r>
              <a:rPr lang="en-US" i="1" baseline="-25000" dirty="0" err="1" smtClean="0">
                <a:solidFill>
                  <a:schemeClr val="tx2"/>
                </a:solidFill>
                <a:latin typeface="Candara"/>
                <a:cs typeface="Candara"/>
              </a:rPr>
              <a:t>x</a:t>
            </a:r>
            <a:r>
              <a:rPr lang="en-US" dirty="0" err="1" smtClean="0">
                <a:solidFill>
                  <a:schemeClr val="tx2"/>
                </a:solidFill>
                <a:latin typeface="Candara"/>
                <a:cs typeface="Candara"/>
              </a:rPr>
              <a:t>Se</a:t>
            </a:r>
            <a:r>
              <a:rPr lang="en-US" baseline="-25000" dirty="0" err="1" smtClean="0">
                <a:solidFill>
                  <a:schemeClr val="tx2"/>
                </a:solidFill>
                <a:latin typeface="Candara"/>
                <a:cs typeface="Candara"/>
              </a:rPr>
              <a:t>x</a:t>
            </a:r>
            <a:endParaRPr lang="en-US" baseline="-25000" dirty="0" smtClean="0">
              <a:solidFill>
                <a:schemeClr val="tx2"/>
              </a:solidFill>
              <a:latin typeface="Candara"/>
              <a:cs typeface="Candara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Class 12, Experimental </a:t>
            </a:r>
            <a:r>
              <a:rPr lang="en-US" sz="2000" dirty="0" smtClean="0">
                <a:solidFill>
                  <a:schemeClr val="bg1"/>
                </a:solidFill>
                <a:latin typeface="Candara"/>
              </a:rPr>
              <a:t>techniques: Photoemission</a:t>
            </a:r>
            <a:endParaRPr lang="en-US" sz="2000" i="1" baseline="-25000" dirty="0">
              <a:solidFill>
                <a:schemeClr val="bg1"/>
              </a:solidFill>
              <a:latin typeface="Candar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609599"/>
            <a:ext cx="5448300" cy="537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1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>
            <a:solidFill>
              <a:schemeClr val="tx2"/>
            </a:solidFill>
            <a:latin typeface="Candara"/>
            <a:cs typeface="Candar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668</Words>
  <Application>Microsoft Macintosh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Seshadri</dc:creator>
  <cp:lastModifiedBy>Ram Seshadri</cp:lastModifiedBy>
  <cp:revision>194</cp:revision>
  <dcterms:created xsi:type="dcterms:W3CDTF">2014-10-06T00:44:22Z</dcterms:created>
  <dcterms:modified xsi:type="dcterms:W3CDTF">2014-11-26T21:44:31Z</dcterms:modified>
</cp:coreProperties>
</file>