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4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40" autoAdjust="0"/>
  </p:normalViewPr>
  <p:slideViewPr>
    <p:cSldViewPr snapToObjects="1" showGuides="1">
      <p:cViewPr varScale="1">
        <p:scale>
          <a:sx n="83" d="100"/>
          <a:sy n="83" d="100"/>
        </p:scale>
        <p:origin x="-112" y="-552"/>
      </p:cViewPr>
      <p:guideLst>
        <p:guide orient="horz" pos="22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/>
              </a:defRPr>
            </a:lvl1pPr>
          </a:lstStyle>
          <a:p>
            <a:fld id="{6176B246-32B2-AE4F-B643-69E7E1CDE13C}" type="datetimeFigureOut">
              <a:rPr lang="en-US" smtClean="0"/>
              <a:pPr/>
              <a:t>11/18/14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/>
              </a:defRPr>
            </a:lvl1pPr>
          </a:lstStyle>
          <a:p>
            <a:fld id="{8A62B4EF-F4BF-8541-98A2-B94E8D1431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7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352D5-6226-42A5-9146-4125B7195AB9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29DF5-4C05-4E9F-9908-0E46BF1542A0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75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352D5-6226-42A5-9146-4125B7195AB9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352D5-6226-42A5-9146-4125B7195AB9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352D5-6226-42A5-9146-4125B7195AB9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29DF5-4C05-4E9F-9908-0E46BF1542A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75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29DF5-4C05-4E9F-9908-0E46BF1542A0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75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29DF5-4C05-4E9F-9908-0E46BF1542A0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75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29DF5-4C05-4E9F-9908-0E46BF1542A0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75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29DF5-4C05-4E9F-9908-0E46BF1542A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75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3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ndar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ndar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8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/>
              </a:defRPr>
            </a:lvl1pPr>
            <a:lvl2pPr>
              <a:defRPr>
                <a:latin typeface="Candara"/>
              </a:defRPr>
            </a:lvl2pPr>
            <a:lvl3pPr>
              <a:defRPr>
                <a:latin typeface="Candara"/>
              </a:defRPr>
            </a:lvl3pPr>
            <a:lvl4pPr>
              <a:defRPr>
                <a:latin typeface="Candara"/>
              </a:defRPr>
            </a:lvl4pPr>
            <a:lvl5pPr>
              <a:defRPr>
                <a:latin typeface="Candar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7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1810" y="6399213"/>
            <a:ext cx="2074862" cy="458787"/>
          </a:xfrm>
          <a:prstGeom prst="rect">
            <a:avLst/>
          </a:prstGeom>
          <a:noFill/>
        </p:spPr>
      </p:pic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89269" y="6399213"/>
            <a:ext cx="3965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  <a:latin typeface="Candara"/>
              </a:rPr>
              <a:t>Materials 286K	 </a:t>
            </a:r>
            <a:r>
              <a:rPr lang="en-US" sz="1400" i="1" dirty="0" err="1" smtClean="0">
                <a:solidFill>
                  <a:srgbClr val="1F497D"/>
                </a:solidFill>
                <a:latin typeface="Candara"/>
              </a:rPr>
              <a:t>seshadri@mrl.ucsb.edu</a:t>
            </a:r>
            <a:endParaRPr lang="en-US" sz="1400" i="1" dirty="0" smtClean="0">
              <a:solidFill>
                <a:srgbClr val="1F497D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1328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09. VO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, V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176" y="522065"/>
            <a:ext cx="548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Morin reported on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TiO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, VO, Ti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2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O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, V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2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O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, and VO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0" y="990600"/>
            <a:ext cx="5304122" cy="838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451" y="6019800"/>
            <a:ext cx="3482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Morin,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Phys. Rev. </a:t>
            </a:r>
            <a:r>
              <a:rPr lang="en-US" sz="1600" i="1" dirty="0" err="1" smtClean="0">
                <a:solidFill>
                  <a:schemeClr val="tx2"/>
                </a:solidFill>
                <a:latin typeface="Candara"/>
                <a:cs typeface="Candara"/>
              </a:rPr>
              <a:t>Lett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.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(1959) 34–36.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336" y="532350"/>
            <a:ext cx="306982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9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09</a:t>
            </a:r>
            <a:r>
              <a:rPr lang="en-US" sz="2000" dirty="0">
                <a:solidFill>
                  <a:schemeClr val="bg1"/>
                </a:solidFill>
                <a:latin typeface="Candara"/>
              </a:rPr>
              <a:t>.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V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87" y="415728"/>
            <a:ext cx="595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</a:rPr>
              <a:t>Corundum crystal structure:</a:t>
            </a:r>
            <a:endParaRPr lang="en-US" sz="2000" i="1" dirty="0" smtClean="0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846497"/>
            <a:ext cx="2105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-Al</a:t>
            </a:r>
            <a:r>
              <a:rPr lang="en-US" baseline="-25000" dirty="0" smtClean="0">
                <a:solidFill>
                  <a:schemeClr val="tx2"/>
                </a:solidFill>
                <a:latin typeface="Candara"/>
                <a:cs typeface="Candara"/>
              </a:rPr>
              <a:t>2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O</a:t>
            </a:r>
            <a:r>
              <a:rPr lang="en-US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 (corundum)</a:t>
            </a:r>
            <a:endParaRPr lang="en-US" dirty="0">
              <a:solidFill>
                <a:schemeClr val="tx2"/>
              </a:solidFill>
              <a:latin typeface="Candara"/>
            </a:endParaRPr>
          </a:p>
        </p:txBody>
      </p:sp>
      <p:pic>
        <p:nvPicPr>
          <p:cNvPr id="10" name="Picture 9" descr="Al2O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4" y="1295400"/>
            <a:ext cx="2569048" cy="4803509"/>
          </a:xfrm>
          <a:prstGeom prst="rect">
            <a:avLst/>
          </a:prstGeom>
        </p:spPr>
      </p:pic>
      <p:pic>
        <p:nvPicPr>
          <p:cNvPr id="11" name="Picture 10" descr="Al2O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31" y="1768164"/>
            <a:ext cx="2190669" cy="36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8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09</a:t>
            </a:r>
            <a:r>
              <a:rPr lang="en-US" sz="2000" dirty="0">
                <a:solidFill>
                  <a:schemeClr val="bg1"/>
                </a:solidFill>
                <a:latin typeface="Candara"/>
              </a:rPr>
              <a:t>.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V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87" y="415728"/>
            <a:ext cx="595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</a:rPr>
              <a:t>Corundum crystal structure:</a:t>
            </a:r>
            <a:endParaRPr lang="en-US" sz="2000" i="1" dirty="0" smtClean="0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846497"/>
            <a:ext cx="2105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-Al</a:t>
            </a:r>
            <a:r>
              <a:rPr lang="en-US" baseline="-25000" dirty="0" smtClean="0">
                <a:solidFill>
                  <a:schemeClr val="tx2"/>
                </a:solidFill>
                <a:latin typeface="Candara"/>
                <a:cs typeface="Candara"/>
              </a:rPr>
              <a:t>2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O</a:t>
            </a:r>
            <a:r>
              <a:rPr lang="en-US" baseline="-25000" dirty="0" smtClean="0">
                <a:solidFill>
                  <a:schemeClr val="tx2"/>
                </a:solidFill>
                <a:latin typeface="Candara"/>
                <a:cs typeface="Candara"/>
              </a:rPr>
              <a:t>3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 (corundum)</a:t>
            </a:r>
            <a:endParaRPr lang="en-US" dirty="0">
              <a:solidFill>
                <a:schemeClr val="tx2"/>
              </a:solidFill>
              <a:latin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673006"/>
            <a:ext cx="4469838" cy="4889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6096000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1F497D"/>
                </a:solidFill>
                <a:latin typeface="Candara"/>
              </a:rPr>
              <a:t>McWhan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, </a:t>
            </a:r>
            <a:r>
              <a:rPr lang="en-US" sz="1600" dirty="0" err="1" smtClean="0">
                <a:solidFill>
                  <a:srgbClr val="1F497D"/>
                </a:solidFill>
                <a:latin typeface="Candara"/>
              </a:rPr>
              <a:t>Menth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, </a:t>
            </a:r>
            <a:r>
              <a:rPr lang="en-US" sz="1600" dirty="0" err="1" smtClean="0">
                <a:solidFill>
                  <a:srgbClr val="1F497D"/>
                </a:solidFill>
                <a:latin typeface="Candara"/>
              </a:rPr>
              <a:t>Remeika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, Brinkman, Rice, 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</a:rPr>
              <a:t>Phys. Rev. B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ndara"/>
              </a:rPr>
              <a:t>7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 (1973) 1920–1932.</a:t>
            </a:r>
            <a:endParaRPr lang="en-US" sz="1600" i="1" dirty="0" smtClean="0">
              <a:solidFill>
                <a:srgbClr val="1F497D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1554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in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524000"/>
            <a:ext cx="3200400" cy="2532185"/>
          </a:xfrm>
          <a:prstGeom prst="rect">
            <a:avLst/>
          </a:prstGeom>
        </p:spPr>
      </p:pic>
      <p:pic>
        <p:nvPicPr>
          <p:cNvPr id="5" name="Picture 4" descr="pdfgui_fi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33395"/>
            <a:ext cx="4597657" cy="426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33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</a:rPr>
              <a:t>X-ray PDF (Argonne 11-ID-B) study of the temperature-dependent (a) tetragonal metal to (</a:t>
            </a:r>
            <a:r>
              <a:rPr lang="en-US" sz="2000" dirty="0" err="1" smtClean="0">
                <a:solidFill>
                  <a:srgbClr val="1F497D"/>
                </a:solidFill>
                <a:latin typeface="Candara"/>
              </a:rPr>
              <a:t>b</a:t>
            </a:r>
            <a:r>
              <a:rPr lang="en-US" sz="2000" dirty="0" smtClean="0">
                <a:solidFill>
                  <a:srgbClr val="1F497D"/>
                </a:solidFill>
                <a:latin typeface="Candara"/>
              </a:rPr>
              <a:t>) monoclinic insulator transition upon cooling.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025" y="5867400"/>
            <a:ext cx="8839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Corr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Shoemaker,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Melot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Seshadri, Real space investigation of structural changes at the metal-insulator transition in VO</a:t>
            </a:r>
            <a:r>
              <a:rPr lang="en-US" sz="16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2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Phys. Rev. </a:t>
            </a:r>
            <a:r>
              <a:rPr lang="en-US" sz="1600" i="1" dirty="0" err="1" smtClean="0">
                <a:solidFill>
                  <a:schemeClr val="tx2"/>
                </a:solidFill>
                <a:latin typeface="Candara"/>
                <a:cs typeface="Candara"/>
              </a:rPr>
              <a:t>Lett</a:t>
            </a:r>
            <a:r>
              <a:rPr lang="en-US" sz="1600" i="1" dirty="0" smtClean="0">
                <a:solidFill>
                  <a:schemeClr val="tx2"/>
                </a:solidFill>
                <a:latin typeface="Candara"/>
                <a:cs typeface="Candara"/>
              </a:rPr>
              <a:t>. </a:t>
            </a:r>
            <a:r>
              <a:rPr lang="en-US" sz="1600" b="1" dirty="0" smtClean="0">
                <a:solidFill>
                  <a:schemeClr val="tx2"/>
                </a:solidFill>
                <a:latin typeface="Candara"/>
                <a:cs typeface="Candara"/>
              </a:rPr>
              <a:t>105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 (2010) 056404(1–4).</a:t>
            </a:r>
            <a:endParaRPr lang="en-US" sz="16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09. VO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2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10763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6096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Candara"/>
              </a:rPr>
              <a:t>The question: Is there an intermediate phase, and are there signature of </a:t>
            </a:r>
            <a:r>
              <a:rPr lang="en-US" dirty="0" err="1" smtClean="0">
                <a:solidFill>
                  <a:srgbClr val="1F497D"/>
                </a:solidFill>
                <a:latin typeface="Candara"/>
              </a:rPr>
              <a:t>dimers</a:t>
            </a:r>
            <a:r>
              <a:rPr lang="en-US" dirty="0" smtClean="0">
                <a:solidFill>
                  <a:srgbClr val="1F497D"/>
                </a:solidFill>
                <a:latin typeface="Candara"/>
              </a:rPr>
              <a:t> in the high-temperature tetragonal phase?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2600" y="1524000"/>
            <a:ext cx="34290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Candara"/>
              </a:rPr>
              <a:t>Fitting the tetragonal rule at all temperatures dhows evidence for the phase transition in the </a:t>
            </a:r>
            <a:r>
              <a:rPr lang="en-US" i="1" dirty="0" smtClean="0">
                <a:solidFill>
                  <a:srgbClr val="1F497D"/>
                </a:solidFill>
                <a:latin typeface="Candara"/>
              </a:rPr>
              <a:t>U</a:t>
            </a:r>
            <a:r>
              <a:rPr lang="en-US" dirty="0" smtClean="0">
                <a:solidFill>
                  <a:srgbClr val="1F497D"/>
                </a:solidFill>
                <a:latin typeface="Candara"/>
              </a:rPr>
              <a:t>'s.</a:t>
            </a:r>
          </a:p>
          <a:p>
            <a:endParaRPr lang="en-US" dirty="0" smtClean="0">
              <a:solidFill>
                <a:srgbClr val="1F497D"/>
              </a:solidFill>
              <a:latin typeface="Candara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Candara"/>
              </a:rPr>
              <a:t>The V-V bond distance along the chain is directly monitored by the PDF. Points are from fitting the PDF and contours from reverse Monte Carlo.</a:t>
            </a:r>
          </a:p>
        </p:txBody>
      </p:sp>
      <p:pic>
        <p:nvPicPr>
          <p:cNvPr id="10" name="Picture 9" descr="uij_v-v_join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5486400" cy="5046836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09. VO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2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491887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609600"/>
            <a:ext cx="510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</a:rPr>
              <a:t>A closer look at the PDF near the phase transition:</a:t>
            </a:r>
          </a:p>
        </p:txBody>
      </p:sp>
      <p:pic>
        <p:nvPicPr>
          <p:cNvPr id="6" name="Picture 5" descr="linear_combo_334-3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" y="1492948"/>
            <a:ext cx="5212080" cy="49840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86400" y="15240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Candara"/>
              </a:rPr>
              <a:t>The PDF at 340 K (at the transition) is simply a linear combination of the 334 K and 342 K PDF.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09. VO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2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7225228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6096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Candara"/>
              </a:rPr>
              <a:t>Reverse Monte Carlo (RMC) allows the PDF to be modeled using a large box (thousands of atoms) </a:t>
            </a:r>
            <a:r>
              <a:rPr lang="en-US" i="1" dirty="0" smtClean="0">
                <a:solidFill>
                  <a:srgbClr val="1F497D"/>
                </a:solidFill>
                <a:latin typeface="Candara"/>
              </a:rPr>
              <a:t>unbiased</a:t>
            </a:r>
            <a:r>
              <a:rPr lang="en-US" dirty="0" smtClean="0">
                <a:solidFill>
                  <a:srgbClr val="1F497D"/>
                </a:solidFill>
                <a:latin typeface="Candara"/>
              </a:rPr>
              <a:t> by symmetry constraints. Projections of V positions shown below (bars 0.2 Å):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5769114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ndara"/>
              </a:rPr>
              <a:t>Again, the picture at the transition temperature is simply of two phases, tetragonal and </a:t>
            </a:r>
            <a:r>
              <a:rPr lang="en-US" dirty="0" smtClean="0">
                <a:solidFill>
                  <a:srgbClr val="1F497D"/>
                </a:solidFill>
                <a:latin typeface="Candara"/>
              </a:rPr>
              <a:t>monoclinic</a:t>
            </a:r>
            <a:r>
              <a:rPr lang="en-US" dirty="0" smtClean="0">
                <a:latin typeface="Candara"/>
              </a:rPr>
              <a:t>.</a:t>
            </a:r>
          </a:p>
        </p:txBody>
      </p:sp>
      <p:pic>
        <p:nvPicPr>
          <p:cNvPr id="10" name="Picture 9" descr="clou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44650"/>
            <a:ext cx="7138930" cy="4114800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09. VO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2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34566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150238"/>
            <a:ext cx="86868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Candara"/>
              </a:rPr>
              <a:t>Findings:</a:t>
            </a:r>
          </a:p>
          <a:p>
            <a:endParaRPr lang="en-US" dirty="0" smtClean="0">
              <a:solidFill>
                <a:srgbClr val="1F497D"/>
              </a:solidFill>
              <a:latin typeface="Candara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Candara"/>
              </a:rPr>
              <a:t>The phase transition is "clean" first order with coexisting phases, and no signature of an intermediate phase.</a:t>
            </a:r>
          </a:p>
          <a:p>
            <a:endParaRPr lang="en-US" dirty="0" smtClean="0">
              <a:solidFill>
                <a:srgbClr val="1F497D"/>
              </a:solidFill>
              <a:latin typeface="Candara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Candara"/>
              </a:rPr>
              <a:t>RMC shows unambiguously that there are no "fleeting" </a:t>
            </a:r>
            <a:r>
              <a:rPr lang="en-US" dirty="0" err="1" smtClean="0">
                <a:solidFill>
                  <a:srgbClr val="1F497D"/>
                </a:solidFill>
                <a:latin typeface="Candara"/>
              </a:rPr>
              <a:t>dimers</a:t>
            </a:r>
            <a:r>
              <a:rPr lang="en-US" dirty="0" smtClean="0">
                <a:solidFill>
                  <a:srgbClr val="1F497D"/>
                </a:solidFill>
                <a:latin typeface="Candara"/>
              </a:rPr>
              <a:t> in the high-temperature phase: </a:t>
            </a:r>
            <a:r>
              <a:rPr lang="en-US" i="1" dirty="0" smtClean="0">
                <a:solidFill>
                  <a:srgbClr val="1F497D"/>
                </a:solidFill>
                <a:latin typeface="Candara"/>
              </a:rPr>
              <a:t>Cf</a:t>
            </a:r>
            <a:r>
              <a:rPr lang="en-US" dirty="0" smtClean="0">
                <a:solidFill>
                  <a:srgbClr val="1F497D"/>
                </a:solidFill>
                <a:latin typeface="Candara"/>
              </a:rPr>
              <a:t>. </a:t>
            </a:r>
            <a:r>
              <a:rPr lang="en-US" dirty="0" err="1" smtClean="0">
                <a:solidFill>
                  <a:srgbClr val="1F497D"/>
                </a:solidFill>
                <a:latin typeface="Candara"/>
              </a:rPr>
              <a:t>Jahn</a:t>
            </a:r>
            <a:r>
              <a:rPr lang="en-US" dirty="0" smtClean="0">
                <a:solidFill>
                  <a:srgbClr val="1F497D"/>
                </a:solidFill>
                <a:latin typeface="Candara"/>
              </a:rPr>
              <a:t>-Teller phase transitions where the distortion is already there !</a:t>
            </a:r>
          </a:p>
          <a:p>
            <a:endParaRPr lang="en-US" dirty="0" smtClean="0">
              <a:solidFill>
                <a:srgbClr val="1F497D"/>
              </a:solidFill>
              <a:latin typeface="Candara"/>
            </a:endParaRPr>
          </a:p>
          <a:p>
            <a:r>
              <a:rPr lang="en-US" dirty="0" err="1" smtClean="0">
                <a:solidFill>
                  <a:srgbClr val="1F497D"/>
                </a:solidFill>
                <a:latin typeface="Candara"/>
              </a:rPr>
              <a:t>Rexamine</a:t>
            </a:r>
            <a:r>
              <a:rPr lang="en-US" dirty="0" smtClean="0">
                <a:solidFill>
                  <a:srgbClr val="1F497D"/>
                </a:solidFill>
                <a:latin typeface="Candara"/>
              </a:rPr>
              <a:t> the statement: </a:t>
            </a:r>
            <a:r>
              <a:rPr lang="en-US" i="1" dirty="0" smtClean="0">
                <a:solidFill>
                  <a:srgbClr val="1F497D"/>
                </a:solidFill>
                <a:latin typeface="Candara"/>
              </a:rPr>
              <a:t>The </a:t>
            </a:r>
            <a:r>
              <a:rPr lang="en-US" i="1" dirty="0" err="1" smtClean="0">
                <a:solidFill>
                  <a:srgbClr val="1F497D"/>
                </a:solidFill>
                <a:latin typeface="Candara"/>
              </a:rPr>
              <a:t>Peierls</a:t>
            </a:r>
            <a:r>
              <a:rPr lang="en-US" i="1" dirty="0" smtClean="0">
                <a:solidFill>
                  <a:srgbClr val="1F497D"/>
                </a:solidFill>
                <a:latin typeface="Candara"/>
              </a:rPr>
              <a:t> transition is a solid state analogue of a </a:t>
            </a:r>
            <a:r>
              <a:rPr lang="en-US" i="1" dirty="0" err="1" smtClean="0">
                <a:solidFill>
                  <a:srgbClr val="1F497D"/>
                </a:solidFill>
                <a:latin typeface="Candara"/>
              </a:rPr>
              <a:t>Jahn</a:t>
            </a:r>
            <a:r>
              <a:rPr lang="en-US" i="1" dirty="0" smtClean="0">
                <a:solidFill>
                  <a:srgbClr val="1F497D"/>
                </a:solidFill>
                <a:latin typeface="Candara"/>
              </a:rPr>
              <a:t>-Teller distortion. 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09. VO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2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52577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6096000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Qui, </a:t>
            </a:r>
            <a:r>
              <a:rPr lang="en-US" sz="1600" dirty="0" err="1" smtClean="0">
                <a:solidFill>
                  <a:srgbClr val="1F497D"/>
                </a:solidFill>
                <a:latin typeface="Candara"/>
              </a:rPr>
              <a:t>Proffen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, Mitchell, </a:t>
            </a:r>
            <a:r>
              <a:rPr lang="en-US" sz="1600" dirty="0" err="1" smtClean="0">
                <a:solidFill>
                  <a:srgbClr val="1F497D"/>
                </a:solidFill>
                <a:latin typeface="Candara"/>
              </a:rPr>
              <a:t>Billinge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, 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</a:rPr>
              <a:t>Phys. Rev. </a:t>
            </a:r>
            <a:r>
              <a:rPr lang="en-US" sz="1600" i="1" dirty="0" err="1" smtClean="0">
                <a:solidFill>
                  <a:srgbClr val="1F497D"/>
                </a:solidFill>
                <a:latin typeface="Candara"/>
              </a:rPr>
              <a:t>Lett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. </a:t>
            </a:r>
            <a:r>
              <a:rPr lang="en-US" sz="1600" b="1" dirty="0" smtClean="0">
                <a:solidFill>
                  <a:srgbClr val="1F497D"/>
                </a:solidFill>
                <a:latin typeface="Candara"/>
              </a:rPr>
              <a:t>94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 (2005) 177203(1–4). </a:t>
            </a:r>
            <a:endParaRPr lang="en-US" sz="1600" i="1" dirty="0" smtClean="0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09. Local structure in LaMnO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3 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(contrast with VO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)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66800"/>
            <a:ext cx="4457861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061" y="1676400"/>
            <a:ext cx="4273762" cy="3383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5096890"/>
            <a:ext cx="381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</a:rPr>
              <a:t>(a) 300 K, (b) 740 K, (c) 800 K, (d) 1100 K. </a:t>
            </a:r>
            <a:endParaRPr lang="en-US" sz="2000" i="1" dirty="0" smtClean="0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666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1F497D"/>
                </a:solidFill>
                <a:latin typeface="Candara"/>
              </a:rPr>
              <a:t>T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</a:rPr>
              <a:t>J–T</a:t>
            </a:r>
            <a:r>
              <a:rPr lang="en-US" sz="2000" dirty="0" smtClean="0">
                <a:solidFill>
                  <a:srgbClr val="1F497D"/>
                </a:solidFill>
                <a:latin typeface="Candara"/>
              </a:rPr>
              <a:t> = 735 K, </a:t>
            </a:r>
            <a:r>
              <a:rPr lang="en-US" sz="2000" i="1" dirty="0" smtClean="0">
                <a:solidFill>
                  <a:srgbClr val="1F497D"/>
                </a:solidFill>
                <a:latin typeface="Candara"/>
              </a:rPr>
              <a:t>T</a:t>
            </a:r>
            <a:r>
              <a:rPr lang="en-US" sz="2000" baseline="-25000" dirty="0" smtClean="0">
                <a:solidFill>
                  <a:srgbClr val="1F497D"/>
                </a:solidFill>
                <a:latin typeface="Candara"/>
              </a:rPr>
              <a:t>O–R</a:t>
            </a:r>
            <a:r>
              <a:rPr lang="en-US" sz="2000" dirty="0" smtClean="0">
                <a:solidFill>
                  <a:srgbClr val="1F497D"/>
                </a:solidFill>
                <a:latin typeface="Candara"/>
              </a:rPr>
              <a:t> = 1010 K</a:t>
            </a:r>
            <a:endParaRPr lang="en-US" sz="2000" i="1" dirty="0" smtClean="0">
              <a:solidFill>
                <a:srgbClr val="1F497D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8112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1219200"/>
            <a:ext cx="6756400" cy="4914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6096000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Baum, Yang, </a:t>
            </a:r>
            <a:r>
              <a:rPr lang="en-US" sz="1600" dirty="0" err="1" smtClean="0">
                <a:solidFill>
                  <a:srgbClr val="1F497D"/>
                </a:solidFill>
                <a:latin typeface="Candara"/>
              </a:rPr>
              <a:t>Zewail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, 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</a:rPr>
              <a:t>Science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ndara"/>
              </a:rPr>
              <a:t>318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 (2007) 788–792. </a:t>
            </a:r>
            <a:endParaRPr lang="en-US" sz="1600" i="1" dirty="0" smtClean="0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09. Time-resolved studies of VO</a:t>
            </a:r>
            <a:r>
              <a:rPr lang="en-US" sz="2000" baseline="-25000" dirty="0" smtClean="0">
                <a:solidFill>
                  <a:schemeClr val="bg1"/>
                </a:solidFill>
                <a:latin typeface="Candara"/>
              </a:rPr>
              <a:t>2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09600"/>
            <a:ext cx="80772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</a:rPr>
              <a:t>“4D Microscopy”: Very short times for local rearrangement, longer for the entire crystal to change. </a:t>
            </a:r>
          </a:p>
        </p:txBody>
      </p:sp>
    </p:spTree>
    <p:extLst>
      <p:ext uri="{BB962C8B-B14F-4D97-AF65-F5344CB8AC3E}">
        <p14:creationId xmlns:p14="http://schemas.microsoft.com/office/powerpoint/2010/main" val="97248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609600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1F497D"/>
                </a:solidFill>
                <a:latin typeface="Candara"/>
              </a:rPr>
              <a:t>Biermann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. </a:t>
            </a:r>
            <a:r>
              <a:rPr lang="en-US" sz="1600" dirty="0" err="1" smtClean="0">
                <a:solidFill>
                  <a:srgbClr val="1F497D"/>
                </a:solidFill>
                <a:latin typeface="Candara"/>
              </a:rPr>
              <a:t>Poteryaev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, Lichtenstein, Georges, 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</a:rPr>
              <a:t>Phys. Rev. </a:t>
            </a:r>
            <a:r>
              <a:rPr lang="en-US" sz="1600" i="1" dirty="0" err="1" smtClean="0">
                <a:solidFill>
                  <a:srgbClr val="1F497D"/>
                </a:solidFill>
                <a:latin typeface="Candara"/>
              </a:rPr>
              <a:t>Lett</a:t>
            </a:r>
            <a:r>
              <a:rPr lang="en-US" sz="1600" i="1" dirty="0" smtClean="0">
                <a:solidFill>
                  <a:srgbClr val="1F497D"/>
                </a:solidFill>
                <a:latin typeface="Candara"/>
              </a:rPr>
              <a:t>.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 </a:t>
            </a:r>
            <a:r>
              <a:rPr lang="en-US" sz="1600" b="1" dirty="0" smtClean="0">
                <a:solidFill>
                  <a:srgbClr val="1F497D"/>
                </a:solidFill>
                <a:latin typeface="Candara"/>
              </a:rPr>
              <a:t>94</a:t>
            </a:r>
            <a:r>
              <a:rPr lang="en-US" sz="1600" dirty="0" smtClean="0">
                <a:solidFill>
                  <a:srgbClr val="1F497D"/>
                </a:solidFill>
                <a:latin typeface="Candara"/>
              </a:rPr>
              <a:t> (2005) 026404(-–4).</a:t>
            </a:r>
            <a:endParaRPr lang="en-US" sz="1600" i="1" dirty="0" smtClean="0">
              <a:solidFill>
                <a:srgbClr val="1F497D"/>
              </a:solidFill>
              <a:latin typeface="Candara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09</a:t>
            </a:r>
            <a:r>
              <a:rPr lang="en-US" sz="2000" dirty="0">
                <a:solidFill>
                  <a:schemeClr val="bg1"/>
                </a:solidFill>
                <a:latin typeface="Candara"/>
              </a:rPr>
              <a:t>. Dynamical mean-field theory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00110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“…The 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interplay of strong electronic Coulomb 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interactions and 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structural distortions, in particular, 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the dimerization 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of vanadium atoms in the low-temperature phase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, plays 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a crucial role. We find that VO</a:t>
            </a:r>
            <a:r>
              <a:rPr lang="en-US" sz="2000" baseline="-25000" dirty="0">
                <a:solidFill>
                  <a:srgbClr val="1F497D"/>
                </a:solidFill>
                <a:latin typeface="Candara"/>
                <a:cs typeface="Candara"/>
              </a:rPr>
              <a:t>2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 is not 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a conventional 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Mott insulator, but that the formation 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of dynamical 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V-V singlet pairs due to strong Coulomb correlations is necessary to trigger the opening of 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a </a:t>
            </a:r>
            <a:r>
              <a:rPr lang="en-US" sz="2000" dirty="0" err="1" smtClean="0">
                <a:solidFill>
                  <a:srgbClr val="1F497D"/>
                </a:solidFill>
                <a:latin typeface="Candara"/>
                <a:cs typeface="Candara"/>
              </a:rPr>
              <a:t>Peierls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 </a:t>
            </a:r>
            <a:r>
              <a:rPr lang="en-US" sz="2000" dirty="0">
                <a:solidFill>
                  <a:srgbClr val="1F497D"/>
                </a:solidFill>
                <a:latin typeface="Candara"/>
                <a:cs typeface="Candara"/>
              </a:rPr>
              <a:t>gap</a:t>
            </a:r>
            <a:r>
              <a:rPr lang="en-US" sz="2000" dirty="0" smtClean="0">
                <a:solidFill>
                  <a:srgbClr val="1F497D"/>
                </a:solidFill>
                <a:latin typeface="Candara"/>
                <a:cs typeface="Candara"/>
              </a:rPr>
              <a:t>.”</a:t>
            </a:r>
            <a:endParaRPr lang="en-US" sz="2000" dirty="0">
              <a:solidFill>
                <a:srgbClr val="1F497D"/>
              </a:solidFill>
              <a:latin typeface="Candara"/>
              <a:cs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12932"/>
            <a:ext cx="3893353" cy="558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6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tx2"/>
            </a:solidFill>
            <a:latin typeface="Candara"/>
            <a:cs typeface="Candar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646</Words>
  <Application>Microsoft Macintosh PowerPoint</Application>
  <PresentationFormat>On-screen Show (4:3)</PresentationFormat>
  <Paragraphs>52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Seshadri</dc:creator>
  <cp:lastModifiedBy>Ram Seshadri</cp:lastModifiedBy>
  <cp:revision>152</cp:revision>
  <dcterms:created xsi:type="dcterms:W3CDTF">2014-10-06T00:44:22Z</dcterms:created>
  <dcterms:modified xsi:type="dcterms:W3CDTF">2014-11-19T02:08:19Z</dcterms:modified>
</cp:coreProperties>
</file>