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59" r:id="rId2"/>
    <p:sldId id="260" r:id="rId3"/>
    <p:sldId id="261" r:id="rId4"/>
    <p:sldId id="262" r:id="rId5"/>
    <p:sldId id="263" r:id="rId6"/>
    <p:sldId id="264" r:id="rId7"/>
    <p:sldId id="265" r:id="rId8"/>
    <p:sldId id="271" r:id="rId9"/>
    <p:sldId id="266" r:id="rId10"/>
    <p:sldId id="269" r:id="rId11"/>
    <p:sldId id="267" r:id="rId12"/>
    <p:sldId id="270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9240" autoAdjust="0"/>
  </p:normalViewPr>
  <p:slideViewPr>
    <p:cSldViewPr snapToObjects="1" showGuides="1">
      <p:cViewPr varScale="1">
        <p:scale>
          <a:sx n="136" d="100"/>
          <a:sy n="136" d="100"/>
        </p:scale>
        <p:origin x="-120" y="-1192"/>
      </p:cViewPr>
      <p:guideLst>
        <p:guide orient="horz" pos="2160"/>
        <p:guide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ndara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andara"/>
              </a:defRPr>
            </a:lvl1pPr>
          </a:lstStyle>
          <a:p>
            <a:fld id="{6176B246-32B2-AE4F-B643-69E7E1CDE13C}" type="datetimeFigureOut">
              <a:rPr lang="en-US" smtClean="0"/>
              <a:pPr/>
              <a:t>11/3/14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ndara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andara"/>
              </a:defRPr>
            </a:lvl1pPr>
          </a:lstStyle>
          <a:p>
            <a:fld id="{8A62B4EF-F4BF-8541-98A2-B94E8D1431C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9077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Candara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Candara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Candara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Candara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Candara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8835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Relationship Id="rId3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1810" y="6399213"/>
            <a:ext cx="2074862" cy="458787"/>
          </a:xfrm>
          <a:prstGeom prst="rect">
            <a:avLst/>
          </a:prstGeom>
          <a:noFill/>
        </p:spPr>
      </p:pic>
      <p:sp>
        <p:nvSpPr>
          <p:cNvPr id="8" name="Text Box 12"/>
          <p:cNvSpPr txBox="1">
            <a:spLocks noChangeArrowheads="1"/>
          </p:cNvSpPr>
          <p:nvPr userDrawn="1"/>
        </p:nvSpPr>
        <p:spPr bwMode="auto">
          <a:xfrm>
            <a:off x="89269" y="6399213"/>
            <a:ext cx="396509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rgbClr val="1F497D"/>
                </a:solidFill>
                <a:latin typeface="Candara"/>
              </a:rPr>
              <a:t>Materials 286K	 </a:t>
            </a:r>
            <a:r>
              <a:rPr lang="en-US" sz="1400" i="1" dirty="0" err="1" smtClean="0">
                <a:solidFill>
                  <a:srgbClr val="1F497D"/>
                </a:solidFill>
                <a:latin typeface="Candara"/>
              </a:rPr>
              <a:t>seshadri@mrl.ucsb.edu</a:t>
            </a:r>
            <a:endParaRPr lang="en-US" sz="1400" i="1" dirty="0" smtClean="0">
              <a:solidFill>
                <a:srgbClr val="1F497D"/>
              </a:solidFill>
              <a:latin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113282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4" Type="http://schemas.openxmlformats.org/officeDocument/2006/relationships/image" Target="../media/image5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1"/>
          <p:cNvSpPr txBox="1">
            <a:spLocks noChangeArrowheads="1"/>
          </p:cNvSpPr>
          <p:nvPr/>
        </p:nvSpPr>
        <p:spPr bwMode="auto">
          <a:xfrm>
            <a:off x="0" y="1587"/>
            <a:ext cx="9144000" cy="400110"/>
          </a:xfrm>
          <a:prstGeom prst="rect">
            <a:avLst/>
          </a:prstGeom>
          <a:solidFill>
            <a:srgbClr val="00408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Candara"/>
              </a:rPr>
              <a:t>Class 05. The </a:t>
            </a:r>
            <a:r>
              <a:rPr lang="en-US" sz="2000" dirty="0" err="1" smtClean="0">
                <a:solidFill>
                  <a:schemeClr val="bg1"/>
                </a:solidFill>
                <a:latin typeface="Candara"/>
              </a:rPr>
              <a:t>Hubard</a:t>
            </a:r>
            <a:r>
              <a:rPr lang="en-US" sz="2000" dirty="0" smtClean="0">
                <a:solidFill>
                  <a:schemeClr val="bg1"/>
                </a:solidFill>
                <a:latin typeface="Candara"/>
              </a:rPr>
              <a:t> model and magnetism</a:t>
            </a:r>
            <a:endParaRPr lang="en-US" sz="2000" dirty="0">
              <a:solidFill>
                <a:schemeClr val="bg1"/>
              </a:solidFill>
              <a:latin typeface="Candara"/>
            </a:endParaRPr>
          </a:p>
        </p:txBody>
      </p:sp>
      <p:pic>
        <p:nvPicPr>
          <p:cNvPr id="9" name="Picture 8" descr="Edwards-Sienko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85800"/>
            <a:ext cx="4899412" cy="48768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128012" y="1278599"/>
            <a:ext cx="38635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2"/>
                </a:solidFill>
                <a:latin typeface="Candara"/>
                <a:cs typeface="Candara"/>
              </a:rPr>
              <a:t>On the insulating side of the M–I transition, magnetism of some sort (usually </a:t>
            </a:r>
            <a:r>
              <a:rPr lang="en-US" sz="2000" dirty="0" err="1" smtClean="0">
                <a:solidFill>
                  <a:schemeClr val="tx2"/>
                </a:solidFill>
                <a:latin typeface="Candara"/>
                <a:cs typeface="Candara"/>
              </a:rPr>
              <a:t>antiferromagnetism</a:t>
            </a:r>
            <a:r>
              <a:rPr lang="en-US" sz="2000" dirty="0" smtClean="0">
                <a:solidFill>
                  <a:schemeClr val="tx2"/>
                </a:solidFill>
                <a:latin typeface="Candara"/>
                <a:cs typeface="Candara"/>
              </a:rPr>
              <a:t>) manifests. </a:t>
            </a:r>
          </a:p>
        </p:txBody>
      </p:sp>
    </p:spTree>
    <p:extLst>
      <p:ext uri="{BB962C8B-B14F-4D97-AF65-F5344CB8AC3E}">
        <p14:creationId xmlns:p14="http://schemas.microsoft.com/office/powerpoint/2010/main" val="32484943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1"/>
          <p:cNvSpPr txBox="1">
            <a:spLocks noChangeArrowheads="1"/>
          </p:cNvSpPr>
          <p:nvPr/>
        </p:nvSpPr>
        <p:spPr bwMode="auto">
          <a:xfrm>
            <a:off x="0" y="1587"/>
            <a:ext cx="9144000" cy="400110"/>
          </a:xfrm>
          <a:prstGeom prst="rect">
            <a:avLst/>
          </a:prstGeom>
          <a:solidFill>
            <a:srgbClr val="00408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Candara"/>
              </a:rPr>
              <a:t>Class 05. The </a:t>
            </a:r>
            <a:r>
              <a:rPr lang="en-US" sz="2000" dirty="0" err="1" smtClean="0">
                <a:solidFill>
                  <a:schemeClr val="bg1"/>
                </a:solidFill>
                <a:latin typeface="Candara"/>
              </a:rPr>
              <a:t>Zaanen</a:t>
            </a:r>
            <a:r>
              <a:rPr lang="en-US" sz="2000" dirty="0" smtClean="0">
                <a:solidFill>
                  <a:schemeClr val="bg1"/>
                </a:solidFill>
                <a:latin typeface="Candara"/>
              </a:rPr>
              <a:t>-</a:t>
            </a:r>
            <a:r>
              <a:rPr lang="en-US" sz="2000" dirty="0" err="1" smtClean="0">
                <a:solidFill>
                  <a:schemeClr val="bg1"/>
                </a:solidFill>
                <a:latin typeface="Candara"/>
              </a:rPr>
              <a:t>Sawatzky</a:t>
            </a:r>
            <a:r>
              <a:rPr lang="en-US" sz="2000" dirty="0" smtClean="0">
                <a:solidFill>
                  <a:schemeClr val="bg1"/>
                </a:solidFill>
                <a:latin typeface="Candara"/>
              </a:rPr>
              <a:t>-Allen phase diagram and </a:t>
            </a:r>
            <a:r>
              <a:rPr lang="en-US" sz="2000" dirty="0" err="1" smtClean="0">
                <a:solidFill>
                  <a:schemeClr val="bg1"/>
                </a:solidFill>
                <a:latin typeface="Candara"/>
              </a:rPr>
              <a:t>perovskites</a:t>
            </a:r>
            <a:endParaRPr lang="en-US" sz="2000" dirty="0">
              <a:solidFill>
                <a:schemeClr val="bg1"/>
              </a:solidFill>
              <a:latin typeface="Candara"/>
            </a:endParaRPr>
          </a:p>
        </p:txBody>
      </p:sp>
      <p:pic>
        <p:nvPicPr>
          <p:cNvPr id="5" name="Picture 4" descr="Fujimori-diagr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" y="609600"/>
            <a:ext cx="8880451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7460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1"/>
          <p:cNvSpPr txBox="1">
            <a:spLocks noChangeArrowheads="1"/>
          </p:cNvSpPr>
          <p:nvPr/>
        </p:nvSpPr>
        <p:spPr bwMode="auto">
          <a:xfrm>
            <a:off x="0" y="1587"/>
            <a:ext cx="9144000" cy="400110"/>
          </a:xfrm>
          <a:prstGeom prst="rect">
            <a:avLst/>
          </a:prstGeom>
          <a:solidFill>
            <a:srgbClr val="00408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Candara"/>
              </a:rPr>
              <a:t>Class 05. The </a:t>
            </a:r>
            <a:r>
              <a:rPr lang="en-US" sz="2000" dirty="0" err="1" smtClean="0">
                <a:solidFill>
                  <a:schemeClr val="bg1"/>
                </a:solidFill>
                <a:latin typeface="Candara"/>
              </a:rPr>
              <a:t>Zaanen</a:t>
            </a:r>
            <a:r>
              <a:rPr lang="en-US" sz="2000" dirty="0" smtClean="0">
                <a:solidFill>
                  <a:schemeClr val="bg1"/>
                </a:solidFill>
                <a:latin typeface="Candara"/>
              </a:rPr>
              <a:t>-</a:t>
            </a:r>
            <a:r>
              <a:rPr lang="en-US" sz="2000" dirty="0" err="1" smtClean="0">
                <a:solidFill>
                  <a:schemeClr val="bg1"/>
                </a:solidFill>
                <a:latin typeface="Candara"/>
              </a:rPr>
              <a:t>Sawatzky</a:t>
            </a:r>
            <a:r>
              <a:rPr lang="en-US" sz="2000" dirty="0" smtClean="0">
                <a:solidFill>
                  <a:schemeClr val="bg1"/>
                </a:solidFill>
                <a:latin typeface="Candara"/>
              </a:rPr>
              <a:t>-Allen phase diagram and batteries</a:t>
            </a:r>
            <a:endParaRPr lang="en-US" sz="2000" dirty="0">
              <a:solidFill>
                <a:schemeClr val="bg1"/>
              </a:solidFill>
              <a:latin typeface="Candara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8600" y="533400"/>
            <a:ext cx="8458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  <a:latin typeface="Candara"/>
                <a:cs typeface="Candara"/>
              </a:rPr>
              <a:t>The transition metal d and anion p levels manifest in Li-battery electrochemistry.</a:t>
            </a:r>
            <a:endParaRPr lang="en-US" dirty="0">
              <a:solidFill>
                <a:schemeClr val="tx2"/>
              </a:solidFill>
              <a:latin typeface="Candara"/>
              <a:cs typeface="Candara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52400" y="6036677"/>
            <a:ext cx="67056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err="1">
                <a:solidFill>
                  <a:schemeClr val="tx2"/>
                </a:solidFill>
                <a:latin typeface="Candara"/>
                <a:cs typeface="Candara"/>
              </a:rPr>
              <a:t>Hayner</a:t>
            </a:r>
            <a:r>
              <a:rPr lang="en-US" sz="1600" dirty="0">
                <a:solidFill>
                  <a:schemeClr val="tx2"/>
                </a:solidFill>
                <a:latin typeface="Candara"/>
                <a:cs typeface="Candara"/>
              </a:rPr>
              <a:t>, </a:t>
            </a:r>
            <a:r>
              <a:rPr lang="en-US" sz="1600" dirty="0" smtClean="0">
                <a:solidFill>
                  <a:schemeClr val="tx2"/>
                </a:solidFill>
                <a:latin typeface="Candara"/>
                <a:cs typeface="Candara"/>
              </a:rPr>
              <a:t>Zhao, Kung, </a:t>
            </a:r>
            <a:r>
              <a:rPr lang="en-US" sz="1600" i="1" dirty="0" err="1" smtClean="0">
                <a:solidFill>
                  <a:schemeClr val="tx2"/>
                </a:solidFill>
                <a:latin typeface="Candara"/>
                <a:cs typeface="Candara"/>
              </a:rPr>
              <a:t>Annu</a:t>
            </a:r>
            <a:r>
              <a:rPr lang="en-US" sz="1600" i="1" dirty="0" smtClean="0">
                <a:solidFill>
                  <a:schemeClr val="tx2"/>
                </a:solidFill>
                <a:latin typeface="Candara"/>
                <a:cs typeface="Candara"/>
              </a:rPr>
              <a:t>. Rev</a:t>
            </a:r>
            <a:r>
              <a:rPr lang="en-US" sz="1600" i="1" dirty="0">
                <a:solidFill>
                  <a:schemeClr val="tx2"/>
                </a:solidFill>
                <a:latin typeface="Candara"/>
                <a:cs typeface="Candara"/>
              </a:rPr>
              <a:t>. Chem. </a:t>
            </a:r>
            <a:r>
              <a:rPr lang="en-US" sz="1600" i="1" dirty="0" err="1">
                <a:solidFill>
                  <a:schemeClr val="tx2"/>
                </a:solidFill>
                <a:latin typeface="Candara"/>
                <a:cs typeface="Candara"/>
              </a:rPr>
              <a:t>Biomolec</a:t>
            </a:r>
            <a:r>
              <a:rPr lang="en-US" sz="1600" i="1" dirty="0">
                <a:solidFill>
                  <a:schemeClr val="tx2"/>
                </a:solidFill>
                <a:latin typeface="Candara"/>
                <a:cs typeface="Candara"/>
              </a:rPr>
              <a:t>. Eng.</a:t>
            </a:r>
            <a:r>
              <a:rPr lang="en-US" sz="1600" dirty="0">
                <a:solidFill>
                  <a:schemeClr val="tx2"/>
                </a:solidFill>
                <a:latin typeface="Candara"/>
                <a:cs typeface="Candara"/>
              </a:rPr>
              <a:t> </a:t>
            </a:r>
            <a:r>
              <a:rPr lang="en-US" sz="1600" b="1" dirty="0" smtClean="0">
                <a:solidFill>
                  <a:schemeClr val="tx2"/>
                </a:solidFill>
                <a:latin typeface="Candara"/>
                <a:cs typeface="Candara"/>
              </a:rPr>
              <a:t>3</a:t>
            </a:r>
            <a:r>
              <a:rPr lang="en-US" sz="1600" dirty="0" smtClean="0">
                <a:solidFill>
                  <a:schemeClr val="tx2"/>
                </a:solidFill>
                <a:latin typeface="Candara"/>
                <a:cs typeface="Candara"/>
              </a:rPr>
              <a:t> (2012) 445–471.</a:t>
            </a:r>
            <a:endParaRPr lang="en-US" sz="1600" dirty="0">
              <a:solidFill>
                <a:schemeClr val="tx2"/>
              </a:solidFill>
              <a:latin typeface="Candara"/>
              <a:cs typeface="Candara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9" t="3088" r="7822" b="4257"/>
          <a:stretch/>
        </p:blipFill>
        <p:spPr>
          <a:xfrm>
            <a:off x="152400" y="1066800"/>
            <a:ext cx="7543800" cy="4812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5319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1"/>
          <p:cNvSpPr txBox="1">
            <a:spLocks noChangeArrowheads="1"/>
          </p:cNvSpPr>
          <p:nvPr/>
        </p:nvSpPr>
        <p:spPr bwMode="auto">
          <a:xfrm>
            <a:off x="0" y="1587"/>
            <a:ext cx="9144000" cy="400110"/>
          </a:xfrm>
          <a:prstGeom prst="rect">
            <a:avLst/>
          </a:prstGeom>
          <a:solidFill>
            <a:srgbClr val="00408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Candara"/>
              </a:rPr>
              <a:t>Class 05. The </a:t>
            </a:r>
            <a:r>
              <a:rPr lang="en-US" sz="2000" dirty="0" err="1" smtClean="0">
                <a:solidFill>
                  <a:schemeClr val="bg1"/>
                </a:solidFill>
                <a:latin typeface="Candara"/>
              </a:rPr>
              <a:t>Zaanen</a:t>
            </a:r>
            <a:r>
              <a:rPr lang="en-US" sz="2000" dirty="0" smtClean="0">
                <a:solidFill>
                  <a:schemeClr val="bg1"/>
                </a:solidFill>
                <a:latin typeface="Candara"/>
              </a:rPr>
              <a:t>-</a:t>
            </a:r>
            <a:r>
              <a:rPr lang="en-US" sz="2000" dirty="0" err="1" smtClean="0">
                <a:solidFill>
                  <a:schemeClr val="bg1"/>
                </a:solidFill>
                <a:latin typeface="Candara"/>
              </a:rPr>
              <a:t>Sawatzky</a:t>
            </a:r>
            <a:r>
              <a:rPr lang="en-US" sz="2000" dirty="0" smtClean="0">
                <a:solidFill>
                  <a:schemeClr val="bg1"/>
                </a:solidFill>
                <a:latin typeface="Candara"/>
              </a:rPr>
              <a:t>-Allen phase diagram and </a:t>
            </a:r>
            <a:r>
              <a:rPr lang="en-US" sz="2000" i="1" dirty="0" smtClean="0">
                <a:solidFill>
                  <a:schemeClr val="bg1"/>
                </a:solidFill>
                <a:latin typeface="Candara"/>
              </a:rPr>
              <a:t>redox competition</a:t>
            </a:r>
            <a:endParaRPr lang="en-US" sz="2000" i="1" dirty="0">
              <a:solidFill>
                <a:schemeClr val="bg1"/>
              </a:solidFill>
              <a:latin typeface="Candara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" y="6036677"/>
            <a:ext cx="67056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chemeClr val="tx2"/>
                </a:solidFill>
                <a:latin typeface="Candara"/>
                <a:cs typeface="Candara"/>
              </a:rPr>
              <a:t>Ideas of </a:t>
            </a:r>
            <a:r>
              <a:rPr lang="en-US" sz="1600" dirty="0" err="1" smtClean="0">
                <a:solidFill>
                  <a:schemeClr val="tx2"/>
                </a:solidFill>
                <a:latin typeface="Candara"/>
                <a:cs typeface="Candara"/>
              </a:rPr>
              <a:t>Goodenough</a:t>
            </a:r>
            <a:r>
              <a:rPr lang="en-US" sz="1600" dirty="0" smtClean="0">
                <a:solidFill>
                  <a:schemeClr val="tx2"/>
                </a:solidFill>
                <a:latin typeface="Candara"/>
                <a:cs typeface="Candara"/>
              </a:rPr>
              <a:t>, </a:t>
            </a:r>
            <a:r>
              <a:rPr lang="en-US" sz="1600" dirty="0" err="1" smtClean="0">
                <a:solidFill>
                  <a:schemeClr val="tx2"/>
                </a:solidFill>
                <a:latin typeface="Candara"/>
                <a:cs typeface="Candara"/>
              </a:rPr>
              <a:t>Rouxel</a:t>
            </a:r>
            <a:r>
              <a:rPr lang="en-US" sz="1600" dirty="0" smtClean="0">
                <a:solidFill>
                  <a:schemeClr val="tx2"/>
                </a:solidFill>
                <a:latin typeface="Candara"/>
                <a:cs typeface="Candara"/>
              </a:rPr>
              <a:t> </a:t>
            </a:r>
            <a:r>
              <a:rPr lang="en-US" sz="1600" i="1" dirty="0" smtClean="0">
                <a:solidFill>
                  <a:schemeClr val="tx2"/>
                </a:solidFill>
                <a:latin typeface="Candara"/>
                <a:cs typeface="Candara"/>
              </a:rPr>
              <a:t>etc.</a:t>
            </a:r>
            <a:endParaRPr lang="en-US" sz="1600" i="1" dirty="0">
              <a:solidFill>
                <a:schemeClr val="tx2"/>
              </a:solidFill>
              <a:latin typeface="Candara"/>
              <a:cs typeface="Candara"/>
            </a:endParaRPr>
          </a:p>
        </p:txBody>
      </p:sp>
      <p:pic>
        <p:nvPicPr>
          <p:cNvPr id="6" name="Picture 5" descr="periodic_mx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143000"/>
            <a:ext cx="8218240" cy="4495800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457200" y="990600"/>
            <a:ext cx="2667000" cy="0"/>
          </a:xfrm>
          <a:prstGeom prst="straightConnector1">
            <a:avLst/>
          </a:prstGeom>
          <a:ln>
            <a:solidFill>
              <a:srgbClr val="800000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3124200" y="991121"/>
            <a:ext cx="5410200" cy="0"/>
          </a:xfrm>
          <a:prstGeom prst="straightConnector1">
            <a:avLst/>
          </a:prstGeom>
          <a:ln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524000" y="590490"/>
            <a:ext cx="5809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solidFill>
                  <a:srgbClr val="800000"/>
                </a:solidFill>
                <a:latin typeface="Candara"/>
                <a:cs typeface="Candara"/>
              </a:rPr>
              <a:t>M</a:t>
            </a:r>
            <a:r>
              <a:rPr lang="en-US" sz="2000" baseline="30000" dirty="0" smtClean="0">
                <a:solidFill>
                  <a:srgbClr val="800000"/>
                </a:solidFill>
                <a:latin typeface="Candara"/>
                <a:cs typeface="Candara"/>
              </a:rPr>
              <a:t>4+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459723" y="591011"/>
            <a:ext cx="5562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solidFill>
                  <a:schemeClr val="tx2"/>
                </a:solidFill>
                <a:latin typeface="Candara"/>
                <a:cs typeface="Candara"/>
              </a:rPr>
              <a:t>M</a:t>
            </a:r>
            <a:r>
              <a:rPr lang="en-US" sz="2000" baseline="30000" dirty="0" smtClean="0">
                <a:solidFill>
                  <a:schemeClr val="tx2"/>
                </a:solidFill>
                <a:latin typeface="Candara"/>
                <a:cs typeface="Candara"/>
              </a:rPr>
              <a:t>2+</a:t>
            </a:r>
          </a:p>
        </p:txBody>
      </p:sp>
    </p:spTree>
    <p:extLst>
      <p:ext uri="{BB962C8B-B14F-4D97-AF65-F5344CB8AC3E}">
        <p14:creationId xmlns:p14="http://schemas.microsoft.com/office/powerpoint/2010/main" val="36242453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1"/>
          <p:cNvSpPr txBox="1">
            <a:spLocks noChangeArrowheads="1"/>
          </p:cNvSpPr>
          <p:nvPr/>
        </p:nvSpPr>
        <p:spPr bwMode="auto">
          <a:xfrm>
            <a:off x="0" y="1587"/>
            <a:ext cx="9144000" cy="400110"/>
          </a:xfrm>
          <a:prstGeom prst="rect">
            <a:avLst/>
          </a:prstGeom>
          <a:solidFill>
            <a:srgbClr val="00408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Candara"/>
              </a:rPr>
              <a:t>Class 05. The </a:t>
            </a:r>
            <a:r>
              <a:rPr lang="en-US" sz="2000" dirty="0" err="1" smtClean="0">
                <a:solidFill>
                  <a:schemeClr val="bg1"/>
                </a:solidFill>
                <a:latin typeface="Candara"/>
              </a:rPr>
              <a:t>Zaanen</a:t>
            </a:r>
            <a:r>
              <a:rPr lang="en-US" sz="2000" dirty="0" smtClean="0">
                <a:solidFill>
                  <a:schemeClr val="bg1"/>
                </a:solidFill>
                <a:latin typeface="Candara"/>
              </a:rPr>
              <a:t>-</a:t>
            </a:r>
            <a:r>
              <a:rPr lang="en-US" sz="2000" dirty="0" err="1" smtClean="0">
                <a:solidFill>
                  <a:schemeClr val="bg1"/>
                </a:solidFill>
                <a:latin typeface="Candara"/>
              </a:rPr>
              <a:t>Sawatzky</a:t>
            </a:r>
            <a:r>
              <a:rPr lang="en-US" sz="2000" dirty="0" smtClean="0">
                <a:solidFill>
                  <a:schemeClr val="bg1"/>
                </a:solidFill>
                <a:latin typeface="Candara"/>
              </a:rPr>
              <a:t>-Allen phase diagram and </a:t>
            </a:r>
            <a:r>
              <a:rPr lang="en-US" sz="2000" i="1" dirty="0" smtClean="0">
                <a:solidFill>
                  <a:schemeClr val="bg1"/>
                </a:solidFill>
                <a:latin typeface="Candara"/>
              </a:rPr>
              <a:t>redox competition</a:t>
            </a:r>
            <a:endParaRPr lang="en-US" sz="2000" i="1" dirty="0">
              <a:solidFill>
                <a:schemeClr val="bg1"/>
              </a:solidFill>
              <a:latin typeface="Candara"/>
            </a:endParaRPr>
          </a:p>
        </p:txBody>
      </p:sp>
      <p:pic>
        <p:nvPicPr>
          <p:cNvPr id="2" name="Picture 1" descr="TiS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172446"/>
            <a:ext cx="3155950" cy="3870325"/>
          </a:xfrm>
          <a:prstGeom prst="rect">
            <a:avLst/>
          </a:prstGeom>
        </p:spPr>
      </p:pic>
      <p:pic>
        <p:nvPicPr>
          <p:cNvPr id="3" name="Picture 2" descr="FeS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143000"/>
            <a:ext cx="4267200" cy="4213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8078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1"/>
          <p:cNvSpPr txBox="1">
            <a:spLocks noChangeArrowheads="1"/>
          </p:cNvSpPr>
          <p:nvPr/>
        </p:nvSpPr>
        <p:spPr bwMode="auto">
          <a:xfrm>
            <a:off x="0" y="1587"/>
            <a:ext cx="9144000" cy="400110"/>
          </a:xfrm>
          <a:prstGeom prst="rect">
            <a:avLst/>
          </a:prstGeom>
          <a:solidFill>
            <a:srgbClr val="00408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Candara"/>
              </a:rPr>
              <a:t>Class 05. The </a:t>
            </a:r>
            <a:r>
              <a:rPr lang="en-US" sz="2000" dirty="0" err="1" smtClean="0">
                <a:solidFill>
                  <a:schemeClr val="bg1"/>
                </a:solidFill>
                <a:latin typeface="Candara"/>
              </a:rPr>
              <a:t>Hubard</a:t>
            </a:r>
            <a:r>
              <a:rPr lang="en-US" sz="2000" dirty="0" smtClean="0">
                <a:solidFill>
                  <a:schemeClr val="bg1"/>
                </a:solidFill>
                <a:latin typeface="Candara"/>
              </a:rPr>
              <a:t> model and magnetism</a:t>
            </a:r>
            <a:endParaRPr lang="en-US" sz="2000" dirty="0">
              <a:solidFill>
                <a:schemeClr val="bg1"/>
              </a:solidFill>
              <a:latin typeface="Candara"/>
            </a:endParaRPr>
          </a:p>
        </p:txBody>
      </p:sp>
      <p:pic>
        <p:nvPicPr>
          <p:cNvPr id="8" name="Picture 7" descr="latexit-drag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990600"/>
            <a:ext cx="7924800" cy="11684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04800" y="5289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  <a:latin typeface="Candara"/>
                <a:cs typeface="Candara"/>
              </a:rPr>
              <a:t>In the limit that </a:t>
            </a:r>
            <a:r>
              <a:rPr lang="en-US" i="1" dirty="0" smtClean="0">
                <a:solidFill>
                  <a:schemeClr val="tx2"/>
                </a:solidFill>
                <a:latin typeface="Candara"/>
                <a:cs typeface="Candara"/>
              </a:rPr>
              <a:t>U</a:t>
            </a:r>
            <a:r>
              <a:rPr lang="en-US" dirty="0" smtClean="0">
                <a:solidFill>
                  <a:schemeClr val="tx2"/>
                </a:solidFill>
                <a:latin typeface="Candara"/>
                <a:cs typeface="Candara"/>
              </a:rPr>
              <a:t> &gt;&gt; </a:t>
            </a:r>
            <a:r>
              <a:rPr lang="en-US" i="1" dirty="0" smtClean="0">
                <a:solidFill>
                  <a:schemeClr val="tx2"/>
                </a:solidFill>
                <a:latin typeface="Candara"/>
                <a:cs typeface="Candara"/>
              </a:rPr>
              <a:t>t</a:t>
            </a:r>
            <a:r>
              <a:rPr lang="en-US" dirty="0" smtClean="0">
                <a:solidFill>
                  <a:schemeClr val="tx2"/>
                </a:solidFill>
                <a:latin typeface="Candara"/>
                <a:cs typeface="Candara"/>
              </a:rPr>
              <a:t>, the Hubbard model:</a:t>
            </a:r>
            <a:endParaRPr lang="en-US" dirty="0">
              <a:solidFill>
                <a:schemeClr val="tx2"/>
              </a:solidFill>
              <a:latin typeface="Candara"/>
              <a:cs typeface="Candara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4800" y="2743200"/>
            <a:ext cx="8153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  <a:latin typeface="Candara"/>
                <a:cs typeface="Candara"/>
              </a:rPr>
              <a:t>Can be reduced to the Heisenberg Hamiltonian:</a:t>
            </a:r>
            <a:endParaRPr lang="en-US" dirty="0">
              <a:solidFill>
                <a:schemeClr val="tx2"/>
              </a:solidFill>
              <a:latin typeface="Candara"/>
              <a:cs typeface="Candara"/>
            </a:endParaRPr>
          </a:p>
        </p:txBody>
      </p:sp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3429000"/>
            <a:ext cx="1282700" cy="8509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352800" y="3657600"/>
            <a:ext cx="8742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tx2"/>
                </a:solidFill>
                <a:latin typeface="Candara"/>
                <a:cs typeface="Candara"/>
              </a:rPr>
              <a:t>where</a:t>
            </a:r>
          </a:p>
        </p:txBody>
      </p:sp>
      <p:pic>
        <p:nvPicPr>
          <p:cNvPr id="11" name="Picture 10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614305"/>
            <a:ext cx="2717800" cy="87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7218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1"/>
          <p:cNvSpPr txBox="1">
            <a:spLocks noChangeArrowheads="1"/>
          </p:cNvSpPr>
          <p:nvPr/>
        </p:nvSpPr>
        <p:spPr bwMode="auto">
          <a:xfrm>
            <a:off x="0" y="1587"/>
            <a:ext cx="9144000" cy="400110"/>
          </a:xfrm>
          <a:prstGeom prst="rect">
            <a:avLst/>
          </a:prstGeom>
          <a:solidFill>
            <a:srgbClr val="00408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Candara"/>
              </a:rPr>
              <a:t>Class 05. The </a:t>
            </a:r>
            <a:r>
              <a:rPr lang="en-US" sz="2000" dirty="0" err="1" smtClean="0">
                <a:solidFill>
                  <a:schemeClr val="bg1"/>
                </a:solidFill>
                <a:latin typeface="Candara"/>
              </a:rPr>
              <a:t>Hubard</a:t>
            </a:r>
            <a:r>
              <a:rPr lang="en-US" sz="2000" dirty="0" smtClean="0">
                <a:solidFill>
                  <a:schemeClr val="bg1"/>
                </a:solidFill>
                <a:latin typeface="Candara"/>
              </a:rPr>
              <a:t> model and magnetism [will return to these !]</a:t>
            </a:r>
            <a:endParaRPr lang="en-US" sz="2000" dirty="0">
              <a:solidFill>
                <a:schemeClr val="bg1"/>
              </a:solidFill>
              <a:latin typeface="Candara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4800" y="5289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  <a:latin typeface="Candara"/>
                <a:cs typeface="Candara"/>
              </a:rPr>
              <a:t>The example of </a:t>
            </a:r>
            <a:r>
              <a:rPr lang="en-US" i="1" dirty="0" smtClean="0">
                <a:solidFill>
                  <a:schemeClr val="tx2"/>
                </a:solidFill>
                <a:latin typeface="Candara"/>
                <a:cs typeface="Candara"/>
              </a:rPr>
              <a:t>Ln</a:t>
            </a:r>
            <a:r>
              <a:rPr lang="en-US" dirty="0" smtClean="0">
                <a:solidFill>
                  <a:schemeClr val="tx2"/>
                </a:solidFill>
                <a:latin typeface="Candara"/>
                <a:cs typeface="Candara"/>
              </a:rPr>
              <a:t>NiO</a:t>
            </a:r>
            <a:r>
              <a:rPr lang="en-US" baseline="-25000" dirty="0" smtClean="0">
                <a:solidFill>
                  <a:schemeClr val="tx2"/>
                </a:solidFill>
                <a:latin typeface="Candara"/>
                <a:cs typeface="Candara"/>
              </a:rPr>
              <a:t>3</a:t>
            </a:r>
            <a:r>
              <a:rPr lang="en-US" dirty="0" smtClean="0">
                <a:solidFill>
                  <a:schemeClr val="tx2"/>
                </a:solidFill>
                <a:latin typeface="Candara"/>
                <a:cs typeface="Candara"/>
              </a:rPr>
              <a:t>, </a:t>
            </a:r>
            <a:r>
              <a:rPr lang="en-US" i="1" dirty="0" smtClean="0">
                <a:solidFill>
                  <a:schemeClr val="tx2"/>
                </a:solidFill>
                <a:latin typeface="Candara"/>
                <a:cs typeface="Candara"/>
              </a:rPr>
              <a:t>Ln</a:t>
            </a:r>
            <a:r>
              <a:rPr lang="en-US" dirty="0" smtClean="0">
                <a:solidFill>
                  <a:schemeClr val="tx2"/>
                </a:solidFill>
                <a:latin typeface="Candara"/>
                <a:cs typeface="Candara"/>
              </a:rPr>
              <a:t> = La, </a:t>
            </a:r>
            <a:r>
              <a:rPr lang="en-US" dirty="0" err="1" smtClean="0">
                <a:solidFill>
                  <a:schemeClr val="tx2"/>
                </a:solidFill>
                <a:latin typeface="Candara"/>
                <a:cs typeface="Candara"/>
              </a:rPr>
              <a:t>Pr</a:t>
            </a:r>
            <a:r>
              <a:rPr lang="en-US" dirty="0" smtClean="0">
                <a:solidFill>
                  <a:schemeClr val="tx2"/>
                </a:solidFill>
                <a:latin typeface="Candara"/>
                <a:cs typeface="Candara"/>
              </a:rPr>
              <a:t>, </a:t>
            </a:r>
            <a:r>
              <a:rPr lang="en-US" dirty="0" err="1" smtClean="0">
                <a:solidFill>
                  <a:schemeClr val="tx2"/>
                </a:solidFill>
                <a:latin typeface="Candara"/>
                <a:cs typeface="Candara"/>
              </a:rPr>
              <a:t>Nd</a:t>
            </a:r>
            <a:r>
              <a:rPr lang="en-US" dirty="0" smtClean="0">
                <a:solidFill>
                  <a:schemeClr val="tx2"/>
                </a:solidFill>
                <a:latin typeface="Candara"/>
                <a:cs typeface="Candara"/>
              </a:rPr>
              <a:t>, </a:t>
            </a:r>
            <a:r>
              <a:rPr lang="en-US" dirty="0" err="1" smtClean="0">
                <a:solidFill>
                  <a:schemeClr val="tx2"/>
                </a:solidFill>
                <a:latin typeface="Candara"/>
                <a:cs typeface="Candara"/>
              </a:rPr>
              <a:t>Sm</a:t>
            </a:r>
            <a:r>
              <a:rPr lang="en-US" dirty="0">
                <a:solidFill>
                  <a:schemeClr val="tx2"/>
                </a:solidFill>
                <a:latin typeface="Candara"/>
                <a:cs typeface="Candara"/>
              </a:rPr>
              <a:t>:</a:t>
            </a:r>
            <a:r>
              <a:rPr lang="en-US" dirty="0" smtClean="0">
                <a:solidFill>
                  <a:schemeClr val="tx2"/>
                </a:solidFill>
                <a:latin typeface="Candara"/>
                <a:cs typeface="Candara"/>
              </a:rPr>
              <a:t>   </a:t>
            </a:r>
            <a:endParaRPr lang="en-US" baseline="-25000" dirty="0">
              <a:solidFill>
                <a:schemeClr val="tx2"/>
              </a:solidFill>
              <a:latin typeface="Candara"/>
              <a:cs typeface="Candara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143000"/>
            <a:ext cx="3514726" cy="504533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5455" y="1110673"/>
            <a:ext cx="4829237" cy="36449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182692" y="5704031"/>
            <a:ext cx="4572000" cy="58477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dirty="0" smtClean="0">
                <a:solidFill>
                  <a:schemeClr val="tx2"/>
                </a:solidFill>
                <a:latin typeface="Candara"/>
                <a:cs typeface="Candara"/>
              </a:rPr>
              <a:t>Torrance, </a:t>
            </a:r>
            <a:r>
              <a:rPr lang="en-US" sz="1600" dirty="0" err="1" smtClean="0">
                <a:solidFill>
                  <a:schemeClr val="tx2"/>
                </a:solidFill>
                <a:latin typeface="Candara"/>
                <a:cs typeface="Candara"/>
              </a:rPr>
              <a:t>Lacorre</a:t>
            </a:r>
            <a:r>
              <a:rPr lang="en-US" sz="1600" dirty="0" smtClean="0">
                <a:solidFill>
                  <a:schemeClr val="tx2"/>
                </a:solidFill>
                <a:latin typeface="Candara"/>
                <a:cs typeface="Candara"/>
              </a:rPr>
              <a:t>, </a:t>
            </a:r>
            <a:r>
              <a:rPr lang="en-US" sz="1600" dirty="0" err="1" smtClean="0">
                <a:solidFill>
                  <a:schemeClr val="tx2"/>
                </a:solidFill>
                <a:latin typeface="Candara"/>
                <a:cs typeface="Candara"/>
              </a:rPr>
              <a:t>Nazzal</a:t>
            </a:r>
            <a:r>
              <a:rPr lang="en-US" sz="1600" dirty="0" smtClean="0">
                <a:solidFill>
                  <a:schemeClr val="tx2"/>
                </a:solidFill>
                <a:latin typeface="Candara"/>
                <a:cs typeface="Candara"/>
              </a:rPr>
              <a:t>, </a:t>
            </a:r>
            <a:r>
              <a:rPr lang="en-US" sz="1600" dirty="0" err="1" smtClean="0">
                <a:solidFill>
                  <a:schemeClr val="tx2"/>
                </a:solidFill>
                <a:latin typeface="Candara"/>
                <a:cs typeface="Candara"/>
              </a:rPr>
              <a:t>Ansaldo</a:t>
            </a:r>
            <a:r>
              <a:rPr lang="en-US" sz="1600" dirty="0" smtClean="0">
                <a:solidFill>
                  <a:schemeClr val="tx2"/>
                </a:solidFill>
                <a:latin typeface="Candara"/>
                <a:cs typeface="Candara"/>
              </a:rPr>
              <a:t>, </a:t>
            </a:r>
            <a:r>
              <a:rPr lang="en-US" sz="1600" dirty="0" err="1" smtClean="0">
                <a:solidFill>
                  <a:schemeClr val="tx2"/>
                </a:solidFill>
                <a:latin typeface="Candara"/>
                <a:cs typeface="Candara"/>
              </a:rPr>
              <a:t>Niedermayer</a:t>
            </a:r>
            <a:r>
              <a:rPr lang="en-US" sz="1600" dirty="0" smtClean="0">
                <a:solidFill>
                  <a:schemeClr val="tx2"/>
                </a:solidFill>
                <a:latin typeface="Candara"/>
                <a:cs typeface="Candara"/>
              </a:rPr>
              <a:t>, </a:t>
            </a:r>
            <a:r>
              <a:rPr lang="en-US" sz="1600" i="1" dirty="0" smtClean="0">
                <a:solidFill>
                  <a:schemeClr val="tx2"/>
                </a:solidFill>
                <a:latin typeface="Candara"/>
                <a:cs typeface="Candara"/>
              </a:rPr>
              <a:t>Phys. Rev. B.</a:t>
            </a:r>
            <a:r>
              <a:rPr lang="en-US" sz="1600" dirty="0" smtClean="0">
                <a:solidFill>
                  <a:schemeClr val="tx2"/>
                </a:solidFill>
                <a:latin typeface="Candara"/>
                <a:cs typeface="Candara"/>
              </a:rPr>
              <a:t> </a:t>
            </a:r>
            <a:r>
              <a:rPr lang="en-US" sz="1600" b="1" dirty="0" smtClean="0">
                <a:solidFill>
                  <a:schemeClr val="tx2"/>
                </a:solidFill>
                <a:latin typeface="Candara"/>
                <a:cs typeface="Candara"/>
              </a:rPr>
              <a:t>45</a:t>
            </a:r>
            <a:r>
              <a:rPr lang="en-US" sz="1600" dirty="0" smtClean="0">
                <a:solidFill>
                  <a:schemeClr val="tx2"/>
                </a:solidFill>
                <a:latin typeface="Candara"/>
                <a:cs typeface="Candara"/>
              </a:rPr>
              <a:t> (1992) 8209–8212.</a:t>
            </a:r>
            <a:endParaRPr lang="en-US" sz="1600" baseline="-25000" dirty="0">
              <a:solidFill>
                <a:schemeClr val="tx2"/>
              </a:solidFill>
              <a:latin typeface="Candara"/>
              <a:cs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15111285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1"/>
          <p:cNvSpPr txBox="1">
            <a:spLocks noChangeArrowheads="1"/>
          </p:cNvSpPr>
          <p:nvPr/>
        </p:nvSpPr>
        <p:spPr bwMode="auto">
          <a:xfrm>
            <a:off x="0" y="1587"/>
            <a:ext cx="9144000" cy="400110"/>
          </a:xfrm>
          <a:prstGeom prst="rect">
            <a:avLst/>
          </a:prstGeom>
          <a:solidFill>
            <a:srgbClr val="00408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Candara"/>
              </a:rPr>
              <a:t>Class 05. The </a:t>
            </a:r>
            <a:r>
              <a:rPr lang="en-US" sz="2000" dirty="0" err="1" smtClean="0">
                <a:solidFill>
                  <a:schemeClr val="bg1"/>
                </a:solidFill>
                <a:latin typeface="Candara"/>
              </a:rPr>
              <a:t>Zaanen</a:t>
            </a:r>
            <a:r>
              <a:rPr lang="en-US" sz="2000" dirty="0" smtClean="0">
                <a:solidFill>
                  <a:schemeClr val="bg1"/>
                </a:solidFill>
                <a:latin typeface="Candara"/>
              </a:rPr>
              <a:t>-</a:t>
            </a:r>
            <a:r>
              <a:rPr lang="en-US" sz="2000" dirty="0" err="1" smtClean="0">
                <a:solidFill>
                  <a:schemeClr val="bg1"/>
                </a:solidFill>
                <a:latin typeface="Candara"/>
              </a:rPr>
              <a:t>Sawatzky</a:t>
            </a:r>
            <a:r>
              <a:rPr lang="en-US" sz="2000" dirty="0" smtClean="0">
                <a:solidFill>
                  <a:schemeClr val="bg1"/>
                </a:solidFill>
                <a:latin typeface="Candara"/>
              </a:rPr>
              <a:t>-Allen phase diagram</a:t>
            </a:r>
            <a:endParaRPr lang="en-US" sz="2000" dirty="0">
              <a:solidFill>
                <a:schemeClr val="bg1"/>
              </a:solidFill>
              <a:latin typeface="Candara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4800" y="528935"/>
            <a:ext cx="8534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  <a:latin typeface="Candara"/>
                <a:cs typeface="Candara"/>
              </a:rPr>
              <a:t>The position of transition metal d-states vs. anion p states:</a:t>
            </a:r>
            <a:endParaRPr lang="en-US" baseline="-25000" dirty="0">
              <a:solidFill>
                <a:schemeClr val="tx2"/>
              </a:solidFill>
              <a:latin typeface="Candara"/>
              <a:cs typeface="Candara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52400" y="6036677"/>
            <a:ext cx="6096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err="1" smtClean="0">
                <a:solidFill>
                  <a:schemeClr val="tx2"/>
                </a:solidFill>
                <a:latin typeface="Candara"/>
                <a:cs typeface="Candara"/>
              </a:rPr>
              <a:t>Zaanen</a:t>
            </a:r>
            <a:r>
              <a:rPr lang="en-US" sz="1600" dirty="0" smtClean="0">
                <a:solidFill>
                  <a:schemeClr val="tx2"/>
                </a:solidFill>
                <a:latin typeface="Candara"/>
                <a:cs typeface="Candara"/>
              </a:rPr>
              <a:t>, </a:t>
            </a:r>
            <a:r>
              <a:rPr lang="en-US" sz="1600" dirty="0" err="1" smtClean="0">
                <a:solidFill>
                  <a:schemeClr val="tx2"/>
                </a:solidFill>
                <a:latin typeface="Candara"/>
                <a:cs typeface="Candara"/>
              </a:rPr>
              <a:t>Sawatzky</a:t>
            </a:r>
            <a:r>
              <a:rPr lang="en-US" sz="1600" dirty="0" smtClean="0">
                <a:solidFill>
                  <a:schemeClr val="tx2"/>
                </a:solidFill>
                <a:latin typeface="Candara"/>
                <a:cs typeface="Candara"/>
              </a:rPr>
              <a:t>, Allen, </a:t>
            </a:r>
            <a:r>
              <a:rPr lang="en-US" sz="1600" i="1" dirty="0" smtClean="0">
                <a:solidFill>
                  <a:schemeClr val="tx2"/>
                </a:solidFill>
                <a:latin typeface="Candara"/>
                <a:cs typeface="Candara"/>
              </a:rPr>
              <a:t>Phys. Rev. </a:t>
            </a:r>
            <a:r>
              <a:rPr lang="en-US" sz="1600" i="1" dirty="0" err="1" smtClean="0">
                <a:solidFill>
                  <a:schemeClr val="tx2"/>
                </a:solidFill>
                <a:latin typeface="Candara"/>
                <a:cs typeface="Candara"/>
              </a:rPr>
              <a:t>Lett</a:t>
            </a:r>
            <a:r>
              <a:rPr lang="en-US" sz="1600" i="1" dirty="0" smtClean="0">
                <a:solidFill>
                  <a:schemeClr val="tx2"/>
                </a:solidFill>
                <a:latin typeface="Candara"/>
                <a:cs typeface="Candara"/>
              </a:rPr>
              <a:t>.</a:t>
            </a:r>
            <a:r>
              <a:rPr lang="en-US" sz="1600" dirty="0" smtClean="0">
                <a:solidFill>
                  <a:schemeClr val="tx2"/>
                </a:solidFill>
                <a:latin typeface="Candara"/>
                <a:cs typeface="Candara"/>
              </a:rPr>
              <a:t> </a:t>
            </a:r>
            <a:r>
              <a:rPr lang="en-US" sz="1600" b="1" dirty="0" smtClean="0">
                <a:solidFill>
                  <a:schemeClr val="tx2"/>
                </a:solidFill>
                <a:latin typeface="Candara"/>
                <a:cs typeface="Candara"/>
              </a:rPr>
              <a:t>55</a:t>
            </a:r>
            <a:r>
              <a:rPr lang="en-US" sz="1600" dirty="0" smtClean="0">
                <a:solidFill>
                  <a:schemeClr val="tx2"/>
                </a:solidFill>
                <a:latin typeface="Candara"/>
                <a:cs typeface="Candara"/>
              </a:rPr>
              <a:t> (1985) 418–421.</a:t>
            </a:r>
            <a:endParaRPr lang="en-US" sz="1600" baseline="-25000" dirty="0">
              <a:solidFill>
                <a:schemeClr val="tx2"/>
              </a:solidFill>
              <a:latin typeface="Candara"/>
              <a:cs typeface="Candara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508" y="1142999"/>
            <a:ext cx="5458691" cy="4879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1216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1"/>
          <p:cNvSpPr txBox="1">
            <a:spLocks noChangeArrowheads="1"/>
          </p:cNvSpPr>
          <p:nvPr/>
        </p:nvSpPr>
        <p:spPr bwMode="auto">
          <a:xfrm>
            <a:off x="0" y="1587"/>
            <a:ext cx="9144000" cy="400110"/>
          </a:xfrm>
          <a:prstGeom prst="rect">
            <a:avLst/>
          </a:prstGeom>
          <a:solidFill>
            <a:srgbClr val="00408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Candara"/>
              </a:rPr>
              <a:t>Class 05. The </a:t>
            </a:r>
            <a:r>
              <a:rPr lang="en-US" sz="2000" dirty="0" err="1" smtClean="0">
                <a:solidFill>
                  <a:schemeClr val="bg1"/>
                </a:solidFill>
                <a:latin typeface="Candara"/>
              </a:rPr>
              <a:t>Zaanen</a:t>
            </a:r>
            <a:r>
              <a:rPr lang="en-US" sz="2000" dirty="0" smtClean="0">
                <a:solidFill>
                  <a:schemeClr val="bg1"/>
                </a:solidFill>
                <a:latin typeface="Candara"/>
              </a:rPr>
              <a:t>-</a:t>
            </a:r>
            <a:r>
              <a:rPr lang="en-US" sz="2000" dirty="0" err="1" smtClean="0">
                <a:solidFill>
                  <a:schemeClr val="bg1"/>
                </a:solidFill>
                <a:latin typeface="Candara"/>
              </a:rPr>
              <a:t>Sawatzky</a:t>
            </a:r>
            <a:r>
              <a:rPr lang="en-US" sz="2000" dirty="0" smtClean="0">
                <a:solidFill>
                  <a:schemeClr val="bg1"/>
                </a:solidFill>
                <a:latin typeface="Candara"/>
              </a:rPr>
              <a:t>-Allen phase diagram</a:t>
            </a:r>
            <a:endParaRPr lang="en-US" sz="2000" dirty="0">
              <a:solidFill>
                <a:schemeClr val="bg1"/>
              </a:solidFill>
              <a:latin typeface="Candara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4800" y="528935"/>
            <a:ext cx="8534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  <a:latin typeface="Candara"/>
                <a:cs typeface="Candara"/>
              </a:rPr>
              <a:t>The actual diagram. Note that </a:t>
            </a:r>
            <a:r>
              <a:rPr lang="en-US" i="1" dirty="0" smtClean="0">
                <a:solidFill>
                  <a:schemeClr val="tx2"/>
                </a:solidFill>
                <a:latin typeface="Candara"/>
                <a:cs typeface="Candara"/>
              </a:rPr>
              <a:t>T</a:t>
            </a:r>
            <a:r>
              <a:rPr lang="en-US" dirty="0" smtClean="0">
                <a:solidFill>
                  <a:schemeClr val="tx2"/>
                </a:solidFill>
                <a:latin typeface="Candara"/>
                <a:cs typeface="Candara"/>
              </a:rPr>
              <a:t> is what we have been calling </a:t>
            </a:r>
            <a:r>
              <a:rPr lang="en-US" i="1" dirty="0" smtClean="0">
                <a:solidFill>
                  <a:schemeClr val="tx2"/>
                </a:solidFill>
                <a:latin typeface="Candara"/>
                <a:cs typeface="Candara"/>
              </a:rPr>
              <a:t>W</a:t>
            </a:r>
            <a:r>
              <a:rPr lang="en-US" dirty="0" smtClean="0">
                <a:solidFill>
                  <a:schemeClr val="tx2"/>
                </a:solidFill>
                <a:latin typeface="Candara"/>
                <a:cs typeface="Candara"/>
              </a:rPr>
              <a:t>, </a:t>
            </a:r>
            <a:r>
              <a:rPr lang="en-US" i="1" dirty="0" smtClean="0">
                <a:solidFill>
                  <a:schemeClr val="tx2"/>
                </a:solidFill>
                <a:latin typeface="Candara"/>
                <a:cs typeface="Candara"/>
              </a:rPr>
              <a:t>and W</a:t>
            </a:r>
            <a:r>
              <a:rPr lang="en-US" dirty="0" smtClean="0">
                <a:solidFill>
                  <a:schemeClr val="tx2"/>
                </a:solidFill>
                <a:latin typeface="Candara"/>
                <a:cs typeface="Candara"/>
              </a:rPr>
              <a:t> is proportional to </a:t>
            </a:r>
            <a:r>
              <a:rPr lang="en-US" i="1" dirty="0" smtClean="0">
                <a:solidFill>
                  <a:schemeClr val="tx2"/>
                </a:solidFill>
                <a:latin typeface="Candara"/>
                <a:cs typeface="Candara"/>
              </a:rPr>
              <a:t>t </a:t>
            </a:r>
            <a:r>
              <a:rPr lang="en-US" dirty="0" smtClean="0">
                <a:solidFill>
                  <a:schemeClr val="tx2"/>
                </a:solidFill>
                <a:latin typeface="Candara"/>
                <a:cs typeface="Candara"/>
              </a:rPr>
              <a:t>in the Hubbard Model.</a:t>
            </a:r>
            <a:r>
              <a:rPr lang="en-US" i="1" dirty="0" smtClean="0">
                <a:solidFill>
                  <a:schemeClr val="tx2"/>
                </a:solidFill>
                <a:latin typeface="Candara"/>
                <a:cs typeface="Candara"/>
              </a:rPr>
              <a:t> </a:t>
            </a:r>
            <a:endParaRPr lang="en-US" i="1" baseline="-25000" dirty="0">
              <a:solidFill>
                <a:schemeClr val="tx2"/>
              </a:solidFill>
              <a:latin typeface="Candara"/>
              <a:cs typeface="Candara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52400" y="6036677"/>
            <a:ext cx="62484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err="1" smtClean="0">
                <a:solidFill>
                  <a:schemeClr val="tx2"/>
                </a:solidFill>
                <a:latin typeface="Candara"/>
                <a:cs typeface="Candara"/>
              </a:rPr>
              <a:t>Zaanen</a:t>
            </a:r>
            <a:r>
              <a:rPr lang="en-US" sz="1600" dirty="0" smtClean="0">
                <a:solidFill>
                  <a:schemeClr val="tx2"/>
                </a:solidFill>
                <a:latin typeface="Candara"/>
                <a:cs typeface="Candara"/>
              </a:rPr>
              <a:t>, </a:t>
            </a:r>
            <a:r>
              <a:rPr lang="en-US" sz="1600" dirty="0" err="1" smtClean="0">
                <a:solidFill>
                  <a:schemeClr val="tx2"/>
                </a:solidFill>
                <a:latin typeface="Candara"/>
                <a:cs typeface="Candara"/>
              </a:rPr>
              <a:t>Sawatzky</a:t>
            </a:r>
            <a:r>
              <a:rPr lang="en-US" sz="1600" dirty="0" smtClean="0">
                <a:solidFill>
                  <a:schemeClr val="tx2"/>
                </a:solidFill>
                <a:latin typeface="Candara"/>
                <a:cs typeface="Candara"/>
              </a:rPr>
              <a:t>, Allen, </a:t>
            </a:r>
            <a:r>
              <a:rPr lang="en-US" sz="1600" i="1" dirty="0" smtClean="0">
                <a:solidFill>
                  <a:schemeClr val="tx2"/>
                </a:solidFill>
                <a:latin typeface="Candara"/>
                <a:cs typeface="Candara"/>
              </a:rPr>
              <a:t>Phys. Rev. </a:t>
            </a:r>
            <a:r>
              <a:rPr lang="en-US" sz="1600" i="1" dirty="0" err="1" smtClean="0">
                <a:solidFill>
                  <a:schemeClr val="tx2"/>
                </a:solidFill>
                <a:latin typeface="Candara"/>
                <a:cs typeface="Candara"/>
              </a:rPr>
              <a:t>Lett</a:t>
            </a:r>
            <a:r>
              <a:rPr lang="en-US" sz="1600" i="1" dirty="0" smtClean="0">
                <a:solidFill>
                  <a:schemeClr val="tx2"/>
                </a:solidFill>
                <a:latin typeface="Candara"/>
                <a:cs typeface="Candara"/>
              </a:rPr>
              <a:t>.</a:t>
            </a:r>
            <a:r>
              <a:rPr lang="en-US" sz="1600" dirty="0" smtClean="0">
                <a:solidFill>
                  <a:schemeClr val="tx2"/>
                </a:solidFill>
                <a:latin typeface="Candara"/>
                <a:cs typeface="Candara"/>
              </a:rPr>
              <a:t> </a:t>
            </a:r>
            <a:r>
              <a:rPr lang="en-US" sz="1600" b="1" dirty="0" smtClean="0">
                <a:solidFill>
                  <a:schemeClr val="tx2"/>
                </a:solidFill>
                <a:latin typeface="Candara"/>
                <a:cs typeface="Candara"/>
              </a:rPr>
              <a:t>55</a:t>
            </a:r>
            <a:r>
              <a:rPr lang="en-US" sz="1600" dirty="0" smtClean="0">
                <a:solidFill>
                  <a:schemeClr val="tx2"/>
                </a:solidFill>
                <a:latin typeface="Candara"/>
                <a:cs typeface="Candara"/>
              </a:rPr>
              <a:t> (1985) 418–421.</a:t>
            </a:r>
            <a:endParaRPr lang="en-US" sz="1600" baseline="-25000" dirty="0">
              <a:solidFill>
                <a:schemeClr val="tx2"/>
              </a:solidFill>
              <a:latin typeface="Candara"/>
              <a:cs typeface="Candara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418" y="1143000"/>
            <a:ext cx="7023100" cy="481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5322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1"/>
          <p:cNvSpPr txBox="1">
            <a:spLocks noChangeArrowheads="1"/>
          </p:cNvSpPr>
          <p:nvPr/>
        </p:nvSpPr>
        <p:spPr bwMode="auto">
          <a:xfrm>
            <a:off x="0" y="1587"/>
            <a:ext cx="9144000" cy="400110"/>
          </a:xfrm>
          <a:prstGeom prst="rect">
            <a:avLst/>
          </a:prstGeom>
          <a:solidFill>
            <a:srgbClr val="00408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Candara"/>
              </a:rPr>
              <a:t>Class 05. The </a:t>
            </a:r>
            <a:r>
              <a:rPr lang="en-US" sz="2000" dirty="0" err="1" smtClean="0">
                <a:solidFill>
                  <a:schemeClr val="bg1"/>
                </a:solidFill>
                <a:latin typeface="Candara"/>
              </a:rPr>
              <a:t>Zaanen</a:t>
            </a:r>
            <a:r>
              <a:rPr lang="en-US" sz="2000" dirty="0" smtClean="0">
                <a:solidFill>
                  <a:schemeClr val="bg1"/>
                </a:solidFill>
                <a:latin typeface="Candara"/>
              </a:rPr>
              <a:t>-</a:t>
            </a:r>
            <a:r>
              <a:rPr lang="en-US" sz="2000" dirty="0" err="1" smtClean="0">
                <a:solidFill>
                  <a:schemeClr val="bg1"/>
                </a:solidFill>
                <a:latin typeface="Candara"/>
              </a:rPr>
              <a:t>Sawatzky</a:t>
            </a:r>
            <a:r>
              <a:rPr lang="en-US" sz="2000" dirty="0" smtClean="0">
                <a:solidFill>
                  <a:schemeClr val="bg1"/>
                </a:solidFill>
                <a:latin typeface="Candara"/>
              </a:rPr>
              <a:t>-Allen phase diagram</a:t>
            </a:r>
            <a:endParaRPr lang="en-US" sz="2000" dirty="0">
              <a:solidFill>
                <a:schemeClr val="bg1"/>
              </a:solidFill>
              <a:latin typeface="Candara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4800" y="528935"/>
            <a:ext cx="8534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  <a:latin typeface="Candara"/>
                <a:cs typeface="Candara"/>
              </a:rPr>
              <a:t>A simplified view: In the language of ZSA:</a:t>
            </a:r>
            <a:endParaRPr lang="en-US" dirty="0">
              <a:solidFill>
                <a:schemeClr val="tx2"/>
              </a:solidFill>
              <a:latin typeface="Candara"/>
              <a:cs typeface="Candara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52400" y="6036677"/>
            <a:ext cx="54864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err="1" smtClean="0">
                <a:solidFill>
                  <a:schemeClr val="tx2"/>
                </a:solidFill>
                <a:latin typeface="Candara"/>
                <a:cs typeface="Candara"/>
              </a:rPr>
              <a:t>Zaanen</a:t>
            </a:r>
            <a:r>
              <a:rPr lang="en-US" sz="1600" dirty="0" smtClean="0">
                <a:solidFill>
                  <a:schemeClr val="tx2"/>
                </a:solidFill>
                <a:latin typeface="Candara"/>
                <a:cs typeface="Candara"/>
              </a:rPr>
              <a:t>, </a:t>
            </a:r>
            <a:r>
              <a:rPr lang="en-US" sz="1600" dirty="0" err="1" smtClean="0">
                <a:solidFill>
                  <a:schemeClr val="tx2"/>
                </a:solidFill>
                <a:latin typeface="Candara"/>
                <a:cs typeface="Candara"/>
              </a:rPr>
              <a:t>Sawatzky</a:t>
            </a:r>
            <a:r>
              <a:rPr lang="en-US" sz="1600" dirty="0" smtClean="0">
                <a:solidFill>
                  <a:schemeClr val="tx2"/>
                </a:solidFill>
                <a:latin typeface="Candara"/>
                <a:cs typeface="Candara"/>
              </a:rPr>
              <a:t>, Allen, </a:t>
            </a:r>
            <a:r>
              <a:rPr lang="en-US" sz="1600" i="1" dirty="0" smtClean="0">
                <a:solidFill>
                  <a:schemeClr val="tx2"/>
                </a:solidFill>
                <a:latin typeface="Candara"/>
                <a:cs typeface="Candara"/>
              </a:rPr>
              <a:t>Phys. Rev. </a:t>
            </a:r>
            <a:r>
              <a:rPr lang="en-US" sz="1600" i="1" dirty="0" err="1" smtClean="0">
                <a:solidFill>
                  <a:schemeClr val="tx2"/>
                </a:solidFill>
                <a:latin typeface="Candara"/>
                <a:cs typeface="Candara"/>
              </a:rPr>
              <a:t>Lett</a:t>
            </a:r>
            <a:r>
              <a:rPr lang="en-US" sz="1600" i="1" dirty="0" smtClean="0">
                <a:solidFill>
                  <a:schemeClr val="tx2"/>
                </a:solidFill>
                <a:latin typeface="Candara"/>
                <a:cs typeface="Candara"/>
              </a:rPr>
              <a:t>.</a:t>
            </a:r>
            <a:r>
              <a:rPr lang="en-US" sz="1600" dirty="0" smtClean="0">
                <a:solidFill>
                  <a:schemeClr val="tx2"/>
                </a:solidFill>
                <a:latin typeface="Candara"/>
                <a:cs typeface="Candara"/>
              </a:rPr>
              <a:t> </a:t>
            </a:r>
            <a:r>
              <a:rPr lang="en-US" sz="1600" b="1" dirty="0" smtClean="0">
                <a:solidFill>
                  <a:schemeClr val="tx2"/>
                </a:solidFill>
                <a:latin typeface="Candara"/>
                <a:cs typeface="Candara"/>
              </a:rPr>
              <a:t>55</a:t>
            </a:r>
            <a:r>
              <a:rPr lang="en-US" sz="1600" dirty="0" smtClean="0">
                <a:solidFill>
                  <a:schemeClr val="tx2"/>
                </a:solidFill>
                <a:latin typeface="Candara"/>
                <a:cs typeface="Candara"/>
              </a:rPr>
              <a:t> (1985) 418–421.</a:t>
            </a:r>
            <a:endParaRPr lang="en-US" sz="1600" baseline="-25000" dirty="0">
              <a:solidFill>
                <a:schemeClr val="tx2"/>
              </a:solidFill>
              <a:latin typeface="Candara"/>
              <a:cs typeface="Candara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613827" y="1524000"/>
            <a:ext cx="7691973" cy="3657600"/>
            <a:chOff x="613827" y="1524000"/>
            <a:chExt cx="7691973" cy="3657600"/>
          </a:xfrm>
        </p:grpSpPr>
        <p:sp>
          <p:nvSpPr>
            <p:cNvPr id="3" name="Rectangle 2"/>
            <p:cNvSpPr/>
            <p:nvPr/>
          </p:nvSpPr>
          <p:spPr>
            <a:xfrm>
              <a:off x="768927" y="4229100"/>
              <a:ext cx="1371600" cy="952500"/>
            </a:xfrm>
            <a:prstGeom prst="rect">
              <a:avLst/>
            </a:prstGeom>
            <a:solidFill>
              <a:srgbClr val="C0504D"/>
            </a:solidFill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768927" y="3505200"/>
              <a:ext cx="1371600" cy="4191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768927" y="2130136"/>
              <a:ext cx="1371600" cy="4191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Arrow Connector 8"/>
            <p:cNvCxnSpPr/>
            <p:nvPr/>
          </p:nvCxnSpPr>
          <p:spPr>
            <a:xfrm>
              <a:off x="1447800" y="2667000"/>
              <a:ext cx="0" cy="76200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ectangle 9"/>
            <p:cNvSpPr/>
            <p:nvPr/>
          </p:nvSpPr>
          <p:spPr>
            <a:xfrm>
              <a:off x="2286000" y="3554968"/>
              <a:ext cx="164641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schemeClr val="tx2"/>
                  </a:solidFill>
                  <a:latin typeface="Candara"/>
                  <a:cs typeface="Candara"/>
                </a:rPr>
                <a:t>lower Hubbard</a:t>
              </a:r>
              <a:endParaRPr lang="en-US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362200" y="2179904"/>
              <a:ext cx="166794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schemeClr val="tx2"/>
                  </a:solidFill>
                  <a:latin typeface="Candara"/>
                  <a:cs typeface="Candara"/>
                </a:rPr>
                <a:t>upper Hubbard</a:t>
              </a:r>
              <a:endParaRPr lang="en-US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543009" y="2889632"/>
              <a:ext cx="37953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i="1" dirty="0" smtClean="0">
                  <a:solidFill>
                    <a:schemeClr val="tx2"/>
                  </a:solidFill>
                  <a:latin typeface="Candara"/>
                  <a:cs typeface="Candara"/>
                </a:rPr>
                <a:t>U</a:t>
              </a:r>
              <a:endParaRPr lang="en-US" i="1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13827" y="1524000"/>
              <a:ext cx="264751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schemeClr val="tx2"/>
                  </a:solidFill>
                  <a:latin typeface="Candara"/>
                  <a:cs typeface="Candara"/>
                </a:rPr>
                <a:t>Mott-Hubbard insulators:</a:t>
              </a:r>
              <a:endParaRPr lang="en-US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5044582" y="3448050"/>
              <a:ext cx="1371600" cy="952500"/>
            </a:xfrm>
            <a:prstGeom prst="rect">
              <a:avLst/>
            </a:prstGeom>
            <a:solidFill>
              <a:srgbClr val="C0504D"/>
            </a:solidFill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5044582" y="4731782"/>
              <a:ext cx="1371600" cy="4191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5044582" y="2130136"/>
              <a:ext cx="1371600" cy="4191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>
              <a:off x="5723455" y="2667000"/>
              <a:ext cx="0" cy="76200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Rectangle 18"/>
            <p:cNvSpPr/>
            <p:nvPr/>
          </p:nvSpPr>
          <p:spPr>
            <a:xfrm>
              <a:off x="6561655" y="4736068"/>
              <a:ext cx="164641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schemeClr val="tx2"/>
                  </a:solidFill>
                  <a:latin typeface="Candara"/>
                  <a:cs typeface="Candara"/>
                </a:rPr>
                <a:t>lower Hubbard</a:t>
              </a:r>
              <a:endParaRPr lang="en-US" dirty="0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6637855" y="2179904"/>
              <a:ext cx="166794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schemeClr val="tx2"/>
                  </a:solidFill>
                  <a:latin typeface="Candara"/>
                  <a:cs typeface="Candara"/>
                </a:rPr>
                <a:t>upper Hubbard</a:t>
              </a:r>
              <a:endParaRPr lang="en-US" dirty="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5818664" y="2889632"/>
              <a:ext cx="32589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schemeClr val="tx2"/>
                  </a:solidFill>
                  <a:latin typeface="Symbol" charset="2"/>
                  <a:cs typeface="Symbol" charset="2"/>
                </a:rPr>
                <a:t>D</a:t>
              </a:r>
              <a:endParaRPr lang="en-US" dirty="0">
                <a:latin typeface="Symbol" charset="2"/>
                <a:cs typeface="Symbol" charset="2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4889482" y="1524000"/>
              <a:ext cx="277116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schemeClr val="tx2"/>
                  </a:solidFill>
                  <a:latin typeface="Candara"/>
                  <a:cs typeface="Candara"/>
                </a:rPr>
                <a:t>Charge-transfer insulators:</a:t>
              </a:r>
              <a:endParaRPr lang="en-US" dirty="0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2377555" y="4572000"/>
              <a:ext cx="154632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schemeClr val="tx2"/>
                  </a:solidFill>
                  <a:latin typeface="Candara"/>
                  <a:cs typeface="Candara"/>
                </a:rPr>
                <a:t>anion p states</a:t>
              </a:r>
              <a:endParaRPr lang="en-US" dirty="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6637855" y="3739634"/>
              <a:ext cx="154632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schemeClr val="tx2"/>
                  </a:solidFill>
                  <a:latin typeface="Candara"/>
                  <a:cs typeface="Candara"/>
                </a:rPr>
                <a:t>anion p states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3277402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1"/>
          <p:cNvSpPr txBox="1">
            <a:spLocks noChangeArrowheads="1"/>
          </p:cNvSpPr>
          <p:nvPr/>
        </p:nvSpPr>
        <p:spPr bwMode="auto">
          <a:xfrm>
            <a:off x="0" y="1587"/>
            <a:ext cx="9144000" cy="400110"/>
          </a:xfrm>
          <a:prstGeom prst="rect">
            <a:avLst/>
          </a:prstGeom>
          <a:solidFill>
            <a:srgbClr val="00408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Candara"/>
              </a:rPr>
              <a:t>Class 05. The </a:t>
            </a:r>
            <a:r>
              <a:rPr lang="en-US" sz="2000" dirty="0" err="1" smtClean="0">
                <a:solidFill>
                  <a:schemeClr val="bg1"/>
                </a:solidFill>
                <a:latin typeface="Candara"/>
              </a:rPr>
              <a:t>Zaanen</a:t>
            </a:r>
            <a:r>
              <a:rPr lang="en-US" sz="2000" dirty="0" smtClean="0">
                <a:solidFill>
                  <a:schemeClr val="bg1"/>
                </a:solidFill>
                <a:latin typeface="Candara"/>
              </a:rPr>
              <a:t>-</a:t>
            </a:r>
            <a:r>
              <a:rPr lang="en-US" sz="2000" dirty="0" err="1" smtClean="0">
                <a:solidFill>
                  <a:schemeClr val="bg1"/>
                </a:solidFill>
                <a:latin typeface="Candara"/>
              </a:rPr>
              <a:t>Sawatzky</a:t>
            </a:r>
            <a:r>
              <a:rPr lang="en-US" sz="2000" dirty="0" smtClean="0">
                <a:solidFill>
                  <a:schemeClr val="bg1"/>
                </a:solidFill>
                <a:latin typeface="Candara"/>
              </a:rPr>
              <a:t>-Allen phase diagram</a:t>
            </a:r>
            <a:endParaRPr lang="en-US" sz="2000" dirty="0">
              <a:solidFill>
                <a:schemeClr val="bg1"/>
              </a:solidFill>
              <a:latin typeface="Candara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8600" y="2589073"/>
            <a:ext cx="8534400" cy="1754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  <a:latin typeface="Candara"/>
                <a:cs typeface="Candara"/>
              </a:rPr>
              <a:t>Examples of Mott-Hubbard: V</a:t>
            </a:r>
            <a:r>
              <a:rPr lang="en-US" baseline="-25000" dirty="0" smtClean="0">
                <a:solidFill>
                  <a:schemeClr val="tx2"/>
                </a:solidFill>
                <a:latin typeface="Candara"/>
                <a:cs typeface="Candara"/>
              </a:rPr>
              <a:t>2</a:t>
            </a:r>
            <a:r>
              <a:rPr lang="en-US" dirty="0" smtClean="0">
                <a:solidFill>
                  <a:schemeClr val="tx2"/>
                </a:solidFill>
                <a:latin typeface="Candara"/>
                <a:cs typeface="Candara"/>
              </a:rPr>
              <a:t>O</a:t>
            </a:r>
            <a:r>
              <a:rPr lang="en-US" baseline="-25000" dirty="0" smtClean="0">
                <a:solidFill>
                  <a:schemeClr val="tx2"/>
                </a:solidFill>
                <a:latin typeface="Candara"/>
                <a:cs typeface="Candara"/>
              </a:rPr>
              <a:t>3</a:t>
            </a:r>
            <a:r>
              <a:rPr lang="en-US" dirty="0" smtClean="0">
                <a:solidFill>
                  <a:schemeClr val="tx2"/>
                </a:solidFill>
                <a:latin typeface="Candara"/>
                <a:cs typeface="Candara"/>
              </a:rPr>
              <a:t>, Ti</a:t>
            </a:r>
            <a:r>
              <a:rPr lang="en-US" baseline="-25000" dirty="0" smtClean="0">
                <a:solidFill>
                  <a:schemeClr val="tx2"/>
                </a:solidFill>
                <a:latin typeface="Candara"/>
                <a:cs typeface="Candara"/>
              </a:rPr>
              <a:t>2</a:t>
            </a:r>
            <a:r>
              <a:rPr lang="en-US" dirty="0" smtClean="0">
                <a:solidFill>
                  <a:schemeClr val="tx2"/>
                </a:solidFill>
                <a:latin typeface="Candara"/>
                <a:cs typeface="Candara"/>
              </a:rPr>
              <a:t>O</a:t>
            </a:r>
            <a:r>
              <a:rPr lang="en-US" baseline="-25000" dirty="0" smtClean="0">
                <a:solidFill>
                  <a:schemeClr val="tx2"/>
                </a:solidFill>
                <a:latin typeface="Candara"/>
                <a:cs typeface="Candara"/>
              </a:rPr>
              <a:t>3</a:t>
            </a:r>
            <a:r>
              <a:rPr lang="en-US" dirty="0" smtClean="0">
                <a:solidFill>
                  <a:schemeClr val="tx2"/>
                </a:solidFill>
                <a:latin typeface="Candara"/>
                <a:cs typeface="Candara"/>
              </a:rPr>
              <a:t>, Cr</a:t>
            </a:r>
            <a:r>
              <a:rPr lang="en-US" baseline="-25000" dirty="0" smtClean="0">
                <a:solidFill>
                  <a:schemeClr val="tx2"/>
                </a:solidFill>
                <a:latin typeface="Candara"/>
                <a:cs typeface="Candara"/>
              </a:rPr>
              <a:t>2</a:t>
            </a:r>
            <a:r>
              <a:rPr lang="en-US" dirty="0" smtClean="0">
                <a:solidFill>
                  <a:schemeClr val="tx2"/>
                </a:solidFill>
                <a:latin typeface="Candara"/>
                <a:cs typeface="Candara"/>
              </a:rPr>
              <a:t>O</a:t>
            </a:r>
            <a:r>
              <a:rPr lang="en-US" baseline="-25000" dirty="0" smtClean="0">
                <a:solidFill>
                  <a:schemeClr val="tx2"/>
                </a:solidFill>
                <a:latin typeface="Candara"/>
                <a:cs typeface="Candara"/>
              </a:rPr>
              <a:t>3</a:t>
            </a:r>
            <a:r>
              <a:rPr lang="en-US" dirty="0" smtClean="0">
                <a:solidFill>
                  <a:schemeClr val="tx2"/>
                </a:solidFill>
                <a:latin typeface="Candara"/>
                <a:cs typeface="Candara"/>
              </a:rPr>
              <a:t> and most halides. Early transition metals, and lower oxidation states. Interestingly, these do display </a:t>
            </a:r>
            <a:r>
              <a:rPr lang="en-US" i="1" dirty="0" smtClean="0">
                <a:solidFill>
                  <a:schemeClr val="tx2"/>
                </a:solidFill>
                <a:latin typeface="Candara"/>
                <a:cs typeface="Candara"/>
              </a:rPr>
              <a:t>T-</a:t>
            </a:r>
            <a:r>
              <a:rPr lang="en-US" dirty="0" smtClean="0">
                <a:solidFill>
                  <a:schemeClr val="tx2"/>
                </a:solidFill>
                <a:latin typeface="Candara"/>
                <a:cs typeface="Candara"/>
              </a:rPr>
              <a:t>dependent M–I transitions.</a:t>
            </a:r>
          </a:p>
          <a:p>
            <a:endParaRPr lang="en-US" dirty="0">
              <a:solidFill>
                <a:schemeClr val="tx2"/>
              </a:solidFill>
              <a:latin typeface="Candara"/>
              <a:cs typeface="Candara"/>
            </a:endParaRPr>
          </a:p>
          <a:p>
            <a:r>
              <a:rPr lang="en-US" dirty="0" smtClean="0">
                <a:solidFill>
                  <a:schemeClr val="tx2"/>
                </a:solidFill>
                <a:latin typeface="Candara"/>
                <a:cs typeface="Candara"/>
              </a:rPr>
              <a:t>Examples of Charge-transfer: </a:t>
            </a:r>
            <a:r>
              <a:rPr lang="en-US" dirty="0" err="1" smtClean="0">
                <a:solidFill>
                  <a:schemeClr val="tx2"/>
                </a:solidFill>
                <a:latin typeface="Candara"/>
                <a:cs typeface="Candara"/>
              </a:rPr>
              <a:t>CuO</a:t>
            </a:r>
            <a:r>
              <a:rPr lang="en-US" dirty="0" smtClean="0">
                <a:solidFill>
                  <a:schemeClr val="tx2"/>
                </a:solidFill>
                <a:latin typeface="Candara"/>
                <a:cs typeface="Candara"/>
              </a:rPr>
              <a:t>, NiCl</a:t>
            </a:r>
            <a:r>
              <a:rPr lang="en-US" baseline="-25000" dirty="0" smtClean="0">
                <a:solidFill>
                  <a:schemeClr val="tx2"/>
                </a:solidFill>
                <a:latin typeface="Candara"/>
                <a:cs typeface="Candara"/>
              </a:rPr>
              <a:t>2</a:t>
            </a:r>
            <a:r>
              <a:rPr lang="en-US" dirty="0" smtClean="0">
                <a:solidFill>
                  <a:schemeClr val="tx2"/>
                </a:solidFill>
                <a:latin typeface="Candara"/>
                <a:cs typeface="Candara"/>
              </a:rPr>
              <a:t>, </a:t>
            </a:r>
            <a:r>
              <a:rPr lang="en-US" dirty="0" err="1" smtClean="0">
                <a:solidFill>
                  <a:schemeClr val="tx2"/>
                </a:solidFill>
                <a:latin typeface="Candara"/>
                <a:cs typeface="Candara"/>
              </a:rPr>
              <a:t>NiS</a:t>
            </a:r>
            <a:r>
              <a:rPr lang="en-US" dirty="0" smtClean="0">
                <a:solidFill>
                  <a:schemeClr val="tx2"/>
                </a:solidFill>
                <a:latin typeface="Candara"/>
                <a:cs typeface="Candara"/>
              </a:rPr>
              <a:t>, </a:t>
            </a:r>
            <a:r>
              <a:rPr lang="en-US" i="1" dirty="0" smtClean="0">
                <a:solidFill>
                  <a:schemeClr val="tx2"/>
                </a:solidFill>
                <a:latin typeface="Candara"/>
                <a:cs typeface="Candara"/>
              </a:rPr>
              <a:t>etc</a:t>
            </a:r>
            <a:r>
              <a:rPr lang="en-US" dirty="0" smtClean="0">
                <a:solidFill>
                  <a:schemeClr val="tx2"/>
                </a:solidFill>
                <a:latin typeface="Candara"/>
                <a:cs typeface="Candara"/>
              </a:rPr>
              <a:t>. Later transition metals and higher oxidation states. </a:t>
            </a:r>
            <a:r>
              <a:rPr lang="en-US" dirty="0" err="1" smtClean="0">
                <a:solidFill>
                  <a:schemeClr val="tx2"/>
                </a:solidFill>
                <a:latin typeface="Candara"/>
                <a:cs typeface="Candara"/>
              </a:rPr>
              <a:t>CuO</a:t>
            </a:r>
            <a:r>
              <a:rPr lang="en-US" dirty="0" smtClean="0">
                <a:solidFill>
                  <a:schemeClr val="tx2"/>
                </a:solidFill>
                <a:latin typeface="Candara"/>
                <a:cs typeface="Candara"/>
              </a:rPr>
              <a:t> and NiCl</a:t>
            </a:r>
            <a:r>
              <a:rPr lang="en-US" baseline="-25000" dirty="0" smtClean="0">
                <a:solidFill>
                  <a:schemeClr val="tx2"/>
                </a:solidFill>
                <a:latin typeface="Candara"/>
                <a:cs typeface="Candara"/>
              </a:rPr>
              <a:t>2</a:t>
            </a:r>
            <a:r>
              <a:rPr lang="en-US" dirty="0" smtClean="0">
                <a:solidFill>
                  <a:schemeClr val="tx2"/>
                </a:solidFill>
                <a:latin typeface="Candara"/>
                <a:cs typeface="Candara"/>
              </a:rPr>
              <a:t> are always insulating.  </a:t>
            </a:r>
            <a:endParaRPr lang="en-US" dirty="0">
              <a:solidFill>
                <a:schemeClr val="tx2"/>
              </a:solidFill>
              <a:latin typeface="Candara"/>
              <a:cs typeface="Candara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52400" y="6036677"/>
            <a:ext cx="5715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err="1" smtClean="0">
                <a:solidFill>
                  <a:schemeClr val="tx2"/>
                </a:solidFill>
                <a:latin typeface="Candara"/>
                <a:cs typeface="Candara"/>
              </a:rPr>
              <a:t>Zaanen</a:t>
            </a:r>
            <a:r>
              <a:rPr lang="en-US" sz="1600" dirty="0" smtClean="0">
                <a:solidFill>
                  <a:schemeClr val="tx2"/>
                </a:solidFill>
                <a:latin typeface="Candara"/>
                <a:cs typeface="Candara"/>
              </a:rPr>
              <a:t>, </a:t>
            </a:r>
            <a:r>
              <a:rPr lang="en-US" sz="1600" dirty="0" err="1" smtClean="0">
                <a:solidFill>
                  <a:schemeClr val="tx2"/>
                </a:solidFill>
                <a:latin typeface="Candara"/>
                <a:cs typeface="Candara"/>
              </a:rPr>
              <a:t>Sawatzky</a:t>
            </a:r>
            <a:r>
              <a:rPr lang="en-US" sz="1600" dirty="0" smtClean="0">
                <a:solidFill>
                  <a:schemeClr val="tx2"/>
                </a:solidFill>
                <a:latin typeface="Candara"/>
                <a:cs typeface="Candara"/>
              </a:rPr>
              <a:t>, Allen, </a:t>
            </a:r>
            <a:r>
              <a:rPr lang="en-US" sz="1600" i="1" dirty="0" smtClean="0">
                <a:solidFill>
                  <a:schemeClr val="tx2"/>
                </a:solidFill>
                <a:latin typeface="Candara"/>
                <a:cs typeface="Candara"/>
              </a:rPr>
              <a:t>Phys. Rev. </a:t>
            </a:r>
            <a:r>
              <a:rPr lang="en-US" sz="1600" i="1" dirty="0" err="1" smtClean="0">
                <a:solidFill>
                  <a:schemeClr val="tx2"/>
                </a:solidFill>
                <a:latin typeface="Candara"/>
                <a:cs typeface="Candara"/>
              </a:rPr>
              <a:t>Lett</a:t>
            </a:r>
            <a:r>
              <a:rPr lang="en-US" sz="1600" i="1" dirty="0" smtClean="0">
                <a:solidFill>
                  <a:schemeClr val="tx2"/>
                </a:solidFill>
                <a:latin typeface="Candara"/>
                <a:cs typeface="Candara"/>
              </a:rPr>
              <a:t>.</a:t>
            </a:r>
            <a:r>
              <a:rPr lang="en-US" sz="1600" dirty="0" smtClean="0">
                <a:solidFill>
                  <a:schemeClr val="tx2"/>
                </a:solidFill>
                <a:latin typeface="Candara"/>
                <a:cs typeface="Candara"/>
              </a:rPr>
              <a:t> </a:t>
            </a:r>
            <a:r>
              <a:rPr lang="en-US" sz="1600" b="1" dirty="0" smtClean="0">
                <a:solidFill>
                  <a:schemeClr val="tx2"/>
                </a:solidFill>
                <a:latin typeface="Candara"/>
                <a:cs typeface="Candara"/>
              </a:rPr>
              <a:t>55</a:t>
            </a:r>
            <a:r>
              <a:rPr lang="en-US" sz="1600" dirty="0" smtClean="0">
                <a:solidFill>
                  <a:schemeClr val="tx2"/>
                </a:solidFill>
                <a:latin typeface="Candara"/>
                <a:cs typeface="Candara"/>
              </a:rPr>
              <a:t> (1985) 418–421.</a:t>
            </a:r>
            <a:endParaRPr lang="en-US" sz="1600" baseline="-25000" dirty="0">
              <a:solidFill>
                <a:schemeClr val="tx2"/>
              </a:solidFill>
              <a:latin typeface="Candara"/>
              <a:cs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7913397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1"/>
          <p:cNvSpPr txBox="1">
            <a:spLocks noChangeArrowheads="1"/>
          </p:cNvSpPr>
          <p:nvPr/>
        </p:nvSpPr>
        <p:spPr bwMode="auto">
          <a:xfrm>
            <a:off x="0" y="1587"/>
            <a:ext cx="9144000" cy="400110"/>
          </a:xfrm>
          <a:prstGeom prst="rect">
            <a:avLst/>
          </a:prstGeom>
          <a:solidFill>
            <a:srgbClr val="00408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Candara"/>
              </a:rPr>
              <a:t>Class 05. The </a:t>
            </a:r>
            <a:r>
              <a:rPr lang="en-US" sz="2000" dirty="0" err="1" smtClean="0">
                <a:solidFill>
                  <a:schemeClr val="bg1"/>
                </a:solidFill>
                <a:latin typeface="Candara"/>
              </a:rPr>
              <a:t>Zaanen</a:t>
            </a:r>
            <a:r>
              <a:rPr lang="en-US" sz="2000" dirty="0" smtClean="0">
                <a:solidFill>
                  <a:schemeClr val="bg1"/>
                </a:solidFill>
                <a:latin typeface="Candara"/>
              </a:rPr>
              <a:t>-</a:t>
            </a:r>
            <a:r>
              <a:rPr lang="en-US" sz="2000" dirty="0" err="1" smtClean="0">
                <a:solidFill>
                  <a:schemeClr val="bg1"/>
                </a:solidFill>
                <a:latin typeface="Candara"/>
              </a:rPr>
              <a:t>Sawatzky</a:t>
            </a:r>
            <a:r>
              <a:rPr lang="en-US" sz="2000" dirty="0" smtClean="0">
                <a:solidFill>
                  <a:schemeClr val="bg1"/>
                </a:solidFill>
                <a:latin typeface="Candara"/>
              </a:rPr>
              <a:t>-Allen phase diagram. Periodic trends</a:t>
            </a:r>
            <a:endParaRPr lang="en-US" sz="2000" dirty="0">
              <a:solidFill>
                <a:schemeClr val="bg1"/>
              </a:solidFill>
              <a:latin typeface="Candara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52400" y="6036677"/>
            <a:ext cx="5715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err="1" smtClean="0">
                <a:solidFill>
                  <a:schemeClr val="tx2"/>
                </a:solidFill>
                <a:latin typeface="Candara"/>
                <a:cs typeface="Candara"/>
              </a:rPr>
              <a:t>Zaanen</a:t>
            </a:r>
            <a:r>
              <a:rPr lang="en-US" sz="1600" dirty="0" smtClean="0">
                <a:solidFill>
                  <a:schemeClr val="tx2"/>
                </a:solidFill>
                <a:latin typeface="Candara"/>
                <a:cs typeface="Candara"/>
              </a:rPr>
              <a:t>, </a:t>
            </a:r>
            <a:r>
              <a:rPr lang="en-US" sz="1600" dirty="0" err="1" smtClean="0">
                <a:solidFill>
                  <a:schemeClr val="tx2"/>
                </a:solidFill>
                <a:latin typeface="Candara"/>
                <a:cs typeface="Candara"/>
              </a:rPr>
              <a:t>Sawatzky</a:t>
            </a:r>
            <a:r>
              <a:rPr lang="en-US" sz="1600" dirty="0" smtClean="0">
                <a:solidFill>
                  <a:schemeClr val="tx2"/>
                </a:solidFill>
                <a:latin typeface="Candara"/>
                <a:cs typeface="Candara"/>
              </a:rPr>
              <a:t>, Allen, </a:t>
            </a:r>
            <a:r>
              <a:rPr lang="en-US" sz="1600" i="1" dirty="0" smtClean="0">
                <a:solidFill>
                  <a:schemeClr val="tx2"/>
                </a:solidFill>
                <a:latin typeface="Candara"/>
                <a:cs typeface="Candara"/>
              </a:rPr>
              <a:t>Phys. Rev. </a:t>
            </a:r>
            <a:r>
              <a:rPr lang="en-US" sz="1600" i="1" dirty="0" err="1" smtClean="0">
                <a:solidFill>
                  <a:schemeClr val="tx2"/>
                </a:solidFill>
                <a:latin typeface="Candara"/>
                <a:cs typeface="Candara"/>
              </a:rPr>
              <a:t>Lett</a:t>
            </a:r>
            <a:r>
              <a:rPr lang="en-US" sz="1600" i="1" dirty="0" smtClean="0">
                <a:solidFill>
                  <a:schemeClr val="tx2"/>
                </a:solidFill>
                <a:latin typeface="Candara"/>
                <a:cs typeface="Candara"/>
              </a:rPr>
              <a:t>.</a:t>
            </a:r>
            <a:r>
              <a:rPr lang="en-US" sz="1600" dirty="0" smtClean="0">
                <a:solidFill>
                  <a:schemeClr val="tx2"/>
                </a:solidFill>
                <a:latin typeface="Candara"/>
                <a:cs typeface="Candara"/>
              </a:rPr>
              <a:t> </a:t>
            </a:r>
            <a:r>
              <a:rPr lang="en-US" sz="1600" b="1" dirty="0" smtClean="0">
                <a:solidFill>
                  <a:schemeClr val="tx2"/>
                </a:solidFill>
                <a:latin typeface="Candara"/>
                <a:cs typeface="Candara"/>
              </a:rPr>
              <a:t>55</a:t>
            </a:r>
            <a:r>
              <a:rPr lang="en-US" sz="1600" dirty="0" smtClean="0">
                <a:solidFill>
                  <a:schemeClr val="tx2"/>
                </a:solidFill>
                <a:latin typeface="Candara"/>
                <a:cs typeface="Candara"/>
              </a:rPr>
              <a:t> (1985) 418–421.</a:t>
            </a:r>
            <a:endParaRPr lang="en-US" sz="1600" baseline="-25000" dirty="0">
              <a:solidFill>
                <a:schemeClr val="tx2"/>
              </a:solidFill>
              <a:latin typeface="Candara"/>
              <a:cs typeface="Candara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914400"/>
            <a:ext cx="7696200" cy="4367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0762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1"/>
          <p:cNvSpPr txBox="1">
            <a:spLocks noChangeArrowheads="1"/>
          </p:cNvSpPr>
          <p:nvPr/>
        </p:nvSpPr>
        <p:spPr bwMode="auto">
          <a:xfrm>
            <a:off x="0" y="1587"/>
            <a:ext cx="9144000" cy="400110"/>
          </a:xfrm>
          <a:prstGeom prst="rect">
            <a:avLst/>
          </a:prstGeom>
          <a:solidFill>
            <a:srgbClr val="00408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Candara"/>
              </a:rPr>
              <a:t>Class 05. The </a:t>
            </a:r>
            <a:r>
              <a:rPr lang="en-US" sz="2000" dirty="0" err="1" smtClean="0">
                <a:solidFill>
                  <a:schemeClr val="bg1"/>
                </a:solidFill>
                <a:latin typeface="Candara"/>
              </a:rPr>
              <a:t>Zaanen</a:t>
            </a:r>
            <a:r>
              <a:rPr lang="en-US" sz="2000" dirty="0" smtClean="0">
                <a:solidFill>
                  <a:schemeClr val="bg1"/>
                </a:solidFill>
                <a:latin typeface="Candara"/>
              </a:rPr>
              <a:t>-</a:t>
            </a:r>
            <a:r>
              <a:rPr lang="en-US" sz="2000" dirty="0" err="1" smtClean="0">
                <a:solidFill>
                  <a:schemeClr val="bg1"/>
                </a:solidFill>
                <a:latin typeface="Candara"/>
              </a:rPr>
              <a:t>Sawatzky</a:t>
            </a:r>
            <a:r>
              <a:rPr lang="en-US" sz="2000" dirty="0" smtClean="0">
                <a:solidFill>
                  <a:schemeClr val="bg1"/>
                </a:solidFill>
                <a:latin typeface="Candara"/>
              </a:rPr>
              <a:t>-Allen phase diagram and </a:t>
            </a:r>
            <a:r>
              <a:rPr lang="en-US" sz="2000" dirty="0" err="1" smtClean="0">
                <a:solidFill>
                  <a:schemeClr val="bg1"/>
                </a:solidFill>
                <a:latin typeface="Candara"/>
              </a:rPr>
              <a:t>perovskites</a:t>
            </a:r>
            <a:endParaRPr lang="en-US" sz="2000" dirty="0">
              <a:solidFill>
                <a:schemeClr val="bg1"/>
              </a:solidFill>
              <a:latin typeface="Candara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8600" y="533400"/>
            <a:ext cx="8458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  <a:latin typeface="Candara"/>
                <a:cs typeface="Candara"/>
              </a:rPr>
              <a:t>Optical studies of band gaps: Distinguishing d–d and p–d character:</a:t>
            </a:r>
            <a:endParaRPr lang="en-US" dirty="0">
              <a:solidFill>
                <a:schemeClr val="tx2"/>
              </a:solidFill>
              <a:latin typeface="Candara"/>
              <a:cs typeface="Candara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52400" y="6036677"/>
            <a:ext cx="60198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err="1" smtClean="0">
                <a:solidFill>
                  <a:schemeClr val="tx2"/>
                </a:solidFill>
                <a:latin typeface="Candara"/>
                <a:cs typeface="Candara"/>
              </a:rPr>
              <a:t>Arima</a:t>
            </a:r>
            <a:r>
              <a:rPr lang="en-US" sz="1600" dirty="0" smtClean="0">
                <a:solidFill>
                  <a:schemeClr val="tx2"/>
                </a:solidFill>
                <a:latin typeface="Candara"/>
                <a:cs typeface="Candara"/>
              </a:rPr>
              <a:t>, </a:t>
            </a:r>
            <a:r>
              <a:rPr lang="en-US" sz="1600" dirty="0" err="1" smtClean="0">
                <a:solidFill>
                  <a:schemeClr val="tx2"/>
                </a:solidFill>
                <a:latin typeface="Candara"/>
                <a:cs typeface="Candara"/>
              </a:rPr>
              <a:t>Tokura</a:t>
            </a:r>
            <a:r>
              <a:rPr lang="en-US" sz="1600" dirty="0" smtClean="0">
                <a:solidFill>
                  <a:schemeClr val="tx2"/>
                </a:solidFill>
                <a:latin typeface="Candara"/>
                <a:cs typeface="Candara"/>
              </a:rPr>
              <a:t>, Torrance, </a:t>
            </a:r>
            <a:r>
              <a:rPr lang="en-US" sz="1600" i="1" dirty="0" smtClean="0">
                <a:solidFill>
                  <a:schemeClr val="tx2"/>
                </a:solidFill>
                <a:latin typeface="Candara"/>
                <a:cs typeface="Candara"/>
              </a:rPr>
              <a:t>Phys. Rev. B.</a:t>
            </a:r>
            <a:r>
              <a:rPr lang="en-US" sz="1600" dirty="0" smtClean="0">
                <a:solidFill>
                  <a:schemeClr val="tx2"/>
                </a:solidFill>
                <a:latin typeface="Candara"/>
                <a:cs typeface="Candara"/>
              </a:rPr>
              <a:t> </a:t>
            </a:r>
            <a:r>
              <a:rPr lang="en-US" sz="1600" b="1" dirty="0" smtClean="0">
                <a:solidFill>
                  <a:schemeClr val="tx2"/>
                </a:solidFill>
                <a:latin typeface="Candara"/>
                <a:cs typeface="Candara"/>
              </a:rPr>
              <a:t>48</a:t>
            </a:r>
            <a:r>
              <a:rPr lang="en-US" sz="1600" dirty="0" smtClean="0">
                <a:solidFill>
                  <a:schemeClr val="tx2"/>
                </a:solidFill>
                <a:latin typeface="Candara"/>
                <a:cs typeface="Candara"/>
              </a:rPr>
              <a:t> (1993) 17006–17009.</a:t>
            </a:r>
            <a:endParaRPr lang="en-US" sz="1600" baseline="-25000" dirty="0">
              <a:solidFill>
                <a:schemeClr val="tx2"/>
              </a:solidFill>
              <a:latin typeface="Candara"/>
              <a:cs typeface="Candara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27200"/>
            <a:ext cx="9144000" cy="3383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3039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2000" dirty="0" smtClean="0">
            <a:solidFill>
              <a:schemeClr val="tx2"/>
            </a:solidFill>
            <a:latin typeface="Candara"/>
            <a:cs typeface="Candara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803</TotalTime>
  <Words>566</Words>
  <Application>Microsoft Macintosh PowerPoint</Application>
  <PresentationFormat>On-screen Show (4:3)</PresentationFormat>
  <Paragraphs>47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Ram Seshadri</dc:creator>
  <cp:lastModifiedBy>Ram Seshadri</cp:lastModifiedBy>
  <cp:revision>82</cp:revision>
  <dcterms:created xsi:type="dcterms:W3CDTF">2014-10-06T00:44:22Z</dcterms:created>
  <dcterms:modified xsi:type="dcterms:W3CDTF">2014-11-03T20:49:03Z</dcterms:modified>
</cp:coreProperties>
</file>