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9" r:id="rId2"/>
    <p:sldId id="260" r:id="rId3"/>
    <p:sldId id="261" r:id="rId4"/>
    <p:sldId id="262" r:id="rId5"/>
    <p:sldId id="269" r:id="rId6"/>
    <p:sldId id="266" r:id="rId7"/>
    <p:sldId id="264" r:id="rId8"/>
    <p:sldId id="265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240" autoAdjust="0"/>
  </p:normalViewPr>
  <p:slideViewPr>
    <p:cSldViewPr snapToObjects="1" showGuides="1">
      <p:cViewPr varScale="1">
        <p:scale>
          <a:sx n="130" d="100"/>
          <a:sy n="130" d="100"/>
        </p:scale>
        <p:origin x="-96" y="-560"/>
      </p:cViewPr>
      <p:guideLst>
        <p:guide orient="horz" pos="2160"/>
        <p:guide pos="27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/>
              </a:defRPr>
            </a:lvl1pPr>
          </a:lstStyle>
          <a:p>
            <a:fld id="{6176B246-32B2-AE4F-B643-69E7E1CDE13C}" type="datetimeFigureOut">
              <a:rPr lang="en-US" smtClean="0"/>
              <a:pPr/>
              <a:t>10/22/14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/>
              </a:defRPr>
            </a:lvl1pPr>
          </a:lstStyle>
          <a:p>
            <a:fld id="{8A62B4EF-F4BF-8541-98A2-B94E8D1431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077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83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1810" y="6399213"/>
            <a:ext cx="2074862" cy="458787"/>
          </a:xfrm>
          <a:prstGeom prst="rect">
            <a:avLst/>
          </a:prstGeom>
          <a:noFill/>
        </p:spPr>
      </p:pic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89269" y="6399213"/>
            <a:ext cx="39650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1F497D"/>
                </a:solidFill>
                <a:latin typeface="Candara"/>
              </a:rPr>
              <a:t>Materials 286K	 </a:t>
            </a:r>
            <a:r>
              <a:rPr lang="en-US" sz="1400" i="1" dirty="0" err="1" smtClean="0">
                <a:solidFill>
                  <a:srgbClr val="1F497D"/>
                </a:solidFill>
                <a:latin typeface="Candara"/>
              </a:rPr>
              <a:t>seshadri@mrl.ucsb.edu</a:t>
            </a:r>
            <a:endParaRPr lang="en-US" sz="1400" i="1" dirty="0" smtClean="0">
              <a:solidFill>
                <a:srgbClr val="1F497D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1328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04. Correlations and the Hubbard model: LaMnO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3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 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pic>
        <p:nvPicPr>
          <p:cNvPr id="5" name="Picture 4" descr="LaMnO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1999"/>
            <a:ext cx="3342930" cy="35814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4800600"/>
            <a:ext cx="3352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  <a:latin typeface="Candara"/>
                <a:cs typeface="Candara"/>
              </a:rPr>
              <a:t>Jahn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-Teller distorted orthorhombic </a:t>
            </a:r>
            <a:r>
              <a:rPr lang="en-US" sz="2000" dirty="0" err="1" smtClean="0">
                <a:solidFill>
                  <a:schemeClr val="tx2"/>
                </a:solidFill>
                <a:latin typeface="Candara"/>
                <a:cs typeface="Candara"/>
              </a:rPr>
              <a:t>perovskite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(space group </a:t>
            </a:r>
            <a:r>
              <a:rPr lang="en-US" sz="2000" i="1" dirty="0" err="1" smtClean="0">
                <a:solidFill>
                  <a:schemeClr val="tx2"/>
                </a:solidFill>
                <a:latin typeface="Candara"/>
                <a:cs typeface="Candara"/>
              </a:rPr>
              <a:t>Pnma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)  </a:t>
            </a:r>
          </a:p>
        </p:txBody>
      </p:sp>
      <p:pic>
        <p:nvPicPr>
          <p:cNvPr id="7" name="Picture 6" descr="J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492" y="838200"/>
            <a:ext cx="461841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9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04. Correlations and the Hubbard model: The Hamiltonian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5706489"/>
            <a:ext cx="2919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From the Cox text, page 149</a:t>
            </a:r>
            <a:endParaRPr lang="en-US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48768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Doping of holes (removal of electrons) as in (b) makes hopping much easier, with the on-site repulsion having been removed.  </a:t>
            </a:r>
            <a:endParaRPr lang="en-US" dirty="0"/>
          </a:p>
        </p:txBody>
      </p:sp>
      <p:pic>
        <p:nvPicPr>
          <p:cNvPr id="3" name="Picture 2" descr="Scan 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399"/>
            <a:ext cx="7315200" cy="377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51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55" y="533400"/>
            <a:ext cx="6781800" cy="5340668"/>
          </a:xfrm>
          <a:prstGeom prst="rect">
            <a:avLst/>
          </a:prstGeom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04. Correlations and the Hubbard model: LaMnO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3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 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108" y="5874068"/>
            <a:ext cx="7775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Structure and magnetism do not explain the insulating behavior.</a:t>
            </a:r>
          </a:p>
        </p:txBody>
      </p:sp>
    </p:spTree>
    <p:extLst>
      <p:ext uri="{BB962C8B-B14F-4D97-AF65-F5344CB8AC3E}">
        <p14:creationId xmlns:p14="http://schemas.microsoft.com/office/powerpoint/2010/main" val="3710005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04. Correlations and the Hubbard model: LaMnO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3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 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108" y="4953000"/>
            <a:ext cx="7775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Electrical resistivity behavior in La</a:t>
            </a:r>
            <a:r>
              <a:rPr lang="en-US" sz="2000" baseline="-25000" dirty="0" smtClean="0">
                <a:solidFill>
                  <a:schemeClr val="tx2"/>
                </a:solidFill>
                <a:latin typeface="Candara"/>
                <a:cs typeface="Candara"/>
              </a:rPr>
              <a:t>1–</a:t>
            </a:r>
            <a:r>
              <a:rPr lang="en-US" sz="2000" i="1" baseline="-25000" dirty="0" smtClean="0">
                <a:solidFill>
                  <a:schemeClr val="tx2"/>
                </a:solidFill>
                <a:latin typeface="Candara"/>
                <a:cs typeface="Candara"/>
              </a:rPr>
              <a:t>x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Sr</a:t>
            </a:r>
            <a:r>
              <a:rPr lang="en-US" sz="2000" i="1" baseline="-25000" dirty="0" smtClean="0">
                <a:solidFill>
                  <a:schemeClr val="tx2"/>
                </a:solidFill>
                <a:latin typeface="Candara"/>
                <a:cs typeface="Candara"/>
              </a:rPr>
              <a:t>x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MnO</a:t>
            </a:r>
            <a:r>
              <a:rPr lang="en-US" sz="2000" baseline="-25000" dirty="0" smtClean="0">
                <a:solidFill>
                  <a:schemeClr val="tx2"/>
                </a:solidFill>
                <a:latin typeface="Candara"/>
                <a:cs typeface="Candara"/>
              </a:rPr>
              <a:t>3</a:t>
            </a:r>
          </a:p>
        </p:txBody>
      </p:sp>
      <p:pic>
        <p:nvPicPr>
          <p:cNvPr id="4" name="Picture 3" descr="LaSrMnO3-resi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8676515" cy="441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29199" y="5353110"/>
            <a:ext cx="36473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Anane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Dupast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Dang, 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Renard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Veillet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de Leon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Guevare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Millot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Pinsard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Revcolevschi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i="1" dirty="0">
                <a:solidFill>
                  <a:schemeClr val="tx2"/>
                </a:solidFill>
                <a:latin typeface="Candara"/>
                <a:cs typeface="Candara"/>
              </a:rPr>
              <a:t>J. Phys.: </a:t>
            </a:r>
            <a:r>
              <a:rPr lang="en-US" sz="1600" i="1" dirty="0" err="1">
                <a:solidFill>
                  <a:schemeClr val="tx2"/>
                </a:solidFill>
                <a:latin typeface="Candara"/>
                <a:cs typeface="Candara"/>
              </a:rPr>
              <a:t>Condens</a:t>
            </a:r>
            <a:r>
              <a:rPr lang="en-US" sz="1600" i="1" dirty="0">
                <a:solidFill>
                  <a:schemeClr val="tx2"/>
                </a:solidFill>
                <a:latin typeface="Candara"/>
                <a:cs typeface="Candara"/>
              </a:rPr>
              <a:t>. Matte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r </a:t>
            </a:r>
            <a:r>
              <a:rPr lang="en-US" sz="1600" b="1" dirty="0">
                <a:solidFill>
                  <a:schemeClr val="tx2"/>
                </a:solidFill>
                <a:latin typeface="Candara"/>
                <a:cs typeface="Candara"/>
              </a:rPr>
              <a:t>7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 (1995) 7015-7021.</a:t>
            </a:r>
          </a:p>
        </p:txBody>
      </p:sp>
    </p:spTree>
    <p:extLst>
      <p:ext uri="{BB962C8B-B14F-4D97-AF65-F5344CB8AC3E}">
        <p14:creationId xmlns:p14="http://schemas.microsoft.com/office/powerpoint/2010/main" val="3081993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04. Correlations and the Hubbard model: </a:t>
            </a:r>
            <a:r>
              <a:rPr lang="en-US" sz="2000" dirty="0" err="1" smtClean="0">
                <a:solidFill>
                  <a:schemeClr val="bg1"/>
                </a:solidFill>
                <a:latin typeface="Candara"/>
              </a:rPr>
              <a:t>NiO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108" y="5874068"/>
            <a:ext cx="7775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  <a:latin typeface="Candara"/>
                <a:cs typeface="Candara"/>
              </a:rPr>
              <a:t>NiO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displays the color of isolated Ni</a:t>
            </a:r>
            <a:r>
              <a:rPr lang="en-US" sz="2000" baseline="30000" dirty="0" smtClean="0">
                <a:solidFill>
                  <a:schemeClr val="tx2"/>
                </a:solidFill>
                <a:latin typeface="Candara"/>
                <a:cs typeface="Candara"/>
              </a:rPr>
              <a:t>2+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in solution, with similar spectra.</a:t>
            </a:r>
          </a:p>
        </p:txBody>
      </p:sp>
      <p:pic>
        <p:nvPicPr>
          <p:cNvPr id="13" name="Picture 12" descr="d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6364"/>
            <a:ext cx="3962400" cy="4554284"/>
          </a:xfrm>
          <a:prstGeom prst="rect">
            <a:avLst/>
          </a:prstGeom>
        </p:spPr>
      </p:pic>
      <p:pic>
        <p:nvPicPr>
          <p:cNvPr id="14" name="Picture 13" descr="rhom-NiNi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40068"/>
            <a:ext cx="208062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39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04. Correlations and the Hubbard model: </a:t>
            </a:r>
            <a:r>
              <a:rPr lang="en-US" sz="2000" dirty="0" err="1" smtClean="0">
                <a:solidFill>
                  <a:schemeClr val="bg1"/>
                </a:solidFill>
                <a:latin typeface="Candara"/>
              </a:rPr>
              <a:t>NiO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108" y="5874068"/>
            <a:ext cx="7775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  <a:latin typeface="Candara"/>
                <a:cs typeface="Candara"/>
              </a:rPr>
              <a:t>NiO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displays the color of isolated Ni</a:t>
            </a:r>
            <a:r>
              <a:rPr lang="en-US" sz="2000" baseline="30000" dirty="0" smtClean="0">
                <a:solidFill>
                  <a:schemeClr val="tx2"/>
                </a:solidFill>
                <a:latin typeface="Candara"/>
                <a:cs typeface="Candara"/>
              </a:rPr>
              <a:t>2+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in solution, with similar spectra.</a:t>
            </a:r>
          </a:p>
        </p:txBody>
      </p:sp>
      <p:pic>
        <p:nvPicPr>
          <p:cNvPr id="3" name="Picture 2" descr="Scan 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85800"/>
            <a:ext cx="4114800" cy="4464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685800"/>
            <a:ext cx="2438400" cy="2438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089031"/>
            <a:ext cx="3784600" cy="2565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86400" y="5285099"/>
            <a:ext cx="2863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From the Cox text, page 151</a:t>
            </a:r>
            <a:endParaRPr lang="en-US" dirty="0">
              <a:solidFill>
                <a:schemeClr val="tx2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656122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04. Correlations and the Hubbard model: </a:t>
            </a:r>
            <a:r>
              <a:rPr lang="en-US" sz="2000" dirty="0" err="1" smtClean="0">
                <a:solidFill>
                  <a:schemeClr val="bg1"/>
                </a:solidFill>
                <a:latin typeface="Candara"/>
              </a:rPr>
              <a:t>NiO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, spectroscopic studies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pic>
        <p:nvPicPr>
          <p:cNvPr id="2" name="Picture 1" descr="PhysRevLett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00317"/>
            <a:ext cx="4572000" cy="572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62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04. Correlations and the Hubbard model: The idea of Mott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4114800"/>
            <a:ext cx="891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Consider a chain of orbitals, each with one electron. To hop an electron, an orbital has to be ionized at cost </a:t>
            </a:r>
            <a:r>
              <a:rPr lang="en-US" sz="2000" i="1" dirty="0" smtClean="0">
                <a:solidFill>
                  <a:schemeClr val="tx2"/>
                </a:solidFill>
                <a:latin typeface="Candara"/>
                <a:cs typeface="Candara"/>
              </a:rPr>
              <a:t>I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, which is compensated a little by the electron affinity </a:t>
            </a:r>
            <a:r>
              <a:rPr lang="en-US" sz="2000" i="1" dirty="0" smtClean="0">
                <a:solidFill>
                  <a:schemeClr val="tx2"/>
                </a:solidFill>
                <a:latin typeface="Candara"/>
                <a:cs typeface="Candara"/>
              </a:rPr>
              <a:t>A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.</a:t>
            </a:r>
          </a:p>
          <a:p>
            <a:endParaRPr lang="en-US" sz="2000" dirty="0">
              <a:solidFill>
                <a:schemeClr val="tx2"/>
              </a:solidFill>
              <a:latin typeface="Candara"/>
              <a:cs typeface="Candara"/>
            </a:endParaRPr>
          </a:p>
          <a:p>
            <a:r>
              <a:rPr lang="en-US" sz="2000" i="1" dirty="0" smtClean="0">
                <a:solidFill>
                  <a:schemeClr val="tx2"/>
                </a:solidFill>
                <a:latin typeface="Candara"/>
                <a:cs typeface="Candara"/>
              </a:rPr>
              <a:t>U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= </a:t>
            </a:r>
            <a:r>
              <a:rPr lang="en-US" sz="2000" i="1" dirty="0" smtClean="0">
                <a:solidFill>
                  <a:schemeClr val="tx2"/>
                </a:solidFill>
                <a:latin typeface="Candara"/>
                <a:cs typeface="Candara"/>
              </a:rPr>
              <a:t>I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– </a:t>
            </a:r>
            <a:r>
              <a:rPr lang="en-US" sz="2000" i="1" dirty="0" smtClean="0">
                <a:solidFill>
                  <a:schemeClr val="tx2"/>
                </a:solidFill>
                <a:latin typeface="Candara"/>
                <a:cs typeface="Candara"/>
              </a:rPr>
              <a:t>A</a:t>
            </a:r>
          </a:p>
          <a:p>
            <a:endParaRPr lang="en-US" sz="2000" i="1" dirty="0">
              <a:solidFill>
                <a:schemeClr val="tx2"/>
              </a:solidFill>
              <a:latin typeface="Candara"/>
              <a:cs typeface="Candara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For H atoms,</a:t>
            </a:r>
            <a:r>
              <a:rPr lang="en-US" sz="2000" i="1" dirty="0" smtClean="0">
                <a:solidFill>
                  <a:schemeClr val="tx2"/>
                </a:solidFill>
                <a:latin typeface="Candara"/>
                <a:cs typeface="Candara"/>
              </a:rPr>
              <a:t> I 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= 13.6 </a:t>
            </a:r>
            <a:r>
              <a:rPr lang="en-US" sz="2000" dirty="0" err="1" smtClean="0">
                <a:solidFill>
                  <a:schemeClr val="tx2"/>
                </a:solidFill>
                <a:latin typeface="Candara"/>
                <a:cs typeface="Candara"/>
              </a:rPr>
              <a:t>eV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and </a:t>
            </a:r>
            <a:r>
              <a:rPr lang="en-US" sz="2000" i="1" dirty="0" smtClean="0">
                <a:solidFill>
                  <a:schemeClr val="tx2"/>
                </a:solidFill>
                <a:latin typeface="Candara"/>
                <a:cs typeface="Candara"/>
              </a:rPr>
              <a:t>A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= 0.8 </a:t>
            </a:r>
            <a:r>
              <a:rPr lang="en-US" sz="2000" dirty="0" err="1" smtClean="0">
                <a:solidFill>
                  <a:schemeClr val="tx2"/>
                </a:solidFill>
                <a:latin typeface="Candara"/>
                <a:cs typeface="Candara"/>
              </a:rPr>
              <a:t>eV</a:t>
            </a:r>
            <a:r>
              <a:rPr lang="en-US" sz="2000" i="1" dirty="0" smtClean="0">
                <a:solidFill>
                  <a:schemeClr val="tx2"/>
                </a:solidFill>
                <a:latin typeface="Candara"/>
                <a:cs typeface="Candara"/>
              </a:rPr>
              <a:t>,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meaning </a:t>
            </a:r>
            <a:r>
              <a:rPr lang="en-US" sz="2000" i="1" dirty="0" smtClean="0">
                <a:solidFill>
                  <a:schemeClr val="tx2"/>
                </a:solidFill>
                <a:latin typeface="Candara"/>
                <a:cs typeface="Candara"/>
              </a:rPr>
              <a:t>U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= 12.8 </a:t>
            </a:r>
            <a:r>
              <a:rPr lang="en-US" sz="2000" dirty="0" err="1" smtClean="0">
                <a:solidFill>
                  <a:schemeClr val="tx2"/>
                </a:solidFill>
                <a:latin typeface="Candara"/>
                <a:cs typeface="Candara"/>
              </a:rPr>
              <a:t>eV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. However, this does not account for some screening (due to the dielectric not being vacuum).</a:t>
            </a:r>
          </a:p>
        </p:txBody>
      </p:sp>
      <p:pic>
        <p:nvPicPr>
          <p:cNvPr id="2" name="Picture 1" descr="Scan 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9" y="685800"/>
            <a:ext cx="8253401" cy="3276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791200" y="3593068"/>
            <a:ext cx="2895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From the Cox text, page 135</a:t>
            </a:r>
            <a:endParaRPr lang="en-US" dirty="0">
              <a:solidFill>
                <a:schemeClr val="tx2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806364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04. Correlations and the Hubbard model: The Hamiltonian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pic>
        <p:nvPicPr>
          <p:cNvPr id="3" name="Picture 2" descr="latexit-dra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62554"/>
            <a:ext cx="7924800" cy="116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3609945"/>
            <a:ext cx="4648200" cy="40011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hopping or tight-binding (LCAO) part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400" y="3609945"/>
            <a:ext cx="2057400" cy="1323439"/>
          </a:xfrm>
          <a:prstGeom prst="rect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tx2"/>
                </a:solidFill>
                <a:latin typeface="Candara"/>
                <a:cs typeface="Candara"/>
              </a:defRPr>
            </a:lvl1pPr>
          </a:lstStyle>
          <a:p>
            <a:r>
              <a:rPr lang="en-US" dirty="0"/>
              <a:t>double-occupancy </a:t>
            </a:r>
            <a:r>
              <a:rPr lang="en-US" dirty="0" smtClean="0"/>
              <a:t>cost or on-site repulsion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959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04. Correlations and the Hubbard model: The Hamiltonian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pic>
        <p:nvPicPr>
          <p:cNvPr id="2" name="Picture 1" descr="Scan 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799"/>
            <a:ext cx="3962400" cy="53743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0" y="5706489"/>
            <a:ext cx="2891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From the Cox text, page 137</a:t>
            </a:r>
            <a:endParaRPr lang="en-US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3400" y="3200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As the bandwidth is increased, (or as the atoms approach closer) the gap can close.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8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solidFill>
              <a:schemeClr val="tx2"/>
            </a:solidFill>
            <a:latin typeface="Candara"/>
            <a:cs typeface="Candar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337</Words>
  <Application>Microsoft Macintosh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Seshadri</dc:creator>
  <cp:lastModifiedBy>Ram Seshadri</cp:lastModifiedBy>
  <cp:revision>69</cp:revision>
  <dcterms:created xsi:type="dcterms:W3CDTF">2014-10-06T00:44:22Z</dcterms:created>
  <dcterms:modified xsi:type="dcterms:W3CDTF">2014-10-22T20:42:46Z</dcterms:modified>
</cp:coreProperties>
</file>