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3" r:id="rId3"/>
    <p:sldId id="261" r:id="rId4"/>
    <p:sldId id="260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4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40" autoAdjust="0"/>
  </p:normalViewPr>
  <p:slideViewPr>
    <p:cSldViewPr snapToObjects="1" showGuides="1">
      <p:cViewPr varScale="1">
        <p:scale>
          <a:sx n="136" d="100"/>
          <a:sy n="136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6176B246-32B2-AE4F-B643-69E7E1CDE13C}" type="datetimeFigureOut">
              <a:rPr lang="en-US" smtClean="0"/>
              <a:pPr/>
              <a:t>10/17/14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A62B4EF-F4BF-8541-98A2-B94E8D143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810" y="6399213"/>
            <a:ext cx="2074862" cy="458787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9269" y="6399213"/>
            <a:ext cx="39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andara"/>
              </a:rPr>
              <a:t>Materials 286K	 </a:t>
            </a:r>
            <a:r>
              <a:rPr lang="en-US" sz="1400" i="1" dirty="0" err="1" smtClean="0">
                <a:solidFill>
                  <a:srgbClr val="1F497D"/>
                </a:solidFill>
                <a:latin typeface="Candara"/>
              </a:rPr>
              <a:t>seshadri@mrl.ucsb.edu</a:t>
            </a:r>
            <a:endParaRPr lang="en-US" sz="1400" i="1" dirty="0" smtClean="0">
              <a:solidFill>
                <a:srgbClr val="1F497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32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Peierls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distortion seen in 1D chains: The simplest model for a gap.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006" y="5353400"/>
            <a:ext cx="8856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Note that we go from being valence-imprecise to being valence precise: Now two electrons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per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unit cell.</a:t>
            </a:r>
          </a:p>
        </p:txBody>
      </p:sp>
      <p:pic>
        <p:nvPicPr>
          <p:cNvPr id="3" name="Picture 2" descr="peierl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37955"/>
            <a:ext cx="6087557" cy="3048000"/>
          </a:xfrm>
          <a:prstGeom prst="rect">
            <a:avLst/>
          </a:prstGeom>
        </p:spPr>
      </p:pic>
      <p:pic>
        <p:nvPicPr>
          <p:cNvPr id="6" name="Picture 5" descr="peierl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5270500" cy="184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4930121"/>
            <a:ext cx="34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96516" y="3551574"/>
            <a:ext cx="34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484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09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The Mott treatment of when the threshold concentration is crossed, is based on Thomas-Ferm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Candara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screening: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When the strength of the screening overcomes the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Coulombic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repulsion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at a critical number density of carriers </a:t>
            </a:r>
            <a:r>
              <a:rPr lang="en-US" sz="2000" i="1" dirty="0" err="1" smtClean="0">
                <a:solidFill>
                  <a:schemeClr val="tx2"/>
                </a:solidFill>
                <a:latin typeface="Candara"/>
                <a:cs typeface="Candara"/>
              </a:rPr>
              <a:t>n</a:t>
            </a:r>
            <a:r>
              <a:rPr lang="en-US" sz="2000" baseline="-25000" dirty="0" err="1" smtClean="0">
                <a:solidFill>
                  <a:schemeClr val="tx2"/>
                </a:solidFill>
                <a:latin typeface="Candara"/>
                <a:cs typeface="Candara"/>
              </a:rPr>
              <a:t>c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and the </a:t>
            </a:r>
            <a:r>
              <a:rPr lang="en-US" sz="2000" b="1" dirty="0" smtClean="0">
                <a:solidFill>
                  <a:schemeClr val="tx2"/>
                </a:solidFill>
                <a:latin typeface="Candara"/>
                <a:cs typeface="Candara"/>
              </a:rPr>
              <a:t>Mott criterion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is fulfilled: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where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a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0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is the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hydrogenic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Bohr radius.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This should be a first-order phase transition, although that has not been easy to verify.</a:t>
            </a:r>
            <a:endParaRPr lang="en-US" sz="200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2692400" cy="698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1600200" cy="99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1986180"/>
            <a:ext cx="66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with</a:t>
            </a:r>
            <a:endParaRPr lang="en-US" sz="2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2247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096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Some more examples:</a:t>
            </a:r>
            <a:endParaRPr lang="en-US" sz="200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Edwards-Sienk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6" y="1312250"/>
            <a:ext cx="8638614" cy="3733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15000" y="5888556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Edwards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Sienko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Acc. Chem. Res.</a:t>
            </a:r>
            <a:endParaRPr lang="en-US" sz="1600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4971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609600"/>
            <a:ext cx="411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Manifestations of the Mott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criterion.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Note that a large Boh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 radius should correspond to a high mobility.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Remember: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5888556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Edwards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Sienko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Acc. Chem. Res.</a:t>
            </a:r>
            <a:endParaRPr lang="en-US" sz="1600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Edwards-Sienko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6344"/>
            <a:ext cx="3962400" cy="5933694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65" y="2895600"/>
            <a:ext cx="1358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4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5888556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Edwards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Sienko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Acc. Chem. Res.</a:t>
            </a:r>
            <a:endParaRPr lang="en-US" sz="1600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7" name="Picture 6" descr="electronegativity-mobil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3" y="981910"/>
            <a:ext cx="4302917" cy="4092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8107" y="1951672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But large 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intrinsic </a:t>
            </a:r>
            <a:r>
              <a:rPr lang="en-US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is associated with small electronegativit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y differences.</a:t>
            </a:r>
            <a:endParaRPr lang="en-US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Adapted from R. E.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Newnham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Properties of Materials</a:t>
            </a:r>
            <a:endParaRPr lang="en-US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6415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69695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The Mott minimum metallic conductivity (originally argued for disordered systems):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</a:p>
          <a:p>
            <a:endParaRPr lang="en-US" sz="2000" b="1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implies that at the transition: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This is a fixed value of the conductivity, usually close to 100 S cm</a:t>
            </a:r>
            <a:r>
              <a:rPr lang="en-US" sz="2000" baseline="30000" dirty="0" smtClean="0">
                <a:solidFill>
                  <a:schemeClr val="tx2"/>
                </a:solidFill>
                <a:latin typeface="Candara"/>
                <a:cs typeface="Candara"/>
              </a:rPr>
              <a:t>–1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or correspondingly, there is a maximum metallic resistivity, close to 0.01 </a:t>
            </a:r>
            <a:r>
              <a:rPr lang="en-US" sz="20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W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cm.</a:t>
            </a:r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486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Möbius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The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metal-semiconductor transition in three-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dimensional disordered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systems-reanalysis of recent experiments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for and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against minimum metallic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conductivity,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J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. Phys. C: Solid State Phys.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ndara"/>
                <a:cs typeface="Candara"/>
              </a:rPr>
              <a:t>18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(1985)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4639–4670.</a:t>
            </a:r>
            <a:endParaRPr lang="en-US" sz="1600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4534"/>
            <a:ext cx="2247900" cy="4572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3100"/>
            <a:ext cx="2679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4754"/>
            <a:ext cx="252181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85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Examples: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95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006" y="514290"/>
            <a:ext cx="441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A real-world example of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Peierls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: MnB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4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</a:p>
        </p:txBody>
      </p:sp>
      <p:pic>
        <p:nvPicPr>
          <p:cNvPr id="5" name="Picture 4" descr="MnB4-Peier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4" y="914400"/>
            <a:ext cx="6489466" cy="486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54864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Knappschneider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et al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.,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Peierls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-distorted monoclinic MnB4  with a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Mn-Mn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bond, </a:t>
            </a:r>
            <a:r>
              <a:rPr lang="en-US" sz="1600" i="1" dirty="0" err="1">
                <a:solidFill>
                  <a:schemeClr val="tx2"/>
                </a:solidFill>
                <a:latin typeface="Candara"/>
                <a:cs typeface="Candara"/>
              </a:rPr>
              <a:t>Angew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. Chem. Int. Ed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53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(2014) 1684–1688.</a:t>
            </a:r>
          </a:p>
        </p:txBody>
      </p:sp>
    </p:spTree>
    <p:extLst>
      <p:ext uri="{BB962C8B-B14F-4D97-AF65-F5344CB8AC3E}">
        <p14:creationId xmlns:p14="http://schemas.microsoft.com/office/powerpoint/2010/main" val="392504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5" name="Picture 4" descr="Fujimori-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3" y="463744"/>
            <a:ext cx="8856322" cy="47912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006" y="5353400"/>
            <a:ext cx="8856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Band theory (Wilson theory) and DFT would suggest that any departure from a band insulator should give rise to metallic behavior. This is wrong. Look close to SrTiO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and CaTiO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90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006" y="626976"/>
            <a:ext cx="8856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Consider the 1D chain again, at half-filling. Assume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Peierls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does not take place.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The system remains metallic no matter how far apart the atoms, which cannot be right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Candara"/>
              </a:rPr>
              <a:t>. Mott: “... this is against common experience, and, one might say,</a:t>
            </a:r>
          </a:p>
          <a:p>
            <a:r>
              <a:rPr lang="en-US" sz="2000" dirty="0">
                <a:solidFill>
                  <a:schemeClr val="tx2"/>
                </a:solidFill>
                <a:latin typeface="Candara"/>
                <a:cs typeface="Candara"/>
              </a:rPr>
              <a:t>common sense”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041" y="2244521"/>
            <a:ext cx="1155525" cy="370618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864041" y="2733823"/>
            <a:ext cx="1155525" cy="2743200"/>
          </a:xfrm>
          <a:prstGeom prst="curvedConnector3">
            <a:avLst>
              <a:gd name="adj1" fmla="val 50000"/>
            </a:avLst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1"/>
            <a:endCxn id="3" idx="3"/>
          </p:cNvCxnSpPr>
          <p:nvPr/>
        </p:nvCxnSpPr>
        <p:spPr>
          <a:xfrm>
            <a:off x="864041" y="4097613"/>
            <a:ext cx="1155525" cy="0"/>
          </a:xfrm>
          <a:prstGeom prst="lin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4" name="Rectangle 23"/>
          <p:cNvSpPr/>
          <p:nvPr/>
        </p:nvSpPr>
        <p:spPr>
          <a:xfrm>
            <a:off x="2113257" y="4097613"/>
            <a:ext cx="343534" cy="1379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13257" y="2733823"/>
            <a:ext cx="343534" cy="13637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45077" y="2244521"/>
            <a:ext cx="726923" cy="370618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845077" y="3426523"/>
            <a:ext cx="731520" cy="1371600"/>
          </a:xfrm>
          <a:prstGeom prst="curvedConnector3">
            <a:avLst>
              <a:gd name="adj1" fmla="val 50000"/>
            </a:avLst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  <a:endCxn id="9" idx="3"/>
          </p:cNvCxnSpPr>
          <p:nvPr/>
        </p:nvCxnSpPr>
        <p:spPr>
          <a:xfrm>
            <a:off x="3845077" y="4097613"/>
            <a:ext cx="726923" cy="0"/>
          </a:xfrm>
          <a:prstGeom prst="lin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" name="Rectangle 11"/>
          <p:cNvSpPr/>
          <p:nvPr/>
        </p:nvSpPr>
        <p:spPr>
          <a:xfrm>
            <a:off x="4597857" y="4097613"/>
            <a:ext cx="689959" cy="700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6312" y="3426523"/>
            <a:ext cx="701505" cy="6710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410826" y="3872353"/>
            <a:ext cx="34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200" y="6000690"/>
            <a:ext cx="34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6000690"/>
            <a:ext cx="34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626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006" y="626976"/>
            <a:ext cx="8856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This familiar picture of atomic orbital levels interacting and spreading out as they approach, is </a:t>
            </a:r>
            <a:r>
              <a:rPr lang="en-US" sz="2000" b="1" dirty="0" smtClean="0">
                <a:solidFill>
                  <a:schemeClr val="tx2"/>
                </a:solidFill>
                <a:latin typeface="Candara"/>
                <a:cs typeface="Candara"/>
              </a:rPr>
              <a:t>not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a band-structure picture. This picture captures the Herzfeld criterion discussed previously.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1754846"/>
            <a:ext cx="0" cy="3657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5412446"/>
            <a:ext cx="464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819399" y="1754846"/>
            <a:ext cx="2249055" cy="2750127"/>
            <a:chOff x="1281545" y="2133600"/>
            <a:chExt cx="3786910" cy="2750127"/>
          </a:xfrm>
        </p:grpSpPr>
        <p:sp>
          <p:nvSpPr>
            <p:cNvPr id="17" name="Freeform 16"/>
            <p:cNvSpPr/>
            <p:nvPr/>
          </p:nvSpPr>
          <p:spPr>
            <a:xfrm>
              <a:off x="1281545" y="2133600"/>
              <a:ext cx="3786910" cy="1397000"/>
            </a:xfrm>
            <a:custGeom>
              <a:avLst/>
              <a:gdLst>
                <a:gd name="connsiteX0" fmla="*/ 0 w 3786910"/>
                <a:gd name="connsiteY0" fmla="*/ 1397000 h 1397000"/>
                <a:gd name="connsiteX1" fmla="*/ 2228273 w 3786910"/>
                <a:gd name="connsiteY1" fmla="*/ 1027545 h 1397000"/>
                <a:gd name="connsiteX2" fmla="*/ 3786910 w 3786910"/>
                <a:gd name="connsiteY2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6910" h="1397000">
                  <a:moveTo>
                    <a:pt x="0" y="1397000"/>
                  </a:moveTo>
                  <a:cubicBezTo>
                    <a:pt x="798560" y="1328689"/>
                    <a:pt x="1597121" y="1260378"/>
                    <a:pt x="2228273" y="1027545"/>
                  </a:cubicBezTo>
                  <a:cubicBezTo>
                    <a:pt x="2859425" y="794712"/>
                    <a:pt x="3786910" y="0"/>
                    <a:pt x="3786910" y="0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V="1">
              <a:off x="1281545" y="3516745"/>
              <a:ext cx="3786910" cy="1366982"/>
            </a:xfrm>
            <a:custGeom>
              <a:avLst/>
              <a:gdLst>
                <a:gd name="connsiteX0" fmla="*/ 0 w 3786910"/>
                <a:gd name="connsiteY0" fmla="*/ 1397000 h 1397000"/>
                <a:gd name="connsiteX1" fmla="*/ 2228273 w 3786910"/>
                <a:gd name="connsiteY1" fmla="*/ 1027545 h 1397000"/>
                <a:gd name="connsiteX2" fmla="*/ 3786910 w 3786910"/>
                <a:gd name="connsiteY2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6910" h="1397000">
                  <a:moveTo>
                    <a:pt x="0" y="1397000"/>
                  </a:moveTo>
                  <a:cubicBezTo>
                    <a:pt x="798560" y="1328689"/>
                    <a:pt x="1597121" y="1260378"/>
                    <a:pt x="2228273" y="1027545"/>
                  </a:cubicBezTo>
                  <a:cubicBezTo>
                    <a:pt x="2859425" y="794712"/>
                    <a:pt x="3786910" y="0"/>
                    <a:pt x="3786910" y="0"/>
                  </a:cubicBezTo>
                </a:path>
              </a:pathLst>
            </a:cu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06700" y="2502414"/>
            <a:ext cx="2262910" cy="2759364"/>
            <a:chOff x="1295400" y="2874818"/>
            <a:chExt cx="3786910" cy="2759364"/>
          </a:xfrm>
        </p:grpSpPr>
        <p:sp>
          <p:nvSpPr>
            <p:cNvPr id="26" name="Freeform 25"/>
            <p:cNvSpPr/>
            <p:nvPr/>
          </p:nvSpPr>
          <p:spPr>
            <a:xfrm>
              <a:off x="1295400" y="2874818"/>
              <a:ext cx="3786910" cy="1397000"/>
            </a:xfrm>
            <a:custGeom>
              <a:avLst/>
              <a:gdLst>
                <a:gd name="connsiteX0" fmla="*/ 0 w 3786910"/>
                <a:gd name="connsiteY0" fmla="*/ 1397000 h 1397000"/>
                <a:gd name="connsiteX1" fmla="*/ 2228273 w 3786910"/>
                <a:gd name="connsiteY1" fmla="*/ 1027545 h 1397000"/>
                <a:gd name="connsiteX2" fmla="*/ 3786910 w 3786910"/>
                <a:gd name="connsiteY2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6910" h="1397000">
                  <a:moveTo>
                    <a:pt x="0" y="1397000"/>
                  </a:moveTo>
                  <a:cubicBezTo>
                    <a:pt x="798560" y="1328689"/>
                    <a:pt x="1597121" y="1260378"/>
                    <a:pt x="2228273" y="1027545"/>
                  </a:cubicBezTo>
                  <a:cubicBezTo>
                    <a:pt x="2859425" y="794712"/>
                    <a:pt x="3786910" y="0"/>
                    <a:pt x="3786910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V="1">
              <a:off x="1295400" y="4267200"/>
              <a:ext cx="3786910" cy="1366982"/>
            </a:xfrm>
            <a:custGeom>
              <a:avLst/>
              <a:gdLst>
                <a:gd name="connsiteX0" fmla="*/ 0 w 3786910"/>
                <a:gd name="connsiteY0" fmla="*/ 1397000 h 1397000"/>
                <a:gd name="connsiteX1" fmla="*/ 2228273 w 3786910"/>
                <a:gd name="connsiteY1" fmla="*/ 1027545 h 1397000"/>
                <a:gd name="connsiteX2" fmla="*/ 3786910 w 3786910"/>
                <a:gd name="connsiteY2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6910" h="1397000">
                  <a:moveTo>
                    <a:pt x="0" y="1397000"/>
                  </a:moveTo>
                  <a:cubicBezTo>
                    <a:pt x="798560" y="1328689"/>
                    <a:pt x="1597121" y="1260378"/>
                    <a:pt x="2228273" y="1027545"/>
                  </a:cubicBezTo>
                  <a:cubicBezTo>
                    <a:pt x="2859425" y="794712"/>
                    <a:pt x="3786910" y="0"/>
                    <a:pt x="3786910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 rot="16200000">
            <a:off x="791826" y="1959068"/>
            <a:ext cx="34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00" y="2954936"/>
            <a:ext cx="342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ndara"/>
                <a:cs typeface="Candara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6765" y="3693009"/>
            <a:ext cx="33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0642" y="5486400"/>
            <a:ext cx="1928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inverse distance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11452" y="2271567"/>
            <a:ext cx="191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most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antibonding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111452" y="1524000"/>
            <a:ext cx="191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most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antibonding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116946" y="4320307"/>
            <a:ext cx="154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most bonding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269346" y="5070762"/>
            <a:ext cx="154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most bonding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306945" y="3137991"/>
            <a:ext cx="1512454" cy="1154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95400" y="3888446"/>
            <a:ext cx="1512454" cy="1154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682494" y="5698613"/>
            <a:ext cx="332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ndara"/>
                <a:cs typeface="Candara"/>
              </a:rPr>
              <a:t>related picture with atoms and potentials</a:t>
            </a:r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73542"/>
            <a:ext cx="3276600" cy="787400"/>
          </a:xfrm>
          <a:prstGeom prst="rect">
            <a:avLst/>
          </a:prstGeom>
        </p:spPr>
      </p:pic>
      <p:cxnSp>
        <p:nvCxnSpPr>
          <p:cNvPr id="46" name="Straight Arrow Connector 45"/>
          <p:cNvCxnSpPr>
            <a:stCxn id="44" idx="1"/>
          </p:cNvCxnSpPr>
          <p:nvPr/>
        </p:nvCxnSpPr>
        <p:spPr>
          <a:xfrm flipH="1" flipV="1">
            <a:off x="4267200" y="3505200"/>
            <a:ext cx="1219200" cy="262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334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Examples of composition (band-filling) dependent non-metal to metal transitions:</a:t>
            </a:r>
          </a:p>
        </p:txBody>
      </p:sp>
      <p:pic>
        <p:nvPicPr>
          <p:cNvPr id="3" name="Picture 2" descr="Edwards-Sienk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0010"/>
            <a:ext cx="8200880" cy="5280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5888556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Edwards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Sienko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Acc. Chem. Res.</a:t>
            </a:r>
            <a:endParaRPr lang="en-US" sz="1600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9513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144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Consider the case of expanded Cs, which for convenience, can be treated as a chain. When the atoms are infinitely separated, the energy required to remove an electron is the ionization energy IE = 3.89. 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The energy required to place an electron on neutron Cs is the electron affinity EA = 0.47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eV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The energy cost to transfer an electron is the difference, referred to as the Hubbard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U. </a:t>
            </a:r>
          </a:p>
          <a:p>
            <a:endParaRPr lang="en-US" sz="2000" i="1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	U = IE – EA =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3.42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eV</a:t>
            </a: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This is the potential energy barrier required to be overcome, in order for electrons to hop. 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Hopping is favored by the kinetic energy or bandwidth.</a:t>
            </a:r>
          </a:p>
        </p:txBody>
      </p:sp>
    </p:spTree>
    <p:extLst>
      <p:ext uri="{BB962C8B-B14F-4D97-AF65-F5344CB8AC3E}">
        <p14:creationId xmlns:p14="http://schemas.microsoft.com/office/powerpoint/2010/main" val="36292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4500" y="86489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Approximate energetics for the metallization of Cs.</a:t>
            </a:r>
          </a:p>
        </p:txBody>
      </p:sp>
      <p:pic>
        <p:nvPicPr>
          <p:cNvPr id="3" name="Picture 2" descr="Edwards-Sienk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2" y="533399"/>
            <a:ext cx="5140848" cy="5524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5888556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Edwards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Sienko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Acc. Chem. Res.</a:t>
            </a:r>
            <a:endParaRPr lang="en-US" sz="1600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0522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02. Charge carrier concentration and the filling-driven Mott transition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8012" y="864893"/>
            <a:ext cx="386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Consequences for magnetism: When the charge carriers are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localized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they can carry spin.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Magnetism is therefore frequently associated with non-metal to metal transitions.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5888556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Edwards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Sienko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Acc. Chem. Res.</a:t>
            </a:r>
            <a:endParaRPr lang="en-US" sz="1600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6" name="Picture 5" descr="Edwards-Sienk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89941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8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2"/>
            </a:solidFill>
            <a:latin typeface="Candara"/>
            <a:cs typeface="Canda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820</Words>
  <Application>Microsoft Macintosh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Ram Seshadri</cp:lastModifiedBy>
  <cp:revision>47</cp:revision>
  <dcterms:created xsi:type="dcterms:W3CDTF">2014-10-06T00:44:22Z</dcterms:created>
  <dcterms:modified xsi:type="dcterms:W3CDTF">2014-10-17T20:25:07Z</dcterms:modified>
</cp:coreProperties>
</file>