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ti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2"/>
  </p:notesMasterIdLst>
  <p:sldIdLst>
    <p:sldId id="310" r:id="rId3"/>
    <p:sldId id="333" r:id="rId4"/>
    <p:sldId id="326" r:id="rId5"/>
    <p:sldId id="295" r:id="rId6"/>
    <p:sldId id="296" r:id="rId7"/>
    <p:sldId id="332" r:id="rId8"/>
    <p:sldId id="298" r:id="rId9"/>
    <p:sldId id="299" r:id="rId10"/>
    <p:sldId id="300" r:id="rId11"/>
    <p:sldId id="301" r:id="rId12"/>
    <p:sldId id="302" r:id="rId13"/>
    <p:sldId id="335" r:id="rId14"/>
    <p:sldId id="334" r:id="rId15"/>
    <p:sldId id="329" r:id="rId16"/>
    <p:sldId id="322" r:id="rId17"/>
    <p:sldId id="330" r:id="rId18"/>
    <p:sldId id="331" r:id="rId19"/>
    <p:sldId id="327" r:id="rId20"/>
    <p:sldId id="32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600"/>
    <a:srgbClr val="009900"/>
    <a:srgbClr val="0000E6"/>
    <a:srgbClr val="0000FF"/>
    <a:srgbClr val="0066FF"/>
    <a:srgbClr val="F2EC00"/>
    <a:srgbClr val="F8F200"/>
    <a:srgbClr val="FFFA00"/>
    <a:srgbClr val="80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8737" autoAdjust="0"/>
  </p:normalViewPr>
  <p:slideViewPr>
    <p:cSldViewPr>
      <p:cViewPr varScale="1">
        <p:scale>
          <a:sx n="104" d="100"/>
          <a:sy n="104" d="100"/>
        </p:scale>
        <p:origin x="1830"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188B63-1E5E-4AC9-A8AA-70C934507DFC}" type="datetimeFigureOut">
              <a:rPr lang="en-US" smtClean="0"/>
              <a:t>6/4/2014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C9C559-23A3-4B71-9B83-7084F77D1847}" type="slidenum">
              <a:rPr lang="en-US" smtClean="0"/>
              <a:t>‹#›</a:t>
            </a:fld>
            <a:endParaRPr lang="en-US"/>
          </a:p>
        </p:txBody>
      </p:sp>
    </p:spTree>
    <p:extLst>
      <p:ext uri="{BB962C8B-B14F-4D97-AF65-F5344CB8AC3E}">
        <p14:creationId xmlns:p14="http://schemas.microsoft.com/office/powerpoint/2010/main" val="174805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2BE9204-F10D-4AE2-ACD8-47D8DD58BC79}" type="slidenum">
              <a:rPr lang="en-US" smtClean="0"/>
              <a:t>1</a:t>
            </a:fld>
            <a:endParaRPr lang="en-US"/>
          </a:p>
        </p:txBody>
      </p:sp>
    </p:spTree>
    <p:extLst>
      <p:ext uri="{BB962C8B-B14F-4D97-AF65-F5344CB8AC3E}">
        <p14:creationId xmlns:p14="http://schemas.microsoft.com/office/powerpoint/2010/main" val="1079461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9C559-23A3-4B71-9B83-7084F77D1847}" type="slidenum">
              <a:rPr lang="en-US" smtClean="0"/>
              <a:t>11</a:t>
            </a:fld>
            <a:endParaRPr lang="en-US"/>
          </a:p>
        </p:txBody>
      </p:sp>
    </p:spTree>
    <p:extLst>
      <p:ext uri="{BB962C8B-B14F-4D97-AF65-F5344CB8AC3E}">
        <p14:creationId xmlns:p14="http://schemas.microsoft.com/office/powerpoint/2010/main" val="1851017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9C559-23A3-4B71-9B83-7084F77D1847}" type="slidenum">
              <a:rPr lang="en-US" smtClean="0"/>
              <a:t>14</a:t>
            </a:fld>
            <a:endParaRPr lang="en-US"/>
          </a:p>
        </p:txBody>
      </p:sp>
    </p:spTree>
    <p:extLst>
      <p:ext uri="{BB962C8B-B14F-4D97-AF65-F5344CB8AC3E}">
        <p14:creationId xmlns:p14="http://schemas.microsoft.com/office/powerpoint/2010/main" val="846340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Desc</a:t>
            </a:r>
            <a:r>
              <a:rPr lang="en-US" baseline="0" dirty="0" smtClean="0"/>
              <a:t> LJ -&gt; </a:t>
            </a:r>
            <a:r>
              <a:rPr lang="en-US" baseline="0" dirty="0" err="1" smtClean="0"/>
              <a:t>desc</a:t>
            </a:r>
            <a:r>
              <a:rPr lang="en-US" baseline="0" dirty="0" smtClean="0"/>
              <a:t> cluster -&gt; SA technique -&gt; </a:t>
            </a:r>
            <a:endParaRPr lang="en-US" dirty="0" smtClean="0"/>
          </a:p>
          <a:p>
            <a:endParaRPr lang="en-US" dirty="0" smtClean="0"/>
          </a:p>
          <a:p>
            <a:r>
              <a:rPr lang="en-US" dirty="0" smtClean="0"/>
              <a:t>It is well established that, for N&lt;1000, LJ clusters follow an icosahedral pattern growth,</a:t>
            </a:r>
            <a:r>
              <a:rPr lang="en-US" baseline="0" dirty="0" smtClean="0"/>
              <a:t> </a:t>
            </a:r>
            <a:r>
              <a:rPr lang="en-US" dirty="0" smtClean="0"/>
              <a:t>showing magic numbers corresponding to complete Mackay</a:t>
            </a:r>
            <a:r>
              <a:rPr lang="en-US" baseline="0" dirty="0" smtClean="0"/>
              <a:t> </a:t>
            </a:r>
            <a:r>
              <a:rPr lang="en-US" dirty="0" smtClean="0"/>
              <a:t>icosahedra at N=13, 55, 147, 309, 561, and 923. In between</a:t>
            </a:r>
            <a:r>
              <a:rPr lang="en-US" baseline="0" dirty="0" smtClean="0"/>
              <a:t> </a:t>
            </a:r>
            <a:r>
              <a:rPr lang="en-US" dirty="0" smtClean="0"/>
              <a:t>these magic numbers, the vast majority of the global minima</a:t>
            </a:r>
            <a:r>
              <a:rPr lang="en-US" baseline="0" dirty="0" smtClean="0"/>
              <a:t> </a:t>
            </a:r>
            <a:r>
              <a:rPr lang="en-US" dirty="0" smtClean="0"/>
              <a:t>correspond to a Mackay icosahedron core covered with an</a:t>
            </a:r>
            <a:r>
              <a:rPr lang="en-US" baseline="0" dirty="0" smtClean="0"/>
              <a:t> </a:t>
            </a:r>
            <a:r>
              <a:rPr lang="en-US" dirty="0" smtClean="0"/>
              <a:t>incomplete outer layer.</a:t>
            </a:r>
          </a:p>
          <a:p>
            <a:endParaRPr lang="en-US" dirty="0" smtClean="0"/>
          </a:p>
          <a:p>
            <a:r>
              <a:rPr lang="en-US" dirty="0" smtClean="0"/>
              <a:t>A Mackay icosahedron can be considered to be made up of 20 slightly distorted </a:t>
            </a:r>
            <a:r>
              <a:rPr lang="en-US" dirty="0" err="1" smtClean="0"/>
              <a:t>fcc</a:t>
            </a:r>
            <a:r>
              <a:rPr lang="en-US" dirty="0" smtClean="0"/>
              <a:t> </a:t>
            </a:r>
            <a:r>
              <a:rPr lang="en-US" dirty="0" err="1" smtClean="0"/>
              <a:t>tetrahedra</a:t>
            </a:r>
            <a:r>
              <a:rPr lang="en-US" dirty="0" smtClean="0"/>
              <a:t> sharing a common vertex</a:t>
            </a:r>
          </a:p>
          <a:p>
            <a:endParaRPr lang="en-US" dirty="0" smtClean="0"/>
          </a:p>
          <a:p>
            <a:r>
              <a:rPr lang="en-US" dirty="0" smtClean="0"/>
              <a:t>~10</a:t>
            </a:r>
            <a:r>
              <a:rPr lang="en-US" baseline="30000" dirty="0" smtClean="0"/>
              <a:t>7</a:t>
            </a:r>
            <a:r>
              <a:rPr lang="en-US" baseline="0" dirty="0" smtClean="0"/>
              <a:t>-10</a:t>
            </a:r>
            <a:r>
              <a:rPr lang="en-US" baseline="30000" dirty="0" smtClean="0"/>
              <a:t>8</a:t>
            </a:r>
            <a:r>
              <a:rPr lang="en-US" baseline="0" dirty="0" smtClean="0"/>
              <a:t> MC cycles with 32 systems at different temperatures</a:t>
            </a:r>
          </a:p>
          <a:p>
            <a:endParaRPr lang="en-US" baseline="0" dirty="0" smtClean="0"/>
          </a:p>
          <a:p>
            <a:r>
              <a:rPr lang="en-US" dirty="0" smtClean="0"/>
              <a:t>All the temperatures</a:t>
            </a:r>
            <a:r>
              <a:rPr lang="en-US" baseline="0" dirty="0" smtClean="0"/>
              <a:t> </a:t>
            </a:r>
            <a:r>
              <a:rPr lang="en-US" dirty="0" smtClean="0"/>
              <a:t>were initialized with the Mackay icosahedron ground-state</a:t>
            </a:r>
            <a:r>
              <a:rPr lang="en-US" baseline="0" dirty="0" smtClean="0"/>
              <a:t> </a:t>
            </a:r>
            <a:r>
              <a:rPr lang="en-US" dirty="0" smtClean="0"/>
              <a:t>structure. </a:t>
            </a:r>
          </a:p>
          <a:p>
            <a:endParaRPr lang="en-US" dirty="0" smtClean="0"/>
          </a:p>
          <a:p>
            <a:r>
              <a:rPr lang="en-US" dirty="0" smtClean="0"/>
              <a:t> Evaporation and fragmentation of the cluster were</a:t>
            </a:r>
            <a:r>
              <a:rPr lang="en-US" baseline="0" dirty="0" smtClean="0"/>
              <a:t> </a:t>
            </a:r>
            <a:r>
              <a:rPr lang="en-US" dirty="0" smtClean="0"/>
              <a:t>avoided by adding a hard wall of radius </a:t>
            </a:r>
            <a:r>
              <a:rPr lang="en-US" dirty="0" err="1" smtClean="0"/>
              <a:t>r+sigma</a:t>
            </a:r>
            <a:endParaRPr lang="en-US" dirty="0" smtClean="0"/>
          </a:p>
          <a:p>
            <a:endParaRPr lang="en-US" dirty="0" smtClean="0"/>
          </a:p>
          <a:p>
            <a:r>
              <a:rPr lang="en-US" dirty="0" smtClean="0"/>
              <a:t>v</a:t>
            </a:r>
            <a:r>
              <a:rPr lang="en-US" baseline="0" dirty="0" smtClean="0"/>
              <a:t> is the mean vibrational freq. For LJ potential reflects number of nearest neighbors and average neighbor distance. The latter because the second derivative of the LJ potential decreases with distance. Strained structures, which inevitably have a variety of nearest-neighbor distances, have a larger average nearest-neighbor distance, because of the </a:t>
            </a:r>
            <a:r>
              <a:rPr lang="en-US" baseline="0" dirty="0" err="1" smtClean="0"/>
              <a:t>anharmonic</a:t>
            </a:r>
            <a:r>
              <a:rPr lang="en-US" baseline="0" dirty="0" smtClean="0"/>
              <a:t> nature of the LJ well, and hence have smaller values of v</a:t>
            </a:r>
            <a:endParaRPr lang="en-US" dirty="0" smtClean="0"/>
          </a:p>
          <a:p>
            <a:endParaRPr lang="en-US" dirty="0" smtClean="0"/>
          </a:p>
          <a:p>
            <a:r>
              <a:rPr lang="en-US" dirty="0" smtClean="0"/>
              <a:t>2^1/6*sigma</a:t>
            </a:r>
            <a:r>
              <a:rPr lang="en-US" baseline="0" dirty="0" smtClean="0"/>
              <a:t> = eq. separation distance</a:t>
            </a:r>
          </a:p>
          <a:p>
            <a:endParaRPr lang="en-US" baseline="0" dirty="0" smtClean="0"/>
          </a:p>
          <a:p>
            <a:r>
              <a:rPr lang="en-US" baseline="0" dirty="0" smtClean="0"/>
              <a:t>Epsilon = pair well depth</a:t>
            </a:r>
          </a:p>
          <a:p>
            <a:endParaRPr lang="en-US" baseline="0" dirty="0" smtClean="0"/>
          </a:p>
          <a:p>
            <a:r>
              <a:rPr lang="en-US" dirty="0" smtClean="0"/>
              <a:t>all the</a:t>
            </a:r>
            <a:r>
              <a:rPr lang="en-US" baseline="0" dirty="0" smtClean="0"/>
              <a:t> </a:t>
            </a:r>
            <a:r>
              <a:rPr lang="en-US" dirty="0" smtClean="0"/>
              <a:t>atoms in the interior of these clusters have 12 nearest neighbors, whose local coordination shell can be characterized as</a:t>
            </a:r>
            <a:r>
              <a:rPr lang="en-US" baseline="0" dirty="0" smtClean="0"/>
              <a:t> </a:t>
            </a:r>
            <a:r>
              <a:rPr lang="en-US" dirty="0" smtClean="0"/>
              <a:t>icosahedral, decahedral, </a:t>
            </a:r>
            <a:r>
              <a:rPr lang="en-US" dirty="0" err="1" smtClean="0"/>
              <a:t>fcc</a:t>
            </a:r>
            <a:r>
              <a:rPr lang="en-US" dirty="0" smtClean="0"/>
              <a:t>, or </a:t>
            </a:r>
            <a:r>
              <a:rPr lang="en-US" dirty="0" err="1" smtClean="0"/>
              <a:t>hcp</a:t>
            </a:r>
            <a:r>
              <a:rPr lang="en-US" dirty="0" smtClean="0"/>
              <a:t>.</a:t>
            </a:r>
          </a:p>
          <a:p>
            <a:endParaRPr lang="en-US" dirty="0" smtClean="0"/>
          </a:p>
          <a:p>
            <a:r>
              <a:rPr lang="en-US" dirty="0" smtClean="0"/>
              <a:t>The isomers found in zone 2A are</a:t>
            </a:r>
            <a:r>
              <a:rPr lang="en-US" baseline="0" dirty="0" smtClean="0"/>
              <a:t> </a:t>
            </a:r>
            <a:r>
              <a:rPr lang="en-US" dirty="0" smtClean="0"/>
              <a:t>Mackay icosahedra in which a pit is formed on one side of</a:t>
            </a:r>
            <a:r>
              <a:rPr lang="en-US" baseline="0" dirty="0" smtClean="0"/>
              <a:t> </a:t>
            </a:r>
            <a:r>
              <a:rPr lang="en-US" dirty="0" smtClean="0"/>
              <a:t>the cluster, while an </a:t>
            </a:r>
            <a:r>
              <a:rPr lang="en-US" dirty="0" err="1" smtClean="0"/>
              <a:t>adatom</a:t>
            </a:r>
            <a:r>
              <a:rPr lang="en-US" dirty="0" smtClean="0"/>
              <a:t> island is formed on the opposite</a:t>
            </a:r>
            <a:r>
              <a:rPr lang="en-US" baseline="0" dirty="0" smtClean="0"/>
              <a:t> </a:t>
            </a:r>
            <a:r>
              <a:rPr lang="en-US" dirty="0" smtClean="0"/>
              <a:t>side</a:t>
            </a:r>
          </a:p>
          <a:p>
            <a:r>
              <a:rPr lang="en-US" dirty="0" smtClean="0"/>
              <a:t>Zone 2B: aggregates of </a:t>
            </a:r>
            <a:r>
              <a:rPr lang="en-US" dirty="0" err="1" smtClean="0"/>
              <a:t>fcc</a:t>
            </a:r>
            <a:r>
              <a:rPr lang="en-US" dirty="0" smtClean="0"/>
              <a:t> </a:t>
            </a:r>
            <a:r>
              <a:rPr lang="en-US" dirty="0" err="1" smtClean="0"/>
              <a:t>tetrahedra</a:t>
            </a:r>
            <a:r>
              <a:rPr lang="en-US" dirty="0" smtClean="0"/>
              <a:t> with six atoms per edge (instead of 5)</a:t>
            </a:r>
          </a:p>
          <a:p>
            <a:r>
              <a:rPr lang="en-US" dirty="0" smtClean="0"/>
              <a:t>Zone 3, is occupied by isomers with a 147-atom</a:t>
            </a:r>
            <a:r>
              <a:rPr lang="en-US" baseline="0" dirty="0" smtClean="0"/>
              <a:t> </a:t>
            </a:r>
            <a:r>
              <a:rPr lang="en-US" dirty="0" smtClean="0"/>
              <a:t>Mackay icosahedral core, but where the outer layer has undergone a surface reconstruction from a Mackay to an </a:t>
            </a:r>
            <a:r>
              <a:rPr lang="en-US" dirty="0" err="1" smtClean="0"/>
              <a:t>antiMackay</a:t>
            </a:r>
            <a:r>
              <a:rPr lang="en-US" dirty="0" smtClean="0"/>
              <a:t> </a:t>
            </a:r>
            <a:r>
              <a:rPr lang="en-US" dirty="0" err="1" smtClean="0"/>
              <a:t>overlayer</a:t>
            </a:r>
            <a:r>
              <a:rPr lang="en-US" dirty="0" smtClean="0"/>
              <a:t>. Results in 279 atom structure with 30</a:t>
            </a:r>
            <a:r>
              <a:rPr lang="en-US" baseline="0" dirty="0" smtClean="0"/>
              <a:t> atoms left over.</a:t>
            </a:r>
          </a:p>
          <a:p>
            <a:r>
              <a:rPr lang="en-US" baseline="0" dirty="0" smtClean="0"/>
              <a:t>Zone 4, is associated with completely melted structures, in which both the core and surface atoms are disordered.</a:t>
            </a:r>
          </a:p>
        </p:txBody>
      </p:sp>
      <p:sp>
        <p:nvSpPr>
          <p:cNvPr id="4" name="Slide Number Placeholder 3"/>
          <p:cNvSpPr>
            <a:spLocks noGrp="1"/>
          </p:cNvSpPr>
          <p:nvPr>
            <p:ph type="sldNum" sz="quarter" idx="10"/>
          </p:nvPr>
        </p:nvSpPr>
        <p:spPr/>
        <p:txBody>
          <a:bodyPr/>
          <a:lstStyle/>
          <a:p>
            <a:fld id="{37C9C559-23A3-4B71-9B83-7084F77D1847}" type="slidenum">
              <a:rPr lang="en-US" smtClean="0"/>
              <a:t>15</a:t>
            </a:fld>
            <a:endParaRPr lang="en-US"/>
          </a:p>
        </p:txBody>
      </p:sp>
    </p:spTree>
    <p:extLst>
      <p:ext uri="{BB962C8B-B14F-4D97-AF65-F5344CB8AC3E}">
        <p14:creationId xmlns:p14="http://schemas.microsoft.com/office/powerpoint/2010/main" val="1021160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E</a:t>
            </a:r>
            <a:r>
              <a:rPr lang="en-US" baseline="-25000" dirty="0" err="1" smtClean="0"/>
              <a:t>chem</a:t>
            </a:r>
            <a:r>
              <a:rPr lang="en-US" baseline="0" dirty="0" smtClean="0"/>
              <a:t> comprises empirical information about equilibrium covalent bonding geometry, vibrations, and hydrogen-bonded and non-bonded</a:t>
            </a:r>
          </a:p>
          <a:p>
            <a:r>
              <a:rPr lang="en-US" baseline="0" dirty="0" smtClean="0"/>
              <a:t>interactions in accordance with prior knowledge of these quantities obtained from small molecule crystallography and spectroscopy.</a:t>
            </a:r>
          </a:p>
          <a:p>
            <a:endParaRPr lang="en-US" baseline="0" dirty="0" smtClean="0"/>
          </a:p>
          <a:p>
            <a:r>
              <a:rPr lang="en-US" baseline="0" dirty="0" err="1" smtClean="0"/>
              <a:t>E</a:t>
            </a:r>
            <a:r>
              <a:rPr lang="en-US" baseline="-25000" dirty="0" err="1" smtClean="0"/>
              <a:t>exp</a:t>
            </a:r>
            <a:r>
              <a:rPr lang="en-US" baseline="0" dirty="0" smtClean="0"/>
              <a:t> describes the difference between observed and computed diffraction data.</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Aluminum </a:t>
            </a:r>
            <a:r>
              <a:rPr lang="en-US" sz="1200" b="0" i="0" kern="1200" dirty="0" err="1" smtClean="0">
                <a:solidFill>
                  <a:schemeClr val="tx1"/>
                </a:solidFill>
                <a:effectLst/>
                <a:latin typeface="+mn-lt"/>
                <a:ea typeface="+mn-ea"/>
                <a:cs typeface="+mn-cs"/>
              </a:rPr>
              <a:t>Orthovanadate</a:t>
            </a:r>
            <a:endParaRPr lang="en-US" sz="1200" b="0" i="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37C9C559-23A3-4B71-9B83-7084F77D1847}" type="slidenum">
              <a:rPr lang="en-US" smtClean="0"/>
              <a:t>16</a:t>
            </a:fld>
            <a:endParaRPr lang="en-US"/>
          </a:p>
        </p:txBody>
      </p:sp>
    </p:spTree>
    <p:extLst>
      <p:ext uri="{BB962C8B-B14F-4D97-AF65-F5344CB8AC3E}">
        <p14:creationId xmlns:p14="http://schemas.microsoft.com/office/powerpoint/2010/main" val="1916465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E</a:t>
            </a:r>
            <a:r>
              <a:rPr lang="en-US" baseline="-25000" dirty="0" err="1" smtClean="0"/>
              <a:t>chem</a:t>
            </a:r>
            <a:r>
              <a:rPr lang="en-US" baseline="0" dirty="0" smtClean="0"/>
              <a:t> comprises empirical information about equilibrium covalent bonding geometry, vibrations, and hydrogen-bonded and non-bonded</a:t>
            </a:r>
          </a:p>
          <a:p>
            <a:r>
              <a:rPr lang="en-US" baseline="0" dirty="0" smtClean="0"/>
              <a:t>interactions in accordance with prior knowledge of these quantities obtained from small molecule crystallography and spectroscopy.</a:t>
            </a:r>
          </a:p>
          <a:p>
            <a:endParaRPr lang="en-US" baseline="0" dirty="0" smtClean="0"/>
          </a:p>
          <a:p>
            <a:r>
              <a:rPr lang="en-US" baseline="0" dirty="0" err="1" smtClean="0"/>
              <a:t>E</a:t>
            </a:r>
            <a:r>
              <a:rPr lang="en-US" baseline="-25000" dirty="0" err="1" smtClean="0"/>
              <a:t>exp</a:t>
            </a:r>
            <a:r>
              <a:rPr lang="en-US" baseline="0" dirty="0" smtClean="0"/>
              <a:t> describes the difference between observed and computed diffraction data.</a:t>
            </a:r>
          </a:p>
        </p:txBody>
      </p:sp>
      <p:sp>
        <p:nvSpPr>
          <p:cNvPr id="4" name="Slide Number Placeholder 3"/>
          <p:cNvSpPr>
            <a:spLocks noGrp="1"/>
          </p:cNvSpPr>
          <p:nvPr>
            <p:ph type="sldNum" sz="quarter" idx="10"/>
          </p:nvPr>
        </p:nvSpPr>
        <p:spPr/>
        <p:txBody>
          <a:bodyPr/>
          <a:lstStyle/>
          <a:p>
            <a:fld id="{37C9C559-23A3-4B71-9B83-7084F77D1847}" type="slidenum">
              <a:rPr lang="en-US" smtClean="0"/>
              <a:t>17</a:t>
            </a:fld>
            <a:endParaRPr lang="en-US"/>
          </a:p>
        </p:txBody>
      </p:sp>
    </p:spTree>
    <p:extLst>
      <p:ext uri="{BB962C8B-B14F-4D97-AF65-F5344CB8AC3E}">
        <p14:creationId xmlns:p14="http://schemas.microsoft.com/office/powerpoint/2010/main" val="125941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Arbitrary</a:t>
            </a:r>
            <a:r>
              <a:rPr lang="en-US" baseline="0" dirty="0" smtClean="0"/>
              <a:t> composition -&gt; get crystal structure -&gt; predict properties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E6"/>
                </a:solidFill>
              </a:rPr>
              <a:t>Spectral Irradiance W m-2 nm-1</a:t>
            </a:r>
          </a:p>
          <a:p>
            <a:endParaRPr lang="en-US" dirty="0" smtClean="0"/>
          </a:p>
        </p:txBody>
      </p:sp>
      <p:sp>
        <p:nvSpPr>
          <p:cNvPr id="4" name="Slide Number Placeholder 3"/>
          <p:cNvSpPr>
            <a:spLocks noGrp="1"/>
          </p:cNvSpPr>
          <p:nvPr>
            <p:ph type="sldNum" sz="quarter" idx="10"/>
          </p:nvPr>
        </p:nvSpPr>
        <p:spPr/>
        <p:txBody>
          <a:bodyPr/>
          <a:lstStyle/>
          <a:p>
            <a:fld id="{37C9C559-23A3-4B71-9B83-7084F77D1847}" type="slidenum">
              <a:rPr lang="en-US" smtClean="0"/>
              <a:t>2</a:t>
            </a:fld>
            <a:endParaRPr lang="en-US"/>
          </a:p>
        </p:txBody>
      </p:sp>
    </p:spTree>
    <p:extLst>
      <p:ext uri="{BB962C8B-B14F-4D97-AF65-F5344CB8AC3E}">
        <p14:creationId xmlns:p14="http://schemas.microsoft.com/office/powerpoint/2010/main" val="88291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9C559-23A3-4B71-9B83-7084F77D1847}" type="slidenum">
              <a:rPr lang="en-US" smtClean="0"/>
              <a:t>4</a:t>
            </a:fld>
            <a:endParaRPr lang="en-US"/>
          </a:p>
        </p:txBody>
      </p:sp>
    </p:spTree>
    <p:extLst>
      <p:ext uri="{BB962C8B-B14F-4D97-AF65-F5344CB8AC3E}">
        <p14:creationId xmlns:p14="http://schemas.microsoft.com/office/powerpoint/2010/main" val="1850234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9C559-23A3-4B71-9B83-7084F77D1847}" type="slidenum">
              <a:rPr lang="en-US" smtClean="0"/>
              <a:t>5</a:t>
            </a:fld>
            <a:endParaRPr lang="en-US"/>
          </a:p>
        </p:txBody>
      </p:sp>
    </p:spTree>
    <p:extLst>
      <p:ext uri="{BB962C8B-B14F-4D97-AF65-F5344CB8AC3E}">
        <p14:creationId xmlns:p14="http://schemas.microsoft.com/office/powerpoint/2010/main" val="1650188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9C559-23A3-4B71-9B83-7084F77D1847}" type="slidenum">
              <a:rPr lang="en-US" smtClean="0"/>
              <a:t>6</a:t>
            </a:fld>
            <a:endParaRPr lang="en-US"/>
          </a:p>
        </p:txBody>
      </p:sp>
    </p:spTree>
    <p:extLst>
      <p:ext uri="{BB962C8B-B14F-4D97-AF65-F5344CB8AC3E}">
        <p14:creationId xmlns:p14="http://schemas.microsoft.com/office/powerpoint/2010/main" val="20765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9C559-23A3-4B71-9B83-7084F77D1847}" type="slidenum">
              <a:rPr lang="en-US" smtClean="0"/>
              <a:t>7</a:t>
            </a:fld>
            <a:endParaRPr lang="en-US"/>
          </a:p>
        </p:txBody>
      </p:sp>
    </p:spTree>
    <p:extLst>
      <p:ext uri="{BB962C8B-B14F-4D97-AF65-F5344CB8AC3E}">
        <p14:creationId xmlns:p14="http://schemas.microsoft.com/office/powerpoint/2010/main" val="2010362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9C559-23A3-4B71-9B83-7084F77D1847}" type="slidenum">
              <a:rPr lang="en-US" smtClean="0"/>
              <a:t>8</a:t>
            </a:fld>
            <a:endParaRPr lang="en-US"/>
          </a:p>
        </p:txBody>
      </p:sp>
    </p:spTree>
    <p:extLst>
      <p:ext uri="{BB962C8B-B14F-4D97-AF65-F5344CB8AC3E}">
        <p14:creationId xmlns:p14="http://schemas.microsoft.com/office/powerpoint/2010/main" val="3325352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C9C559-23A3-4B71-9B83-7084F77D1847}" type="slidenum">
              <a:rPr lang="en-US" smtClean="0"/>
              <a:t>9</a:t>
            </a:fld>
            <a:endParaRPr lang="en-US"/>
          </a:p>
        </p:txBody>
      </p:sp>
    </p:spTree>
    <p:extLst>
      <p:ext uri="{BB962C8B-B14F-4D97-AF65-F5344CB8AC3E}">
        <p14:creationId xmlns:p14="http://schemas.microsoft.com/office/powerpoint/2010/main" val="2162470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Initial temperature: </a:t>
                </a:r>
              </a:p>
              <a:p>
                <a:endParaRPr lang="en-US" dirty="0" smtClean="0"/>
              </a:p>
              <a:p>
                <a:r>
                  <a:rPr lang="en-US" dirty="0" smtClean="0"/>
                  <a:t>generate N random points around initial</a:t>
                </a:r>
                <a:r>
                  <a:rPr lang="en-US" baseline="0" dirty="0" smtClean="0"/>
                  <a:t> guess</a:t>
                </a:r>
              </a:p>
              <a:p>
                <a:r>
                  <a:rPr lang="en-US" baseline="0" dirty="0" smtClean="0"/>
                  <a:t>Evaluate cost for each candidate</a:t>
                </a:r>
              </a:p>
              <a:p>
                <a:r>
                  <a:rPr lang="en-US" baseline="0" dirty="0" smtClean="0"/>
                  <a:t>Store max and min cost values</a:t>
                </a:r>
              </a:p>
              <a:p>
                <a:r>
                  <a:rPr lang="en-US" baseline="0" dirty="0" smtClean="0"/>
                  <a:t>Compute </a:t>
                </a:r>
                <a14:m>
                  <m:oMath xmlns:m="http://schemas.openxmlformats.org/officeDocument/2006/math">
                    <m:r>
                      <a:rPr lang="en-US" b="0" i="1" baseline="0" smtClean="0">
                        <a:latin typeface="Cambria Math" panose="02040503050406030204" pitchFamily="18" charset="0"/>
                      </a:rPr>
                      <m:t>𝜒</m:t>
                    </m:r>
                    <m:d>
                      <m:dPr>
                        <m:ctrlPr>
                          <a:rPr lang="en-US" b="0" i="1" baseline="0" smtClean="0">
                            <a:latin typeface="Cambria Math" panose="02040503050406030204" pitchFamily="18" charset="0"/>
                          </a:rPr>
                        </m:ctrlPr>
                      </m:dPr>
                      <m:e>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𝑇</m:t>
                            </m:r>
                          </m:e>
                          <m:sub>
                            <m:r>
                              <a:rPr lang="en-US" b="0" i="1" baseline="0" smtClean="0">
                                <a:latin typeface="Cambria Math" panose="02040503050406030204" pitchFamily="18" charset="0"/>
                              </a:rPr>
                              <m:t>𝑛</m:t>
                            </m:r>
                          </m:sub>
                        </m:sSub>
                      </m:e>
                    </m:d>
                    <m:r>
                      <a:rPr lang="en-US" b="0" i="1" baseline="0" smtClean="0">
                        <a:latin typeface="Cambria Math" panose="02040503050406030204" pitchFamily="18" charset="0"/>
                      </a:rPr>
                      <m:t>=</m:t>
                    </m:r>
                    <m:f>
                      <m:fPr>
                        <m:ctrlPr>
                          <a:rPr lang="en-US" b="0" i="1" baseline="0" smtClean="0">
                            <a:latin typeface="Cambria Math" panose="02040503050406030204" pitchFamily="18" charset="0"/>
                          </a:rPr>
                        </m:ctrlPr>
                      </m:fPr>
                      <m:num>
                        <m:r>
                          <a:rPr lang="en-US" b="0" i="1" baseline="0" smtClean="0">
                            <a:latin typeface="Cambria Math" panose="02040503050406030204" pitchFamily="18" charset="0"/>
                          </a:rPr>
                          <m:t>𝑠𝑢𝑚</m:t>
                        </m:r>
                        <m:func>
                          <m:funcPr>
                            <m:ctrlPr>
                              <a:rPr lang="en-US" b="0" i="1" baseline="0" smtClean="0">
                                <a:latin typeface="Cambria Math" panose="02040503050406030204" pitchFamily="18" charset="0"/>
                              </a:rPr>
                            </m:ctrlPr>
                          </m:funcPr>
                          <m:fName>
                            <m:r>
                              <m:rPr>
                                <m:sty m:val="p"/>
                              </m:rPr>
                              <a:rPr lang="en-US" b="0" i="0" baseline="0" smtClean="0">
                                <a:latin typeface="Cambria Math" panose="02040503050406030204" pitchFamily="18" charset="0"/>
                              </a:rPr>
                              <m:t>exp</m:t>
                            </m:r>
                          </m:fName>
                          <m:e>
                            <m:r>
                              <a:rPr lang="en-US" b="0" i="1" baseline="0" smtClean="0">
                                <a:latin typeface="Cambria Math" panose="02040503050406030204" pitchFamily="18" charset="0"/>
                              </a:rPr>
                              <m:t>𝐸𝑚𝑎𝑥</m:t>
                            </m:r>
                            <m:r>
                              <a:rPr lang="en-US" b="0" i="1" baseline="0" smtClean="0">
                                <a:latin typeface="Cambria Math" panose="02040503050406030204" pitchFamily="18" charset="0"/>
                              </a:rPr>
                              <m:t>  </m:t>
                            </m:r>
                          </m:e>
                        </m:func>
                      </m:num>
                      <m:den>
                        <m:r>
                          <a:rPr lang="en-US" b="0" i="1" baseline="0" smtClean="0">
                            <a:latin typeface="Cambria Math" panose="02040503050406030204" pitchFamily="18" charset="0"/>
                          </a:rPr>
                          <m:t>𝑠𝑢𝑚</m:t>
                        </m:r>
                        <m:func>
                          <m:funcPr>
                            <m:ctrlPr>
                              <a:rPr lang="en-US" b="0" i="1" baseline="0" smtClean="0">
                                <a:latin typeface="Cambria Math" panose="02040503050406030204" pitchFamily="18" charset="0"/>
                              </a:rPr>
                            </m:ctrlPr>
                          </m:funcPr>
                          <m:fName>
                            <m:r>
                              <m:rPr>
                                <m:sty m:val="p"/>
                              </m:rPr>
                              <a:rPr lang="en-US" b="0" i="0" baseline="0" smtClean="0">
                                <a:latin typeface="Cambria Math" panose="02040503050406030204" pitchFamily="18" charset="0"/>
                              </a:rPr>
                              <m:t>exp</m:t>
                            </m:r>
                          </m:fName>
                          <m:e>
                            <m:r>
                              <a:rPr lang="en-US" b="0" i="1" baseline="0" smtClean="0">
                                <a:latin typeface="Cambria Math" panose="02040503050406030204" pitchFamily="18" charset="0"/>
                              </a:rPr>
                              <m:t>𝐸𝑚𝑖𝑛</m:t>
                            </m:r>
                          </m:e>
                        </m:func>
                      </m:den>
                    </m:f>
                  </m:oMath>
                </a14:m>
                <a:endParaRPr lang="en-US" dirty="0" smtClean="0"/>
              </a:p>
              <a:p>
                <a:r>
                  <a:rPr lang="en-US" dirty="0" smtClean="0"/>
                  <a:t>If </a:t>
                </a:r>
                <a14:m>
                  <m:oMath xmlns:m="http://schemas.openxmlformats.org/officeDocument/2006/math">
                    <m:r>
                      <a:rPr lang="en-US" b="0" i="1" baseline="0" smtClean="0">
                        <a:latin typeface="Cambria Math" panose="02040503050406030204" pitchFamily="18" charset="0"/>
                      </a:rPr>
                      <m:t>𝜒</m:t>
                    </m:r>
                    <m:d>
                      <m:dPr>
                        <m:ctrlPr>
                          <a:rPr lang="en-US" b="0" i="1" baseline="0" smtClean="0">
                            <a:latin typeface="Cambria Math" panose="02040503050406030204" pitchFamily="18" charset="0"/>
                          </a:rPr>
                        </m:ctrlPr>
                      </m:dPr>
                      <m:e>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𝑇</m:t>
                            </m:r>
                          </m:e>
                          <m:sub>
                            <m:r>
                              <a:rPr lang="en-US" b="0" i="1" baseline="0" smtClean="0">
                                <a:latin typeface="Cambria Math" panose="02040503050406030204" pitchFamily="18" charset="0"/>
                              </a:rPr>
                              <m:t>𝑛</m:t>
                            </m:r>
                          </m:sub>
                        </m:sSub>
                      </m:e>
                    </m:d>
                    <m:r>
                      <a:rPr lang="en-US" b="0" i="1" baseline="0" smtClean="0">
                        <a:latin typeface="Cambria Math" panose="02040503050406030204" pitchFamily="18" charset="0"/>
                      </a:rPr>
                      <m:t>−</m:t>
                    </m:r>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𝜒</m:t>
                        </m:r>
                      </m:e>
                      <m:sub>
                        <m:r>
                          <a:rPr lang="en-US" b="0" i="1" baseline="0" smtClean="0">
                            <a:latin typeface="Cambria Math" panose="02040503050406030204" pitchFamily="18" charset="0"/>
                          </a:rPr>
                          <m:t>𝑜</m:t>
                        </m:r>
                      </m:sub>
                    </m:sSub>
                    <m:r>
                      <a:rPr lang="en-US" b="0" i="1" baseline="0" smtClean="0">
                        <a:latin typeface="Cambria Math" panose="02040503050406030204" pitchFamily="18" charset="0"/>
                      </a:rPr>
                      <m:t>&lt;</m:t>
                    </m:r>
                    <m:r>
                      <a:rPr lang="en-US" b="0" i="1" baseline="0" smtClean="0">
                        <a:latin typeface="Cambria Math" panose="02040503050406030204" pitchFamily="18" charset="0"/>
                      </a:rPr>
                      <m:t>𝑡𝑜𝑙𝑒𝑟𝑎𝑛𝑐𝑒</m:t>
                    </m:r>
                  </m:oMath>
                </a14:m>
                <a:r>
                  <a:rPr lang="en-US" dirty="0" smtClean="0"/>
                  <a:t>, return T</a:t>
                </a:r>
              </a:p>
              <a:p>
                <a:r>
                  <a:rPr lang="en-US" dirty="0" smtClean="0"/>
                  <a:t>Else,</a:t>
                </a:r>
                <a:r>
                  <a:rPr lang="en-US" baseline="0" dirty="0" smtClean="0"/>
                  <a:t>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𝑇</m:t>
                        </m:r>
                      </m:e>
                      <m:sub>
                        <m:r>
                          <a:rPr lang="en-US" b="0" i="1" baseline="0" smtClean="0">
                            <a:latin typeface="Cambria Math" panose="02040503050406030204" pitchFamily="18" charset="0"/>
                          </a:rPr>
                          <m:t>𝑛</m:t>
                        </m:r>
                        <m:r>
                          <a:rPr lang="en-US" b="0" i="1" baseline="0" smtClean="0">
                            <a:latin typeface="Cambria Math" panose="02040503050406030204" pitchFamily="18" charset="0"/>
                          </a:rPr>
                          <m:t>+1</m:t>
                        </m:r>
                      </m:sub>
                    </m:sSub>
                    <m:r>
                      <a:rPr lang="en-US" b="0" i="1" baseline="0" smtClean="0">
                        <a:latin typeface="Cambria Math" panose="02040503050406030204" pitchFamily="18" charset="0"/>
                      </a:rPr>
                      <m:t>=</m:t>
                    </m:r>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𝑇</m:t>
                        </m:r>
                      </m:e>
                      <m:sub>
                        <m:r>
                          <a:rPr lang="en-US" b="0" i="1" baseline="0" smtClean="0">
                            <a:latin typeface="Cambria Math" panose="02040503050406030204" pitchFamily="18" charset="0"/>
                          </a:rPr>
                          <m:t>𝑛</m:t>
                        </m:r>
                      </m:sub>
                    </m:sSub>
                    <m:r>
                      <a:rPr lang="en-US" b="0" i="1" baseline="0" smtClean="0">
                        <a:latin typeface="Cambria Math" panose="02040503050406030204" pitchFamily="18" charset="0"/>
                      </a:rPr>
                      <m:t> (</m:t>
                    </m:r>
                    <m:r>
                      <a:rPr lang="en-US" b="0" i="1" baseline="0" smtClean="0">
                        <a:latin typeface="Cambria Math" panose="02040503050406030204" pitchFamily="18" charset="0"/>
                      </a:rPr>
                      <m:t>𝑙𝑛</m:t>
                    </m:r>
                    <m:r>
                      <a:rPr lang="en-US" b="0" i="1" baseline="0" smtClean="0">
                        <a:latin typeface="Cambria Math" panose="02040503050406030204" pitchFamily="18" charset="0"/>
                      </a:rPr>
                      <m:t>𝜒</m:t>
                    </m:r>
                    <m:d>
                      <m:dPr>
                        <m:ctrlPr>
                          <a:rPr lang="en-US" b="0" i="1" baseline="0" smtClean="0">
                            <a:latin typeface="Cambria Math" panose="02040503050406030204" pitchFamily="18" charset="0"/>
                          </a:rPr>
                        </m:ctrlPr>
                      </m:dPr>
                      <m:e>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𝑇</m:t>
                            </m:r>
                          </m:e>
                          <m:sub>
                            <m:r>
                              <a:rPr lang="en-US" b="0" i="1" baseline="0" smtClean="0">
                                <a:latin typeface="Cambria Math" panose="02040503050406030204" pitchFamily="18" charset="0"/>
                              </a:rPr>
                              <m:t>𝑛</m:t>
                            </m:r>
                          </m:sub>
                        </m:sSub>
                      </m:e>
                    </m:d>
                  </m:oMath>
                </a14:m>
                <a:r>
                  <a:rPr lang="en-US" dirty="0" smtClean="0"/>
                  <a:t>/</a:t>
                </a:r>
                <a14:m>
                  <m:oMath xmlns:m="http://schemas.openxmlformats.org/officeDocument/2006/math">
                    <m:r>
                      <a:rPr lang="en-US" b="0" i="1" baseline="0" smtClean="0">
                        <a:latin typeface="Cambria Math" panose="02040503050406030204" pitchFamily="18" charset="0"/>
                      </a:rPr>
                      <m:t>𝜒</m:t>
                    </m:r>
                    <m:d>
                      <m:dPr>
                        <m:ctrlPr>
                          <a:rPr lang="en-US" b="0" i="1" baseline="0" smtClean="0">
                            <a:latin typeface="Cambria Math" panose="02040503050406030204" pitchFamily="18" charset="0"/>
                          </a:rPr>
                        </m:ctrlPr>
                      </m:dPr>
                      <m:e>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𝑇</m:t>
                            </m:r>
                          </m:e>
                          <m:sub>
                            <m:r>
                              <a:rPr lang="en-US" b="0" i="1" baseline="0" smtClean="0">
                                <a:latin typeface="Cambria Math" panose="02040503050406030204" pitchFamily="18" charset="0"/>
                              </a:rPr>
                              <m:t>𝑛</m:t>
                            </m:r>
                          </m:sub>
                        </m:sSub>
                      </m:e>
                    </m:d>
                    <m:r>
                      <a:rPr lang="en-US" b="0" i="1" baseline="0" smtClean="0">
                        <a:latin typeface="Cambria Math" panose="02040503050406030204" pitchFamily="18" charset="0"/>
                      </a:rPr>
                      <m:t>)^(1/</m:t>
                    </m:r>
                    <m:r>
                      <a:rPr lang="en-US" b="0" i="1" baseline="0" smtClean="0">
                        <a:latin typeface="Cambria Math" panose="02040503050406030204" pitchFamily="18" charset="0"/>
                      </a:rPr>
                      <m:t>𝑝</m:t>
                    </m:r>
                    <m:r>
                      <a:rPr lang="en-US" b="0" i="1" baseline="0" smtClean="0">
                        <a:latin typeface="Cambria Math" panose="02040503050406030204" pitchFamily="18" charset="0"/>
                      </a:rPr>
                      <m:t>)</m:t>
                    </m:r>
                  </m:oMath>
                </a14:m>
                <a:endParaRPr lang="en-US" dirty="0" smtClean="0"/>
              </a:p>
              <a:p>
                <a:r>
                  <a:rPr lang="en-US" dirty="0" smtClean="0"/>
                  <a:t>N=n+1</a:t>
                </a:r>
              </a:p>
              <a:p>
                <a:r>
                  <a:rPr lang="en-US" dirty="0" smtClean="0"/>
                  <a:t>p=2</a:t>
                </a:r>
              </a:p>
              <a:p>
                <a:endParaRPr lang="en-US" dirty="0" smtClean="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1</m:t>
                          </m:r>
                        </m:sub>
                      </m:sSub>
                      <m:r>
                        <a:rPr lang="en-US" b="0" i="1" smtClean="0">
                          <a:latin typeface="Cambria Math" panose="02040503050406030204" pitchFamily="18" charset="0"/>
                        </a:rPr>
                        <m:t>=−</m:t>
                      </m:r>
                      <m:nary>
                        <m:naryPr>
                          <m:chr m:val="∑"/>
                          <m:subHide m:val="on"/>
                          <m:supHide m:val="on"/>
                          <m:ctrlPr>
                            <a:rPr lang="en-US" b="0" i="1" smtClean="0">
                              <a:latin typeface="Cambria Math" panose="02040503050406030204" pitchFamily="18" charset="0"/>
                            </a:rPr>
                          </m:ctrlPr>
                        </m:naryPr>
                        <m:sub/>
                        <m:sup/>
                        <m:e>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𝑚𝑥</m:t>
                                      </m:r>
                                    </m:sub>
                                  </m:sSub>
                                  <m:r>
                                    <a:rPr lang="en-US" b="0" i="1" smtClean="0">
                                      <a:latin typeface="Cambria Math" panose="02040503050406030204" pitchFamily="18" charset="0"/>
                                    </a:rPr>
                                    <m:t>−</m:t>
                                  </m:r>
                                  <m:r>
                                    <a:rPr lang="en-US" b="0" i="1" smtClean="0">
                                      <a:latin typeface="Cambria Math" panose="02040503050406030204" pitchFamily="18" charset="0"/>
                                    </a:rPr>
                                    <m:t>𝐸</m:t>
                                  </m:r>
                                </m:e>
                                <m:sub>
                                  <m:r>
                                    <a:rPr lang="en-US" b="0" i="1" smtClean="0">
                                      <a:latin typeface="Cambria Math" panose="02040503050406030204" pitchFamily="18" charset="0"/>
                                    </a:rPr>
                                    <m:t>𝑚𝑛</m:t>
                                  </m:r>
                                </m:sub>
                              </m:sSub>
                              <m:r>
                                <a:rPr lang="en-US" b="0" i="1" smtClean="0">
                                  <a:latin typeface="Cambria Math" panose="02040503050406030204" pitchFamily="18" charset="0"/>
                                </a:rPr>
                                <m:t>)</m:t>
                              </m:r>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𝑆</m:t>
                                  </m:r>
                                </m:e>
                              </m:d>
                              <m:r>
                                <m:rPr>
                                  <m:sty m:val="p"/>
                                </m:rPr>
                                <a:rPr lang="en-US" b="0" i="0" smtClean="0">
                                  <a:latin typeface="Cambria Math" panose="02040503050406030204" pitchFamily="18" charset="0"/>
                                </a:rPr>
                                <m:t>ln</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𝜒</m:t>
                                  </m:r>
                                </m:e>
                                <m:sub>
                                  <m:r>
                                    <a:rPr lang="en-US" b="0" i="1" smtClean="0">
                                      <a:latin typeface="Cambria Math" panose="02040503050406030204" pitchFamily="18" charset="0"/>
                                    </a:rPr>
                                    <m:t>𝑜</m:t>
                                  </m:r>
                                </m:sub>
                              </m:sSub>
                              <m:r>
                                <a:rPr lang="en-US" b="0" i="1" smtClean="0">
                                  <a:latin typeface="Cambria Math" panose="02040503050406030204" pitchFamily="18" charset="0"/>
                                </a:rPr>
                                <m:t>)</m:t>
                              </m:r>
                            </m:den>
                          </m:f>
                        </m:e>
                      </m:nary>
                    </m:oMath>
                  </m:oMathPara>
                </a14:m>
                <a:endParaRPr lang="en-US" dirty="0" smtClean="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1</m:t>
                          </m:r>
                        </m:sub>
                      </m:sSub>
                    </m:oMath>
                  </m:oMathPara>
                </a14:m>
                <a:endParaRPr lang="en-US" dirty="0"/>
              </a:p>
            </p:txBody>
          </p:sp>
        </mc:Choice>
        <mc:Fallback xmlns="">
          <p:sp>
            <p:nvSpPr>
              <p:cNvPr id="3" name="Notes Placeholder 2"/>
              <p:cNvSpPr>
                <a:spLocks noGrp="1"/>
              </p:cNvSpPr>
              <p:nvPr>
                <p:ph type="body" idx="1"/>
              </p:nvPr>
            </p:nvSpPr>
            <p:spPr/>
            <p:txBody>
              <a:bodyPr/>
              <a:lstStyle/>
              <a:p>
                <a:r>
                  <a:rPr lang="en-US" dirty="0" smtClean="0"/>
                  <a:t>Initial temperature: </a:t>
                </a:r>
              </a:p>
              <a:p>
                <a:endParaRPr lang="en-US" dirty="0" smtClean="0"/>
              </a:p>
              <a:p>
                <a:r>
                  <a:rPr lang="en-US" dirty="0" smtClean="0"/>
                  <a:t>generate N random points around initial</a:t>
                </a:r>
                <a:r>
                  <a:rPr lang="en-US" baseline="0" dirty="0" smtClean="0"/>
                  <a:t> guess</a:t>
                </a:r>
              </a:p>
              <a:p>
                <a:r>
                  <a:rPr lang="en-US" baseline="0" dirty="0" err="1" smtClean="0"/>
                  <a:t>Evaulate</a:t>
                </a:r>
                <a:r>
                  <a:rPr lang="en-US" baseline="0" dirty="0" smtClean="0"/>
                  <a:t> cost for each candidate</a:t>
                </a:r>
              </a:p>
              <a:p>
                <a:r>
                  <a:rPr lang="en-US" baseline="0" dirty="0" smtClean="0"/>
                  <a:t>Store max and min cost values</a:t>
                </a:r>
              </a:p>
              <a:p>
                <a:r>
                  <a:rPr lang="en-US" baseline="0" dirty="0" smtClean="0"/>
                  <a:t>Compute </a:t>
                </a:r>
                <a:r>
                  <a:rPr lang="en-US" b="0" i="0" baseline="0" smtClean="0">
                    <a:latin typeface="Cambria Math" panose="02040503050406030204" pitchFamily="18" charset="0"/>
                  </a:rPr>
                  <a:t>𝜒(𝑇_𝑛 )=(𝑠𝑢𝑚 exp⁡〖𝐸𝑚𝑎𝑥  〗)/(𝑠𝑢𝑚 exp⁡𝐸𝑚𝑖𝑛 )</a:t>
                </a:r>
                <a:endParaRPr lang="en-US" dirty="0" smtClean="0"/>
              </a:p>
              <a:p>
                <a:r>
                  <a:rPr lang="en-US" dirty="0" smtClean="0"/>
                  <a:t>If </a:t>
                </a:r>
                <a:r>
                  <a:rPr lang="en-US" b="0" i="0" baseline="0" smtClean="0">
                    <a:latin typeface="Cambria Math" panose="02040503050406030204" pitchFamily="18" charset="0"/>
                  </a:rPr>
                  <a:t>𝜒</a:t>
                </a:r>
                <a:r>
                  <a:rPr lang="en-US" b="0" i="0" baseline="0" smtClean="0">
                    <a:latin typeface="Cambria Math" panose="02040503050406030204" pitchFamily="18" charset="0"/>
                  </a:rPr>
                  <a:t>(𝑇_𝑛 )</a:t>
                </a:r>
                <a:r>
                  <a:rPr lang="en-US" b="0" i="0" baseline="0" smtClean="0">
                    <a:latin typeface="Cambria Math" panose="02040503050406030204" pitchFamily="18" charset="0"/>
                  </a:rPr>
                  <a:t>−𝜒_𝑜&lt;𝑡𝑜𝑙𝑒𝑟𝑎𝑛𝑐𝑒</a:t>
                </a:r>
                <a:r>
                  <a:rPr lang="en-US" dirty="0" smtClean="0"/>
                  <a:t>, return T</a:t>
                </a:r>
              </a:p>
              <a:p>
                <a:r>
                  <a:rPr lang="en-US" dirty="0" smtClean="0"/>
                  <a:t>Else,</a:t>
                </a:r>
                <a:r>
                  <a:rPr lang="en-US" baseline="0" dirty="0" smtClean="0"/>
                  <a:t> </a:t>
                </a:r>
                <a:r>
                  <a:rPr lang="en-US" b="0" i="0" baseline="0" smtClean="0">
                    <a:latin typeface="Cambria Math" panose="02040503050406030204" pitchFamily="18" charset="0"/>
                  </a:rPr>
                  <a:t>𝑇_(𝑛+1)=𝑇_𝑛  (𝑙𝑛𝜒</a:t>
                </a:r>
                <a:r>
                  <a:rPr lang="en-US" b="0" i="0" baseline="0" smtClean="0">
                    <a:latin typeface="Cambria Math" panose="02040503050406030204" pitchFamily="18" charset="0"/>
                  </a:rPr>
                  <a:t>(𝑇_𝑛 )</a:t>
                </a:r>
                <a:r>
                  <a:rPr lang="en-US" dirty="0" smtClean="0"/>
                  <a:t>/</a:t>
                </a:r>
                <a:r>
                  <a:rPr lang="en-US" b="0" i="0" baseline="0" smtClean="0">
                    <a:latin typeface="Cambria Math" panose="02040503050406030204" pitchFamily="18" charset="0"/>
                  </a:rPr>
                  <a:t>𝜒</a:t>
                </a:r>
                <a:r>
                  <a:rPr lang="en-US" b="0" i="0" baseline="0" smtClean="0">
                    <a:latin typeface="Cambria Math" panose="02040503050406030204" pitchFamily="18" charset="0"/>
                  </a:rPr>
                  <a:t>(𝑇_𝑛 )</a:t>
                </a:r>
                <a:r>
                  <a:rPr lang="en-US" b="0" i="0" baseline="0" smtClean="0">
                    <a:latin typeface="Cambria Math" panose="02040503050406030204" pitchFamily="18" charset="0"/>
                  </a:rPr>
                  <a:t>)^(1/𝑝)</a:t>
                </a:r>
                <a:endParaRPr lang="en-US" dirty="0" smtClean="0"/>
              </a:p>
              <a:p>
                <a:r>
                  <a:rPr lang="en-US" dirty="0" smtClean="0"/>
                  <a:t>N=n+1</a:t>
                </a:r>
              </a:p>
              <a:p>
                <a:r>
                  <a:rPr lang="en-US" dirty="0" smtClean="0"/>
                  <a:t>p=2</a:t>
                </a:r>
              </a:p>
              <a:p>
                <a:endParaRPr lang="en-US" dirty="0" smtClean="0"/>
              </a:p>
              <a:p>
                <a:r>
                  <a:rPr lang="en-US" b="0" i="0" smtClean="0">
                    <a:latin typeface="Cambria Math" panose="02040503050406030204" pitchFamily="18" charset="0"/>
                  </a:rPr>
                  <a:t>𝑇_1=−∑▒((〖𝐸_𝑚𝑥−𝐸〗_𝑚𝑛))/(‖𝑆‖ln⁡(𝜒_𝑜))</a:t>
                </a:r>
                <a:endParaRPr lang="en-US" dirty="0" smtClean="0"/>
              </a:p>
              <a:p>
                <a:r>
                  <a:rPr lang="en-US" b="0" i="0" smtClean="0">
                    <a:latin typeface="Cambria Math" panose="02040503050406030204" pitchFamily="18" charset="0"/>
                  </a:rPr>
                  <a:t>𝑇_1</a:t>
                </a:r>
                <a:endParaRPr lang="en-US" dirty="0"/>
              </a:p>
            </p:txBody>
          </p:sp>
        </mc:Fallback>
      </mc:AlternateContent>
      <p:sp>
        <p:nvSpPr>
          <p:cNvPr id="4" name="Slide Number Placeholder 3"/>
          <p:cNvSpPr>
            <a:spLocks noGrp="1"/>
          </p:cNvSpPr>
          <p:nvPr>
            <p:ph type="sldNum" sz="quarter" idx="10"/>
          </p:nvPr>
        </p:nvSpPr>
        <p:spPr/>
        <p:txBody>
          <a:bodyPr/>
          <a:lstStyle/>
          <a:p>
            <a:fld id="{37C9C559-23A3-4B71-9B83-7084F77D1847}" type="slidenum">
              <a:rPr lang="en-US" smtClean="0"/>
              <a:t>10</a:t>
            </a:fld>
            <a:endParaRPr lang="en-US"/>
          </a:p>
        </p:txBody>
      </p:sp>
    </p:spTree>
    <p:extLst>
      <p:ext uri="{BB962C8B-B14F-4D97-AF65-F5344CB8AC3E}">
        <p14:creationId xmlns:p14="http://schemas.microsoft.com/office/powerpoint/2010/main" val="101345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l">
              <a:buNone/>
              <a:defRPr>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644CCDF-FF17-4FE3-917F-380D15E4C163}"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2378833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44CCDF-FF17-4FE3-917F-380D15E4C163}"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1346641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44CCDF-FF17-4FE3-917F-380D15E4C163}"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2126532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44CCDF-FF17-4FE3-917F-380D15E4C163}"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854006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4CCDF-FF17-4FE3-917F-380D15E4C163}"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477831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44CCDF-FF17-4FE3-917F-380D15E4C163}"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770868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44CCDF-FF17-4FE3-917F-380D15E4C163}" type="datetimeFigureOut">
              <a:rPr lang="en-US" smtClean="0"/>
              <a:t>6/4/2014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734898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44CCDF-FF17-4FE3-917F-380D15E4C163}" type="datetimeFigureOut">
              <a:rPr lang="en-US" smtClean="0"/>
              <a:t>6/4/2014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1845529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44CCDF-FF17-4FE3-917F-380D15E4C163}" type="datetimeFigureOut">
              <a:rPr lang="en-US" smtClean="0"/>
              <a:t>6/4/2014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889817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44CCDF-FF17-4FE3-917F-380D15E4C163}" type="datetimeFigureOut">
              <a:rPr lang="en-US" smtClean="0"/>
              <a:t>6/4/2014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550289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4CCDF-FF17-4FE3-917F-380D15E4C163}" type="datetimeFigureOut">
              <a:rPr lang="en-US" smtClean="0"/>
              <a:t>6/4/2014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2505265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lvl1pPr>
              <a:defRPr sz="2400" b="0">
                <a:latin typeface="Helvetica" pitchFamily="34" charset="0"/>
                <a:cs typeface="Helvetica"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mn-lt"/>
                <a:cs typeface="Helvetica" pitchFamily="34" charset="0"/>
              </a:defRPr>
            </a:lvl1pPr>
            <a:lvl2pPr>
              <a:defRPr>
                <a:latin typeface="+mn-lt"/>
                <a:cs typeface="Helvetica" pitchFamily="34" charset="0"/>
              </a:defRPr>
            </a:lvl2pPr>
            <a:lvl3pPr>
              <a:defRPr>
                <a:latin typeface="+mn-lt"/>
                <a:cs typeface="Helvetica" pitchFamily="34" charset="0"/>
              </a:defRPr>
            </a:lvl3pPr>
            <a:lvl4pPr>
              <a:defRPr>
                <a:latin typeface="+mn-lt"/>
                <a:cs typeface="Helvetica" pitchFamily="34" charset="0"/>
              </a:defRPr>
            </a:lvl4pPr>
            <a:lvl5pPr>
              <a:defRPr>
                <a:latin typeface="+mn-lt"/>
                <a:cs typeface="Helvetic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44CCDF-FF17-4FE3-917F-380D15E4C163}"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179443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4CCDF-FF17-4FE3-917F-380D15E4C163}" type="datetimeFigureOut">
              <a:rPr lang="en-US" smtClean="0"/>
              <a:t>6/4/2014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1499333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4CCDF-FF17-4FE3-917F-380D15E4C163}"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1107806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44CCDF-FF17-4FE3-917F-380D15E4C163}"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3503939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44CCDF-FF17-4FE3-917F-380D15E4C163}" type="datetimeFigureOut">
              <a:rPr lang="en-US" smtClean="0"/>
              <a:t>6/4/2014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880641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644CCDF-FF17-4FE3-917F-380D15E4C163}" type="datetimeFigureOut">
              <a:rPr lang="en-US" smtClean="0"/>
              <a:t>6/4/2014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302125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644CCDF-FF17-4FE3-917F-380D15E4C163}" type="datetimeFigureOut">
              <a:rPr lang="en-US" smtClean="0"/>
              <a:t>6/4/2014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205398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644CCDF-FF17-4FE3-917F-380D15E4C163}" type="datetimeFigureOut">
              <a:rPr lang="en-US" smtClean="0"/>
              <a:t>6/4/2014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225308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44CCDF-FF17-4FE3-917F-380D15E4C163}" type="datetimeFigureOut">
              <a:rPr lang="en-US" smtClean="0"/>
              <a:t>6/4/2014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2195996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4CCDF-FF17-4FE3-917F-380D15E4C163}" type="datetimeFigureOut">
              <a:rPr lang="en-US" smtClean="0"/>
              <a:t>6/4/2014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314161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4CCDF-FF17-4FE3-917F-380D15E4C163}" type="datetimeFigureOut">
              <a:rPr lang="en-US" smtClean="0"/>
              <a:t>6/4/2014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712AC-93AF-4736-8539-22D1F25C3C3F}" type="slidenum">
              <a:rPr lang="en-US" smtClean="0"/>
              <a:t>‹#›</a:t>
            </a:fld>
            <a:endParaRPr lang="en-US"/>
          </a:p>
        </p:txBody>
      </p:sp>
    </p:spTree>
    <p:extLst>
      <p:ext uri="{BB962C8B-B14F-4D97-AF65-F5344CB8AC3E}">
        <p14:creationId xmlns:p14="http://schemas.microsoft.com/office/powerpoint/2010/main" val="383917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4CCDF-FF17-4FE3-917F-380D15E4C163}" type="datetimeFigureOut">
              <a:rPr lang="en-US" smtClean="0"/>
              <a:t>6/4/2014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712AC-93AF-4736-8539-22D1F25C3C3F}" type="slidenum">
              <a:rPr lang="en-US" smtClean="0"/>
              <a:t>‹#›</a:t>
            </a:fld>
            <a:endParaRPr lang="en-US"/>
          </a:p>
        </p:txBody>
      </p:sp>
    </p:spTree>
    <p:extLst>
      <p:ext uri="{BB962C8B-B14F-4D97-AF65-F5344CB8AC3E}">
        <p14:creationId xmlns:p14="http://schemas.microsoft.com/office/powerpoint/2010/main" val="34724420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400" kern="1200">
          <a:solidFill>
            <a:schemeClr val="tx1"/>
          </a:solidFill>
          <a:latin typeface="Helvetica" pitchFamily="34" charset="0"/>
          <a:ea typeface="+mj-ea"/>
          <a:cs typeface="Helvetica"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44CCDF-FF17-4FE3-917F-380D15E4C163}" type="datetimeFigureOut">
              <a:rPr lang="en-US" smtClean="0"/>
              <a:t>6/4/2014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F712AC-93AF-4736-8539-22D1F25C3C3F}" type="slidenum">
              <a:rPr lang="en-US" smtClean="0"/>
              <a:t>‹#›</a:t>
            </a:fld>
            <a:endParaRPr lang="en-US"/>
          </a:p>
        </p:txBody>
      </p:sp>
    </p:spTree>
    <p:extLst>
      <p:ext uri="{BB962C8B-B14F-4D97-AF65-F5344CB8AC3E}">
        <p14:creationId xmlns:p14="http://schemas.microsoft.com/office/powerpoint/2010/main" val="30499071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49.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51.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5.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47.png"/><Relationship Id="rId5" Type="http://schemas.openxmlformats.org/officeDocument/2006/relationships/image" Target="../media/image1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2555" y="522287"/>
            <a:ext cx="7543800" cy="1535113"/>
          </a:xfrm>
        </p:spPr>
        <p:txBody>
          <a:bodyPr>
            <a:normAutofit fontScale="90000"/>
          </a:bodyPr>
          <a:lstStyle/>
          <a:p>
            <a:r>
              <a:rPr lang="en-US" sz="4400" dirty="0" smtClean="0">
                <a:solidFill>
                  <a:schemeClr val="tx2"/>
                </a:solidFill>
                <a:latin typeface="Helvetica" pitchFamily="34" charset="0"/>
                <a:cs typeface="Helvetica" pitchFamily="34" charset="0"/>
              </a:rPr>
              <a:t>Simulated annealing for crystal structure determination</a:t>
            </a:r>
            <a:endParaRPr lang="en-US" sz="4400" dirty="0">
              <a:solidFill>
                <a:schemeClr val="tx2"/>
              </a:solidFill>
              <a:latin typeface="Helvetica" pitchFamily="34" charset="0"/>
              <a:cs typeface="Helvetica" pitchFamily="34" charset="0"/>
            </a:endParaRPr>
          </a:p>
        </p:txBody>
      </p:sp>
      <p:sp>
        <p:nvSpPr>
          <p:cNvPr id="6" name="Subtitle 2"/>
          <p:cNvSpPr txBox="1">
            <a:spLocks/>
          </p:cNvSpPr>
          <p:nvPr/>
        </p:nvSpPr>
        <p:spPr>
          <a:xfrm>
            <a:off x="605912" y="3671392"/>
            <a:ext cx="461752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000" dirty="0" smtClean="0">
                <a:solidFill>
                  <a:schemeClr val="tx1"/>
                </a:solidFill>
                <a:latin typeface="Arial" pitchFamily="34" charset="0"/>
                <a:cs typeface="Arial" pitchFamily="34" charset="0"/>
              </a:rPr>
              <a:t>Materials Department</a:t>
            </a:r>
          </a:p>
          <a:p>
            <a:pPr algn="l">
              <a:spcBef>
                <a:spcPts val="0"/>
              </a:spcBef>
            </a:pPr>
            <a:r>
              <a:rPr lang="en-US" sz="2000" dirty="0" smtClean="0">
                <a:solidFill>
                  <a:schemeClr val="tx1"/>
                </a:solidFill>
                <a:latin typeface="Arial" pitchFamily="34" charset="0"/>
                <a:cs typeface="Arial" pitchFamily="34" charset="0"/>
              </a:rPr>
              <a:t>University of California, Santa Barbara</a:t>
            </a:r>
          </a:p>
          <a:p>
            <a:pPr algn="l">
              <a:spcBef>
                <a:spcPts val="0"/>
              </a:spcBef>
            </a:pPr>
            <a:r>
              <a:rPr lang="en-US" sz="2000" dirty="0" smtClean="0">
                <a:solidFill>
                  <a:schemeClr val="tx1"/>
                </a:solidFill>
                <a:latin typeface="Arial" pitchFamily="34" charset="0"/>
                <a:cs typeface="Arial" pitchFamily="34" charset="0"/>
              </a:rPr>
              <a:t>June 4</a:t>
            </a:r>
            <a:r>
              <a:rPr lang="en-US" sz="2000" baseline="30000" dirty="0" smtClean="0">
                <a:solidFill>
                  <a:schemeClr val="tx1"/>
                </a:solidFill>
                <a:latin typeface="Arial" pitchFamily="34" charset="0"/>
                <a:cs typeface="Arial" pitchFamily="34" charset="0"/>
              </a:rPr>
              <a:t>th</a:t>
            </a:r>
            <a:r>
              <a:rPr lang="en-US" sz="2000" dirty="0" smtClean="0">
                <a:solidFill>
                  <a:schemeClr val="tx1"/>
                </a:solidFill>
                <a:latin typeface="Arial" pitchFamily="34" charset="0"/>
                <a:cs typeface="Arial" pitchFamily="34" charset="0"/>
              </a:rPr>
              <a:t>, 2014</a:t>
            </a:r>
            <a:endParaRPr lang="en-US" sz="2000" dirty="0">
              <a:latin typeface="Arial" pitchFamily="34" charset="0"/>
              <a:cs typeface="Arial" pitchFamily="34" charset="0"/>
            </a:endParaRPr>
          </a:p>
        </p:txBody>
      </p:sp>
      <p:sp>
        <p:nvSpPr>
          <p:cNvPr id="8" name="Subtitle 2"/>
          <p:cNvSpPr txBox="1">
            <a:spLocks/>
          </p:cNvSpPr>
          <p:nvPr/>
        </p:nvSpPr>
        <p:spPr>
          <a:xfrm>
            <a:off x="630493" y="3200400"/>
            <a:ext cx="5029200" cy="129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000" dirty="0" smtClean="0">
                <a:solidFill>
                  <a:schemeClr val="tx1"/>
                </a:solidFill>
                <a:latin typeface="Arial" pitchFamily="34" charset="0"/>
                <a:cs typeface="Arial" pitchFamily="34" charset="0"/>
              </a:rPr>
              <a:t>Ryan Latture</a:t>
            </a:r>
            <a:endParaRPr lang="en-US" sz="2000" dirty="0">
              <a:latin typeface="Arial" pitchFamily="34" charset="0"/>
              <a:cs typeface="Arial"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5638800"/>
            <a:ext cx="857250" cy="582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8970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382000" cy="709714"/>
          </a:xfrm>
        </p:spPr>
        <p:txBody>
          <a:bodyPr>
            <a:normAutofit/>
          </a:bodyPr>
          <a:lstStyle/>
          <a:p>
            <a:r>
              <a:rPr lang="en-US" dirty="0" smtClean="0"/>
              <a:t>Logarithmic temperature quickly converges to a solution</a:t>
            </a:r>
            <a:endParaRPr lang="en-US" dirty="0"/>
          </a:p>
        </p:txBody>
      </p:sp>
      <p:pic>
        <p:nvPicPr>
          <p:cNvPr id="6" name="log_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97068" y="1447800"/>
            <a:ext cx="5311864" cy="4953000"/>
          </a:xfrm>
          <a:prstGeom prst="rect">
            <a:avLst/>
          </a:prstGeom>
        </p:spPr>
      </p:pic>
      <p:sp>
        <p:nvSpPr>
          <p:cNvPr id="8" name="TextBox 7"/>
          <p:cNvSpPr txBox="1"/>
          <p:nvPr/>
        </p:nvSpPr>
        <p:spPr>
          <a:xfrm>
            <a:off x="3886200" y="5370019"/>
            <a:ext cx="1905000" cy="584775"/>
          </a:xfrm>
          <a:prstGeom prst="rect">
            <a:avLst/>
          </a:prstGeom>
          <a:solidFill>
            <a:schemeClr val="bg1"/>
          </a:solidFill>
          <a:ln>
            <a:solidFill>
              <a:schemeClr val="accent4">
                <a:lumMod val="75000"/>
              </a:schemeClr>
            </a:solidFill>
          </a:ln>
        </p:spPr>
        <p:txBody>
          <a:bodyPr wrap="square" rtlCol="0">
            <a:spAutoFit/>
          </a:bodyPr>
          <a:lstStyle/>
          <a:p>
            <a:pPr algn="ctr"/>
            <a:r>
              <a:rPr lang="en-US" sz="1600" dirty="0" smtClean="0"/>
              <a:t>Start: (2.5,2.5)</a:t>
            </a:r>
          </a:p>
          <a:p>
            <a:pPr algn="ctr"/>
            <a:r>
              <a:rPr lang="en-US" sz="1600" dirty="0" smtClean="0"/>
              <a:t>Iterations: 2,000</a:t>
            </a:r>
            <a:endParaRPr lang="en-US" sz="1600" dirty="0"/>
          </a:p>
        </p:txBody>
      </p:sp>
      <mc:AlternateContent xmlns:mc="http://schemas.openxmlformats.org/markup-compatibility/2006" xmlns:a14="http://schemas.microsoft.com/office/drawing/2010/main">
        <mc:Choice Requires="a14">
          <p:sp>
            <p:nvSpPr>
              <p:cNvPr id="7" name="TextBox 6"/>
              <p:cNvSpPr txBox="1"/>
              <p:nvPr/>
            </p:nvSpPr>
            <p:spPr>
              <a:xfrm>
                <a:off x="304800" y="1435843"/>
                <a:ext cx="1752600" cy="2088905"/>
              </a:xfrm>
              <a:prstGeom prst="rect">
                <a:avLst/>
              </a:prstGeom>
              <a:noFill/>
              <a:ln>
                <a:noFill/>
              </a:ln>
            </p:spPr>
            <p:txBody>
              <a:bodyPr wrap="square" rtlCol="0">
                <a:spAutoFit/>
              </a:bodyPr>
              <a:lstStyle/>
              <a:p>
                <a:pPr algn="ctr">
                  <a:spcAft>
                    <a:spcPts val="600"/>
                  </a:spcAft>
                </a:pPr>
                <a:r>
                  <a:rPr lang="en-US" sz="1600" b="1" dirty="0" smtClean="0"/>
                  <a:t>Temperature:</a:t>
                </a:r>
              </a:p>
              <a:p>
                <a:pPr algn="ctr">
                  <a:spcBef>
                    <a:spcPts val="1200"/>
                  </a:spcBef>
                  <a:spcAft>
                    <a:spcPts val="600"/>
                  </a:spcAft>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𝑝</m:t>
                      </m:r>
                      <m:r>
                        <a:rPr lang="en-US" sz="1600" b="0" i="1" smtClean="0">
                          <a:latin typeface="Cambria Math" panose="02040503050406030204" pitchFamily="18" charset="0"/>
                        </a:rPr>
                        <m:t>&lt;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m:t>
                              </m:r>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𝐸</m:t>
                              </m:r>
                            </m:num>
                            <m:den>
                              <m:r>
                                <a:rPr lang="en-US" sz="1600" b="0" i="1" smtClean="0">
                                  <a:latin typeface="Cambria Math" panose="02040503050406030204" pitchFamily="18" charset="0"/>
                                </a:rPr>
                                <m:t>𝑘𝑇</m:t>
                              </m:r>
                            </m:den>
                          </m:f>
                        </m:sup>
                      </m:sSup>
                    </m:oMath>
                  </m:oMathPara>
                </a14:m>
                <a:endParaRPr lang="en-US" sz="1600" dirty="0" smtClean="0"/>
              </a:p>
              <a:p>
                <a:pPr algn="ctr"/>
                <a:r>
                  <a:rPr lang="en-US" sz="1600" dirty="0" smtClean="0"/>
                  <a:t>T decreases logarithmically </a:t>
                </a:r>
              </a:p>
              <a:p>
                <a:pPr algn="ctr"/>
                <a:endParaRPr lang="en-US" sz="1600" dirty="0" smtClean="0"/>
              </a:p>
              <a:p>
                <a:pPr algn="ctr"/>
                <a:r>
                  <a:rPr lang="en-US" sz="1600" b="1" dirty="0" smtClean="0"/>
                  <a:t>Step size:</a:t>
                </a:r>
              </a:p>
              <a:p>
                <a:pPr algn="ctr"/>
                <a:r>
                  <a:rPr lang="en-US" sz="1600" dirty="0" smtClean="0"/>
                  <a:t>1.0</a:t>
                </a:r>
                <a:endParaRPr lang="en-US" sz="1600" dirty="0"/>
              </a:p>
            </p:txBody>
          </p:sp>
        </mc:Choice>
        <mc:Fallback xmlns="">
          <p:sp>
            <p:nvSpPr>
              <p:cNvPr id="7" name="TextBox 6"/>
              <p:cNvSpPr txBox="1">
                <a:spLocks noRot="1" noChangeAspect="1" noMove="1" noResize="1" noEditPoints="1" noAdjustHandles="1" noChangeArrowheads="1" noChangeShapeType="1" noTextEdit="1"/>
              </p:cNvSpPr>
              <p:nvPr/>
            </p:nvSpPr>
            <p:spPr>
              <a:xfrm>
                <a:off x="304800" y="1435843"/>
                <a:ext cx="1752600" cy="2088905"/>
              </a:xfrm>
              <a:prstGeom prst="rect">
                <a:avLst/>
              </a:prstGeom>
              <a:blipFill rotWithShape="0">
                <a:blip r:embed="rId6"/>
                <a:stretch>
                  <a:fillRect t="-877" b="-321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6576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382000" cy="709714"/>
          </a:xfrm>
        </p:spPr>
        <p:txBody>
          <a:bodyPr>
            <a:normAutofit/>
          </a:bodyPr>
          <a:lstStyle/>
          <a:p>
            <a:r>
              <a:rPr lang="en-US" dirty="0" smtClean="0"/>
              <a:t>Linear temperature is slower but more successful</a:t>
            </a:r>
            <a:endParaRPr lang="en-US" dirty="0"/>
          </a:p>
        </p:txBody>
      </p:sp>
      <p:pic>
        <p:nvPicPr>
          <p:cNvPr id="6" name="linear_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1411781"/>
            <a:ext cx="5311864" cy="4953000"/>
          </a:xfrm>
          <a:prstGeom prst="rect">
            <a:avLst/>
          </a:prstGeom>
        </p:spPr>
      </p:pic>
      <p:sp>
        <p:nvSpPr>
          <p:cNvPr id="7" name="TextBox 6"/>
          <p:cNvSpPr txBox="1"/>
          <p:nvPr/>
        </p:nvSpPr>
        <p:spPr>
          <a:xfrm>
            <a:off x="3876368" y="5314336"/>
            <a:ext cx="1905000" cy="584775"/>
          </a:xfrm>
          <a:prstGeom prst="rect">
            <a:avLst/>
          </a:prstGeom>
          <a:solidFill>
            <a:schemeClr val="bg1"/>
          </a:solidFill>
          <a:ln>
            <a:solidFill>
              <a:schemeClr val="accent4">
                <a:lumMod val="75000"/>
              </a:schemeClr>
            </a:solidFill>
          </a:ln>
        </p:spPr>
        <p:txBody>
          <a:bodyPr wrap="square" rtlCol="0">
            <a:spAutoFit/>
          </a:bodyPr>
          <a:lstStyle/>
          <a:p>
            <a:pPr algn="ctr"/>
            <a:r>
              <a:rPr lang="en-US" sz="1600" dirty="0" smtClean="0"/>
              <a:t>Start: (2.5,2.5)</a:t>
            </a:r>
          </a:p>
          <a:p>
            <a:pPr algn="ctr"/>
            <a:r>
              <a:rPr lang="en-US" sz="1600" dirty="0" smtClean="0"/>
              <a:t>Iterations: 8,000</a:t>
            </a:r>
            <a:endParaRPr lang="en-US" sz="1600" dirty="0"/>
          </a:p>
        </p:txBody>
      </p:sp>
      <mc:AlternateContent xmlns:mc="http://schemas.openxmlformats.org/markup-compatibility/2006" xmlns:a14="http://schemas.microsoft.com/office/drawing/2010/main">
        <mc:Choice Requires="a14">
          <p:sp>
            <p:nvSpPr>
              <p:cNvPr id="8" name="TextBox 7"/>
              <p:cNvSpPr txBox="1"/>
              <p:nvPr/>
            </p:nvSpPr>
            <p:spPr>
              <a:xfrm>
                <a:off x="304800" y="1435843"/>
                <a:ext cx="1752600" cy="2088905"/>
              </a:xfrm>
              <a:prstGeom prst="rect">
                <a:avLst/>
              </a:prstGeom>
              <a:noFill/>
              <a:ln>
                <a:noFill/>
              </a:ln>
            </p:spPr>
            <p:txBody>
              <a:bodyPr wrap="square" rtlCol="0">
                <a:spAutoFit/>
              </a:bodyPr>
              <a:lstStyle/>
              <a:p>
                <a:pPr algn="ctr">
                  <a:spcAft>
                    <a:spcPts val="600"/>
                  </a:spcAft>
                </a:pPr>
                <a:r>
                  <a:rPr lang="en-US" sz="1600" b="1" dirty="0" smtClean="0"/>
                  <a:t>Temperature:</a:t>
                </a:r>
              </a:p>
              <a:p>
                <a:pPr algn="ctr">
                  <a:spcBef>
                    <a:spcPts val="1200"/>
                  </a:spcBef>
                  <a:spcAft>
                    <a:spcPts val="600"/>
                  </a:spcAft>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𝑝</m:t>
                      </m:r>
                      <m:r>
                        <a:rPr lang="en-US" sz="1600" b="0" i="1" smtClean="0">
                          <a:latin typeface="Cambria Math" panose="02040503050406030204" pitchFamily="18" charset="0"/>
                        </a:rPr>
                        <m:t>&lt;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m:t>
                              </m:r>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𝐸</m:t>
                              </m:r>
                            </m:num>
                            <m:den>
                              <m:r>
                                <a:rPr lang="en-US" sz="1600" b="0" i="1" smtClean="0">
                                  <a:latin typeface="Cambria Math" panose="02040503050406030204" pitchFamily="18" charset="0"/>
                                </a:rPr>
                                <m:t>𝑘𝑇</m:t>
                              </m:r>
                            </m:den>
                          </m:f>
                        </m:sup>
                      </m:sSup>
                    </m:oMath>
                  </m:oMathPara>
                </a14:m>
                <a:endParaRPr lang="en-US" sz="1600" dirty="0" smtClean="0"/>
              </a:p>
              <a:p>
                <a:pPr algn="ctr"/>
                <a:r>
                  <a:rPr lang="en-US" sz="1600" dirty="0" smtClean="0"/>
                  <a:t>T decreases linearly </a:t>
                </a:r>
              </a:p>
              <a:p>
                <a:pPr algn="ctr"/>
                <a:endParaRPr lang="en-US" sz="1600" dirty="0" smtClean="0"/>
              </a:p>
              <a:p>
                <a:pPr algn="ctr"/>
                <a:r>
                  <a:rPr lang="en-US" sz="1600" b="1" dirty="0" smtClean="0"/>
                  <a:t>Step size:</a:t>
                </a:r>
              </a:p>
              <a:p>
                <a:pPr algn="ctr"/>
                <a:r>
                  <a:rPr lang="en-US" sz="1600" dirty="0" smtClean="0"/>
                  <a:t>1.0</a:t>
                </a:r>
                <a:endParaRPr lang="en-US" sz="1600" dirty="0"/>
              </a:p>
            </p:txBody>
          </p:sp>
        </mc:Choice>
        <mc:Fallback xmlns="">
          <p:sp>
            <p:nvSpPr>
              <p:cNvPr id="8" name="TextBox 7"/>
              <p:cNvSpPr txBox="1">
                <a:spLocks noRot="1" noChangeAspect="1" noMove="1" noResize="1" noEditPoints="1" noAdjustHandles="1" noChangeArrowheads="1" noChangeShapeType="1" noTextEdit="1"/>
              </p:cNvSpPr>
              <p:nvPr/>
            </p:nvSpPr>
            <p:spPr>
              <a:xfrm>
                <a:off x="304800" y="1435843"/>
                <a:ext cx="1752600" cy="2088905"/>
              </a:xfrm>
              <a:prstGeom prst="rect">
                <a:avLst/>
              </a:prstGeom>
              <a:blipFill rotWithShape="0">
                <a:blip r:embed="rId6"/>
                <a:stretch>
                  <a:fillRect t="-877" b="-321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25059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229600" cy="709714"/>
          </a:xfrm>
        </p:spPr>
        <p:txBody>
          <a:bodyPr>
            <a:normAutofit/>
          </a:bodyPr>
          <a:lstStyle/>
          <a:p>
            <a:r>
              <a:rPr lang="en-US" sz="2800" dirty="0" smtClean="0"/>
              <a:t>Summary of simulated annealing</a:t>
            </a:r>
            <a:endParaRPr lang="en-US" sz="28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95400" y="1600200"/>
                <a:ext cx="7391400" cy="4525963"/>
              </a:xfrm>
            </p:spPr>
            <p:txBody>
              <a:bodyPr>
                <a:normAutofit/>
              </a:bodyPr>
              <a:lstStyle/>
              <a:p>
                <a:pPr>
                  <a:lnSpc>
                    <a:spcPct val="150000"/>
                  </a:lnSpc>
                  <a:spcAft>
                    <a:spcPts val="600"/>
                  </a:spcAft>
                </a:pPr>
                <a:r>
                  <a:rPr lang="en-US" sz="2200" dirty="0" smtClean="0"/>
                  <a:t>Step size </a:t>
                </a:r>
                <a14:m>
                  <m:oMath xmlns:m="http://schemas.openxmlformats.org/officeDocument/2006/math">
                    <m:r>
                      <a:rPr lang="en-US" sz="220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 </m:t>
                    </m:r>
                  </m:oMath>
                </a14:m>
                <a:r>
                  <a:rPr lang="en-US" sz="2200" dirty="0" smtClean="0"/>
                  <a:t>distance between local minima</a:t>
                </a:r>
              </a:p>
              <a:p>
                <a:pPr>
                  <a:lnSpc>
                    <a:spcPct val="150000"/>
                  </a:lnSpc>
                  <a:spcAft>
                    <a:spcPts val="600"/>
                  </a:spcAft>
                </a:pPr>
                <a:r>
                  <a:rPr lang="en-US" sz="2200" dirty="0" smtClean="0"/>
                  <a:t>Initial temperature </a:t>
                </a:r>
                <a14:m>
                  <m:oMath xmlns:m="http://schemas.openxmlformats.org/officeDocument/2006/math">
                    <m:r>
                      <a:rPr lang="en-US" sz="2200" b="0" i="0" smtClean="0">
                        <a:latin typeface="Cambria Math" panose="02040503050406030204" pitchFamily="18" charset="0"/>
                        <a:ea typeface="Cambria Math" panose="02040503050406030204" pitchFamily="18" charset="0"/>
                      </a:rPr>
                      <m:t> </m:t>
                    </m:r>
                    <m:r>
                      <a:rPr lang="en-US" sz="2200" b="0" i="1" smtClean="0">
                        <a:latin typeface="Cambria Math" panose="02040503050406030204" pitchFamily="18" charset="0"/>
                        <a:ea typeface="Cambria Math" panose="02040503050406030204" pitchFamily="18" charset="0"/>
                      </a:rPr>
                      <m:t>≈</m:t>
                    </m:r>
                    <m:r>
                      <m:rPr>
                        <m:sty m:val="p"/>
                      </m:rPr>
                      <a:rPr lang="en-US" sz="2200" b="0" i="0" smtClean="0">
                        <a:latin typeface="Cambria Math" panose="02040503050406030204" pitchFamily="18" charset="0"/>
                        <a:ea typeface="Cambria Math" panose="02040503050406030204" pitchFamily="18" charset="0"/>
                      </a:rPr>
                      <m:t>Δ</m:t>
                    </m:r>
                    <m:r>
                      <a:rPr lang="en-US" sz="2200" b="0" i="1" smtClean="0">
                        <a:latin typeface="Cambria Math" panose="02040503050406030204" pitchFamily="18" charset="0"/>
                        <a:ea typeface="Cambria Math" panose="02040503050406030204" pitchFamily="18" charset="0"/>
                      </a:rPr>
                      <m:t>𝐸</m:t>
                    </m:r>
                  </m:oMath>
                </a14:m>
                <a:r>
                  <a:rPr lang="en-US" sz="2200" dirty="0" smtClean="0"/>
                  <a:t> between local minima </a:t>
                </a:r>
              </a:p>
              <a:p>
                <a:pPr>
                  <a:lnSpc>
                    <a:spcPct val="150000"/>
                  </a:lnSpc>
                  <a:spcAft>
                    <a:spcPts val="1200"/>
                  </a:spcAft>
                </a:pPr>
                <a:r>
                  <a:rPr lang="en-US" sz="2200" dirty="0" smtClean="0"/>
                  <a:t>Cannot know the optimum choice </a:t>
                </a:r>
                <a:r>
                  <a:rPr lang="en-US" sz="2200" i="1" dirty="0" smtClean="0"/>
                  <a:t>a priori</a:t>
                </a:r>
              </a:p>
              <a:p>
                <a:pPr lvl="1">
                  <a:lnSpc>
                    <a:spcPct val="150000"/>
                  </a:lnSpc>
                  <a:spcAft>
                    <a:spcPts val="600"/>
                  </a:spcAft>
                </a:pPr>
                <a:r>
                  <a:rPr lang="en-US" sz="2000" dirty="0" smtClean="0"/>
                  <a:t>Adaptive SA algorithm</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95400" y="1600200"/>
                <a:ext cx="7391400" cy="4525963"/>
              </a:xfrm>
              <a:blipFill rotWithShape="0">
                <a:blip r:embed="rId2"/>
                <a:stretch>
                  <a:fillRect l="-990"/>
                </a:stretch>
              </a:blipFill>
            </p:spPr>
            <p:txBody>
              <a:bodyPr/>
              <a:lstStyle/>
              <a:p>
                <a:r>
                  <a:rPr lang="en-US">
                    <a:noFill/>
                  </a:rPr>
                  <a:t> </a:t>
                </a:r>
              </a:p>
            </p:txBody>
          </p:sp>
        </mc:Fallback>
      </mc:AlternateContent>
    </p:spTree>
    <p:extLst>
      <p:ext uri="{BB962C8B-B14F-4D97-AF65-F5344CB8AC3E}">
        <p14:creationId xmlns:p14="http://schemas.microsoft.com/office/powerpoint/2010/main" val="3923974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292843"/>
            <a:ext cx="8229600" cy="709714"/>
          </a:xfrm>
        </p:spPr>
        <p:txBody>
          <a:bodyPr>
            <a:normAutofit/>
          </a:bodyPr>
          <a:lstStyle/>
          <a:p>
            <a:r>
              <a:rPr lang="en-US" sz="2800" dirty="0" smtClean="0"/>
              <a:t>Outline</a:t>
            </a:r>
            <a:endParaRPr lang="en-US" sz="2800" dirty="0"/>
          </a:p>
        </p:txBody>
      </p:sp>
      <p:sp>
        <p:nvSpPr>
          <p:cNvPr id="3" name="Content Placeholder 2"/>
          <p:cNvSpPr>
            <a:spLocks noGrp="1"/>
          </p:cNvSpPr>
          <p:nvPr>
            <p:ph idx="1"/>
          </p:nvPr>
        </p:nvSpPr>
        <p:spPr>
          <a:xfrm>
            <a:off x="1524000" y="1600200"/>
            <a:ext cx="7162800" cy="4525963"/>
          </a:xfrm>
        </p:spPr>
        <p:txBody>
          <a:bodyPr>
            <a:normAutofit lnSpcReduction="10000"/>
          </a:bodyPr>
          <a:lstStyle/>
          <a:p>
            <a:pPr marL="457200" indent="-457200">
              <a:lnSpc>
                <a:spcPct val="150000"/>
              </a:lnSpc>
              <a:spcAft>
                <a:spcPts val="1200"/>
              </a:spcAft>
              <a:buFont typeface="+mj-lt"/>
              <a:buAutoNum type="arabicPeriod"/>
            </a:pPr>
            <a:r>
              <a:rPr lang="en-US" sz="2200" dirty="0" smtClean="0">
                <a:solidFill>
                  <a:schemeClr val="bg1">
                    <a:lumMod val="65000"/>
                  </a:schemeClr>
                </a:solidFill>
              </a:rPr>
              <a:t>Introduction to simulated annealing</a:t>
            </a:r>
          </a:p>
          <a:p>
            <a:pPr marL="685800" lvl="1">
              <a:lnSpc>
                <a:spcPct val="150000"/>
              </a:lnSpc>
              <a:spcAft>
                <a:spcPts val="1200"/>
              </a:spcAft>
            </a:pPr>
            <a:r>
              <a:rPr lang="en-US" sz="2000" dirty="0" smtClean="0">
                <a:solidFill>
                  <a:schemeClr val="bg1">
                    <a:lumMod val="65000"/>
                  </a:schemeClr>
                </a:solidFill>
              </a:rPr>
              <a:t>SA algorithm</a:t>
            </a:r>
          </a:p>
          <a:p>
            <a:pPr marL="685800" lvl="1">
              <a:lnSpc>
                <a:spcPct val="150000"/>
              </a:lnSpc>
              <a:spcAft>
                <a:spcPts val="1200"/>
              </a:spcAft>
            </a:pPr>
            <a:r>
              <a:rPr lang="en-US" sz="2000" dirty="0" smtClean="0">
                <a:solidFill>
                  <a:schemeClr val="bg1">
                    <a:lumMod val="65000"/>
                  </a:schemeClr>
                </a:solidFill>
              </a:rPr>
              <a:t>Benchmarking key aspects</a:t>
            </a:r>
            <a:endParaRPr lang="en-US" sz="2000" dirty="0">
              <a:solidFill>
                <a:schemeClr val="bg1">
                  <a:lumMod val="65000"/>
                </a:schemeClr>
              </a:solidFill>
            </a:endParaRPr>
          </a:p>
          <a:p>
            <a:pPr marL="457200" indent="-457200">
              <a:lnSpc>
                <a:spcPct val="150000"/>
              </a:lnSpc>
              <a:spcAft>
                <a:spcPts val="1200"/>
              </a:spcAft>
              <a:buFont typeface="+mj-lt"/>
              <a:buAutoNum type="arabicPeriod"/>
            </a:pPr>
            <a:r>
              <a:rPr lang="en-US" sz="2200" dirty="0" smtClean="0"/>
              <a:t>Application to crystal structure:</a:t>
            </a:r>
            <a:endParaRPr lang="en-US" sz="2200" dirty="0" smtClean="0"/>
          </a:p>
          <a:p>
            <a:pPr lvl="1">
              <a:lnSpc>
                <a:spcPct val="150000"/>
              </a:lnSpc>
              <a:spcAft>
                <a:spcPts val="1200"/>
              </a:spcAft>
            </a:pPr>
            <a:r>
              <a:rPr lang="en-US" sz="2000" dirty="0" smtClean="0"/>
              <a:t>Global minimum of </a:t>
            </a:r>
            <a:r>
              <a:rPr lang="en-US" sz="2000" dirty="0" err="1" smtClean="0"/>
              <a:t>Lennard</a:t>
            </a:r>
            <a:r>
              <a:rPr lang="en-US" sz="2000" dirty="0" smtClean="0"/>
              <a:t>-Jones </a:t>
            </a:r>
            <a:r>
              <a:rPr lang="en-US" sz="2000" dirty="0"/>
              <a:t>clusters</a:t>
            </a:r>
          </a:p>
          <a:p>
            <a:pPr lvl="1">
              <a:lnSpc>
                <a:spcPct val="150000"/>
              </a:lnSpc>
              <a:spcAft>
                <a:spcPts val="600"/>
              </a:spcAft>
            </a:pPr>
            <a:r>
              <a:rPr lang="en-US" sz="2000" dirty="0" smtClean="0"/>
              <a:t>Simulated annealing aided with x-ray diffraction</a:t>
            </a:r>
          </a:p>
          <a:p>
            <a:pPr lvl="1">
              <a:lnSpc>
                <a:spcPct val="150000"/>
              </a:lnSpc>
              <a:spcAft>
                <a:spcPts val="600"/>
              </a:spcAft>
            </a:pPr>
            <a:r>
              <a:rPr lang="en-US" sz="2000" dirty="0" smtClean="0"/>
              <a:t>Automated assembly of secondary building units</a:t>
            </a:r>
            <a:endParaRPr lang="en-US" sz="2000" dirty="0"/>
          </a:p>
        </p:txBody>
      </p:sp>
    </p:spTree>
    <p:extLst>
      <p:ext uri="{BB962C8B-B14F-4D97-AF65-F5344CB8AC3E}">
        <p14:creationId xmlns:p14="http://schemas.microsoft.com/office/powerpoint/2010/main" val="2648233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229600" cy="709714"/>
          </a:xfrm>
        </p:spPr>
        <p:txBody>
          <a:bodyPr>
            <a:normAutofit/>
          </a:bodyPr>
          <a:lstStyle/>
          <a:p>
            <a:r>
              <a:rPr lang="en-US" sz="2800" dirty="0" smtClean="0"/>
              <a:t>SA applied to 13 atom </a:t>
            </a:r>
            <a:r>
              <a:rPr lang="en-US" sz="2800" dirty="0" err="1" smtClean="0"/>
              <a:t>Lennard</a:t>
            </a:r>
            <a:r>
              <a:rPr lang="en-US" sz="2800" dirty="0" smtClean="0"/>
              <a:t>-Jones cluster</a:t>
            </a:r>
            <a:endParaRPr lang="en-US" sz="2800" dirty="0"/>
          </a:p>
        </p:txBody>
      </p:sp>
      <p:pic>
        <p:nvPicPr>
          <p:cNvPr id="7" name="Picture 6"/>
          <p:cNvPicPr>
            <a:picLocks noChangeAspect="1"/>
          </p:cNvPicPr>
          <p:nvPr/>
        </p:nvPicPr>
        <p:blipFill rotWithShape="1">
          <a:blip r:embed="rId5"/>
          <a:srcRect l="14475" t="9919" r="5914" b="14032"/>
          <a:stretch/>
        </p:blipFill>
        <p:spPr>
          <a:xfrm>
            <a:off x="5715000" y="1752600"/>
            <a:ext cx="1676400" cy="1752600"/>
          </a:xfrm>
          <a:prstGeom prst="rect">
            <a:avLst/>
          </a:prstGeom>
        </p:spPr>
      </p:pic>
      <p:cxnSp>
        <p:nvCxnSpPr>
          <p:cNvPr id="8" name="Straight Connector 7"/>
          <p:cNvCxnSpPr/>
          <p:nvPr/>
        </p:nvCxnSpPr>
        <p:spPr>
          <a:xfrm flipV="1">
            <a:off x="6553200" y="3449095"/>
            <a:ext cx="9441" cy="970505"/>
          </a:xfrm>
          <a:prstGeom prst="line">
            <a:avLst/>
          </a:prstGeom>
          <a:ln w="6350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05400" y="1451455"/>
            <a:ext cx="2996483" cy="369332"/>
          </a:xfrm>
          <a:prstGeom prst="rect">
            <a:avLst/>
          </a:prstGeom>
          <a:noFill/>
        </p:spPr>
        <p:txBody>
          <a:bodyPr wrap="square" rtlCol="0">
            <a:spAutoFit/>
          </a:bodyPr>
          <a:lstStyle/>
          <a:p>
            <a:pPr algn="ctr"/>
            <a:r>
              <a:rPr lang="en-US" dirty="0"/>
              <a:t>I</a:t>
            </a:r>
            <a:r>
              <a:rPr lang="en-US" dirty="0" smtClean="0"/>
              <a:t>nitial guess</a:t>
            </a:r>
            <a:endParaRPr lang="en-US" dirty="0"/>
          </a:p>
        </p:txBody>
      </p:sp>
      <p:sp>
        <p:nvSpPr>
          <p:cNvPr id="11" name="TextBox 10"/>
          <p:cNvSpPr txBox="1"/>
          <p:nvPr/>
        </p:nvSpPr>
        <p:spPr>
          <a:xfrm>
            <a:off x="5064399" y="4458188"/>
            <a:ext cx="2996483" cy="369332"/>
          </a:xfrm>
          <a:prstGeom prst="rect">
            <a:avLst/>
          </a:prstGeom>
          <a:noFill/>
        </p:spPr>
        <p:txBody>
          <a:bodyPr wrap="square" rtlCol="0">
            <a:spAutoFit/>
          </a:bodyPr>
          <a:lstStyle/>
          <a:p>
            <a:pPr algn="ctr"/>
            <a:r>
              <a:rPr lang="en-US" dirty="0" smtClean="0"/>
              <a:t>Global minimum</a:t>
            </a:r>
            <a:endParaRPr lang="en-US" dirty="0"/>
          </a:p>
        </p:txBody>
      </p:sp>
      <p:pic>
        <p:nvPicPr>
          <p:cNvPr id="13" name="Picture 12"/>
          <p:cNvPicPr>
            <a:picLocks noChangeAspect="1"/>
          </p:cNvPicPr>
          <p:nvPr/>
        </p:nvPicPr>
        <p:blipFill rotWithShape="1">
          <a:blip r:embed="rId6"/>
          <a:srcRect l="20189" t="17253" r="15962" b="11579"/>
          <a:stretch/>
        </p:blipFill>
        <p:spPr>
          <a:xfrm>
            <a:off x="5827785" y="4866109"/>
            <a:ext cx="1551710" cy="1600201"/>
          </a:xfrm>
          <a:prstGeom prst="rect">
            <a:avLst/>
          </a:prstGeom>
        </p:spPr>
      </p:pic>
      <p:pic>
        <p:nvPicPr>
          <p:cNvPr id="3" name="sa_trace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92031" y="2628900"/>
            <a:ext cx="3353268" cy="3658111"/>
          </a:xfrm>
          <a:prstGeom prst="rect">
            <a:avLst/>
          </a:prstGeom>
        </p:spPr>
      </p:pic>
      <p:grpSp>
        <p:nvGrpSpPr>
          <p:cNvPr id="12" name="Group 11"/>
          <p:cNvGrpSpPr/>
          <p:nvPr/>
        </p:nvGrpSpPr>
        <p:grpSpPr>
          <a:xfrm>
            <a:off x="1334289" y="1451455"/>
            <a:ext cx="3217704" cy="1447800"/>
            <a:chOff x="4876800" y="1721533"/>
            <a:chExt cx="3217704" cy="1447800"/>
          </a:xfrm>
        </p:grpSpPr>
        <mc:AlternateContent xmlns:mc="http://schemas.openxmlformats.org/markup-compatibility/2006" xmlns:a14="http://schemas.microsoft.com/office/drawing/2010/main">
          <mc:Choice Requires="a14">
            <p:sp>
              <p:nvSpPr>
                <p:cNvPr id="14" name="TextBox 13"/>
                <p:cNvSpPr txBox="1"/>
                <p:nvPr/>
              </p:nvSpPr>
              <p:spPr>
                <a:xfrm>
                  <a:off x="5179219" y="2393608"/>
                  <a:ext cx="2915285" cy="7757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=4</m:t>
                        </m:r>
                        <m:r>
                          <a:rPr lang="en-US" b="0" i="1" smtClean="0">
                            <a:latin typeface="Cambria Math" panose="02040503050406030204" pitchFamily="18" charset="0"/>
                          </a:rPr>
                          <m:t>𝜖</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r>
                              <a:rPr lang="en-US" b="0" i="1" smtClean="0">
                                <a:latin typeface="Cambria Math" panose="02040503050406030204" pitchFamily="18" charset="0"/>
                              </a:rPr>
                              <m:t>&lt;</m:t>
                            </m:r>
                            <m:r>
                              <a:rPr lang="en-US" b="0" i="1" smtClean="0">
                                <a:latin typeface="Cambria Math" panose="02040503050406030204" pitchFamily="18" charset="0"/>
                              </a:rPr>
                              <m:t>𝑗</m:t>
                            </m:r>
                          </m:sub>
                          <m:sup/>
                          <m:e>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𝜎</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𝑖𝑗</m:t>
                                                </m:r>
                                              </m:sub>
                                            </m:sSub>
                                          </m:den>
                                        </m:f>
                                      </m:e>
                                    </m:d>
                                  </m:e>
                                  <m:sup>
                                    <m:r>
                                      <a:rPr lang="en-US" b="0" i="1" smtClean="0">
                                        <a:latin typeface="Cambria Math" panose="02040503050406030204" pitchFamily="18" charset="0"/>
                                      </a:rPr>
                                      <m:t>12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𝜎</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𝑖𝑗</m:t>
                                                </m:r>
                                              </m:sub>
                                            </m:sSub>
                                          </m:den>
                                        </m:f>
                                      </m:e>
                                    </m:d>
                                  </m:e>
                                  <m:sup>
                                    <m:r>
                                      <a:rPr lang="en-US" b="0" i="1" smtClean="0">
                                        <a:latin typeface="Cambria Math" panose="02040503050406030204" pitchFamily="18" charset="0"/>
                                      </a:rPr>
                                      <m:t>6</m:t>
                                    </m:r>
                                  </m:sup>
                                </m:sSup>
                              </m:e>
                            </m:d>
                          </m:e>
                        </m:nary>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5179219" y="2393608"/>
                  <a:ext cx="2915285" cy="775725"/>
                </a:xfrm>
                <a:prstGeom prst="rect">
                  <a:avLst/>
                </a:prstGeom>
                <a:blipFill rotWithShape="0">
                  <a:blip r:embed="rId8"/>
                  <a:stretch>
                    <a:fillRect/>
                  </a:stretch>
                </a:blipFill>
              </p:spPr>
              <p:txBody>
                <a:bodyPr/>
                <a:lstStyle/>
                <a:p>
                  <a:r>
                    <a:rPr lang="en-US">
                      <a:noFill/>
                    </a:rPr>
                    <a:t> </a:t>
                  </a:r>
                </a:p>
              </p:txBody>
            </p:sp>
          </mc:Fallback>
        </mc:AlternateContent>
        <p:sp>
          <p:nvSpPr>
            <p:cNvPr id="15" name="TextBox 14"/>
            <p:cNvSpPr txBox="1"/>
            <p:nvPr/>
          </p:nvSpPr>
          <p:spPr>
            <a:xfrm>
              <a:off x="4876800" y="1721533"/>
              <a:ext cx="3048000" cy="369332"/>
            </a:xfrm>
            <a:prstGeom prst="rect">
              <a:avLst/>
            </a:prstGeom>
            <a:noFill/>
          </p:spPr>
          <p:txBody>
            <a:bodyPr wrap="square" rtlCol="0">
              <a:spAutoFit/>
            </a:bodyPr>
            <a:lstStyle/>
            <a:p>
              <a:pPr algn="ctr"/>
              <a:r>
                <a:rPr lang="en-US" dirty="0" err="1" smtClean="0">
                  <a:latin typeface="Arial" pitchFamily="34" charset="0"/>
                  <a:cs typeface="Arial" pitchFamily="34" charset="0"/>
                </a:rPr>
                <a:t>Lennard</a:t>
              </a:r>
              <a:r>
                <a:rPr lang="en-US" dirty="0" smtClean="0">
                  <a:latin typeface="Arial" pitchFamily="34" charset="0"/>
                  <a:cs typeface="Arial" pitchFamily="34" charset="0"/>
                </a:rPr>
                <a:t>-Jones Potential: </a:t>
              </a:r>
              <a:endParaRPr lang="en-US" sz="1400" dirty="0">
                <a:solidFill>
                  <a:schemeClr val="bg1">
                    <a:lumMod val="50000"/>
                  </a:schemeClr>
                </a:solidFill>
                <a:latin typeface="Arial" pitchFamily="34" charset="0"/>
                <a:cs typeface="Arial" pitchFamily="34" charset="0"/>
              </a:endParaRPr>
            </a:p>
          </p:txBody>
        </p:sp>
      </p:grpSp>
    </p:spTree>
    <p:extLst>
      <p:ext uri="{BB962C8B-B14F-4D97-AF65-F5344CB8AC3E}">
        <p14:creationId xmlns:p14="http://schemas.microsoft.com/office/powerpoint/2010/main" val="222850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229600" cy="709714"/>
          </a:xfrm>
        </p:spPr>
        <p:txBody>
          <a:bodyPr>
            <a:normAutofit/>
          </a:bodyPr>
          <a:lstStyle/>
          <a:p>
            <a:r>
              <a:rPr lang="en-US" sz="2800" dirty="0" smtClean="0"/>
              <a:t>SA used to study structural transitions</a:t>
            </a:r>
            <a:endParaRPr lang="en-US" sz="2800" dirty="0"/>
          </a:p>
        </p:txBody>
      </p:sp>
      <p:grpSp>
        <p:nvGrpSpPr>
          <p:cNvPr id="10" name="Group 9"/>
          <p:cNvGrpSpPr/>
          <p:nvPr/>
        </p:nvGrpSpPr>
        <p:grpSpPr>
          <a:xfrm>
            <a:off x="1340559" y="2869304"/>
            <a:ext cx="2760504" cy="1702085"/>
            <a:chOff x="1447800" y="2858247"/>
            <a:chExt cx="2760504" cy="1702085"/>
          </a:xfrm>
        </p:grpSpPr>
        <p:pic>
          <p:nvPicPr>
            <p:cNvPr id="6" name="Picture 5"/>
            <p:cNvPicPr>
              <a:picLocks noChangeAspect="1"/>
            </p:cNvPicPr>
            <p:nvPr/>
          </p:nvPicPr>
          <p:blipFill>
            <a:blip r:embed="rId3"/>
            <a:stretch>
              <a:fillRect/>
            </a:stretch>
          </p:blipFill>
          <p:spPr>
            <a:xfrm>
              <a:off x="1447800" y="2858247"/>
              <a:ext cx="2512219" cy="1337833"/>
            </a:xfrm>
            <a:prstGeom prst="rect">
              <a:avLst/>
            </a:prstGeom>
          </p:spPr>
        </p:pic>
        <p:sp>
          <p:nvSpPr>
            <p:cNvPr id="7" name="TextBox 6"/>
            <p:cNvSpPr txBox="1"/>
            <p:nvPr/>
          </p:nvSpPr>
          <p:spPr>
            <a:xfrm>
              <a:off x="1447800" y="4191000"/>
              <a:ext cx="2760504" cy="369332"/>
            </a:xfrm>
            <a:prstGeom prst="rect">
              <a:avLst/>
            </a:prstGeom>
            <a:noFill/>
          </p:spPr>
          <p:txBody>
            <a:bodyPr wrap="square" rtlCol="0">
              <a:spAutoFit/>
            </a:bodyPr>
            <a:lstStyle/>
            <a:p>
              <a:pPr algn="ctr"/>
              <a:r>
                <a:rPr lang="en-US" dirty="0" smtClean="0">
                  <a:latin typeface="Arial" pitchFamily="34" charset="0"/>
                  <a:cs typeface="Arial" pitchFamily="34" charset="0"/>
                </a:rPr>
                <a:t>309-atom L-J cluster</a:t>
              </a:r>
            </a:p>
          </p:txBody>
        </p:sp>
      </p:grpSp>
      <p:sp>
        <p:nvSpPr>
          <p:cNvPr id="14" name="TextBox 13"/>
          <p:cNvSpPr txBox="1"/>
          <p:nvPr/>
        </p:nvSpPr>
        <p:spPr>
          <a:xfrm>
            <a:off x="914400" y="6106180"/>
            <a:ext cx="7924800" cy="523220"/>
          </a:xfrm>
          <a:prstGeom prst="rect">
            <a:avLst/>
          </a:prstGeom>
          <a:noFill/>
        </p:spPr>
        <p:txBody>
          <a:bodyPr wrap="square" rtlCol="0">
            <a:spAutoFit/>
          </a:bodyPr>
          <a:lstStyle/>
          <a:p>
            <a:r>
              <a:rPr lang="en-US" sz="1400" dirty="0" err="1" smtClean="0">
                <a:solidFill>
                  <a:schemeClr val="tx1">
                    <a:lumMod val="65000"/>
                    <a:lumOff val="35000"/>
                  </a:schemeClr>
                </a:solidFill>
              </a:rPr>
              <a:t>Noya</a:t>
            </a:r>
            <a:r>
              <a:rPr lang="en-US" sz="1400" dirty="0" smtClean="0">
                <a:solidFill>
                  <a:schemeClr val="tx1">
                    <a:lumMod val="65000"/>
                    <a:lumOff val="35000"/>
                  </a:schemeClr>
                </a:solidFill>
              </a:rPr>
              <a:t>, Eva </a:t>
            </a:r>
            <a:r>
              <a:rPr lang="en-US" sz="1400" dirty="0">
                <a:solidFill>
                  <a:schemeClr val="tx1">
                    <a:lumMod val="65000"/>
                    <a:lumOff val="35000"/>
                  </a:schemeClr>
                </a:solidFill>
              </a:rPr>
              <a:t>G., and Jonathan PK </a:t>
            </a:r>
            <a:r>
              <a:rPr lang="en-US" sz="1400" dirty="0" err="1">
                <a:solidFill>
                  <a:schemeClr val="tx1">
                    <a:lumMod val="65000"/>
                    <a:lumOff val="35000"/>
                  </a:schemeClr>
                </a:solidFill>
              </a:rPr>
              <a:t>Doye</a:t>
            </a:r>
            <a:r>
              <a:rPr lang="en-US" sz="1400" dirty="0">
                <a:solidFill>
                  <a:schemeClr val="tx1">
                    <a:lumMod val="65000"/>
                    <a:lumOff val="35000"/>
                  </a:schemeClr>
                </a:solidFill>
              </a:rPr>
              <a:t>. "Structural transitions in the 309-atom magic number </a:t>
            </a:r>
            <a:r>
              <a:rPr lang="en-US" sz="1400" dirty="0" err="1">
                <a:solidFill>
                  <a:schemeClr val="tx1">
                    <a:lumMod val="65000"/>
                    <a:lumOff val="35000"/>
                  </a:schemeClr>
                </a:solidFill>
              </a:rPr>
              <a:t>Lennard</a:t>
            </a:r>
            <a:r>
              <a:rPr lang="en-US" sz="1400" dirty="0">
                <a:solidFill>
                  <a:schemeClr val="tx1">
                    <a:lumMod val="65000"/>
                    <a:lumOff val="35000"/>
                  </a:schemeClr>
                </a:solidFill>
              </a:rPr>
              <a:t>-Jones cluster." </a:t>
            </a:r>
            <a:r>
              <a:rPr lang="en-US" sz="1400" i="1" dirty="0">
                <a:solidFill>
                  <a:schemeClr val="tx1">
                    <a:lumMod val="65000"/>
                    <a:lumOff val="35000"/>
                  </a:schemeClr>
                </a:solidFill>
              </a:rPr>
              <a:t>The Journal of chemical physics</a:t>
            </a:r>
            <a:r>
              <a:rPr lang="en-US" sz="1400" dirty="0">
                <a:solidFill>
                  <a:schemeClr val="tx1">
                    <a:lumMod val="65000"/>
                    <a:lumOff val="35000"/>
                  </a:schemeClr>
                </a:solidFill>
              </a:rPr>
              <a:t> 124.10 (2006): 104503.</a:t>
            </a:r>
            <a:endParaRPr lang="en-US" sz="1400" dirty="0">
              <a:solidFill>
                <a:schemeClr val="tx1">
                  <a:lumMod val="65000"/>
                  <a:lumOff val="35000"/>
                </a:schemeClr>
              </a:solidFill>
              <a:latin typeface="Arial" pitchFamily="34" charset="0"/>
              <a:cs typeface="Arial" pitchFamily="34" charset="0"/>
            </a:endParaRPr>
          </a:p>
        </p:txBody>
      </p:sp>
      <p:grpSp>
        <p:nvGrpSpPr>
          <p:cNvPr id="17" name="Group 16"/>
          <p:cNvGrpSpPr/>
          <p:nvPr/>
        </p:nvGrpSpPr>
        <p:grpSpPr>
          <a:xfrm>
            <a:off x="4572000" y="1330936"/>
            <a:ext cx="3578552" cy="4765064"/>
            <a:chOff x="4694937" y="1379360"/>
            <a:chExt cx="3458273" cy="4604905"/>
          </a:xfrm>
        </p:grpSpPr>
        <p:pic>
          <p:nvPicPr>
            <p:cNvPr id="13" name="Picture 12"/>
            <p:cNvPicPr>
              <a:picLocks noChangeAspect="1"/>
            </p:cNvPicPr>
            <p:nvPr/>
          </p:nvPicPr>
          <p:blipFill>
            <a:blip r:embed="rId4"/>
            <a:stretch>
              <a:fillRect/>
            </a:stretch>
          </p:blipFill>
          <p:spPr>
            <a:xfrm>
              <a:off x="4768576" y="1392657"/>
              <a:ext cx="3384634" cy="4591608"/>
            </a:xfrm>
            <a:prstGeom prst="rect">
              <a:avLst/>
            </a:prstGeom>
          </p:spPr>
        </p:pic>
        <p:sp>
          <p:nvSpPr>
            <p:cNvPr id="15" name="Rectangle 14"/>
            <p:cNvSpPr/>
            <p:nvPr/>
          </p:nvSpPr>
          <p:spPr>
            <a:xfrm>
              <a:off x="4694937" y="1379360"/>
              <a:ext cx="287496" cy="185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718911" y="3315610"/>
              <a:ext cx="287496" cy="185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7169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229600" cy="709714"/>
          </a:xfrm>
        </p:spPr>
        <p:txBody>
          <a:bodyPr>
            <a:normAutofit/>
          </a:bodyPr>
          <a:lstStyle/>
          <a:p>
            <a:r>
              <a:rPr lang="en-US" sz="2800" dirty="0" smtClean="0"/>
              <a:t>Solving for crystal structure using diffraction data</a:t>
            </a:r>
            <a:endParaRPr lang="en-US" sz="2800" dirty="0"/>
          </a:p>
        </p:txBody>
      </p:sp>
      <p:sp>
        <p:nvSpPr>
          <p:cNvPr id="14" name="TextBox 13"/>
          <p:cNvSpPr txBox="1"/>
          <p:nvPr/>
        </p:nvSpPr>
        <p:spPr>
          <a:xfrm>
            <a:off x="914400" y="6106180"/>
            <a:ext cx="7924800" cy="523220"/>
          </a:xfrm>
          <a:prstGeom prst="rect">
            <a:avLst/>
          </a:prstGeom>
          <a:noFill/>
        </p:spPr>
        <p:txBody>
          <a:bodyPr wrap="square" rtlCol="0">
            <a:spAutoFit/>
          </a:bodyPr>
          <a:lstStyle/>
          <a:p>
            <a:r>
              <a:rPr lang="en-US" sz="1400" dirty="0">
                <a:solidFill>
                  <a:schemeClr val="tx1">
                    <a:lumMod val="65000"/>
                    <a:lumOff val="35000"/>
                  </a:schemeClr>
                </a:solidFill>
              </a:rPr>
              <a:t>Coelho, A. A. "Whole-profile structure solution from powder diffraction data using simulated annealing." </a:t>
            </a:r>
            <a:r>
              <a:rPr lang="en-US" sz="1400" i="1" dirty="0">
                <a:solidFill>
                  <a:schemeClr val="tx1">
                    <a:lumMod val="65000"/>
                    <a:lumOff val="35000"/>
                  </a:schemeClr>
                </a:solidFill>
              </a:rPr>
              <a:t>Journal of applied crystallography</a:t>
            </a:r>
            <a:r>
              <a:rPr lang="en-US" sz="1400" dirty="0">
                <a:solidFill>
                  <a:schemeClr val="tx1">
                    <a:lumMod val="65000"/>
                    <a:lumOff val="35000"/>
                  </a:schemeClr>
                </a:solidFill>
              </a:rPr>
              <a:t> 33.3 (2000): 899-908.</a:t>
            </a:r>
            <a:endParaRPr lang="en-US" sz="1400" dirty="0">
              <a:solidFill>
                <a:schemeClr val="tx1">
                  <a:lumMod val="65000"/>
                  <a:lumOff val="35000"/>
                </a:schemeClr>
              </a:solidFill>
              <a:latin typeface="Arial" pitchFamily="34" charset="0"/>
              <a:cs typeface="Arial" pitchFamily="34" charset="0"/>
            </a:endParaRPr>
          </a:p>
        </p:txBody>
      </p:sp>
      <p:grpSp>
        <p:nvGrpSpPr>
          <p:cNvPr id="16" name="Group 15"/>
          <p:cNvGrpSpPr/>
          <p:nvPr/>
        </p:nvGrpSpPr>
        <p:grpSpPr>
          <a:xfrm>
            <a:off x="1905000" y="1399426"/>
            <a:ext cx="3048000" cy="750332"/>
            <a:chOff x="76200" y="1524000"/>
            <a:chExt cx="3048000" cy="750332"/>
          </a:xfrm>
        </p:grpSpPr>
        <p:sp>
          <p:nvSpPr>
            <p:cNvPr id="9" name="TextBox 8"/>
            <p:cNvSpPr txBox="1"/>
            <p:nvPr/>
          </p:nvSpPr>
          <p:spPr>
            <a:xfrm>
              <a:off x="76200" y="1524000"/>
              <a:ext cx="3048000" cy="369332"/>
            </a:xfrm>
            <a:prstGeom prst="rect">
              <a:avLst/>
            </a:prstGeom>
            <a:noFill/>
          </p:spPr>
          <p:txBody>
            <a:bodyPr wrap="square" rtlCol="0">
              <a:spAutoFit/>
            </a:bodyPr>
            <a:lstStyle/>
            <a:p>
              <a:pPr algn="ctr"/>
              <a:r>
                <a:rPr lang="en-US" dirty="0" smtClean="0">
                  <a:latin typeface="Arial" pitchFamily="34" charset="0"/>
                  <a:cs typeface="Arial" pitchFamily="34" charset="0"/>
                </a:rPr>
                <a:t>Objective function:</a:t>
              </a:r>
              <a:endParaRPr lang="en-US" sz="1400" dirty="0">
                <a:solidFill>
                  <a:schemeClr val="bg1">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603613" y="1975917"/>
                  <a:ext cx="1993174"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𝑐h𝑒𝑚</m:t>
                            </m:r>
                          </m:sub>
                        </m:sSub>
                        <m:r>
                          <a:rPr lang="en-US" b="0" i="1" smtClean="0">
                            <a:latin typeface="Cambria Math" panose="02040503050406030204" pitchFamily="18" charset="0"/>
                          </a:rPr>
                          <m:t>+</m:t>
                        </m:r>
                        <m:r>
                          <a:rPr lang="en-US" b="0" i="1" smtClean="0">
                            <a:latin typeface="Cambria Math" panose="02040503050406030204" pitchFamily="18" charset="0"/>
                          </a:rPr>
                          <m:t>𝑤</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𝑒𝑥𝑝</m:t>
                            </m:r>
                          </m:sub>
                        </m:sSub>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603613" y="1975917"/>
                  <a:ext cx="1993174" cy="298415"/>
                </a:xfrm>
                <a:prstGeom prst="rect">
                  <a:avLst/>
                </a:prstGeom>
                <a:blipFill rotWithShape="0">
                  <a:blip r:embed="rId3"/>
                  <a:stretch>
                    <a:fillRect l="-1835" r="-612" b="-20408"/>
                  </a:stretch>
                </a:blipFill>
              </p:spPr>
              <p:txBody>
                <a:bodyPr/>
                <a:lstStyle/>
                <a:p>
                  <a:r>
                    <a:rPr lang="en-US">
                      <a:noFill/>
                    </a:rPr>
                    <a:t> </a:t>
                  </a:r>
                </a:p>
              </p:txBody>
            </p:sp>
          </mc:Fallback>
        </mc:AlternateContent>
      </p:grpSp>
      <p:pic>
        <p:nvPicPr>
          <p:cNvPr id="15" name="Picture 14"/>
          <p:cNvPicPr>
            <a:picLocks noChangeAspect="1"/>
          </p:cNvPicPr>
          <p:nvPr/>
        </p:nvPicPr>
        <p:blipFill>
          <a:blip r:embed="rId4"/>
          <a:stretch>
            <a:fillRect/>
          </a:stretch>
        </p:blipFill>
        <p:spPr>
          <a:xfrm>
            <a:off x="499289" y="2535848"/>
            <a:ext cx="5533005" cy="2655228"/>
          </a:xfrm>
          <a:prstGeom prst="rect">
            <a:avLst/>
          </a:prstGeom>
        </p:spPr>
      </p:pic>
      <p:grpSp>
        <p:nvGrpSpPr>
          <p:cNvPr id="18" name="Group 17"/>
          <p:cNvGrpSpPr/>
          <p:nvPr/>
        </p:nvGrpSpPr>
        <p:grpSpPr>
          <a:xfrm>
            <a:off x="6149764" y="2133600"/>
            <a:ext cx="2689436" cy="3124200"/>
            <a:chOff x="457200" y="2286000"/>
            <a:chExt cx="2689436" cy="312420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1667" t="10486" r="21667" b="8090"/>
            <a:stretch/>
          </p:blipFill>
          <p:spPr>
            <a:xfrm>
              <a:off x="457200" y="2286000"/>
              <a:ext cx="2689436" cy="2689437"/>
            </a:xfrm>
            <a:prstGeom prst="rect">
              <a:avLst/>
            </a:prstGeom>
          </p:spPr>
        </p:pic>
        <p:sp>
          <p:nvSpPr>
            <p:cNvPr id="17" name="TextBox 16"/>
            <p:cNvSpPr txBox="1"/>
            <p:nvPr/>
          </p:nvSpPr>
          <p:spPr>
            <a:xfrm>
              <a:off x="526922" y="5040868"/>
              <a:ext cx="2597278" cy="369332"/>
            </a:xfrm>
            <a:prstGeom prst="rect">
              <a:avLst/>
            </a:prstGeom>
            <a:noFill/>
          </p:spPr>
          <p:txBody>
            <a:bodyPr wrap="square" rtlCol="0">
              <a:spAutoFit/>
            </a:bodyPr>
            <a:lstStyle/>
            <a:p>
              <a:pPr algn="ctr"/>
              <a:r>
                <a:rPr lang="en-US" dirty="0" smtClean="0"/>
                <a:t>AlVO</a:t>
              </a:r>
              <a:r>
                <a:rPr lang="en-US" baseline="-25000" dirty="0" smtClean="0"/>
                <a:t>4</a:t>
              </a:r>
              <a:endParaRPr lang="en-US" dirty="0"/>
            </a:p>
          </p:txBody>
        </p:sp>
      </p:grpSp>
    </p:spTree>
    <p:extLst>
      <p:ext uri="{BB962C8B-B14F-4D97-AF65-F5344CB8AC3E}">
        <p14:creationId xmlns:p14="http://schemas.microsoft.com/office/powerpoint/2010/main" val="818023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229600" cy="709714"/>
          </a:xfrm>
        </p:spPr>
        <p:txBody>
          <a:bodyPr>
            <a:normAutofit/>
          </a:bodyPr>
          <a:lstStyle/>
          <a:p>
            <a:r>
              <a:rPr lang="en-US" sz="2800" dirty="0" smtClean="0"/>
              <a:t>SBUs reduce degrees of freedom</a:t>
            </a:r>
            <a:endParaRPr lang="en-US" sz="2800" dirty="0"/>
          </a:p>
        </p:txBody>
      </p:sp>
      <p:sp>
        <p:nvSpPr>
          <p:cNvPr id="14" name="TextBox 13"/>
          <p:cNvSpPr txBox="1"/>
          <p:nvPr/>
        </p:nvSpPr>
        <p:spPr>
          <a:xfrm>
            <a:off x="914400" y="6106180"/>
            <a:ext cx="7924800" cy="738664"/>
          </a:xfrm>
          <a:prstGeom prst="rect">
            <a:avLst/>
          </a:prstGeom>
          <a:noFill/>
        </p:spPr>
        <p:txBody>
          <a:bodyPr wrap="square" rtlCol="0">
            <a:spAutoFit/>
          </a:bodyPr>
          <a:lstStyle/>
          <a:p>
            <a:r>
              <a:rPr lang="en-US" sz="1400" dirty="0" err="1">
                <a:solidFill>
                  <a:schemeClr val="tx1">
                    <a:lumMod val="65000"/>
                    <a:lumOff val="35000"/>
                  </a:schemeClr>
                </a:solidFill>
              </a:rPr>
              <a:t>Mellot-Draznieks</a:t>
            </a:r>
            <a:r>
              <a:rPr lang="en-US" sz="1400" dirty="0">
                <a:solidFill>
                  <a:schemeClr val="tx1">
                    <a:lumMod val="65000"/>
                    <a:lumOff val="35000"/>
                  </a:schemeClr>
                </a:solidFill>
              </a:rPr>
              <a:t>, Caroline, </a:t>
            </a:r>
            <a:r>
              <a:rPr lang="en-US" sz="1400" dirty="0" err="1">
                <a:solidFill>
                  <a:schemeClr val="tx1">
                    <a:lumMod val="65000"/>
                    <a:lumOff val="35000"/>
                  </a:schemeClr>
                </a:solidFill>
              </a:rPr>
              <a:t>Stéphanie</a:t>
            </a:r>
            <a:r>
              <a:rPr lang="en-US" sz="1400" dirty="0">
                <a:solidFill>
                  <a:schemeClr val="tx1">
                    <a:lumMod val="65000"/>
                    <a:lumOff val="35000"/>
                  </a:schemeClr>
                </a:solidFill>
              </a:rPr>
              <a:t> Girard, and Gérard </a:t>
            </a:r>
            <a:r>
              <a:rPr lang="en-US" sz="1400" dirty="0" err="1">
                <a:solidFill>
                  <a:schemeClr val="tx1">
                    <a:lumMod val="65000"/>
                    <a:lumOff val="35000"/>
                  </a:schemeClr>
                </a:solidFill>
              </a:rPr>
              <a:t>Férey</a:t>
            </a:r>
            <a:r>
              <a:rPr lang="en-US" sz="1400" dirty="0">
                <a:solidFill>
                  <a:schemeClr val="tx1">
                    <a:lumMod val="65000"/>
                    <a:lumOff val="35000"/>
                  </a:schemeClr>
                </a:solidFill>
              </a:rPr>
              <a:t>. "Novel inorganic frameworks constructed from double-four-ring (D4R) </a:t>
            </a:r>
            <a:r>
              <a:rPr lang="en-US" sz="1400" dirty="0" smtClean="0">
                <a:solidFill>
                  <a:schemeClr val="tx1">
                    <a:lumMod val="65000"/>
                    <a:lumOff val="35000"/>
                  </a:schemeClr>
                </a:solidFill>
              </a:rPr>
              <a:t>units." </a:t>
            </a:r>
            <a:r>
              <a:rPr lang="en-US" sz="1400" dirty="0">
                <a:solidFill>
                  <a:schemeClr val="tx1">
                    <a:lumMod val="65000"/>
                    <a:lumOff val="35000"/>
                  </a:schemeClr>
                </a:solidFill>
              </a:rPr>
              <a:t>Journal of the American Chemical Society 124.51 (2002): 15326-15335.</a:t>
            </a:r>
            <a:endParaRPr lang="en-US" sz="1400" dirty="0">
              <a:solidFill>
                <a:schemeClr val="tx1">
                  <a:lumMod val="65000"/>
                  <a:lumOff val="35000"/>
                </a:schemeClr>
              </a:solidFill>
              <a:latin typeface="Arial" pitchFamily="34" charset="0"/>
              <a:cs typeface="Arial" pitchFamily="34" charset="0"/>
            </a:endParaRPr>
          </a:p>
        </p:txBody>
      </p:sp>
      <p:grpSp>
        <p:nvGrpSpPr>
          <p:cNvPr id="6" name="Group 5"/>
          <p:cNvGrpSpPr/>
          <p:nvPr/>
        </p:nvGrpSpPr>
        <p:grpSpPr>
          <a:xfrm>
            <a:off x="685800" y="2667000"/>
            <a:ext cx="3048000" cy="1827341"/>
            <a:chOff x="609600" y="1768758"/>
            <a:chExt cx="3048000" cy="1827341"/>
          </a:xfrm>
        </p:grpSpPr>
        <p:sp>
          <p:nvSpPr>
            <p:cNvPr id="9" name="TextBox 8"/>
            <p:cNvSpPr txBox="1"/>
            <p:nvPr/>
          </p:nvSpPr>
          <p:spPr>
            <a:xfrm>
              <a:off x="609600" y="3226767"/>
              <a:ext cx="3048000" cy="369332"/>
            </a:xfrm>
            <a:prstGeom prst="rect">
              <a:avLst/>
            </a:prstGeom>
            <a:noFill/>
          </p:spPr>
          <p:txBody>
            <a:bodyPr wrap="square" rtlCol="0">
              <a:spAutoFit/>
            </a:bodyPr>
            <a:lstStyle/>
            <a:p>
              <a:pPr algn="ctr"/>
              <a:r>
                <a:rPr lang="en-US" dirty="0" smtClean="0">
                  <a:latin typeface="Arial" pitchFamily="34" charset="0"/>
                  <a:cs typeface="Arial" pitchFamily="34" charset="0"/>
                </a:rPr>
                <a:t>D4R building unit</a:t>
              </a:r>
              <a:endParaRPr lang="en-US" sz="1400" dirty="0">
                <a:solidFill>
                  <a:schemeClr val="bg1">
                    <a:lumMod val="50000"/>
                  </a:schemeClr>
                </a:solidFill>
                <a:latin typeface="Arial" pitchFamily="34" charset="0"/>
                <a:cs typeface="Arial" pitchFamily="34" charset="0"/>
              </a:endParaRPr>
            </a:p>
          </p:txBody>
        </p:sp>
        <p:pic>
          <p:nvPicPr>
            <p:cNvPr id="4" name="Picture 3"/>
            <p:cNvPicPr>
              <a:picLocks noChangeAspect="1"/>
            </p:cNvPicPr>
            <p:nvPr/>
          </p:nvPicPr>
          <p:blipFill>
            <a:blip r:embed="rId3"/>
            <a:stretch>
              <a:fillRect/>
            </a:stretch>
          </p:blipFill>
          <p:spPr>
            <a:xfrm>
              <a:off x="1371600" y="1768758"/>
              <a:ext cx="1524000" cy="1477108"/>
            </a:xfrm>
            <a:prstGeom prst="rect">
              <a:avLst/>
            </a:prstGeom>
          </p:spPr>
        </p:pic>
      </p:grpSp>
      <p:grpSp>
        <p:nvGrpSpPr>
          <p:cNvPr id="10" name="Group 9"/>
          <p:cNvGrpSpPr/>
          <p:nvPr/>
        </p:nvGrpSpPr>
        <p:grpSpPr>
          <a:xfrm>
            <a:off x="4572000" y="1628006"/>
            <a:ext cx="3733800" cy="4086994"/>
            <a:chOff x="4267200" y="1600200"/>
            <a:chExt cx="3733800" cy="4086994"/>
          </a:xfrm>
        </p:grpSpPr>
        <p:pic>
          <p:nvPicPr>
            <p:cNvPr id="8" name="Picture 7"/>
            <p:cNvPicPr>
              <a:picLocks noChangeAspect="1"/>
            </p:cNvPicPr>
            <p:nvPr/>
          </p:nvPicPr>
          <p:blipFill rotWithShape="1">
            <a:blip r:embed="rId4"/>
            <a:srcRect t="362" b="-1"/>
            <a:stretch/>
          </p:blipFill>
          <p:spPr>
            <a:xfrm>
              <a:off x="4267200" y="1600200"/>
              <a:ext cx="3733800" cy="3668008"/>
            </a:xfrm>
            <a:prstGeom prst="rect">
              <a:avLst/>
            </a:prstGeom>
          </p:spPr>
        </p:pic>
        <p:sp>
          <p:nvSpPr>
            <p:cNvPr id="12" name="TextBox 11"/>
            <p:cNvSpPr txBox="1"/>
            <p:nvPr/>
          </p:nvSpPr>
          <p:spPr>
            <a:xfrm>
              <a:off x="4572000" y="5317862"/>
              <a:ext cx="3048000" cy="369332"/>
            </a:xfrm>
            <a:prstGeom prst="rect">
              <a:avLst/>
            </a:prstGeom>
            <a:noFill/>
          </p:spPr>
          <p:txBody>
            <a:bodyPr wrap="square" rtlCol="0">
              <a:spAutoFit/>
            </a:bodyPr>
            <a:lstStyle/>
            <a:p>
              <a:pPr algn="ctr"/>
              <a:r>
                <a:rPr lang="en-US" dirty="0" smtClean="0">
                  <a:latin typeface="Arial" pitchFamily="34" charset="0"/>
                  <a:cs typeface="Arial" pitchFamily="34" charset="0"/>
                </a:rPr>
                <a:t>Theoretical structures</a:t>
              </a:r>
              <a:endParaRPr lang="en-US" sz="1400" dirty="0">
                <a:solidFill>
                  <a:schemeClr val="bg1">
                    <a:lumMod val="50000"/>
                  </a:schemeClr>
                </a:solidFill>
                <a:latin typeface="Arial" pitchFamily="34" charset="0"/>
                <a:cs typeface="Arial" pitchFamily="34" charset="0"/>
              </a:endParaRPr>
            </a:p>
          </p:txBody>
        </p:sp>
      </p:grpSp>
    </p:spTree>
    <p:extLst>
      <p:ext uri="{BB962C8B-B14F-4D97-AF65-F5344CB8AC3E}">
        <p14:creationId xmlns:p14="http://schemas.microsoft.com/office/powerpoint/2010/main" val="789137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229600" cy="709714"/>
          </a:xfrm>
        </p:spPr>
        <p:txBody>
          <a:bodyPr>
            <a:normAutofit/>
          </a:bodyPr>
          <a:lstStyle/>
          <a:p>
            <a:r>
              <a:rPr lang="en-US" sz="2800" dirty="0" smtClean="0"/>
              <a:t>Conclusions</a:t>
            </a:r>
            <a:endParaRPr lang="en-US" sz="2800" dirty="0"/>
          </a:p>
        </p:txBody>
      </p:sp>
      <p:sp>
        <p:nvSpPr>
          <p:cNvPr id="3" name="Content Placeholder 2"/>
          <p:cNvSpPr>
            <a:spLocks noGrp="1"/>
          </p:cNvSpPr>
          <p:nvPr>
            <p:ph idx="1"/>
          </p:nvPr>
        </p:nvSpPr>
        <p:spPr>
          <a:xfrm>
            <a:off x="1295400" y="1600200"/>
            <a:ext cx="7391400" cy="4525963"/>
          </a:xfrm>
        </p:spPr>
        <p:txBody>
          <a:bodyPr>
            <a:normAutofit/>
          </a:bodyPr>
          <a:lstStyle/>
          <a:p>
            <a:pPr>
              <a:lnSpc>
                <a:spcPct val="150000"/>
              </a:lnSpc>
              <a:spcAft>
                <a:spcPts val="600"/>
              </a:spcAft>
            </a:pPr>
            <a:r>
              <a:rPr lang="en-US" sz="2200" dirty="0" smtClean="0"/>
              <a:t>Simulations using </a:t>
            </a:r>
            <a:r>
              <a:rPr lang="en-US" sz="2200" dirty="0" err="1" smtClean="0"/>
              <a:t>Lennard</a:t>
            </a:r>
            <a:r>
              <a:rPr lang="en-US" sz="2200" dirty="0" smtClean="0"/>
              <a:t>-Jones potentials can model systems with large number of atoms.</a:t>
            </a:r>
          </a:p>
          <a:p>
            <a:pPr>
              <a:lnSpc>
                <a:spcPct val="150000"/>
              </a:lnSpc>
              <a:spcAft>
                <a:spcPts val="600"/>
              </a:spcAft>
            </a:pPr>
            <a:r>
              <a:rPr lang="en-US" sz="2200" dirty="0" smtClean="0"/>
              <a:t>Any information to about the crystal structure will speed up convergence.</a:t>
            </a:r>
          </a:p>
          <a:p>
            <a:pPr lvl="1">
              <a:lnSpc>
                <a:spcPct val="150000"/>
              </a:lnSpc>
              <a:spcAft>
                <a:spcPts val="600"/>
              </a:spcAft>
            </a:pPr>
            <a:r>
              <a:rPr lang="en-US" sz="2000" dirty="0" smtClean="0"/>
              <a:t>Diffraction data</a:t>
            </a:r>
          </a:p>
          <a:p>
            <a:pPr lvl="1">
              <a:lnSpc>
                <a:spcPct val="150000"/>
              </a:lnSpc>
              <a:spcAft>
                <a:spcPts val="600"/>
              </a:spcAft>
            </a:pPr>
            <a:r>
              <a:rPr lang="en-US" sz="2000" dirty="0" smtClean="0"/>
              <a:t>AASBU</a:t>
            </a:r>
          </a:p>
        </p:txBody>
      </p:sp>
    </p:spTree>
    <p:extLst>
      <p:ext uri="{BB962C8B-B14F-4D97-AF65-F5344CB8AC3E}">
        <p14:creationId xmlns:p14="http://schemas.microsoft.com/office/powerpoint/2010/main" val="1650798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43300" y="3124200"/>
            <a:ext cx="2057400" cy="709714"/>
          </a:xfrm>
        </p:spPr>
        <p:txBody>
          <a:bodyPr>
            <a:normAutofit/>
          </a:bodyPr>
          <a:lstStyle/>
          <a:p>
            <a:r>
              <a:rPr lang="en-US" sz="2800" dirty="0" smtClean="0"/>
              <a:t>Questions?</a:t>
            </a:r>
            <a:endParaRPr lang="en-US" sz="2800" dirty="0"/>
          </a:p>
        </p:txBody>
      </p:sp>
    </p:spTree>
    <p:extLst>
      <p:ext uri="{BB962C8B-B14F-4D97-AF65-F5344CB8AC3E}">
        <p14:creationId xmlns:p14="http://schemas.microsoft.com/office/powerpoint/2010/main" val="3344587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382000" cy="709714"/>
          </a:xfrm>
        </p:spPr>
        <p:txBody>
          <a:bodyPr>
            <a:normAutofit/>
          </a:bodyPr>
          <a:lstStyle/>
          <a:p>
            <a:r>
              <a:rPr lang="en-US" dirty="0" smtClean="0"/>
              <a:t>Given a composition what is the crystal structure?</a:t>
            </a:r>
            <a:endParaRPr lang="en-US" dirty="0"/>
          </a:p>
        </p:txBody>
      </p:sp>
      <p:grpSp>
        <p:nvGrpSpPr>
          <p:cNvPr id="20" name="Group 19"/>
          <p:cNvGrpSpPr/>
          <p:nvPr/>
        </p:nvGrpSpPr>
        <p:grpSpPr>
          <a:xfrm>
            <a:off x="1295400" y="1371600"/>
            <a:ext cx="6490489" cy="1837602"/>
            <a:chOff x="-1156489" y="2822575"/>
            <a:chExt cx="6490489" cy="1837602"/>
          </a:xfrm>
        </p:grpSpPr>
        <p:cxnSp>
          <p:nvCxnSpPr>
            <p:cNvPr id="14" name="Straight Connector 13"/>
            <p:cNvCxnSpPr/>
            <p:nvPr/>
          </p:nvCxnSpPr>
          <p:spPr>
            <a:xfrm flipV="1">
              <a:off x="2270760" y="3733800"/>
              <a:ext cx="914400" cy="0"/>
            </a:xfrm>
            <a:prstGeom prst="line">
              <a:avLst/>
            </a:prstGeom>
            <a:ln w="635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166" t="14286" r="30833" b="12500"/>
            <a:stretch/>
          </p:blipFill>
          <p:spPr>
            <a:xfrm>
              <a:off x="3200400" y="2822575"/>
              <a:ext cx="2133600" cy="1822450"/>
            </a:xfrm>
            <a:prstGeom prst="rect">
              <a:avLst/>
            </a:prstGeom>
          </p:spPr>
        </p:pic>
        <p:grpSp>
          <p:nvGrpSpPr>
            <p:cNvPr id="5" name="Group 4"/>
            <p:cNvGrpSpPr/>
            <p:nvPr/>
          </p:nvGrpSpPr>
          <p:grpSpPr>
            <a:xfrm>
              <a:off x="-1156489" y="3357143"/>
              <a:ext cx="1897048" cy="923330"/>
              <a:chOff x="-3179765" y="3894608"/>
              <a:chExt cx="1897048" cy="923330"/>
            </a:xfrm>
          </p:grpSpPr>
          <p:sp>
            <p:nvSpPr>
              <p:cNvPr id="11" name="TextBox 10"/>
              <p:cNvSpPr txBox="1"/>
              <p:nvPr/>
            </p:nvSpPr>
            <p:spPr>
              <a:xfrm>
                <a:off x="-3179765" y="3894608"/>
                <a:ext cx="1897048" cy="923330"/>
              </a:xfrm>
              <a:prstGeom prst="rect">
                <a:avLst/>
              </a:prstGeom>
              <a:noFill/>
            </p:spPr>
            <p:txBody>
              <a:bodyPr wrap="square" rtlCol="0">
                <a:spAutoFit/>
              </a:bodyPr>
              <a:lstStyle/>
              <a:p>
                <a:pPr algn="ctr"/>
                <a:r>
                  <a:rPr lang="en-US" dirty="0" smtClean="0"/>
                  <a:t>Ga</a:t>
                </a:r>
              </a:p>
              <a:p>
                <a:pPr algn="ctr"/>
                <a:endParaRPr lang="en-US" dirty="0" smtClean="0"/>
              </a:p>
              <a:p>
                <a:pPr algn="ctr"/>
                <a:r>
                  <a:rPr lang="en-US" dirty="0" smtClean="0"/>
                  <a:t>As</a:t>
                </a:r>
                <a:endParaRPr lang="en-US" dirty="0"/>
              </a:p>
            </p:txBody>
          </p:sp>
          <p:pic>
            <p:nvPicPr>
              <p:cNvPr id="3" name="Picture 2"/>
              <p:cNvPicPr>
                <a:picLocks noChangeAspect="1"/>
              </p:cNvPicPr>
              <p:nvPr/>
            </p:nvPicPr>
            <p:blipFill>
              <a:blip r:embed="rId4"/>
              <a:stretch>
                <a:fillRect/>
              </a:stretch>
            </p:blipFill>
            <p:spPr>
              <a:xfrm>
                <a:off x="-2798765" y="3898796"/>
                <a:ext cx="372650" cy="377825"/>
              </a:xfrm>
              <a:prstGeom prst="rect">
                <a:avLst/>
              </a:prstGeom>
            </p:spPr>
          </p:pic>
          <p:pic>
            <p:nvPicPr>
              <p:cNvPr id="4" name="Picture 3"/>
              <p:cNvPicPr>
                <a:picLocks noChangeAspect="1"/>
              </p:cNvPicPr>
              <p:nvPr/>
            </p:nvPicPr>
            <p:blipFill>
              <a:blip r:embed="rId5"/>
              <a:stretch>
                <a:fillRect/>
              </a:stretch>
            </p:blipFill>
            <p:spPr>
              <a:xfrm>
                <a:off x="-2768621" y="4478927"/>
                <a:ext cx="267462" cy="288036"/>
              </a:xfrm>
              <a:prstGeom prst="rect">
                <a:avLst/>
              </a:prstGeom>
            </p:spPr>
          </p:pic>
        </p:grpSp>
        <p:grpSp>
          <p:nvGrpSpPr>
            <p:cNvPr id="19" name="Group 18"/>
            <p:cNvGrpSpPr/>
            <p:nvPr/>
          </p:nvGrpSpPr>
          <p:grpSpPr>
            <a:xfrm>
              <a:off x="685800" y="3013074"/>
              <a:ext cx="1319784" cy="1647103"/>
              <a:chOff x="685800" y="3013074"/>
              <a:chExt cx="1319784" cy="1647103"/>
            </a:xfrm>
          </p:grpSpPr>
          <p:pic>
            <p:nvPicPr>
              <p:cNvPr id="10" name="Picture 9"/>
              <p:cNvPicPr>
                <a:picLocks noChangeAspect="1"/>
              </p:cNvPicPr>
              <p:nvPr/>
            </p:nvPicPr>
            <p:blipFill>
              <a:blip r:embed="rId4"/>
              <a:stretch>
                <a:fillRect/>
              </a:stretch>
            </p:blipFill>
            <p:spPr>
              <a:xfrm>
                <a:off x="685800" y="3013074"/>
                <a:ext cx="372650" cy="377825"/>
              </a:xfrm>
              <a:prstGeom prst="rect">
                <a:avLst/>
              </a:prstGeom>
            </p:spPr>
          </p:pic>
          <p:pic>
            <p:nvPicPr>
              <p:cNvPr id="15" name="Picture 14"/>
              <p:cNvPicPr>
                <a:picLocks noChangeAspect="1"/>
              </p:cNvPicPr>
              <p:nvPr/>
            </p:nvPicPr>
            <p:blipFill>
              <a:blip r:embed="rId4"/>
              <a:stretch>
                <a:fillRect/>
              </a:stretch>
            </p:blipFill>
            <p:spPr>
              <a:xfrm>
                <a:off x="1468630" y="4154858"/>
                <a:ext cx="372650" cy="377825"/>
              </a:xfrm>
              <a:prstGeom prst="rect">
                <a:avLst/>
              </a:prstGeom>
            </p:spPr>
          </p:pic>
          <p:pic>
            <p:nvPicPr>
              <p:cNvPr id="8" name="Picture 7"/>
              <p:cNvPicPr>
                <a:picLocks noChangeAspect="1"/>
              </p:cNvPicPr>
              <p:nvPr/>
            </p:nvPicPr>
            <p:blipFill>
              <a:blip r:embed="rId6"/>
              <a:stretch>
                <a:fillRect/>
              </a:stretch>
            </p:blipFill>
            <p:spPr>
              <a:xfrm>
                <a:off x="1195610" y="3197323"/>
                <a:ext cx="236601" cy="262319"/>
              </a:xfrm>
              <a:prstGeom prst="rect">
                <a:avLst/>
              </a:prstGeom>
            </p:spPr>
          </p:pic>
          <p:pic>
            <p:nvPicPr>
              <p:cNvPr id="16" name="Picture 15"/>
              <p:cNvPicPr>
                <a:picLocks noChangeAspect="1"/>
              </p:cNvPicPr>
              <p:nvPr/>
            </p:nvPicPr>
            <p:blipFill>
              <a:blip r:embed="rId6"/>
              <a:stretch>
                <a:fillRect/>
              </a:stretch>
            </p:blipFill>
            <p:spPr>
              <a:xfrm>
                <a:off x="1470273" y="3772090"/>
                <a:ext cx="236601" cy="262319"/>
              </a:xfrm>
              <a:prstGeom prst="rect">
                <a:avLst/>
              </a:prstGeom>
            </p:spPr>
          </p:pic>
          <p:pic>
            <p:nvPicPr>
              <p:cNvPr id="17" name="Picture 16"/>
              <p:cNvPicPr>
                <a:picLocks noChangeAspect="1"/>
              </p:cNvPicPr>
              <p:nvPr/>
            </p:nvPicPr>
            <p:blipFill>
              <a:blip r:embed="rId5"/>
              <a:stretch>
                <a:fillRect/>
              </a:stretch>
            </p:blipFill>
            <p:spPr>
              <a:xfrm>
                <a:off x="916930" y="4372141"/>
                <a:ext cx="267462" cy="288036"/>
              </a:xfrm>
              <a:prstGeom prst="rect">
                <a:avLst/>
              </a:prstGeom>
            </p:spPr>
          </p:pic>
          <p:pic>
            <p:nvPicPr>
              <p:cNvPr id="18" name="Picture 17"/>
              <p:cNvPicPr>
                <a:picLocks noChangeAspect="1"/>
              </p:cNvPicPr>
              <p:nvPr/>
            </p:nvPicPr>
            <p:blipFill>
              <a:blip r:embed="rId5"/>
              <a:stretch>
                <a:fillRect/>
              </a:stretch>
            </p:blipFill>
            <p:spPr>
              <a:xfrm>
                <a:off x="783199" y="3555360"/>
                <a:ext cx="267462" cy="288036"/>
              </a:xfrm>
              <a:prstGeom prst="rect">
                <a:avLst/>
              </a:prstGeom>
            </p:spPr>
          </p:pic>
          <p:pic>
            <p:nvPicPr>
              <p:cNvPr id="9" name="Picture 8"/>
              <p:cNvPicPr>
                <a:picLocks noChangeAspect="1"/>
              </p:cNvPicPr>
              <p:nvPr/>
            </p:nvPicPr>
            <p:blipFill>
              <a:blip r:embed="rId7"/>
              <a:stretch>
                <a:fillRect/>
              </a:stretch>
            </p:blipFill>
            <p:spPr>
              <a:xfrm>
                <a:off x="1676400" y="3397953"/>
                <a:ext cx="329184" cy="329184"/>
              </a:xfrm>
              <a:prstGeom prst="rect">
                <a:avLst/>
              </a:prstGeom>
            </p:spPr>
          </p:pic>
          <p:pic>
            <p:nvPicPr>
              <p:cNvPr id="22" name="Picture 21"/>
              <p:cNvPicPr>
                <a:picLocks noChangeAspect="1"/>
              </p:cNvPicPr>
              <p:nvPr/>
            </p:nvPicPr>
            <p:blipFill>
              <a:blip r:embed="rId8"/>
              <a:stretch>
                <a:fillRect/>
              </a:stretch>
            </p:blipFill>
            <p:spPr>
              <a:xfrm>
                <a:off x="706056" y="3977645"/>
                <a:ext cx="303467" cy="329184"/>
              </a:xfrm>
              <a:prstGeom prst="rect">
                <a:avLst/>
              </a:prstGeom>
            </p:spPr>
          </p:pic>
        </p:grpSp>
      </p:grpSp>
      <p:grpSp>
        <p:nvGrpSpPr>
          <p:cNvPr id="53" name="Group 52"/>
          <p:cNvGrpSpPr/>
          <p:nvPr/>
        </p:nvGrpSpPr>
        <p:grpSpPr>
          <a:xfrm>
            <a:off x="879251" y="3147020"/>
            <a:ext cx="7924800" cy="3594652"/>
            <a:chOff x="879251" y="3147020"/>
            <a:chExt cx="7924800" cy="3594652"/>
          </a:xfrm>
        </p:grpSpPr>
        <p:grpSp>
          <p:nvGrpSpPr>
            <p:cNvPr id="12" name="Group 11"/>
            <p:cNvGrpSpPr/>
            <p:nvPr/>
          </p:nvGrpSpPr>
          <p:grpSpPr>
            <a:xfrm>
              <a:off x="2363783" y="3147020"/>
              <a:ext cx="4736465" cy="3085080"/>
              <a:chOff x="4419600" y="329767"/>
              <a:chExt cx="4736465" cy="3085080"/>
            </a:xfrm>
          </p:grpSpPr>
          <p:sp>
            <p:nvSpPr>
              <p:cNvPr id="41" name="TextBox 40"/>
              <p:cNvSpPr txBox="1"/>
              <p:nvPr/>
            </p:nvSpPr>
            <p:spPr>
              <a:xfrm>
                <a:off x="5865817" y="3137848"/>
                <a:ext cx="1902264" cy="276999"/>
              </a:xfrm>
              <a:prstGeom prst="rect">
                <a:avLst/>
              </a:prstGeom>
              <a:solidFill>
                <a:schemeClr val="bg1"/>
              </a:solidFill>
            </p:spPr>
            <p:txBody>
              <a:bodyPr wrap="square" lIns="0" tIns="0" rIns="0" bIns="0" rtlCol="0">
                <a:spAutoFit/>
              </a:bodyPr>
              <a:lstStyle/>
              <a:p>
                <a:pPr algn="ctr"/>
                <a:r>
                  <a:rPr lang="en-US" dirty="0" smtClean="0"/>
                  <a:t>Wavelength (nm)</a:t>
                </a:r>
                <a:endParaRPr lang="en-US" dirty="0"/>
              </a:p>
            </p:txBody>
          </p:sp>
          <p:sp>
            <p:nvSpPr>
              <p:cNvPr id="38" name="TextBox 37"/>
              <p:cNvSpPr txBox="1"/>
              <p:nvPr/>
            </p:nvSpPr>
            <p:spPr>
              <a:xfrm rot="16200000">
                <a:off x="3568147" y="1388823"/>
                <a:ext cx="1979905" cy="276999"/>
              </a:xfrm>
              <a:prstGeom prst="rect">
                <a:avLst/>
              </a:prstGeom>
              <a:solidFill>
                <a:schemeClr val="bg1"/>
              </a:solidFill>
            </p:spPr>
            <p:txBody>
              <a:bodyPr wrap="square" lIns="0" tIns="0" rIns="0" bIns="0" rtlCol="0">
                <a:spAutoFit/>
              </a:bodyPr>
              <a:lstStyle/>
              <a:p>
                <a:pPr algn="ctr"/>
                <a:r>
                  <a:rPr lang="en-US" dirty="0">
                    <a:solidFill>
                      <a:srgbClr val="0000E6"/>
                    </a:solidFill>
                  </a:rPr>
                  <a:t>Spectral Irradiance</a:t>
                </a:r>
              </a:p>
            </p:txBody>
          </p:sp>
          <p:sp>
            <p:nvSpPr>
              <p:cNvPr id="39" name="TextBox 38"/>
              <p:cNvSpPr txBox="1"/>
              <p:nvPr/>
            </p:nvSpPr>
            <p:spPr>
              <a:xfrm rot="16200000">
                <a:off x="7771162" y="1437672"/>
                <a:ext cx="2492808" cy="276999"/>
              </a:xfrm>
              <a:prstGeom prst="rect">
                <a:avLst/>
              </a:prstGeom>
              <a:solidFill>
                <a:schemeClr val="bg1"/>
              </a:solidFill>
            </p:spPr>
            <p:txBody>
              <a:bodyPr wrap="square" lIns="0" tIns="0" rIns="0" bIns="0" rtlCol="0">
                <a:spAutoFit/>
              </a:bodyPr>
              <a:lstStyle/>
              <a:p>
                <a:pPr algn="ctr"/>
                <a:r>
                  <a:rPr lang="en-US" dirty="0" smtClean="0">
                    <a:solidFill>
                      <a:srgbClr val="008600"/>
                    </a:solidFill>
                  </a:rPr>
                  <a:t>Quantum Efficiency (%)</a:t>
                </a:r>
                <a:endParaRPr lang="en-US" dirty="0">
                  <a:solidFill>
                    <a:srgbClr val="008600"/>
                  </a:solidFill>
                </a:endParaRPr>
              </a:p>
            </p:txBody>
          </p:sp>
          <p:grpSp>
            <p:nvGrpSpPr>
              <p:cNvPr id="7" name="Group 6"/>
              <p:cNvGrpSpPr/>
              <p:nvPr/>
            </p:nvGrpSpPr>
            <p:grpSpPr>
              <a:xfrm>
                <a:off x="5115987" y="329767"/>
                <a:ext cx="3708739" cy="2842832"/>
                <a:chOff x="5363475" y="329767"/>
                <a:chExt cx="3708739" cy="2842832"/>
              </a:xfrm>
            </p:grpSpPr>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l="12500" t="8889" r="10000" b="12223"/>
                <a:stretch/>
              </p:blipFill>
              <p:spPr>
                <a:xfrm>
                  <a:off x="5363475" y="429511"/>
                  <a:ext cx="3228069" cy="2464440"/>
                </a:xfrm>
                <a:prstGeom prst="rect">
                  <a:avLst/>
                </a:prstGeom>
              </p:spPr>
            </p:pic>
            <p:sp>
              <p:nvSpPr>
                <p:cNvPr id="42" name="TextBox 41"/>
                <p:cNvSpPr txBox="1"/>
                <p:nvPr/>
              </p:nvSpPr>
              <p:spPr>
                <a:xfrm>
                  <a:off x="5638800" y="2893951"/>
                  <a:ext cx="525050" cy="276999"/>
                </a:xfrm>
                <a:prstGeom prst="rect">
                  <a:avLst/>
                </a:prstGeom>
                <a:solidFill>
                  <a:schemeClr val="bg1"/>
                </a:solidFill>
              </p:spPr>
              <p:txBody>
                <a:bodyPr wrap="square" lIns="0" tIns="0" rIns="0" bIns="0" rtlCol="0">
                  <a:spAutoFit/>
                </a:bodyPr>
                <a:lstStyle/>
                <a:p>
                  <a:pPr algn="ctr"/>
                  <a:r>
                    <a:rPr lang="en-US" dirty="0" smtClean="0"/>
                    <a:t>500</a:t>
                  </a:r>
                  <a:endParaRPr lang="en-US" dirty="0"/>
                </a:p>
              </p:txBody>
            </p:sp>
            <p:sp>
              <p:nvSpPr>
                <p:cNvPr id="43" name="TextBox 42"/>
                <p:cNvSpPr txBox="1"/>
                <p:nvPr/>
              </p:nvSpPr>
              <p:spPr>
                <a:xfrm>
                  <a:off x="6934200" y="2895600"/>
                  <a:ext cx="525050" cy="276999"/>
                </a:xfrm>
                <a:prstGeom prst="rect">
                  <a:avLst/>
                </a:prstGeom>
                <a:solidFill>
                  <a:schemeClr val="bg1"/>
                </a:solidFill>
              </p:spPr>
              <p:txBody>
                <a:bodyPr wrap="square" lIns="0" tIns="0" rIns="0" bIns="0" rtlCol="0">
                  <a:spAutoFit/>
                </a:bodyPr>
                <a:lstStyle/>
                <a:p>
                  <a:pPr algn="ctr"/>
                  <a:r>
                    <a:rPr lang="en-US" dirty="0" smtClean="0"/>
                    <a:t>1500</a:t>
                  </a:r>
                  <a:endParaRPr lang="en-US" dirty="0"/>
                </a:p>
              </p:txBody>
            </p:sp>
            <p:sp>
              <p:nvSpPr>
                <p:cNvPr id="44" name="TextBox 43"/>
                <p:cNvSpPr txBox="1"/>
                <p:nvPr/>
              </p:nvSpPr>
              <p:spPr>
                <a:xfrm>
                  <a:off x="8314150" y="2895600"/>
                  <a:ext cx="525050" cy="276999"/>
                </a:xfrm>
                <a:prstGeom prst="rect">
                  <a:avLst/>
                </a:prstGeom>
                <a:solidFill>
                  <a:schemeClr val="bg1"/>
                </a:solidFill>
              </p:spPr>
              <p:txBody>
                <a:bodyPr wrap="square" lIns="0" tIns="0" rIns="0" bIns="0" rtlCol="0">
                  <a:spAutoFit/>
                </a:bodyPr>
                <a:lstStyle/>
                <a:p>
                  <a:pPr algn="ctr"/>
                  <a:r>
                    <a:rPr lang="en-US" dirty="0" smtClean="0"/>
                    <a:t>3000</a:t>
                  </a:r>
                  <a:endParaRPr lang="en-US" dirty="0"/>
                </a:p>
              </p:txBody>
            </p:sp>
            <p:sp>
              <p:nvSpPr>
                <p:cNvPr id="45" name="TextBox 44"/>
                <p:cNvSpPr txBox="1"/>
                <p:nvPr/>
              </p:nvSpPr>
              <p:spPr>
                <a:xfrm>
                  <a:off x="8610600" y="1905000"/>
                  <a:ext cx="442726" cy="276999"/>
                </a:xfrm>
                <a:prstGeom prst="rect">
                  <a:avLst/>
                </a:prstGeom>
                <a:solidFill>
                  <a:schemeClr val="bg1"/>
                </a:solidFill>
              </p:spPr>
              <p:txBody>
                <a:bodyPr wrap="square" lIns="0" tIns="0" rIns="0" bIns="0" rtlCol="0">
                  <a:spAutoFit/>
                </a:bodyPr>
                <a:lstStyle/>
                <a:p>
                  <a:pPr algn="ctr"/>
                  <a:r>
                    <a:rPr lang="en-US" dirty="0" smtClean="0">
                      <a:solidFill>
                        <a:srgbClr val="008600"/>
                      </a:solidFill>
                    </a:rPr>
                    <a:t>10</a:t>
                  </a:r>
                  <a:endParaRPr lang="en-US" dirty="0">
                    <a:solidFill>
                      <a:srgbClr val="008600"/>
                    </a:solidFill>
                  </a:endParaRPr>
                </a:p>
              </p:txBody>
            </p:sp>
            <p:sp>
              <p:nvSpPr>
                <p:cNvPr id="46" name="TextBox 45"/>
                <p:cNvSpPr txBox="1"/>
                <p:nvPr/>
              </p:nvSpPr>
              <p:spPr>
                <a:xfrm>
                  <a:off x="8625074" y="1094601"/>
                  <a:ext cx="442726" cy="276999"/>
                </a:xfrm>
                <a:prstGeom prst="rect">
                  <a:avLst/>
                </a:prstGeom>
                <a:solidFill>
                  <a:schemeClr val="bg1"/>
                </a:solidFill>
              </p:spPr>
              <p:txBody>
                <a:bodyPr wrap="square" lIns="0" tIns="0" rIns="0" bIns="0" rtlCol="0">
                  <a:spAutoFit/>
                </a:bodyPr>
                <a:lstStyle/>
                <a:p>
                  <a:pPr algn="ctr"/>
                  <a:r>
                    <a:rPr lang="en-US" dirty="0" smtClean="0">
                      <a:solidFill>
                        <a:srgbClr val="008600"/>
                      </a:solidFill>
                    </a:rPr>
                    <a:t>20</a:t>
                  </a:r>
                  <a:endParaRPr lang="en-US" dirty="0">
                    <a:solidFill>
                      <a:srgbClr val="008600"/>
                    </a:solidFill>
                  </a:endParaRPr>
                </a:p>
              </p:txBody>
            </p:sp>
            <p:sp>
              <p:nvSpPr>
                <p:cNvPr id="47" name="TextBox 46"/>
                <p:cNvSpPr txBox="1"/>
                <p:nvPr/>
              </p:nvSpPr>
              <p:spPr>
                <a:xfrm>
                  <a:off x="8629488" y="329767"/>
                  <a:ext cx="442726" cy="276999"/>
                </a:xfrm>
                <a:prstGeom prst="rect">
                  <a:avLst/>
                </a:prstGeom>
                <a:solidFill>
                  <a:schemeClr val="bg1"/>
                </a:solidFill>
              </p:spPr>
              <p:txBody>
                <a:bodyPr wrap="square" lIns="0" tIns="0" rIns="0" bIns="0" rtlCol="0">
                  <a:spAutoFit/>
                </a:bodyPr>
                <a:lstStyle/>
                <a:p>
                  <a:pPr algn="ctr"/>
                  <a:r>
                    <a:rPr lang="en-US" dirty="0" smtClean="0">
                      <a:solidFill>
                        <a:srgbClr val="008600"/>
                      </a:solidFill>
                    </a:rPr>
                    <a:t>30</a:t>
                  </a:r>
                  <a:endParaRPr lang="en-US" dirty="0">
                    <a:solidFill>
                      <a:srgbClr val="008600"/>
                    </a:solidFill>
                  </a:endParaRPr>
                </a:p>
              </p:txBody>
            </p:sp>
          </p:grpSp>
          <p:sp>
            <p:nvSpPr>
              <p:cNvPr id="48" name="TextBox 47"/>
              <p:cNvSpPr txBox="1"/>
              <p:nvPr/>
            </p:nvSpPr>
            <p:spPr>
              <a:xfrm>
                <a:off x="4741704" y="2147753"/>
                <a:ext cx="370519" cy="276999"/>
              </a:xfrm>
              <a:prstGeom prst="rect">
                <a:avLst/>
              </a:prstGeom>
              <a:solidFill>
                <a:schemeClr val="bg1"/>
              </a:solidFill>
            </p:spPr>
            <p:txBody>
              <a:bodyPr wrap="square" lIns="0" tIns="0" rIns="0" bIns="0" rtlCol="0">
                <a:spAutoFit/>
              </a:bodyPr>
              <a:lstStyle/>
              <a:p>
                <a:pPr algn="ctr"/>
                <a:r>
                  <a:rPr lang="en-US" dirty="0" smtClean="0">
                    <a:solidFill>
                      <a:srgbClr val="0000E6"/>
                    </a:solidFill>
                  </a:rPr>
                  <a:t>0.4</a:t>
                </a:r>
                <a:endParaRPr lang="en-US" dirty="0">
                  <a:solidFill>
                    <a:srgbClr val="0000E6"/>
                  </a:solidFill>
                </a:endParaRPr>
              </a:p>
            </p:txBody>
          </p:sp>
          <p:sp>
            <p:nvSpPr>
              <p:cNvPr id="49" name="TextBox 48"/>
              <p:cNvSpPr txBox="1"/>
              <p:nvPr/>
            </p:nvSpPr>
            <p:spPr>
              <a:xfrm>
                <a:off x="4730725" y="1539333"/>
                <a:ext cx="370519" cy="276999"/>
              </a:xfrm>
              <a:prstGeom prst="rect">
                <a:avLst/>
              </a:prstGeom>
              <a:solidFill>
                <a:schemeClr val="bg1"/>
              </a:solidFill>
            </p:spPr>
            <p:txBody>
              <a:bodyPr wrap="square" lIns="0" tIns="0" rIns="0" bIns="0" rtlCol="0">
                <a:spAutoFit/>
              </a:bodyPr>
              <a:lstStyle/>
              <a:p>
                <a:pPr algn="ctr"/>
                <a:r>
                  <a:rPr lang="en-US" dirty="0" smtClean="0">
                    <a:solidFill>
                      <a:srgbClr val="0000E6"/>
                    </a:solidFill>
                  </a:rPr>
                  <a:t>0.8</a:t>
                </a:r>
                <a:endParaRPr lang="en-US" dirty="0">
                  <a:solidFill>
                    <a:srgbClr val="0000E6"/>
                  </a:solidFill>
                </a:endParaRPr>
              </a:p>
            </p:txBody>
          </p:sp>
          <p:sp>
            <p:nvSpPr>
              <p:cNvPr id="50" name="TextBox 49"/>
              <p:cNvSpPr txBox="1"/>
              <p:nvPr/>
            </p:nvSpPr>
            <p:spPr>
              <a:xfrm>
                <a:off x="4734881" y="922712"/>
                <a:ext cx="370519" cy="276999"/>
              </a:xfrm>
              <a:prstGeom prst="rect">
                <a:avLst/>
              </a:prstGeom>
              <a:solidFill>
                <a:schemeClr val="bg1"/>
              </a:solidFill>
            </p:spPr>
            <p:txBody>
              <a:bodyPr wrap="square" lIns="0" tIns="0" rIns="0" bIns="0" rtlCol="0">
                <a:spAutoFit/>
              </a:bodyPr>
              <a:lstStyle/>
              <a:p>
                <a:pPr algn="ctr"/>
                <a:r>
                  <a:rPr lang="en-US" dirty="0" smtClean="0">
                    <a:solidFill>
                      <a:srgbClr val="0000E6"/>
                    </a:solidFill>
                  </a:rPr>
                  <a:t>.12</a:t>
                </a:r>
                <a:endParaRPr lang="en-US" dirty="0">
                  <a:solidFill>
                    <a:srgbClr val="0000E6"/>
                  </a:solidFill>
                </a:endParaRPr>
              </a:p>
            </p:txBody>
          </p:sp>
          <p:sp>
            <p:nvSpPr>
              <p:cNvPr id="51" name="TextBox 50"/>
              <p:cNvSpPr txBox="1"/>
              <p:nvPr/>
            </p:nvSpPr>
            <p:spPr>
              <a:xfrm>
                <a:off x="4724400" y="350196"/>
                <a:ext cx="370519" cy="276999"/>
              </a:xfrm>
              <a:prstGeom prst="rect">
                <a:avLst/>
              </a:prstGeom>
              <a:solidFill>
                <a:schemeClr val="bg1"/>
              </a:solidFill>
            </p:spPr>
            <p:txBody>
              <a:bodyPr wrap="square" lIns="0" tIns="0" rIns="0" bIns="0" rtlCol="0">
                <a:spAutoFit/>
              </a:bodyPr>
              <a:lstStyle/>
              <a:p>
                <a:pPr algn="ctr"/>
                <a:r>
                  <a:rPr lang="en-US" dirty="0" smtClean="0">
                    <a:solidFill>
                      <a:srgbClr val="0000E6"/>
                    </a:solidFill>
                  </a:rPr>
                  <a:t>.16</a:t>
                </a:r>
                <a:endParaRPr lang="en-US" dirty="0">
                  <a:solidFill>
                    <a:srgbClr val="0000E6"/>
                  </a:solidFill>
                </a:endParaRPr>
              </a:p>
            </p:txBody>
          </p:sp>
        </p:grpSp>
        <p:sp>
          <p:nvSpPr>
            <p:cNvPr id="52" name="TextBox 51"/>
            <p:cNvSpPr txBox="1"/>
            <p:nvPr/>
          </p:nvSpPr>
          <p:spPr>
            <a:xfrm>
              <a:off x="879251" y="6218452"/>
              <a:ext cx="7924800" cy="523220"/>
            </a:xfrm>
            <a:prstGeom prst="rect">
              <a:avLst/>
            </a:prstGeom>
            <a:noFill/>
          </p:spPr>
          <p:txBody>
            <a:bodyPr wrap="square" rtlCol="0">
              <a:spAutoFit/>
            </a:bodyPr>
            <a:lstStyle/>
            <a:p>
              <a:r>
                <a:rPr lang="en-US" sz="1400" dirty="0">
                  <a:solidFill>
                    <a:schemeClr val="tx1">
                      <a:lumMod val="65000"/>
                      <a:lumOff val="35000"/>
                    </a:schemeClr>
                  </a:solidFill>
                </a:rPr>
                <a:t>Hubbard, Seth, and Ryne </a:t>
              </a:r>
              <a:r>
                <a:rPr lang="en-US" sz="1400" dirty="0" err="1">
                  <a:solidFill>
                    <a:schemeClr val="tx1">
                      <a:lumMod val="65000"/>
                      <a:lumOff val="35000"/>
                    </a:schemeClr>
                  </a:solidFill>
                </a:rPr>
                <a:t>Raffaelle</a:t>
              </a:r>
              <a:r>
                <a:rPr lang="en-US" sz="1400" dirty="0">
                  <a:solidFill>
                    <a:schemeClr val="tx1">
                      <a:lumMod val="65000"/>
                      <a:lumOff val="35000"/>
                    </a:schemeClr>
                  </a:solidFill>
                </a:rPr>
                <a:t>. "Boosting solar-cell efficiency with quantum-dot-based nanotechnology." SPIE Newsroom (2010).</a:t>
              </a:r>
              <a:endParaRPr lang="en-US" sz="1400" dirty="0">
                <a:solidFill>
                  <a:schemeClr val="tx1">
                    <a:lumMod val="65000"/>
                    <a:lumOff val="35000"/>
                  </a:schemeClr>
                </a:solidFill>
                <a:latin typeface="Arial" pitchFamily="34" charset="0"/>
                <a:cs typeface="Arial" pitchFamily="34" charset="0"/>
              </a:endParaRPr>
            </a:p>
          </p:txBody>
        </p:sp>
      </p:grpSp>
    </p:spTree>
    <p:extLst>
      <p:ext uri="{BB962C8B-B14F-4D97-AF65-F5344CB8AC3E}">
        <p14:creationId xmlns:p14="http://schemas.microsoft.com/office/powerpoint/2010/main" val="29144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292843"/>
            <a:ext cx="8229600" cy="709714"/>
          </a:xfrm>
        </p:spPr>
        <p:txBody>
          <a:bodyPr>
            <a:normAutofit/>
          </a:bodyPr>
          <a:lstStyle/>
          <a:p>
            <a:r>
              <a:rPr lang="en-US" sz="2800" dirty="0" smtClean="0"/>
              <a:t>Outline</a:t>
            </a:r>
            <a:endParaRPr lang="en-US" sz="2800" dirty="0"/>
          </a:p>
        </p:txBody>
      </p:sp>
      <p:sp>
        <p:nvSpPr>
          <p:cNvPr id="3" name="Content Placeholder 2"/>
          <p:cNvSpPr>
            <a:spLocks noGrp="1"/>
          </p:cNvSpPr>
          <p:nvPr>
            <p:ph idx="1"/>
          </p:nvPr>
        </p:nvSpPr>
        <p:spPr>
          <a:xfrm>
            <a:off x="1524000" y="1600200"/>
            <a:ext cx="7162800" cy="4525963"/>
          </a:xfrm>
        </p:spPr>
        <p:txBody>
          <a:bodyPr>
            <a:normAutofit/>
          </a:bodyPr>
          <a:lstStyle/>
          <a:p>
            <a:pPr marL="457200" indent="-457200">
              <a:lnSpc>
                <a:spcPct val="150000"/>
              </a:lnSpc>
              <a:spcAft>
                <a:spcPts val="1200"/>
              </a:spcAft>
              <a:buFont typeface="+mj-lt"/>
              <a:buAutoNum type="arabicPeriod"/>
            </a:pPr>
            <a:r>
              <a:rPr lang="en-US" sz="2200" dirty="0" smtClean="0"/>
              <a:t>Introduction to simulated annealing</a:t>
            </a:r>
          </a:p>
          <a:p>
            <a:pPr marL="685800" lvl="1">
              <a:lnSpc>
                <a:spcPct val="150000"/>
              </a:lnSpc>
              <a:spcAft>
                <a:spcPts val="1200"/>
              </a:spcAft>
            </a:pPr>
            <a:r>
              <a:rPr lang="en-US" sz="2000" dirty="0" smtClean="0"/>
              <a:t>SA algorithm</a:t>
            </a:r>
          </a:p>
          <a:p>
            <a:pPr marL="685800" lvl="1">
              <a:lnSpc>
                <a:spcPct val="150000"/>
              </a:lnSpc>
              <a:spcAft>
                <a:spcPts val="1200"/>
              </a:spcAft>
            </a:pPr>
            <a:r>
              <a:rPr lang="en-US" sz="2000" dirty="0" smtClean="0"/>
              <a:t>Benchmarking key aspects</a:t>
            </a:r>
            <a:endParaRPr lang="en-US" sz="2000" dirty="0"/>
          </a:p>
          <a:p>
            <a:pPr marL="457200" indent="-457200">
              <a:lnSpc>
                <a:spcPct val="150000"/>
              </a:lnSpc>
              <a:spcAft>
                <a:spcPts val="1200"/>
              </a:spcAft>
              <a:buFont typeface="+mj-lt"/>
              <a:buAutoNum type="arabicPeriod"/>
            </a:pPr>
            <a:r>
              <a:rPr lang="en-US" sz="2200" dirty="0" smtClean="0"/>
              <a:t>Application to crystal structure:</a:t>
            </a:r>
            <a:endParaRPr lang="en-US" sz="2200" dirty="0" smtClean="0"/>
          </a:p>
          <a:p>
            <a:pPr lvl="1">
              <a:lnSpc>
                <a:spcPct val="150000"/>
              </a:lnSpc>
              <a:spcBef>
                <a:spcPts val="0"/>
              </a:spcBef>
              <a:spcAft>
                <a:spcPts val="1200"/>
              </a:spcAft>
            </a:pPr>
            <a:r>
              <a:rPr lang="en-US" sz="2000" dirty="0"/>
              <a:t>Global minimum of </a:t>
            </a:r>
            <a:r>
              <a:rPr lang="en-US" sz="2000" dirty="0" err="1"/>
              <a:t>Lennard</a:t>
            </a:r>
            <a:r>
              <a:rPr lang="en-US" sz="2000" dirty="0"/>
              <a:t>-Jones clusters</a:t>
            </a:r>
          </a:p>
          <a:p>
            <a:pPr lvl="1">
              <a:lnSpc>
                <a:spcPct val="150000"/>
              </a:lnSpc>
              <a:spcBef>
                <a:spcPts val="0"/>
              </a:spcBef>
              <a:spcAft>
                <a:spcPts val="600"/>
              </a:spcAft>
            </a:pPr>
            <a:r>
              <a:rPr lang="en-US" sz="2000" dirty="0" smtClean="0"/>
              <a:t>Simulated annealing aided with x-ray diffraction</a:t>
            </a:r>
          </a:p>
          <a:p>
            <a:pPr lvl="1">
              <a:lnSpc>
                <a:spcPct val="150000"/>
              </a:lnSpc>
              <a:spcAft>
                <a:spcPts val="600"/>
              </a:spcAft>
            </a:pPr>
            <a:r>
              <a:rPr lang="en-US" sz="2000" dirty="0" smtClean="0"/>
              <a:t>Automated assembly of secondary building units</a:t>
            </a:r>
            <a:endParaRPr lang="en-US" sz="2000" dirty="0"/>
          </a:p>
        </p:txBody>
      </p:sp>
    </p:spTree>
    <p:extLst>
      <p:ext uri="{BB962C8B-B14F-4D97-AF65-F5344CB8AC3E}">
        <p14:creationId xmlns:p14="http://schemas.microsoft.com/office/powerpoint/2010/main" val="3067499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382000" cy="709714"/>
          </a:xfrm>
        </p:spPr>
        <p:txBody>
          <a:bodyPr>
            <a:normAutofit/>
          </a:bodyPr>
          <a:lstStyle/>
          <a:p>
            <a:r>
              <a:rPr lang="en-US" dirty="0" smtClean="0"/>
              <a:t>Overview of simulated annealing</a:t>
            </a:r>
            <a:endParaRPr lang="en-US" dirty="0"/>
          </a:p>
        </p:txBody>
      </p:sp>
      <p:sp>
        <p:nvSpPr>
          <p:cNvPr id="19" name="Shape 84"/>
          <p:cNvSpPr txBox="1"/>
          <p:nvPr/>
        </p:nvSpPr>
        <p:spPr>
          <a:xfrm>
            <a:off x="261000" y="1284168"/>
            <a:ext cx="8622000" cy="1329473"/>
          </a:xfrm>
          <a:prstGeom prst="rect">
            <a:avLst/>
          </a:prstGeom>
          <a:noFill/>
        </p:spPr>
        <p:txBody>
          <a:bodyPr lIns="91425" tIns="91425" rIns="91425" bIns="91425" anchor="t" anchorCtr="0">
            <a:noAutofit/>
          </a:bodyPr>
          <a:lstStyle/>
          <a:p>
            <a:pPr marL="342900" indent="-342900">
              <a:buFont typeface="Wingdings" panose="05000000000000000000" pitchFamily="2" charset="2"/>
              <a:buChar char="§"/>
            </a:pPr>
            <a:r>
              <a:rPr lang="en" sz="2000" dirty="0" smtClean="0"/>
              <a:t>Global minimization technique:</a:t>
            </a:r>
            <a:endParaRPr lang="en" sz="2000" dirty="0"/>
          </a:p>
          <a:p>
            <a:pPr marL="800100" lvl="1" indent="-342900">
              <a:lnSpc>
                <a:spcPct val="150000"/>
              </a:lnSpc>
              <a:buFont typeface="Arial" panose="020B0604020202020204" pitchFamily="34" charset="0"/>
              <a:buChar char="•"/>
            </a:pPr>
            <a:r>
              <a:rPr lang="en-US" sz="2000" dirty="0" smtClean="0"/>
              <a:t>S</a:t>
            </a:r>
            <a:r>
              <a:rPr lang="en" sz="2000" dirty="0" smtClean="0"/>
              <a:t>uitable for objective functions with many local minima.</a:t>
            </a:r>
          </a:p>
          <a:p>
            <a:pPr marL="342900" indent="-342900">
              <a:lnSpc>
                <a:spcPct val="150000"/>
              </a:lnSpc>
              <a:buFont typeface="Wingdings" panose="05000000000000000000" pitchFamily="2" charset="2"/>
              <a:buChar char="§"/>
            </a:pPr>
            <a:r>
              <a:rPr lang="en" sz="2000" dirty="0" smtClean="0"/>
              <a:t>Named for the annealing process in metals.</a:t>
            </a:r>
          </a:p>
          <a:p>
            <a:pPr marL="800100" lvl="1" indent="-342900">
              <a:lnSpc>
                <a:spcPct val="150000"/>
              </a:lnSpc>
              <a:buFont typeface="Arial" panose="020B0604020202020204" pitchFamily="34" charset="0"/>
              <a:buChar char="•"/>
            </a:pPr>
            <a:r>
              <a:rPr lang="en" sz="2000" dirty="0" smtClean="0"/>
              <a:t>Begin at high “temperature”</a:t>
            </a:r>
          </a:p>
          <a:p>
            <a:pPr marL="800100" lvl="1" indent="-342900">
              <a:lnSpc>
                <a:spcPct val="150000"/>
              </a:lnSpc>
              <a:buFont typeface="Arial" panose="020B0604020202020204" pitchFamily="34" charset="0"/>
              <a:buChar char="•"/>
            </a:pPr>
            <a:r>
              <a:rPr lang="en" sz="2000" dirty="0" smtClean="0"/>
              <a:t>Cooling schedule determines end state</a:t>
            </a:r>
          </a:p>
          <a:p>
            <a:pPr lvl="1">
              <a:lnSpc>
                <a:spcPct val="150000"/>
              </a:lnSpc>
            </a:pPr>
            <a:endParaRPr lang="en" sz="300" dirty="0" smtClean="0"/>
          </a:p>
        </p:txBody>
      </p:sp>
      <p:grpSp>
        <p:nvGrpSpPr>
          <p:cNvPr id="15" name="Group 14"/>
          <p:cNvGrpSpPr/>
          <p:nvPr/>
        </p:nvGrpSpPr>
        <p:grpSpPr>
          <a:xfrm>
            <a:off x="1905000" y="3657600"/>
            <a:ext cx="4852659" cy="2671928"/>
            <a:chOff x="3070252" y="2895600"/>
            <a:chExt cx="4852659" cy="2671928"/>
          </a:xfrm>
        </p:grpSpPr>
        <p:pic>
          <p:nvPicPr>
            <p:cNvPr id="4" name="Picture 3"/>
            <p:cNvPicPr>
              <a:picLocks noChangeAspect="1"/>
            </p:cNvPicPr>
            <p:nvPr/>
          </p:nvPicPr>
          <p:blipFill>
            <a:blip r:embed="rId3"/>
            <a:stretch>
              <a:fillRect/>
            </a:stretch>
          </p:blipFill>
          <p:spPr>
            <a:xfrm>
              <a:off x="6752475" y="4461579"/>
              <a:ext cx="1170436" cy="1105949"/>
            </a:xfrm>
            <a:prstGeom prst="rect">
              <a:avLst/>
            </a:prstGeom>
          </p:spPr>
        </p:pic>
        <p:pic>
          <p:nvPicPr>
            <p:cNvPr id="5" name="Picture 4"/>
            <p:cNvPicPr>
              <a:picLocks noChangeAspect="1"/>
            </p:cNvPicPr>
            <p:nvPr/>
          </p:nvPicPr>
          <p:blipFill>
            <a:blip r:embed="rId4"/>
            <a:stretch>
              <a:fillRect/>
            </a:stretch>
          </p:blipFill>
          <p:spPr>
            <a:xfrm>
              <a:off x="4895523" y="2895600"/>
              <a:ext cx="1316740" cy="1260309"/>
            </a:xfrm>
            <a:prstGeom prst="rect">
              <a:avLst/>
            </a:prstGeom>
          </p:spPr>
        </p:pic>
        <p:pic>
          <p:nvPicPr>
            <p:cNvPr id="7" name="Picture 6"/>
            <p:cNvPicPr>
              <a:picLocks noChangeAspect="1"/>
            </p:cNvPicPr>
            <p:nvPr/>
          </p:nvPicPr>
          <p:blipFill>
            <a:blip r:embed="rId5"/>
            <a:stretch>
              <a:fillRect/>
            </a:stretch>
          </p:blipFill>
          <p:spPr>
            <a:xfrm>
              <a:off x="3070252" y="4419600"/>
              <a:ext cx="1302673" cy="1147928"/>
            </a:xfrm>
            <a:prstGeom prst="rect">
              <a:avLst/>
            </a:prstGeom>
          </p:spPr>
        </p:pic>
        <p:cxnSp>
          <p:nvCxnSpPr>
            <p:cNvPr id="6" name="Straight Connector 5"/>
            <p:cNvCxnSpPr/>
            <p:nvPr/>
          </p:nvCxnSpPr>
          <p:spPr>
            <a:xfrm flipH="1">
              <a:off x="4144753" y="3778920"/>
              <a:ext cx="731520" cy="640080"/>
            </a:xfrm>
            <a:prstGeom prst="line">
              <a:avLst/>
            </a:prstGeom>
            <a:ln w="317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6270652" y="3778920"/>
              <a:ext cx="731520" cy="640080"/>
            </a:xfrm>
            <a:prstGeom prst="line">
              <a:avLst/>
            </a:prstGeom>
            <a:ln w="317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8496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382000" cy="709714"/>
          </a:xfrm>
        </p:spPr>
        <p:txBody>
          <a:bodyPr>
            <a:normAutofit/>
          </a:bodyPr>
          <a:lstStyle/>
          <a:p>
            <a:r>
              <a:rPr lang="en-US" dirty="0" smtClean="0"/>
              <a:t>Steps in simulated annealing algorithm</a:t>
            </a:r>
            <a:endParaRPr lang="en-US" dirty="0"/>
          </a:p>
        </p:txBody>
      </p:sp>
      <p:grpSp>
        <p:nvGrpSpPr>
          <p:cNvPr id="72" name="Group 71"/>
          <p:cNvGrpSpPr/>
          <p:nvPr/>
        </p:nvGrpSpPr>
        <p:grpSpPr>
          <a:xfrm>
            <a:off x="880439" y="1378587"/>
            <a:ext cx="7786483" cy="4958289"/>
            <a:chOff x="880439" y="1378587"/>
            <a:chExt cx="7786483" cy="4958289"/>
          </a:xfrm>
        </p:grpSpPr>
        <p:sp>
          <p:nvSpPr>
            <p:cNvPr id="3" name="TextBox 2"/>
            <p:cNvSpPr txBox="1"/>
            <p:nvPr/>
          </p:nvSpPr>
          <p:spPr>
            <a:xfrm>
              <a:off x="914400" y="1378587"/>
              <a:ext cx="2551043" cy="584775"/>
            </a:xfrm>
            <a:prstGeom prst="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smtClean="0">
                  <a:solidFill>
                    <a:schemeClr val="tx1"/>
                  </a:solidFill>
                </a:rPr>
                <a:t>Start: define cost function &amp; initial guess</a:t>
              </a:r>
              <a:endParaRPr lang="en-US" sz="1600" dirty="0">
                <a:solidFill>
                  <a:schemeClr val="tx1"/>
                </a:solidFill>
              </a:endParaRPr>
            </a:p>
          </p:txBody>
        </p:sp>
        <p:sp>
          <p:nvSpPr>
            <p:cNvPr id="6" name="TextBox 5"/>
            <p:cNvSpPr txBox="1"/>
            <p:nvPr/>
          </p:nvSpPr>
          <p:spPr>
            <a:xfrm>
              <a:off x="914399" y="2537191"/>
              <a:ext cx="2551043" cy="584775"/>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smtClean="0">
                  <a:solidFill>
                    <a:schemeClr val="tx1"/>
                  </a:solidFill>
                </a:rPr>
                <a:t>Generate randomized candidate solution</a:t>
              </a:r>
              <a:endParaRPr lang="en-US" sz="1600" dirty="0">
                <a:solidFill>
                  <a:schemeClr val="tx1"/>
                </a:solidFill>
              </a:endParaRPr>
            </a:p>
          </p:txBody>
        </p:sp>
        <p:sp>
          <p:nvSpPr>
            <p:cNvPr id="8" name="TextBox 7"/>
            <p:cNvSpPr txBox="1"/>
            <p:nvPr/>
          </p:nvSpPr>
          <p:spPr>
            <a:xfrm>
              <a:off x="1905000" y="4482620"/>
              <a:ext cx="609600" cy="338554"/>
            </a:xfrm>
            <a:prstGeom prst="rect">
              <a:avLst/>
            </a:prstGeom>
            <a:noFill/>
          </p:spPr>
          <p:txBody>
            <a:bodyPr wrap="square" rtlCol="0">
              <a:spAutoFit/>
            </a:bodyPr>
            <a:lstStyle/>
            <a:p>
              <a:r>
                <a:rPr lang="en-US" sz="1600" dirty="0" smtClean="0"/>
                <a:t>Yes</a:t>
              </a:r>
              <a:endParaRPr lang="en-US" sz="1600" dirty="0"/>
            </a:p>
          </p:txBody>
        </p:sp>
        <p:sp>
          <p:nvSpPr>
            <p:cNvPr id="9" name="TextBox 8"/>
            <p:cNvSpPr txBox="1"/>
            <p:nvPr/>
          </p:nvSpPr>
          <p:spPr>
            <a:xfrm>
              <a:off x="4896678" y="3755714"/>
              <a:ext cx="509790" cy="338554"/>
            </a:xfrm>
            <a:prstGeom prst="rect">
              <a:avLst/>
            </a:prstGeom>
            <a:noFill/>
          </p:spPr>
          <p:txBody>
            <a:bodyPr wrap="square" rtlCol="0">
              <a:spAutoFit/>
            </a:bodyPr>
            <a:lstStyle/>
            <a:p>
              <a:r>
                <a:rPr lang="en-US" sz="1600" dirty="0" smtClean="0"/>
                <a:t>No</a:t>
              </a:r>
              <a:endParaRPr lang="en-US" sz="1600" dirty="0"/>
            </a:p>
          </p:txBody>
        </p:sp>
        <p:cxnSp>
          <p:nvCxnSpPr>
            <p:cNvPr id="5" name="Straight Connector 4"/>
            <p:cNvCxnSpPr/>
            <p:nvPr/>
          </p:nvCxnSpPr>
          <p:spPr>
            <a:xfrm flipV="1">
              <a:off x="3482009" y="3909156"/>
              <a:ext cx="1435608" cy="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24818" y="6309681"/>
              <a:ext cx="5466523" cy="706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602930" y="3121966"/>
              <a:ext cx="0" cy="321491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 idx="2"/>
            </p:cNvCxnSpPr>
            <p:nvPr/>
          </p:nvCxnSpPr>
          <p:spPr>
            <a:xfrm>
              <a:off x="2189922" y="1963362"/>
              <a:ext cx="0" cy="535747"/>
            </a:xfrm>
            <a:prstGeom prst="straightConnector1">
              <a:avLst/>
            </a:prstGeom>
            <a:ln w="349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2"/>
            </p:cNvCxnSpPr>
            <p:nvPr/>
          </p:nvCxnSpPr>
          <p:spPr>
            <a:xfrm>
              <a:off x="2189921" y="3121966"/>
              <a:ext cx="1" cy="484142"/>
            </a:xfrm>
            <a:prstGeom prst="straightConnector1">
              <a:avLst/>
            </a:prstGeom>
            <a:ln w="349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14399" y="3616769"/>
              <a:ext cx="2551043" cy="584775"/>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smtClean="0">
                  <a:solidFill>
                    <a:schemeClr val="tx1"/>
                  </a:solidFill>
                </a:rPr>
                <a:t>Is candidate better than current solution?</a:t>
              </a:r>
              <a:endParaRPr lang="en-US" sz="1600" dirty="0">
                <a:solidFill>
                  <a:schemeClr val="tx1"/>
                </a:solidFill>
              </a:endParaRPr>
            </a:p>
          </p:txBody>
        </p:sp>
        <p:sp>
          <p:nvSpPr>
            <p:cNvPr id="25" name="TextBox 24"/>
            <p:cNvSpPr txBox="1"/>
            <p:nvPr/>
          </p:nvSpPr>
          <p:spPr>
            <a:xfrm>
              <a:off x="880439" y="5335864"/>
              <a:ext cx="2551043" cy="584775"/>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smtClean="0">
                  <a:solidFill>
                    <a:schemeClr val="tx1"/>
                  </a:solidFill>
                </a:rPr>
                <a:t>Replace current solution with candidate solution</a:t>
              </a:r>
              <a:endParaRPr lang="en-US" sz="1600" dirty="0">
                <a:solidFill>
                  <a:schemeClr val="tx1"/>
                </a:solidFill>
              </a:endParaRPr>
            </a:p>
          </p:txBody>
        </p:sp>
        <mc:AlternateContent xmlns:mc="http://schemas.openxmlformats.org/markup-compatibility/2006" xmlns:a14="http://schemas.microsoft.com/office/drawing/2010/main">
          <mc:Choice Requires="a14">
            <p:sp>
              <p:nvSpPr>
                <p:cNvPr id="26" name="TextBox 25"/>
                <p:cNvSpPr txBox="1"/>
                <p:nvPr/>
              </p:nvSpPr>
              <p:spPr>
                <a:xfrm>
                  <a:off x="3855552" y="4884003"/>
                  <a:ext cx="2545248" cy="994118"/>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spcAft>
                      <a:spcPts val="600"/>
                    </a:spcAft>
                  </a:pPr>
                  <a:r>
                    <a:rPr lang="en-US" sz="1600" dirty="0" smtClean="0">
                      <a:solidFill>
                        <a:schemeClr val="tx1"/>
                      </a:solidFill>
                    </a:rPr>
                    <a:t>Replace current solution with </a:t>
                  </a:r>
                  <a:r>
                    <a:rPr lang="en-US" sz="1600" b="1" u="sng" dirty="0" smtClean="0">
                      <a:solidFill>
                        <a:schemeClr val="tx1"/>
                      </a:solidFill>
                    </a:rPr>
                    <a:t>given probability:</a:t>
                  </a:r>
                  <a:endParaRPr lang="en-US" sz="1600" dirty="0" smtClean="0">
                    <a:solidFill>
                      <a:schemeClr val="tx1"/>
                    </a:solidFill>
                  </a:endParaRPr>
                </a:p>
                <a:p>
                  <a:pPr>
                    <a:spcAft>
                      <a:spcPts val="600"/>
                    </a:spcAft>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𝑝</m:t>
                        </m:r>
                        <m:r>
                          <a:rPr lang="en-US" sz="1600" b="0" i="1" smtClean="0">
                            <a:solidFill>
                              <a:schemeClr val="tx1"/>
                            </a:solidFill>
                            <a:latin typeface="Cambria Math" panose="02040503050406030204" pitchFamily="18" charset="0"/>
                          </a:rPr>
                          <m:t>&lt;</m:t>
                        </m:r>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𝑒</m:t>
                            </m:r>
                          </m:e>
                          <m:sup>
                            <m:r>
                              <a:rPr lang="en-US" sz="1600" b="0" i="1" smtClean="0">
                                <a:solidFill>
                                  <a:schemeClr val="tx1"/>
                                </a:solidFill>
                                <a:latin typeface="Cambria Math" panose="02040503050406030204" pitchFamily="18" charset="0"/>
                              </a:rPr>
                              <m:t>−</m:t>
                            </m:r>
                            <m:r>
                              <m:rPr>
                                <m:sty m:val="p"/>
                              </m:rPr>
                              <a:rPr lang="en-US" sz="1600" b="0" i="0" smtClean="0">
                                <a:solidFill>
                                  <a:schemeClr val="tx1"/>
                                </a:solidFill>
                                <a:latin typeface="Cambria Math" panose="02040503050406030204" pitchFamily="18" charset="0"/>
                              </a:rPr>
                              <m:t>Δ</m:t>
                            </m:r>
                            <m:r>
                              <a:rPr lang="en-US" sz="1600" b="0" i="1" smtClean="0">
                                <a:solidFill>
                                  <a:schemeClr val="tx1"/>
                                </a:solidFill>
                                <a:latin typeface="Cambria Math" panose="02040503050406030204" pitchFamily="18" charset="0"/>
                              </a:rPr>
                              <m:t>𝐸</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𝑇</m:t>
                            </m:r>
                          </m:sup>
                        </m:sSup>
                      </m:oMath>
                    </m:oMathPara>
                  </a14:m>
                  <a:endParaRPr lang="en-US" sz="1600"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855552" y="4884003"/>
                  <a:ext cx="2545248" cy="994118"/>
                </a:xfrm>
                <a:prstGeom prst="rect">
                  <a:avLst/>
                </a:prstGeom>
                <a:blipFill rotWithShape="0">
                  <a:blip r:embed="rId3"/>
                  <a:stretch>
                    <a:fillRect l="-711" t="-599"/>
                  </a:stretch>
                </a:blipFill>
                <a:ln>
                  <a:solidFill>
                    <a:schemeClr val="tx1">
                      <a:lumMod val="65000"/>
                      <a:lumOff val="35000"/>
                    </a:schemeClr>
                  </a:solidFill>
                </a:ln>
              </p:spPr>
              <p:txBody>
                <a:bodyPr/>
                <a:lstStyle/>
                <a:p>
                  <a:r>
                    <a:rPr lang="en-US">
                      <a:noFill/>
                    </a:rPr>
                    <a:t> </a:t>
                  </a:r>
                </a:p>
              </p:txBody>
            </p:sp>
          </mc:Fallback>
        </mc:AlternateContent>
        <p:cxnSp>
          <p:nvCxnSpPr>
            <p:cNvPr id="37" name="Straight Arrow Connector 36"/>
            <p:cNvCxnSpPr/>
            <p:nvPr/>
          </p:nvCxnSpPr>
          <p:spPr>
            <a:xfrm>
              <a:off x="2165900" y="4774513"/>
              <a:ext cx="1" cy="548640"/>
            </a:xfrm>
            <a:prstGeom prst="straightConnector1">
              <a:avLst/>
            </a:prstGeom>
            <a:ln w="349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179154" y="4201544"/>
              <a:ext cx="0" cy="36576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477000" y="2560359"/>
              <a:ext cx="2161759" cy="584775"/>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smtClean="0">
                  <a:solidFill>
                    <a:schemeClr val="tx1"/>
                  </a:solidFill>
                </a:rPr>
                <a:t>Reached maximum number of iterations?</a:t>
              </a:r>
              <a:endParaRPr lang="en-US" sz="1600" dirty="0">
                <a:solidFill>
                  <a:schemeClr val="tx1"/>
                </a:solidFill>
              </a:endParaRPr>
            </a:p>
          </p:txBody>
        </p:sp>
        <p:sp>
          <p:nvSpPr>
            <p:cNvPr id="46" name="TextBox 45"/>
            <p:cNvSpPr txBox="1"/>
            <p:nvPr/>
          </p:nvSpPr>
          <p:spPr>
            <a:xfrm>
              <a:off x="5850832" y="2664153"/>
              <a:ext cx="510538" cy="338554"/>
            </a:xfrm>
            <a:prstGeom prst="rect">
              <a:avLst/>
            </a:prstGeom>
            <a:noFill/>
          </p:spPr>
          <p:txBody>
            <a:bodyPr wrap="square" rtlCol="0">
              <a:spAutoFit/>
            </a:bodyPr>
            <a:lstStyle/>
            <a:p>
              <a:r>
                <a:rPr lang="en-US" sz="1600" dirty="0" smtClean="0"/>
                <a:t>No</a:t>
              </a:r>
              <a:endParaRPr lang="en-US" sz="1600" dirty="0"/>
            </a:p>
          </p:txBody>
        </p:sp>
        <p:sp>
          <p:nvSpPr>
            <p:cNvPr id="47" name="TextBox 46"/>
            <p:cNvSpPr txBox="1"/>
            <p:nvPr/>
          </p:nvSpPr>
          <p:spPr>
            <a:xfrm>
              <a:off x="6528355" y="1382903"/>
              <a:ext cx="2138567" cy="338554"/>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smtClean="0">
                  <a:solidFill>
                    <a:schemeClr val="tx1"/>
                  </a:solidFill>
                </a:rPr>
                <a:t>Stop</a:t>
              </a:r>
            </a:p>
          </p:txBody>
        </p:sp>
        <p:cxnSp>
          <p:nvCxnSpPr>
            <p:cNvPr id="48" name="Straight Connector 47"/>
            <p:cNvCxnSpPr/>
            <p:nvPr/>
          </p:nvCxnSpPr>
          <p:spPr>
            <a:xfrm>
              <a:off x="6233159" y="2852746"/>
              <a:ext cx="249805" cy="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5434710" y="2842807"/>
              <a:ext cx="457200" cy="0"/>
            </a:xfrm>
            <a:prstGeom prst="straightConnector1">
              <a:avLst/>
            </a:prstGeom>
            <a:ln w="349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7599292" y="1748012"/>
              <a:ext cx="0" cy="320040"/>
            </a:xfrm>
            <a:prstGeom prst="straightConnector1">
              <a:avLst/>
            </a:prstGeom>
            <a:ln w="349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108298" y="4050557"/>
              <a:ext cx="19878" cy="770617"/>
            </a:xfrm>
            <a:prstGeom prst="straightConnector1">
              <a:avLst/>
            </a:prstGeom>
            <a:ln w="349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145855" y="5933661"/>
              <a:ext cx="0" cy="36576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6" idx="2"/>
            </p:cNvCxnSpPr>
            <p:nvPr/>
          </p:nvCxnSpPr>
          <p:spPr>
            <a:xfrm>
              <a:off x="5128176" y="5878121"/>
              <a:ext cx="0" cy="43155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599292" y="2280930"/>
              <a:ext cx="0" cy="27432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335078" y="1990313"/>
              <a:ext cx="665922" cy="338554"/>
            </a:xfrm>
            <a:prstGeom prst="rect">
              <a:avLst/>
            </a:prstGeom>
            <a:noFill/>
          </p:spPr>
          <p:txBody>
            <a:bodyPr wrap="square" rtlCol="0">
              <a:spAutoFit/>
            </a:bodyPr>
            <a:lstStyle/>
            <a:p>
              <a:r>
                <a:rPr lang="en-US" sz="1600" dirty="0" smtClean="0"/>
                <a:t>Yes</a:t>
              </a:r>
              <a:endParaRPr lang="en-US" sz="1600" dirty="0"/>
            </a:p>
          </p:txBody>
        </p:sp>
        <p:sp>
          <p:nvSpPr>
            <p:cNvPr id="69" name="TextBox 68"/>
            <p:cNvSpPr txBox="1"/>
            <p:nvPr/>
          </p:nvSpPr>
          <p:spPr>
            <a:xfrm>
              <a:off x="4100551" y="2573004"/>
              <a:ext cx="1305917" cy="584775"/>
            </a:xfrm>
            <a:prstGeom prst="rect">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smtClean="0">
                  <a:solidFill>
                    <a:schemeClr val="tx1"/>
                  </a:solidFill>
                </a:rPr>
                <a:t>Decrease temperature</a:t>
              </a:r>
              <a:endParaRPr lang="en-US" sz="1600" dirty="0">
                <a:solidFill>
                  <a:schemeClr val="tx1"/>
                </a:solidFill>
              </a:endParaRPr>
            </a:p>
          </p:txBody>
        </p:sp>
        <p:cxnSp>
          <p:nvCxnSpPr>
            <p:cNvPr id="70" name="Straight Arrow Connector 69"/>
            <p:cNvCxnSpPr/>
            <p:nvPr/>
          </p:nvCxnSpPr>
          <p:spPr>
            <a:xfrm flipH="1">
              <a:off x="3498576" y="2846336"/>
              <a:ext cx="594360" cy="0"/>
            </a:xfrm>
            <a:prstGeom prst="straightConnector1">
              <a:avLst/>
            </a:prstGeom>
            <a:ln w="349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8696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382000" cy="709714"/>
          </a:xfrm>
        </p:spPr>
        <p:txBody>
          <a:bodyPr>
            <a:normAutofit/>
          </a:bodyPr>
          <a:lstStyle/>
          <a:p>
            <a:r>
              <a:rPr lang="en-US" dirty="0" smtClean="0"/>
              <a:t>Visualizing simulated annealing</a:t>
            </a:r>
            <a:endParaRPr lang="en-US" dirty="0"/>
          </a:p>
        </p:txBody>
      </p:sp>
      <p:grpSp>
        <p:nvGrpSpPr>
          <p:cNvPr id="27" name="Group 26"/>
          <p:cNvGrpSpPr/>
          <p:nvPr/>
        </p:nvGrpSpPr>
        <p:grpSpPr>
          <a:xfrm>
            <a:off x="140804" y="1905000"/>
            <a:ext cx="8862391" cy="3879044"/>
            <a:chOff x="13252" y="1454956"/>
            <a:chExt cx="8862391" cy="3879044"/>
          </a:xfrm>
        </p:grpSpPr>
        <p:pic>
          <p:nvPicPr>
            <p:cNvPr id="10" name="Picture 9"/>
            <p:cNvPicPr>
              <a:picLocks noChangeAspect="1"/>
            </p:cNvPicPr>
            <p:nvPr/>
          </p:nvPicPr>
          <p:blipFill rotWithShape="1">
            <a:blip r:embed="rId3"/>
            <a:srcRect t="8955" r="2513" b="26866"/>
            <a:stretch/>
          </p:blipFill>
          <p:spPr>
            <a:xfrm>
              <a:off x="13252" y="2057400"/>
              <a:ext cx="8862391" cy="3276600"/>
            </a:xfrm>
            <a:prstGeom prst="rect">
              <a:avLst/>
            </a:prstGeom>
          </p:spPr>
        </p:pic>
        <p:sp>
          <p:nvSpPr>
            <p:cNvPr id="12" name="TextBox 11"/>
            <p:cNvSpPr txBox="1"/>
            <p:nvPr/>
          </p:nvSpPr>
          <p:spPr>
            <a:xfrm>
              <a:off x="5944925" y="1940802"/>
              <a:ext cx="2004723" cy="369332"/>
            </a:xfrm>
            <a:prstGeom prst="rect">
              <a:avLst/>
            </a:prstGeom>
            <a:noFill/>
          </p:spPr>
          <p:txBody>
            <a:bodyPr wrap="square" rtlCol="0">
              <a:spAutoFit/>
            </a:bodyPr>
            <a:lstStyle/>
            <a:p>
              <a:r>
                <a:rPr lang="en-US" dirty="0" smtClean="0"/>
                <a:t>Optimum Solution</a:t>
              </a:r>
              <a:endParaRPr lang="en-US" dirty="0"/>
            </a:p>
          </p:txBody>
        </p:sp>
        <p:sp>
          <p:nvSpPr>
            <p:cNvPr id="16" name="Freeform 15"/>
            <p:cNvSpPr/>
            <p:nvPr/>
          </p:nvSpPr>
          <p:spPr>
            <a:xfrm>
              <a:off x="3528077" y="1991926"/>
              <a:ext cx="932954" cy="1654380"/>
            </a:xfrm>
            <a:custGeom>
              <a:avLst/>
              <a:gdLst>
                <a:gd name="connsiteX0" fmla="*/ 1033670 w 1033670"/>
                <a:gd name="connsiteY0" fmla="*/ 1743302 h 1743302"/>
                <a:gd name="connsiteX1" fmla="*/ 715618 w 1033670"/>
                <a:gd name="connsiteY1" fmla="*/ 23833 h 1743302"/>
                <a:gd name="connsiteX2" fmla="*/ 0 w 1033670"/>
                <a:gd name="connsiteY2" fmla="*/ 898476 h 1743302"/>
              </a:gdLst>
              <a:ahLst/>
              <a:cxnLst>
                <a:cxn ang="0">
                  <a:pos x="connsiteX0" y="connsiteY0"/>
                </a:cxn>
                <a:cxn ang="0">
                  <a:pos x="connsiteX1" y="connsiteY1"/>
                </a:cxn>
                <a:cxn ang="0">
                  <a:pos x="connsiteX2" y="connsiteY2"/>
                </a:cxn>
              </a:cxnLst>
              <a:rect l="l" t="t" r="r" b="b"/>
              <a:pathLst>
                <a:path w="1033670" h="1743302">
                  <a:moveTo>
                    <a:pt x="1033670" y="1743302"/>
                  </a:moveTo>
                  <a:cubicBezTo>
                    <a:pt x="960783" y="953969"/>
                    <a:pt x="887896" y="164637"/>
                    <a:pt x="715618" y="23833"/>
                  </a:cubicBezTo>
                  <a:cubicBezTo>
                    <a:pt x="543340" y="-116971"/>
                    <a:pt x="271670" y="390752"/>
                    <a:pt x="0" y="898476"/>
                  </a:cubicBezTo>
                </a:path>
              </a:pathLst>
            </a:custGeom>
            <a:noFill/>
            <a:ln>
              <a:solidFill>
                <a:schemeClr val="accent2"/>
              </a:solidFill>
              <a:headEnd type="stealth"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1033671" y="2263471"/>
              <a:ext cx="2393690" cy="1245042"/>
            </a:xfrm>
            <a:custGeom>
              <a:avLst/>
              <a:gdLst>
                <a:gd name="connsiteX0" fmla="*/ 0 w 2474843"/>
                <a:gd name="connsiteY0" fmla="*/ 1245042 h 1245042"/>
                <a:gd name="connsiteX1" fmla="*/ 1073426 w 2474843"/>
                <a:gd name="connsiteY1" fmla="*/ 22529 h 1245042"/>
                <a:gd name="connsiteX2" fmla="*/ 2474843 w 2474843"/>
                <a:gd name="connsiteY2" fmla="*/ 569181 h 1245042"/>
              </a:gdLst>
              <a:ahLst/>
              <a:cxnLst>
                <a:cxn ang="0">
                  <a:pos x="connsiteX0" y="connsiteY0"/>
                </a:cxn>
                <a:cxn ang="0">
                  <a:pos x="connsiteX1" y="connsiteY1"/>
                </a:cxn>
                <a:cxn ang="0">
                  <a:pos x="connsiteX2" y="connsiteY2"/>
                </a:cxn>
              </a:cxnLst>
              <a:rect l="l" t="t" r="r" b="b"/>
              <a:pathLst>
                <a:path w="2474843" h="1245042">
                  <a:moveTo>
                    <a:pt x="0" y="1245042"/>
                  </a:moveTo>
                  <a:cubicBezTo>
                    <a:pt x="330476" y="690107"/>
                    <a:pt x="660952" y="135172"/>
                    <a:pt x="1073426" y="22529"/>
                  </a:cubicBezTo>
                  <a:cubicBezTo>
                    <a:pt x="1485900" y="-90115"/>
                    <a:pt x="1980371" y="239533"/>
                    <a:pt x="2474843" y="569181"/>
                  </a:cubicBezTo>
                </a:path>
              </a:pathLst>
            </a:custGeom>
            <a:noFill/>
            <a:ln>
              <a:solidFill>
                <a:schemeClr val="accent2"/>
              </a:solidFill>
              <a:headEnd type="oval"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481556" y="1454956"/>
              <a:ext cx="1362653" cy="2286000"/>
            </a:xfrm>
            <a:custGeom>
              <a:avLst/>
              <a:gdLst>
                <a:gd name="connsiteX0" fmla="*/ 0 w 1292087"/>
                <a:gd name="connsiteY0" fmla="*/ 2202644 h 2202644"/>
                <a:gd name="connsiteX1" fmla="*/ 516835 w 1292087"/>
                <a:gd name="connsiteY1" fmla="*/ 55792 h 2202644"/>
                <a:gd name="connsiteX2" fmla="*/ 1292087 w 1292087"/>
                <a:gd name="connsiteY2" fmla="*/ 840983 h 2202644"/>
              </a:gdLst>
              <a:ahLst/>
              <a:cxnLst>
                <a:cxn ang="0">
                  <a:pos x="connsiteX0" y="connsiteY0"/>
                </a:cxn>
                <a:cxn ang="0">
                  <a:pos x="connsiteX1" y="connsiteY1"/>
                </a:cxn>
                <a:cxn ang="0">
                  <a:pos x="connsiteX2" y="connsiteY2"/>
                </a:cxn>
              </a:cxnLst>
              <a:rect l="l" t="t" r="r" b="b"/>
              <a:pathLst>
                <a:path w="1292087" h="2202644">
                  <a:moveTo>
                    <a:pt x="0" y="2202644"/>
                  </a:moveTo>
                  <a:cubicBezTo>
                    <a:pt x="150743" y="1242689"/>
                    <a:pt x="301487" y="282735"/>
                    <a:pt x="516835" y="55792"/>
                  </a:cubicBezTo>
                  <a:cubicBezTo>
                    <a:pt x="732183" y="-171152"/>
                    <a:pt x="1012135" y="334915"/>
                    <a:pt x="1292087" y="840983"/>
                  </a:cubicBezTo>
                </a:path>
              </a:pathLst>
            </a:custGeom>
            <a:noFill/>
            <a:ln>
              <a:solidFill>
                <a:schemeClr val="accent2"/>
              </a:solidFill>
              <a:headEnd type="oval"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465815" y="2963681"/>
              <a:ext cx="1245705" cy="381000"/>
            </a:xfrm>
            <a:prstGeom prst="rect">
              <a:avLst/>
            </a:prstGeom>
            <a:noFill/>
          </p:spPr>
          <p:txBody>
            <a:bodyPr wrap="square" rtlCol="0">
              <a:spAutoFit/>
            </a:bodyPr>
            <a:lstStyle/>
            <a:p>
              <a:r>
                <a:rPr lang="en-US" dirty="0" smtClean="0"/>
                <a:t>Start</a:t>
              </a:r>
              <a:endParaRPr lang="en-US" dirty="0"/>
            </a:p>
          </p:txBody>
        </p:sp>
      </p:grpSp>
      <p:sp>
        <p:nvSpPr>
          <p:cNvPr id="11" name="TextBox 10"/>
          <p:cNvSpPr txBox="1"/>
          <p:nvPr/>
        </p:nvSpPr>
        <p:spPr>
          <a:xfrm>
            <a:off x="1405393" y="2040245"/>
            <a:ext cx="1897048" cy="646331"/>
          </a:xfrm>
          <a:prstGeom prst="rect">
            <a:avLst/>
          </a:prstGeom>
          <a:noFill/>
        </p:spPr>
        <p:txBody>
          <a:bodyPr wrap="square" rtlCol="0">
            <a:spAutoFit/>
          </a:bodyPr>
          <a:lstStyle/>
          <a:p>
            <a:pPr algn="ctr"/>
            <a:r>
              <a:rPr lang="en-US" dirty="0" smtClean="0"/>
              <a:t>Randomized</a:t>
            </a:r>
          </a:p>
          <a:p>
            <a:pPr algn="ctr"/>
            <a:r>
              <a:rPr lang="en-US" dirty="0" smtClean="0"/>
              <a:t>Jump</a:t>
            </a:r>
            <a:endParaRPr lang="en-US" dirty="0"/>
          </a:p>
        </p:txBody>
      </p:sp>
    </p:spTree>
    <p:extLst>
      <p:ext uri="{BB962C8B-B14F-4D97-AF65-F5344CB8AC3E}">
        <p14:creationId xmlns:p14="http://schemas.microsoft.com/office/powerpoint/2010/main" val="14405074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382000" cy="709714"/>
          </a:xfrm>
        </p:spPr>
        <p:txBody>
          <a:bodyPr>
            <a:normAutofit/>
          </a:bodyPr>
          <a:lstStyle/>
          <a:p>
            <a:r>
              <a:rPr lang="en-US" dirty="0" smtClean="0"/>
              <a:t>Benchmarking key aspects of simulated annealing</a:t>
            </a:r>
            <a:endParaRPr lang="en-US" dirty="0"/>
          </a:p>
        </p:txBody>
      </p:sp>
      <mc:AlternateContent xmlns:mc="http://schemas.openxmlformats.org/markup-compatibility/2006" xmlns:a14="http://schemas.microsoft.com/office/drawing/2010/main">
        <mc:Choice Requires="a14">
          <p:sp>
            <p:nvSpPr>
              <p:cNvPr id="19" name="Shape 84"/>
              <p:cNvSpPr txBox="1"/>
              <p:nvPr/>
            </p:nvSpPr>
            <p:spPr>
              <a:xfrm>
                <a:off x="261000" y="1325219"/>
                <a:ext cx="8622000" cy="2332381"/>
              </a:xfrm>
              <a:prstGeom prst="rect">
                <a:avLst/>
              </a:prstGeom>
              <a:noFill/>
            </p:spPr>
            <p:txBody>
              <a:bodyPr lIns="91425" tIns="91425" rIns="91425" bIns="91425" anchor="t" anchorCtr="0">
                <a:noAutofit/>
              </a:bodyPr>
              <a:lstStyle/>
              <a:p>
                <a:pPr marL="342900" indent="-342900">
                  <a:buFont typeface="Arial" panose="020B0604020202020204" pitchFamily="34" charset="0"/>
                  <a:buChar char="•"/>
                </a:pPr>
                <a:r>
                  <a:rPr lang="en-US" sz="2000" dirty="0" smtClean="0"/>
                  <a:t>Step Size</a:t>
                </a:r>
              </a:p>
              <a:p>
                <a:pPr marL="800100" lvl="1" indent="-342900">
                  <a:buFont typeface="Arial" panose="020B0604020202020204" pitchFamily="34" charset="0"/>
                  <a:buChar char="•"/>
                </a:pPr>
                <a:r>
                  <a:rPr lang="en-US" sz="2000" dirty="0" smtClean="0"/>
                  <a:t>Dictates the amount of the landscape that is probed</a:t>
                </a:r>
              </a:p>
              <a:p>
                <a:pPr marL="800100" lvl="1" indent="-342900">
                  <a:buFont typeface="Arial" panose="020B0604020202020204" pitchFamily="34" charset="0"/>
                  <a:buChar char="•"/>
                </a:pPr>
                <a:endParaRPr lang="en-US" sz="2000" dirty="0" smtClean="0"/>
              </a:p>
              <a:p>
                <a:pPr marL="342900" indent="-342900">
                  <a:buFont typeface="Arial" panose="020B0604020202020204" pitchFamily="34" charset="0"/>
                  <a:buChar char="•"/>
                </a:pPr>
                <a:r>
                  <a:rPr lang="en-US" sz="2000" dirty="0" smtClean="0"/>
                  <a:t>Temperature</a:t>
                </a:r>
              </a:p>
              <a:p>
                <a:pPr marL="800100" lvl="1" indent="-342900">
                  <a:buFont typeface="Arial" panose="020B0604020202020204" pitchFamily="34" charset="0"/>
                  <a:buChar char="•"/>
                </a:pPr>
                <a:r>
                  <a:rPr lang="en-US" sz="2000" dirty="0" smtClean="0"/>
                  <a:t>Cooling too quickly</a:t>
                </a:r>
                <a:r>
                  <a:rPr lang="en-US" sz="2000" dirty="0" smtClean="0">
                    <a:sym typeface="Wingdings" panose="05000000000000000000" pitchFamily="2" charset="2"/>
                  </a:rPr>
                  <a:t> </a:t>
                </a:r>
                <a14:m>
                  <m:oMath xmlns:m="http://schemas.openxmlformats.org/officeDocument/2006/math">
                    <m:groupChr>
                      <m:groupChrPr>
                        <m:chr m:val="→"/>
                        <m:vertJc m:val="bot"/>
                        <m:ctrlPr>
                          <a:rPr lang="en-US" sz="2000" i="1" smtClean="0">
                            <a:latin typeface="Cambria Math" panose="02040503050406030204" pitchFamily="18" charset="0"/>
                          </a:rPr>
                        </m:ctrlPr>
                      </m:groupChrPr>
                      <m:e/>
                    </m:groupChr>
                  </m:oMath>
                </a14:m>
                <a:r>
                  <a:rPr lang="en" sz="2000" dirty="0" smtClean="0"/>
                  <a:t> possible convergence on local optimum</a:t>
                </a:r>
                <a:endParaRPr lang="en" sz="2000" dirty="0"/>
              </a:p>
            </p:txBody>
          </p:sp>
        </mc:Choice>
        <mc:Fallback xmlns="">
          <p:sp>
            <p:nvSpPr>
              <p:cNvPr id="19" name="Shape 84"/>
              <p:cNvSpPr txBox="1">
                <a:spLocks noRot="1" noChangeAspect="1" noMove="1" noResize="1" noEditPoints="1" noAdjustHandles="1" noChangeArrowheads="1" noChangeShapeType="1" noTextEdit="1"/>
              </p:cNvSpPr>
              <p:nvPr/>
            </p:nvSpPr>
            <p:spPr>
              <a:xfrm>
                <a:off x="261000" y="1325219"/>
                <a:ext cx="8622000" cy="2332381"/>
              </a:xfrm>
              <a:prstGeom prst="rect">
                <a:avLst/>
              </a:prstGeom>
              <a:blipFill rotWithShape="0">
                <a:blip r:embed="rId3"/>
                <a:stretch>
                  <a:fillRect l="-636"/>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582365" y="3657600"/>
            <a:ext cx="4082400" cy="2833186"/>
          </a:xfrm>
          <a:prstGeom prst="rect">
            <a:avLst/>
          </a:prstGeom>
        </p:spPr>
      </p:pic>
      <p:pic>
        <p:nvPicPr>
          <p:cNvPr id="11" name="Picture 10"/>
          <p:cNvPicPr>
            <a:picLocks noChangeAspect="1"/>
          </p:cNvPicPr>
          <p:nvPr/>
        </p:nvPicPr>
        <p:blipFill>
          <a:blip r:embed="rId5"/>
          <a:stretch>
            <a:fillRect/>
          </a:stretch>
        </p:blipFill>
        <p:spPr>
          <a:xfrm>
            <a:off x="4986130" y="3347967"/>
            <a:ext cx="3559547" cy="3142819"/>
          </a:xfrm>
          <a:prstGeom prst="rect">
            <a:avLst/>
          </a:prstGeom>
        </p:spPr>
      </p:pic>
    </p:spTree>
    <p:extLst>
      <p:ext uri="{BB962C8B-B14F-4D97-AF65-F5344CB8AC3E}">
        <p14:creationId xmlns:p14="http://schemas.microsoft.com/office/powerpoint/2010/main" val="1659983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382000" cy="709714"/>
          </a:xfrm>
        </p:spPr>
        <p:txBody>
          <a:bodyPr>
            <a:normAutofit/>
          </a:bodyPr>
          <a:lstStyle/>
          <a:p>
            <a:r>
              <a:rPr lang="en-US" dirty="0" smtClean="0"/>
              <a:t>Choose step size based on specific landscape</a:t>
            </a:r>
            <a:endParaRPr lang="en-US" dirty="0"/>
          </a:p>
        </p:txBody>
      </p:sp>
      <p:pic>
        <p:nvPicPr>
          <p:cNvPr id="7" name="constant_t_small_st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90996" y="1447800"/>
            <a:ext cx="5329004" cy="4968982"/>
          </a:xfrm>
          <a:prstGeom prst="rect">
            <a:avLst/>
          </a:prstGeom>
        </p:spPr>
      </p:pic>
      <p:sp>
        <p:nvSpPr>
          <p:cNvPr id="4" name="TextBox 3"/>
          <p:cNvSpPr txBox="1"/>
          <p:nvPr/>
        </p:nvSpPr>
        <p:spPr>
          <a:xfrm>
            <a:off x="3886200" y="5390536"/>
            <a:ext cx="1905000" cy="584775"/>
          </a:xfrm>
          <a:prstGeom prst="rect">
            <a:avLst/>
          </a:prstGeom>
          <a:solidFill>
            <a:schemeClr val="bg1"/>
          </a:solidFill>
          <a:ln>
            <a:solidFill>
              <a:schemeClr val="accent4">
                <a:lumMod val="75000"/>
              </a:schemeClr>
            </a:solidFill>
          </a:ln>
        </p:spPr>
        <p:txBody>
          <a:bodyPr wrap="square" rtlCol="0">
            <a:spAutoFit/>
          </a:bodyPr>
          <a:lstStyle/>
          <a:p>
            <a:pPr algn="ctr"/>
            <a:r>
              <a:rPr lang="en-US" sz="1600" dirty="0" smtClean="0"/>
              <a:t>Start: (2.5,2.5)</a:t>
            </a:r>
          </a:p>
          <a:p>
            <a:pPr algn="ctr"/>
            <a:r>
              <a:rPr lang="en-US" sz="1600" dirty="0" smtClean="0"/>
              <a:t>Iterations: 100,000</a:t>
            </a:r>
            <a:endParaRPr lang="en-US" sz="1600" dirty="0"/>
          </a:p>
        </p:txBody>
      </p:sp>
      <mc:AlternateContent xmlns:mc="http://schemas.openxmlformats.org/markup-compatibility/2006" xmlns:a14="http://schemas.microsoft.com/office/drawing/2010/main">
        <mc:Choice Requires="a14">
          <p:sp>
            <p:nvSpPr>
              <p:cNvPr id="6" name="TextBox 5"/>
              <p:cNvSpPr txBox="1"/>
              <p:nvPr/>
            </p:nvSpPr>
            <p:spPr>
              <a:xfrm>
                <a:off x="304800" y="1435843"/>
                <a:ext cx="1524000" cy="1764457"/>
              </a:xfrm>
              <a:prstGeom prst="rect">
                <a:avLst/>
              </a:prstGeom>
              <a:noFill/>
              <a:ln>
                <a:noFill/>
              </a:ln>
            </p:spPr>
            <p:txBody>
              <a:bodyPr wrap="square" rtlCol="0">
                <a:spAutoFit/>
              </a:bodyPr>
              <a:lstStyle/>
              <a:p>
                <a:pPr algn="ctr"/>
                <a:r>
                  <a:rPr lang="en-US" sz="1600" b="1" dirty="0" smtClean="0"/>
                  <a:t>Temperature:</a:t>
                </a:r>
              </a:p>
              <a:p>
                <a:pPr algn="ctr">
                  <a:spcBef>
                    <a:spcPts val="600"/>
                  </a:spcBef>
                  <a:spcAft>
                    <a:spcPts val="600"/>
                  </a:spcAft>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𝑝</m:t>
                      </m:r>
                      <m:r>
                        <a:rPr lang="en-US" sz="1600" b="0" i="1" smtClean="0">
                          <a:latin typeface="Cambria Math" panose="02040503050406030204" pitchFamily="18" charset="0"/>
                        </a:rPr>
                        <m:t>&lt;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m:t>
                              </m:r>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𝐸</m:t>
                              </m:r>
                            </m:num>
                            <m:den>
                              <m:r>
                                <a:rPr lang="en-US" sz="1600" b="0" i="1" smtClean="0">
                                  <a:latin typeface="Cambria Math" panose="02040503050406030204" pitchFamily="18" charset="0"/>
                                </a:rPr>
                                <m:t>𝐸</m:t>
                              </m:r>
                            </m:den>
                          </m:f>
                        </m:sup>
                      </m:sSup>
                    </m:oMath>
                  </m:oMathPara>
                </a14:m>
                <a:endParaRPr lang="en-US" sz="1600" dirty="0" smtClean="0"/>
              </a:p>
              <a:p>
                <a:pPr algn="ctr"/>
                <a:r>
                  <a:rPr lang="en-US" sz="1600" dirty="0"/>
                  <a:t>T is constant</a:t>
                </a:r>
              </a:p>
              <a:p>
                <a:pPr algn="ctr"/>
                <a:endParaRPr lang="en-US" sz="1600" dirty="0" smtClean="0"/>
              </a:p>
              <a:p>
                <a:pPr algn="ctr"/>
                <a:r>
                  <a:rPr lang="en-US" sz="1600" b="1" dirty="0" smtClean="0"/>
                  <a:t>Step size:</a:t>
                </a:r>
              </a:p>
              <a:p>
                <a:pPr algn="ctr"/>
                <a:r>
                  <a:rPr lang="en-US" sz="1600" dirty="0" smtClean="0"/>
                  <a:t>0.01</a:t>
                </a:r>
                <a:endParaRPr lang="en-US"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304800" y="1435843"/>
                <a:ext cx="1524000" cy="1764457"/>
              </a:xfrm>
              <a:prstGeom prst="rect">
                <a:avLst/>
              </a:prstGeom>
              <a:blipFill rotWithShape="0">
                <a:blip r:embed="rId6"/>
                <a:stretch>
                  <a:fillRect t="-1038" b="-380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45855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143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92843"/>
            <a:ext cx="8382000" cy="709714"/>
          </a:xfrm>
        </p:spPr>
        <p:txBody>
          <a:bodyPr>
            <a:normAutofit/>
          </a:bodyPr>
          <a:lstStyle/>
          <a:p>
            <a:r>
              <a:rPr lang="en-US" dirty="0" smtClean="0"/>
              <a:t>Appropriate step size speeds up convergence</a:t>
            </a:r>
            <a:endParaRPr lang="en-US" dirty="0"/>
          </a:p>
        </p:txBody>
      </p:sp>
      <p:pic>
        <p:nvPicPr>
          <p:cNvPr id="5" name="constant_t_large_st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2286000" y="1435844"/>
            <a:ext cx="5334000" cy="4973642"/>
          </a:xfrm>
          <a:prstGeom prst="rect">
            <a:avLst/>
          </a:prstGeom>
        </p:spPr>
      </p:pic>
      <p:sp>
        <p:nvSpPr>
          <p:cNvPr id="9" name="TextBox 8"/>
          <p:cNvSpPr txBox="1"/>
          <p:nvPr/>
        </p:nvSpPr>
        <p:spPr>
          <a:xfrm>
            <a:off x="3886200" y="5390536"/>
            <a:ext cx="1905000" cy="584775"/>
          </a:xfrm>
          <a:prstGeom prst="rect">
            <a:avLst/>
          </a:prstGeom>
          <a:solidFill>
            <a:schemeClr val="bg1"/>
          </a:solidFill>
          <a:ln>
            <a:solidFill>
              <a:schemeClr val="accent4">
                <a:lumMod val="75000"/>
              </a:schemeClr>
            </a:solidFill>
          </a:ln>
        </p:spPr>
        <p:txBody>
          <a:bodyPr wrap="square" rtlCol="0">
            <a:spAutoFit/>
          </a:bodyPr>
          <a:lstStyle/>
          <a:p>
            <a:pPr algn="ctr"/>
            <a:r>
              <a:rPr lang="en-US" sz="1600" dirty="0" smtClean="0"/>
              <a:t>Start: (2.5,2.5)</a:t>
            </a:r>
          </a:p>
          <a:p>
            <a:pPr algn="ctr"/>
            <a:r>
              <a:rPr lang="en-US" sz="1600" dirty="0" smtClean="0"/>
              <a:t>Iterations: 8,000</a:t>
            </a:r>
            <a:endParaRPr lang="en-US" sz="1600" dirty="0"/>
          </a:p>
        </p:txBody>
      </p:sp>
      <mc:AlternateContent xmlns:mc="http://schemas.openxmlformats.org/markup-compatibility/2006" xmlns:a14="http://schemas.microsoft.com/office/drawing/2010/main">
        <mc:Choice Requires="a14">
          <p:sp>
            <p:nvSpPr>
              <p:cNvPr id="7" name="TextBox 6"/>
              <p:cNvSpPr txBox="1"/>
              <p:nvPr/>
            </p:nvSpPr>
            <p:spPr>
              <a:xfrm>
                <a:off x="304800" y="1435843"/>
                <a:ext cx="1524000" cy="1764457"/>
              </a:xfrm>
              <a:prstGeom prst="rect">
                <a:avLst/>
              </a:prstGeom>
              <a:noFill/>
              <a:ln>
                <a:noFill/>
              </a:ln>
            </p:spPr>
            <p:txBody>
              <a:bodyPr wrap="square" rtlCol="0">
                <a:spAutoFit/>
              </a:bodyPr>
              <a:lstStyle/>
              <a:p>
                <a:pPr algn="ctr"/>
                <a:r>
                  <a:rPr lang="en-US" sz="1600" b="1" dirty="0" smtClean="0"/>
                  <a:t>Temperature:</a:t>
                </a:r>
              </a:p>
              <a:p>
                <a:pPr algn="ctr">
                  <a:spcBef>
                    <a:spcPts val="600"/>
                  </a:spcBef>
                  <a:spcAft>
                    <a:spcPts val="600"/>
                  </a:spcAft>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𝑝</m:t>
                      </m:r>
                      <m:r>
                        <a:rPr lang="en-US" sz="1600" b="0" i="1" smtClean="0">
                          <a:latin typeface="Cambria Math" panose="02040503050406030204" pitchFamily="18" charset="0"/>
                        </a:rPr>
                        <m:t>&lt;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m:t>
                              </m:r>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𝐸</m:t>
                              </m:r>
                            </m:num>
                            <m:den>
                              <m:r>
                                <a:rPr lang="en-US" sz="1600" b="0" i="1" smtClean="0">
                                  <a:latin typeface="Cambria Math" panose="02040503050406030204" pitchFamily="18" charset="0"/>
                                </a:rPr>
                                <m:t>𝐸</m:t>
                              </m:r>
                            </m:den>
                          </m:f>
                        </m:sup>
                      </m:sSup>
                    </m:oMath>
                  </m:oMathPara>
                </a14:m>
                <a:endParaRPr lang="en-US" sz="1600" dirty="0" smtClean="0"/>
              </a:p>
              <a:p>
                <a:pPr algn="ctr"/>
                <a:r>
                  <a:rPr lang="en-US" sz="1600" dirty="0" smtClean="0"/>
                  <a:t>T is constant</a:t>
                </a:r>
              </a:p>
              <a:p>
                <a:pPr algn="ctr"/>
                <a:endParaRPr lang="en-US" sz="1600" dirty="0" smtClean="0"/>
              </a:p>
              <a:p>
                <a:pPr algn="ctr"/>
                <a:r>
                  <a:rPr lang="en-US" sz="1600" b="1" dirty="0" smtClean="0"/>
                  <a:t>Step size:</a:t>
                </a:r>
              </a:p>
              <a:p>
                <a:pPr algn="ctr"/>
                <a:r>
                  <a:rPr lang="en-US" sz="1600" dirty="0" smtClean="0"/>
                  <a:t>1.0</a:t>
                </a:r>
                <a:endParaRPr lang="en-US" sz="1600" dirty="0"/>
              </a:p>
            </p:txBody>
          </p:sp>
        </mc:Choice>
        <mc:Fallback xmlns="">
          <p:sp>
            <p:nvSpPr>
              <p:cNvPr id="7" name="TextBox 6"/>
              <p:cNvSpPr txBox="1">
                <a:spLocks noRot="1" noChangeAspect="1" noMove="1" noResize="1" noEditPoints="1" noAdjustHandles="1" noChangeArrowheads="1" noChangeShapeType="1" noTextEdit="1"/>
              </p:cNvSpPr>
              <p:nvPr/>
            </p:nvSpPr>
            <p:spPr>
              <a:xfrm>
                <a:off x="304800" y="1435843"/>
                <a:ext cx="1524000" cy="1764457"/>
              </a:xfrm>
              <a:prstGeom prst="rect">
                <a:avLst/>
              </a:prstGeom>
              <a:blipFill rotWithShape="0">
                <a:blip r:embed="rId6"/>
                <a:stretch>
                  <a:fillRect t="-1038" b="-380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4562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theme/theme1.xml><?xml version="1.0" encoding="utf-8"?>
<a:theme xmlns:a="http://schemas.openxmlformats.org/drawingml/2006/main" name="Arial Helvetic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Arial Helvetica Theme</Template>
  <TotalTime>19062</TotalTime>
  <Words>1025</Words>
  <Application>Microsoft Office PowerPoint</Application>
  <PresentationFormat>On-screen Show (4:3)</PresentationFormat>
  <Paragraphs>198</Paragraphs>
  <Slides>19</Slides>
  <Notes>14</Notes>
  <HiddenSlides>0</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Cambria Math</vt:lpstr>
      <vt:lpstr>Helvetica</vt:lpstr>
      <vt:lpstr>Wingdings</vt:lpstr>
      <vt:lpstr>Arial Helvetica Theme</vt:lpstr>
      <vt:lpstr>Office Theme</vt:lpstr>
      <vt:lpstr>Simulated annealing for crystal structure determination</vt:lpstr>
      <vt:lpstr>Given a composition what is the crystal structure?</vt:lpstr>
      <vt:lpstr>Outline</vt:lpstr>
      <vt:lpstr>Overview of simulated annealing</vt:lpstr>
      <vt:lpstr>Steps in simulated annealing algorithm</vt:lpstr>
      <vt:lpstr>Visualizing simulated annealing</vt:lpstr>
      <vt:lpstr>Benchmarking key aspects of simulated annealing</vt:lpstr>
      <vt:lpstr>Choose step size based on specific landscape</vt:lpstr>
      <vt:lpstr>Appropriate step size speeds up convergence</vt:lpstr>
      <vt:lpstr>Logarithmic temperature quickly converges to a solution</vt:lpstr>
      <vt:lpstr>Linear temperature is slower but more successful</vt:lpstr>
      <vt:lpstr>Summary of simulated annealing</vt:lpstr>
      <vt:lpstr>Outline</vt:lpstr>
      <vt:lpstr>SA applied to 13 atom Lennard-Jones cluster</vt:lpstr>
      <vt:lpstr>SA used to study structural transitions</vt:lpstr>
      <vt:lpstr>Solving for crystal structure using diffraction data</vt:lpstr>
      <vt:lpstr>SBUs reduce degrees of freedom</vt:lpstr>
      <vt:lpstr>Conclusions</vt:lpstr>
      <vt:lpstr>Questions?</vt:lpstr>
    </vt:vector>
  </TitlesOfParts>
  <Company>ecu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Tensegrity</dc:title>
  <dc:creator>ecu</dc:creator>
  <cp:lastModifiedBy>Ryan Latture</cp:lastModifiedBy>
  <cp:revision>321</cp:revision>
  <dcterms:created xsi:type="dcterms:W3CDTF">2013-07-03T18:47:21Z</dcterms:created>
  <dcterms:modified xsi:type="dcterms:W3CDTF">2014-06-04T20:09:37Z</dcterms:modified>
</cp:coreProperties>
</file>