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267" r:id="rId4"/>
    <p:sldId id="268" r:id="rId5"/>
    <p:sldId id="270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8A1"/>
    <a:srgbClr val="027608"/>
    <a:srgbClr val="FFB01C"/>
    <a:srgbClr val="000000"/>
    <a:srgbClr val="FF3399"/>
    <a:srgbClr val="F5E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85525" autoAdjust="0"/>
  </p:normalViewPr>
  <p:slideViewPr>
    <p:cSldViewPr>
      <p:cViewPr>
        <p:scale>
          <a:sx n="75" d="100"/>
          <a:sy n="75" d="100"/>
        </p:scale>
        <p:origin x="-2970" y="-534"/>
      </p:cViewPr>
      <p:guideLst>
        <p:guide orient="horz" pos="1584"/>
        <p:guide orient="horz" pos="3312"/>
        <p:guide orient="horz" pos="432"/>
        <p:guide pos="1728"/>
        <p:guide pos="403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ADE4-08E8-4CFE-9E95-F0A5D7E8CD4D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70513-2EFB-471A-8C34-71D5F1090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24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E8F6C-0DB9-4E25-ABDA-63CB1406A79F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91260-07CF-4AD0-867F-798D37DA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1260-07CF-4AD0-867F-798D37DA37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3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C-type </a:t>
            </a:r>
            <a:r>
              <a:rPr lang="en-US" dirty="0" err="1" smtClean="0"/>
              <a:t>Antiferromagnet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1260-07CF-4AD0-867F-798D37DA37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04800" y="137160"/>
            <a:ext cx="8839200" cy="502920"/>
          </a:xfrm>
          <a:prstGeom prst="rect">
            <a:avLst/>
          </a:prstGeom>
        </p:spPr>
        <p:txBody>
          <a:bodyPr wrap="square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Take-home message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9600"/>
            <a:ext cx="8534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And clarification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F0A8AD6-F5AA-4861-9C4A-7ED85B105F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1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F0A8AD6-F5AA-4861-9C4A-7ED85B105F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9"/>
          <p:cNvSpPr>
            <a:spLocks noGrp="1"/>
          </p:cNvSpPr>
          <p:nvPr>
            <p:ph type="title" hasCustomPrompt="1"/>
          </p:nvPr>
        </p:nvSpPr>
        <p:spPr>
          <a:xfrm>
            <a:off x="304800" y="137160"/>
            <a:ext cx="8839200" cy="502920"/>
          </a:xfrm>
          <a:prstGeom prst="rect">
            <a:avLst/>
          </a:prstGeom>
        </p:spPr>
        <p:txBody>
          <a:bodyPr wrap="square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Take-home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0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F0A8AD6-F5AA-4861-9C4A-7ED85B105F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6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_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F0A8AD6-F5AA-4861-9C4A-7ED85B105F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9"/>
          <p:cNvSpPr>
            <a:spLocks noGrp="1"/>
          </p:cNvSpPr>
          <p:nvPr>
            <p:ph type="title" hasCustomPrompt="1"/>
          </p:nvPr>
        </p:nvSpPr>
        <p:spPr>
          <a:xfrm>
            <a:off x="304800" y="137160"/>
            <a:ext cx="8839200" cy="502920"/>
          </a:xfrm>
          <a:prstGeom prst="rect">
            <a:avLst/>
          </a:prstGeom>
        </p:spPr>
        <p:txBody>
          <a:bodyPr wrap="square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Take-home message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19672"/>
            <a:ext cx="2743200" cy="338328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9600"/>
            <a:ext cx="8534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And clarification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2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19672"/>
            <a:ext cx="2743200" cy="338328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F0A8AD6-F5AA-4861-9C4A-7ED85B105F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9"/>
          <p:cNvSpPr>
            <a:spLocks noGrp="1"/>
          </p:cNvSpPr>
          <p:nvPr>
            <p:ph type="title" hasCustomPrompt="1"/>
          </p:nvPr>
        </p:nvSpPr>
        <p:spPr>
          <a:xfrm>
            <a:off x="304800" y="137160"/>
            <a:ext cx="8839200" cy="502920"/>
          </a:xfrm>
          <a:prstGeom prst="rect">
            <a:avLst/>
          </a:prstGeom>
        </p:spPr>
        <p:txBody>
          <a:bodyPr wrap="square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Take-home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7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_2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F0A8AD6-F5AA-4861-9C4A-7ED85B105F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itle 9"/>
          <p:cNvSpPr>
            <a:spLocks noGrp="1"/>
          </p:cNvSpPr>
          <p:nvPr>
            <p:ph type="title" hasCustomPrompt="1"/>
          </p:nvPr>
        </p:nvSpPr>
        <p:spPr>
          <a:xfrm>
            <a:off x="304800" y="137160"/>
            <a:ext cx="8839200" cy="502920"/>
          </a:xfrm>
          <a:prstGeom prst="rect">
            <a:avLst/>
          </a:prstGeom>
        </p:spPr>
        <p:txBody>
          <a:bodyPr wrap="square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Take-home message</a:t>
            </a:r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245352"/>
            <a:ext cx="2743200" cy="338328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09600" y="609600"/>
            <a:ext cx="8534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And clarification</a:t>
            </a:r>
            <a:endParaRPr lang="en-US" dirty="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6519672"/>
            <a:ext cx="2743200" cy="338328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9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2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19672"/>
            <a:ext cx="2743200" cy="338328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248400"/>
            <a:ext cx="2743200" cy="338328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F0A8AD6-F5AA-4861-9C4A-7ED85B105F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9"/>
          <p:cNvSpPr>
            <a:spLocks noGrp="1"/>
          </p:cNvSpPr>
          <p:nvPr>
            <p:ph type="title" hasCustomPrompt="1"/>
          </p:nvPr>
        </p:nvSpPr>
        <p:spPr>
          <a:xfrm>
            <a:off x="304800" y="137160"/>
            <a:ext cx="8839200" cy="502920"/>
          </a:xfrm>
          <a:prstGeom prst="rect">
            <a:avLst/>
          </a:prstGeom>
        </p:spPr>
        <p:txBody>
          <a:bodyPr wrap="square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Take-home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3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1400" y="640080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0A8AD6-F5AA-4861-9C4A-7ED85B105F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37160"/>
            <a:ext cx="9144000" cy="4572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9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5" r:id="rId5"/>
    <p:sldLayoutId id="2147483652" r:id="rId6"/>
    <p:sldLayoutId id="214748365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5146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 smtClean="0"/>
              <a:t>Comparing magnetic Sr</a:t>
            </a:r>
            <a:r>
              <a:rPr lang="en-US" sz="4200" i="1" dirty="0" smtClean="0"/>
              <a:t>M</a:t>
            </a:r>
            <a:r>
              <a:rPr lang="en-US" sz="4200" dirty="0" smtClean="0"/>
              <a:t>O</a:t>
            </a:r>
            <a:r>
              <a:rPr lang="en-US" sz="4200" baseline="-25000" dirty="0" smtClean="0"/>
              <a:t>3 </a:t>
            </a:r>
            <a:r>
              <a:rPr lang="en-US" sz="4200" dirty="0" err="1" smtClean="0"/>
              <a:t>perovskites</a:t>
            </a:r>
            <a:r>
              <a:rPr lang="en-US" sz="4200" dirty="0" smtClean="0"/>
              <a:t> M= 3d vs. 4d</a:t>
            </a:r>
            <a:endParaRPr lang="en-US" sz="4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257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Leo </a:t>
            </a:r>
            <a:r>
              <a:rPr lang="en-US" sz="2400" dirty="0" err="1" smtClean="0"/>
              <a:t>Lamontagne</a:t>
            </a:r>
            <a:endParaRPr lang="en-US" sz="2400" dirty="0" smtClean="0"/>
          </a:p>
          <a:p>
            <a:r>
              <a:rPr lang="en-US" sz="2400" dirty="0" smtClean="0"/>
              <a:t>MTRL 286G</a:t>
            </a:r>
          </a:p>
          <a:p>
            <a:r>
              <a:rPr lang="en-US" sz="2400" dirty="0" smtClean="0"/>
              <a:t>6/2/2014</a:t>
            </a:r>
          </a:p>
        </p:txBody>
      </p:sp>
    </p:spTree>
    <p:extLst>
      <p:ext uri="{BB962C8B-B14F-4D97-AF65-F5344CB8AC3E}">
        <p14:creationId xmlns:p14="http://schemas.microsoft.com/office/powerpoint/2010/main" val="27597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Mravlje</a:t>
            </a:r>
            <a:r>
              <a:rPr lang="en-US" dirty="0" smtClean="0"/>
              <a:t>, J. </a:t>
            </a:r>
            <a:r>
              <a:rPr lang="en-US" dirty="0" err="1" smtClean="0"/>
              <a:t>Aichhorn</a:t>
            </a:r>
            <a:r>
              <a:rPr lang="en-US" dirty="0" smtClean="0"/>
              <a:t>, M., Georges, A. </a:t>
            </a:r>
            <a:r>
              <a:rPr lang="en-US" i="1" dirty="0" smtClean="0"/>
              <a:t>PRL</a:t>
            </a:r>
            <a:r>
              <a:rPr lang="en-US" dirty="0" smtClean="0"/>
              <a:t> 108 (2012) 197202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</a:t>
            </a:r>
            <a:r>
              <a:rPr lang="en-US" baseline="-25000" dirty="0" smtClean="0"/>
              <a:t>N</a:t>
            </a:r>
            <a:r>
              <a:rPr lang="en-US" dirty="0" smtClean="0"/>
              <a:t> is due to several factors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17685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</a:t>
            </a:r>
            <a:r>
              <a:rPr lang="en-US" sz="2400" dirty="0" err="1" smtClean="0"/>
              <a:t>Tc</a:t>
            </a:r>
            <a:r>
              <a:rPr lang="en-US" sz="2400" dirty="0" smtClean="0"/>
              <a:t>-O bond </a:t>
            </a:r>
            <a:r>
              <a:rPr lang="en-US" sz="2400" dirty="0" err="1" smtClean="0"/>
              <a:t>covalency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Large band width</a:t>
            </a:r>
          </a:p>
          <a:p>
            <a:endParaRPr lang="en-US" sz="2400" dirty="0" smtClean="0"/>
          </a:p>
          <a:p>
            <a:r>
              <a:rPr lang="en-US" sz="2400" dirty="0" smtClean="0"/>
              <a:t>Half filled t</a:t>
            </a:r>
            <a:r>
              <a:rPr lang="en-US" sz="2400" baseline="-25000" dirty="0" smtClean="0"/>
              <a:t>2g</a:t>
            </a:r>
            <a:r>
              <a:rPr lang="en-US" sz="2400" dirty="0" smtClean="0"/>
              <a:t> and close to </a:t>
            </a:r>
            <a:r>
              <a:rPr lang="en-US" sz="2400" dirty="0" err="1" smtClean="0"/>
              <a:t>locaI</a:t>
            </a:r>
            <a:r>
              <a:rPr lang="en-US" sz="2400" dirty="0" smtClean="0"/>
              <a:t>-itinerant electrons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1066800"/>
            <a:ext cx="48514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6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Takeda, T., Yamaguchi, Y., Watanabe, H. </a:t>
            </a:r>
            <a:r>
              <a:rPr lang="en-US" i="1" dirty="0" smtClean="0"/>
              <a:t>J. Phys. Soc. </a:t>
            </a:r>
            <a:r>
              <a:rPr lang="en-US" i="1" dirty="0" err="1" smtClean="0"/>
              <a:t>Jpn</a:t>
            </a:r>
            <a:r>
              <a:rPr lang="en-US" i="1" dirty="0" smtClean="0"/>
              <a:t>.</a:t>
            </a:r>
            <a:r>
              <a:rPr lang="en-US" dirty="0" smtClean="0"/>
              <a:t>, 33 (1972) 967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SrFeO</a:t>
            </a:r>
            <a:r>
              <a:rPr lang="en-US" baseline="-25000" dirty="0" smtClean="0"/>
              <a:t>3</a:t>
            </a:r>
            <a:r>
              <a:rPr lang="en-US" dirty="0" smtClean="0"/>
              <a:t> is a cubic AFM down to 4K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9144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</a:t>
            </a:r>
            <a:r>
              <a:rPr lang="en-US" sz="2400" baseline="30000" dirty="0" smtClean="0"/>
              <a:t>4+</a:t>
            </a:r>
            <a:r>
              <a:rPr lang="en-US" sz="2400" dirty="0" smtClean="0"/>
              <a:t> is high spin with localized t</a:t>
            </a:r>
            <a:r>
              <a:rPr lang="en-US" sz="2400" baseline="-25000" dirty="0" smtClean="0"/>
              <a:t>2g</a:t>
            </a:r>
            <a:r>
              <a:rPr lang="en-US" sz="2400" dirty="0" smtClean="0"/>
              <a:t> electrons and itinerant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g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so no </a:t>
            </a:r>
            <a:r>
              <a:rPr lang="en-US" sz="2400" dirty="0" err="1" smtClean="0"/>
              <a:t>Jahn</a:t>
            </a:r>
            <a:r>
              <a:rPr lang="en-US" sz="2400" dirty="0" smtClean="0"/>
              <a:t> Teller distortion is observed</a:t>
            </a:r>
          </a:p>
          <a:p>
            <a:endParaRPr lang="en-US" sz="2400" dirty="0"/>
          </a:p>
          <a:p>
            <a:r>
              <a:rPr lang="en-US" sz="2400" dirty="0" smtClean="0"/>
              <a:t>Antiferromagnetic with helical spin structure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610100" y="3850446"/>
            <a:ext cx="3086100" cy="1311027"/>
            <a:chOff x="3274060" y="3271391"/>
            <a:chExt cx="3086100" cy="1311027"/>
          </a:xfrm>
        </p:grpSpPr>
        <p:grpSp>
          <p:nvGrpSpPr>
            <p:cNvPr id="6" name="Group 5"/>
            <p:cNvGrpSpPr/>
            <p:nvPr/>
          </p:nvGrpSpPr>
          <p:grpSpPr>
            <a:xfrm>
              <a:off x="3274060" y="3505200"/>
              <a:ext cx="3086100" cy="1077218"/>
              <a:chOff x="5486400" y="2209800"/>
              <a:chExt cx="3086100" cy="107721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438900" y="2362200"/>
                <a:ext cx="2133600" cy="838200"/>
                <a:chOff x="6438900" y="2057400"/>
                <a:chExt cx="2133600" cy="838200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6438900" y="2895600"/>
                  <a:ext cx="533400" cy="0"/>
                </a:xfrm>
                <a:prstGeom prst="line">
                  <a:avLst/>
                </a:prstGeom>
                <a:ln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7226300" y="2895600"/>
                  <a:ext cx="533400" cy="0"/>
                </a:xfrm>
                <a:prstGeom prst="line">
                  <a:avLst/>
                </a:prstGeom>
                <a:ln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8039100" y="2895600"/>
                  <a:ext cx="533400" cy="0"/>
                </a:xfrm>
                <a:prstGeom prst="line">
                  <a:avLst/>
                </a:prstGeom>
                <a:ln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7505700" y="2057400"/>
                  <a:ext cx="533400" cy="0"/>
                </a:xfrm>
                <a:prstGeom prst="line">
                  <a:avLst/>
                </a:prstGeom>
                <a:ln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756400" y="2057400"/>
                  <a:ext cx="533400" cy="0"/>
                </a:xfrm>
                <a:prstGeom prst="line">
                  <a:avLst/>
                </a:prstGeom>
                <a:ln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/>
              <p:cNvSpPr txBox="1"/>
              <p:nvPr/>
            </p:nvSpPr>
            <p:spPr>
              <a:xfrm>
                <a:off x="5486400" y="2209800"/>
                <a:ext cx="838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e</a:t>
                </a:r>
                <a:r>
                  <a:rPr lang="en-US" sz="2400" baseline="-25000" dirty="0" err="1" smtClean="0"/>
                  <a:t>g</a:t>
                </a:r>
                <a:endParaRPr lang="en-US" sz="2400" baseline="-25000" dirty="0" smtClean="0"/>
              </a:p>
              <a:p>
                <a:endParaRPr lang="en-US" sz="2400" baseline="-25000" dirty="0"/>
              </a:p>
              <a:p>
                <a:r>
                  <a:rPr lang="en-US" sz="2400" dirty="0" smtClean="0"/>
                  <a:t>t</a:t>
                </a:r>
                <a:r>
                  <a:rPr lang="en-US" sz="2400" baseline="-25000" dirty="0" smtClean="0"/>
                  <a:t>2g</a:t>
                </a:r>
                <a:endParaRPr lang="en-US" sz="2400" dirty="0" smtClean="0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 flipV="1">
              <a:off x="4493260" y="4114800"/>
              <a:ext cx="0" cy="4676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6075680" y="4114800"/>
              <a:ext cx="0" cy="4676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280660" y="4114800"/>
              <a:ext cx="0" cy="4676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798060" y="3271391"/>
              <a:ext cx="0" cy="4676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3429000" cy="518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4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Barton, P.T., </a:t>
            </a:r>
            <a:r>
              <a:rPr lang="en-US" dirty="0" err="1" smtClean="0"/>
              <a:t>Seshadri</a:t>
            </a:r>
            <a:r>
              <a:rPr lang="en-US" dirty="0" smtClean="0"/>
              <a:t>, R., </a:t>
            </a:r>
            <a:r>
              <a:rPr lang="en-US" dirty="0" err="1" smtClean="0"/>
              <a:t>Rosseinsky</a:t>
            </a:r>
            <a:r>
              <a:rPr lang="en-US" dirty="0" smtClean="0"/>
              <a:t>, M. </a:t>
            </a:r>
            <a:r>
              <a:rPr lang="en-US" i="1" dirty="0" smtClean="0"/>
              <a:t>Phys. Rev. B.</a:t>
            </a:r>
            <a:r>
              <a:rPr lang="en-US" dirty="0" smtClean="0"/>
              <a:t>, 83 (2011) 064417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SrRuO</a:t>
            </a:r>
            <a:r>
              <a:rPr lang="en-US" baseline="-25000" dirty="0" smtClean="0"/>
              <a:t>3</a:t>
            </a:r>
            <a:r>
              <a:rPr lang="en-US" dirty="0" smtClean="0"/>
              <a:t> is ferromagnetic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3100" y="4876800"/>
            <a:ext cx="3086100" cy="1077218"/>
            <a:chOff x="4610100" y="4084255"/>
            <a:chExt cx="3086100" cy="1077218"/>
          </a:xfrm>
        </p:grpSpPr>
        <p:grpSp>
          <p:nvGrpSpPr>
            <p:cNvPr id="6" name="Group 5"/>
            <p:cNvGrpSpPr/>
            <p:nvPr/>
          </p:nvGrpSpPr>
          <p:grpSpPr>
            <a:xfrm>
              <a:off x="4610100" y="4084255"/>
              <a:ext cx="3086100" cy="1077218"/>
              <a:chOff x="5486400" y="2209800"/>
              <a:chExt cx="3086100" cy="107721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438900" y="2362200"/>
                <a:ext cx="2133600" cy="838200"/>
                <a:chOff x="6438900" y="2057400"/>
                <a:chExt cx="2133600" cy="838200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438900" y="2895600"/>
                  <a:ext cx="533400" cy="0"/>
                </a:xfrm>
                <a:prstGeom prst="line">
                  <a:avLst/>
                </a:prstGeom>
                <a:ln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7226300" y="2895600"/>
                  <a:ext cx="533400" cy="0"/>
                </a:xfrm>
                <a:prstGeom prst="line">
                  <a:avLst/>
                </a:prstGeom>
                <a:ln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8039100" y="2895600"/>
                  <a:ext cx="533400" cy="0"/>
                </a:xfrm>
                <a:prstGeom prst="line">
                  <a:avLst/>
                </a:prstGeom>
                <a:ln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7505700" y="2057400"/>
                  <a:ext cx="533400" cy="0"/>
                </a:xfrm>
                <a:prstGeom prst="line">
                  <a:avLst/>
                </a:prstGeom>
                <a:ln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756400" y="2057400"/>
                  <a:ext cx="533400" cy="0"/>
                </a:xfrm>
                <a:prstGeom prst="line">
                  <a:avLst/>
                </a:prstGeom>
                <a:ln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/>
              <p:cNvSpPr txBox="1"/>
              <p:nvPr/>
            </p:nvSpPr>
            <p:spPr>
              <a:xfrm>
                <a:off x="5486400" y="2209800"/>
                <a:ext cx="838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e</a:t>
                </a:r>
                <a:r>
                  <a:rPr lang="en-US" sz="2400" baseline="-25000" dirty="0" err="1" smtClean="0"/>
                  <a:t>g</a:t>
                </a:r>
                <a:endParaRPr lang="en-US" sz="2400" baseline="-25000" dirty="0" smtClean="0"/>
              </a:p>
              <a:p>
                <a:endParaRPr lang="en-US" sz="2400" baseline="-25000" dirty="0"/>
              </a:p>
              <a:p>
                <a:r>
                  <a:rPr lang="en-US" sz="2400" dirty="0" smtClean="0"/>
                  <a:t>t</a:t>
                </a:r>
                <a:r>
                  <a:rPr lang="en-US" sz="2400" baseline="-25000" dirty="0" smtClean="0"/>
                  <a:t>2g</a:t>
                </a:r>
                <a:endParaRPr lang="en-US" sz="2400" dirty="0" smtClean="0"/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 flipV="1">
              <a:off x="5829300" y="4693855"/>
              <a:ext cx="0" cy="4676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7411720" y="4693855"/>
              <a:ext cx="0" cy="4676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6616700" y="4693855"/>
              <a:ext cx="0" cy="4676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019800" y="4693855"/>
              <a:ext cx="0" cy="4676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753100" y="904240"/>
            <a:ext cx="3009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Orthorhombic, </a:t>
            </a:r>
            <a:r>
              <a:rPr lang="en-US" sz="2400" dirty="0" err="1" smtClean="0"/>
              <a:t>Pnma</a:t>
            </a:r>
            <a:r>
              <a:rPr lang="en-US" sz="2400" dirty="0" smtClean="0"/>
              <a:t>, at room temperature</a:t>
            </a:r>
          </a:p>
          <a:p>
            <a:endParaRPr lang="en-US" sz="2400" dirty="0" smtClean="0"/>
          </a:p>
          <a:p>
            <a:r>
              <a:rPr lang="en-US" sz="2400" dirty="0" smtClean="0"/>
              <a:t>Mixed itinerant/local electron behavior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89000"/>
            <a:ext cx="5029200" cy="418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4800" y="5181600"/>
            <a:ext cx="544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Rhodes-</a:t>
            </a:r>
            <a:r>
              <a:rPr lang="en-US" sz="2400" dirty="0" err="1" smtClean="0"/>
              <a:t>Wohlfarth</a:t>
            </a:r>
            <a:r>
              <a:rPr lang="en-US" sz="2400" dirty="0" smtClean="0"/>
              <a:t> ratio probes degree of itinerant behavior</a:t>
            </a:r>
          </a:p>
        </p:txBody>
      </p:sp>
    </p:spTree>
    <p:extLst>
      <p:ext uri="{BB962C8B-B14F-4D97-AF65-F5344CB8AC3E}">
        <p14:creationId xmlns:p14="http://schemas.microsoft.com/office/powerpoint/2010/main" val="17913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Park, J.C., Kim, D., Lee, C.S., </a:t>
            </a:r>
            <a:r>
              <a:rPr lang="en-US" dirty="0" err="1" smtClean="0"/>
              <a:t>Byeon</a:t>
            </a:r>
            <a:r>
              <a:rPr lang="en-US" dirty="0" smtClean="0"/>
              <a:t>, S.H., </a:t>
            </a:r>
            <a:r>
              <a:rPr lang="en-US" i="1" dirty="0" smtClean="0"/>
              <a:t>Bull Korean </a:t>
            </a:r>
            <a:r>
              <a:rPr lang="en-US" i="1" dirty="0" err="1" smtClean="0"/>
              <a:t>Chem</a:t>
            </a:r>
            <a:r>
              <a:rPr lang="en-US" i="1" dirty="0" smtClean="0"/>
              <a:t> </a:t>
            </a:r>
            <a:r>
              <a:rPr lang="en-US" i="1" dirty="0" err="1" smtClean="0"/>
              <a:t>Soc</a:t>
            </a:r>
            <a:r>
              <a:rPr lang="en-US" dirty="0" smtClean="0"/>
              <a:t>, 24 (2003) 650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distortions can weaken FM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5715000" cy="577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Type of magnetism and transition temperature can vary widely from 3d to 4d</a:t>
            </a:r>
          </a:p>
          <a:p>
            <a:endParaRPr lang="en-US" sz="2400" dirty="0"/>
          </a:p>
          <a:p>
            <a:r>
              <a:rPr lang="en-US" sz="2400" dirty="0" smtClean="0"/>
              <a:t>Broad bands in 4d metals can significantly effect type of magnetism</a:t>
            </a:r>
          </a:p>
          <a:p>
            <a:endParaRPr lang="en-US" sz="2400" dirty="0"/>
          </a:p>
          <a:p>
            <a:r>
              <a:rPr lang="en-US" sz="2400" dirty="0" smtClean="0"/>
              <a:t>M-O </a:t>
            </a:r>
            <a:r>
              <a:rPr lang="en-US" sz="2400" dirty="0" err="1" smtClean="0"/>
              <a:t>covalency</a:t>
            </a:r>
            <a:r>
              <a:rPr lang="en-US" sz="2400" dirty="0" smtClean="0"/>
              <a:t> can change transition temperature</a:t>
            </a:r>
          </a:p>
          <a:p>
            <a:endParaRPr lang="en-US" sz="2400" dirty="0"/>
          </a:p>
          <a:p>
            <a:r>
              <a:rPr lang="en-US" sz="2400" dirty="0" smtClean="0"/>
              <a:t>Structural distortions can weaken magnetism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9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http://www.doitpoms.ac.uk/tlplib/ferromagnetic/types.php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vs. 4d magnetism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900" y="2024568"/>
            <a:ext cx="594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3d: </a:t>
            </a:r>
          </a:p>
          <a:p>
            <a:r>
              <a:rPr lang="en-US" sz="2400" dirty="0" smtClean="0"/>
              <a:t>Smaller bandwidth leads to stoner instabilities</a:t>
            </a:r>
          </a:p>
          <a:p>
            <a:r>
              <a:rPr lang="en-US" sz="2400" dirty="0" smtClean="0"/>
              <a:t>Stronger correlation between electrons</a:t>
            </a:r>
          </a:p>
          <a:p>
            <a:endParaRPr lang="en-US" sz="2400" dirty="0"/>
          </a:p>
          <a:p>
            <a:r>
              <a:rPr lang="en-US" sz="2400" dirty="0" smtClean="0"/>
              <a:t>4d: </a:t>
            </a:r>
          </a:p>
          <a:p>
            <a:r>
              <a:rPr lang="en-US" sz="2400" dirty="0" smtClean="0"/>
              <a:t>Greater orbital overlap gives more disperse bands</a:t>
            </a:r>
          </a:p>
          <a:p>
            <a:r>
              <a:rPr lang="en-US" sz="2400" dirty="0" smtClean="0"/>
              <a:t>Spin orbit coupling can play a role</a:t>
            </a:r>
          </a:p>
        </p:txBody>
      </p:sp>
      <p:pic>
        <p:nvPicPr>
          <p:cNvPr id="2050" name="Picture 2" descr="Schematic showing the magnetic dipole moments randomly aligned in a paramagnetic sample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38187"/>
            <a:ext cx="25241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hematic showing the magnetic dipole moments aligned parallel in a ferromagnetic mate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14612"/>
            <a:ext cx="25241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chematic showing adjacent magnetic dipole moments with equal magnitude aligned anti-parallel in an antiferromagnetic materia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4481513"/>
            <a:ext cx="25241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perovskite</a:t>
            </a:r>
            <a:r>
              <a:rPr lang="en-US" dirty="0" smtClean="0"/>
              <a:t> structure distorts based on </a:t>
            </a:r>
            <a:r>
              <a:rPr lang="en-US" dirty="0" err="1" smtClean="0"/>
              <a:t>cation</a:t>
            </a:r>
            <a:r>
              <a:rPr lang="en-US" dirty="0" smtClean="0"/>
              <a:t> size</a:t>
            </a:r>
            <a:endParaRPr lang="en-US" dirty="0"/>
          </a:p>
        </p:txBody>
      </p:sp>
      <p:pic>
        <p:nvPicPr>
          <p:cNvPr id="4" name="Picture 3" descr="C:\Users\Phillip\Desktop\tolerance_fa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200" y="4876800"/>
            <a:ext cx="2743200" cy="96290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9" r="26945"/>
          <a:stretch/>
        </p:blipFill>
        <p:spPr>
          <a:xfrm>
            <a:off x="152400" y="717565"/>
            <a:ext cx="5562600" cy="574567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486400" y="2209800"/>
            <a:ext cx="3086100" cy="1077218"/>
            <a:chOff x="5486400" y="2209800"/>
            <a:chExt cx="3086100" cy="1077218"/>
          </a:xfrm>
        </p:grpSpPr>
        <p:grpSp>
          <p:nvGrpSpPr>
            <p:cNvPr id="8" name="Group 7"/>
            <p:cNvGrpSpPr/>
            <p:nvPr/>
          </p:nvGrpSpPr>
          <p:grpSpPr>
            <a:xfrm>
              <a:off x="6438900" y="2362200"/>
              <a:ext cx="2133600" cy="838200"/>
              <a:chOff x="6438900" y="2057400"/>
              <a:chExt cx="2133600" cy="838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6438900" y="2895600"/>
                <a:ext cx="533400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7226300" y="2895600"/>
                <a:ext cx="533400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8039100" y="2895600"/>
                <a:ext cx="533400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505700" y="2057400"/>
                <a:ext cx="533400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756400" y="2057400"/>
                <a:ext cx="533400" cy="0"/>
              </a:xfrm>
              <a:prstGeom prst="line">
                <a:avLst/>
              </a:prstGeom>
              <a:ln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5486400" y="2209800"/>
              <a:ext cx="838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e</a:t>
              </a:r>
              <a:r>
                <a:rPr lang="en-US" sz="2400" baseline="-25000" dirty="0" err="1" smtClean="0"/>
                <a:t>g</a:t>
              </a:r>
              <a:endParaRPr lang="en-US" sz="2400" baseline="-25000" dirty="0" smtClean="0"/>
            </a:p>
            <a:p>
              <a:endParaRPr lang="en-US" sz="2400" baseline="-25000" dirty="0"/>
            </a:p>
            <a:p>
              <a:r>
                <a:rPr lang="en-US" sz="2400" dirty="0" smtClean="0"/>
                <a:t>t</a:t>
              </a:r>
              <a:r>
                <a:rPr lang="en-US" sz="2400" baseline="-25000" dirty="0" smtClean="0"/>
                <a:t>2g</a:t>
              </a:r>
              <a:endParaRPr lang="en-US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2154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http://folk.uio.no/ravi/activity/ordering/spinfig.html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ordering in magnetic </a:t>
            </a:r>
            <a:r>
              <a:rPr lang="en-US" dirty="0" err="1" smtClean="0"/>
              <a:t>perovskites</a:t>
            </a:r>
            <a:endParaRPr lang="en-US" dirty="0"/>
          </a:p>
        </p:txBody>
      </p:sp>
      <p:pic>
        <p:nvPicPr>
          <p:cNvPr id="5" name="Picture 2" descr="http://folk.uio.no/ravi/activity/ordering/sp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90587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>
                <a:solidFill>
                  <a:schemeClr val="tx2"/>
                </a:solidFill>
              </a:rPr>
              <a:pPr/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Magnetism varies widely even among neighbors in PT</a:t>
            </a:r>
            <a:endParaRPr lang="en-U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le 2"/>
              <p:cNvSpPr txBox="1">
                <a:spLocks/>
              </p:cNvSpPr>
              <p:nvPr/>
            </p:nvSpPr>
            <p:spPr>
              <a:xfrm>
                <a:off x="533400" y="2209800"/>
                <a:ext cx="2819400" cy="502920"/>
              </a:xfrm>
              <a:prstGeom prst="rect">
                <a:avLst/>
              </a:prstGeom>
            </p:spPr>
            <p:txBody>
              <a:bodyPr wrap="square"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2400" kern="1200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𝑆𝑟𝑀</m:t>
                      </m:r>
                      <m:sSub>
                        <m:sSubPr>
                          <m:ctrlPr>
                            <a:rPr lang="en-US" sz="48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48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7" name="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09800"/>
                <a:ext cx="2819400" cy="502920"/>
              </a:xfrm>
              <a:prstGeom prst="rect">
                <a:avLst/>
              </a:prstGeom>
              <a:blipFill rotWithShape="1">
                <a:blip r:embed="rId2"/>
                <a:stretch>
                  <a:fillRect b="-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nist.gov/pml/data/images/PT-2013-Large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7" t="32149" r="54501" b="45412"/>
          <a:stretch/>
        </p:blipFill>
        <p:spPr bwMode="auto">
          <a:xfrm>
            <a:off x="4114800" y="1095375"/>
            <a:ext cx="4523875" cy="545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5814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Magnetism present</a:t>
            </a:r>
          </a:p>
          <a:p>
            <a:endParaRPr lang="en-US" sz="2400" dirty="0"/>
          </a:p>
          <a:p>
            <a:r>
              <a:rPr lang="en-US" sz="2400" dirty="0" smtClean="0"/>
              <a:t>Relations to DOS and structure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698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Zhu, Z.L, </a:t>
            </a:r>
            <a:r>
              <a:rPr lang="en-US" dirty="0" err="1" smtClean="0"/>
              <a:t>Gu</a:t>
            </a:r>
            <a:r>
              <a:rPr lang="en-US" dirty="0" smtClean="0"/>
              <a:t>, J.H., </a:t>
            </a:r>
            <a:r>
              <a:rPr lang="en-US" dirty="0" err="1" smtClean="0"/>
              <a:t>Jia</a:t>
            </a:r>
            <a:r>
              <a:rPr lang="en-US" dirty="0" smtClean="0"/>
              <a:t>, Y., Hu, X., </a:t>
            </a:r>
            <a:r>
              <a:rPr lang="en-US" i="1" dirty="0" err="1" smtClean="0"/>
              <a:t>Physica</a:t>
            </a:r>
            <a:r>
              <a:rPr lang="en-US" i="1" dirty="0" smtClean="0"/>
              <a:t> B</a:t>
            </a:r>
            <a:r>
              <a:rPr lang="en-US" dirty="0" smtClean="0"/>
              <a:t>, 407 (2012) p1990-1994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SrCrO</a:t>
            </a:r>
            <a:r>
              <a:rPr lang="en-US" baseline="-25000" dirty="0" smtClean="0"/>
              <a:t>3</a:t>
            </a:r>
            <a:r>
              <a:rPr lang="en-US" dirty="0" smtClean="0"/>
              <a:t>  and SrMoO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3962400" cy="329320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Both cubic, Pm-3m </a:t>
            </a:r>
          </a:p>
          <a:p>
            <a:r>
              <a:rPr lang="en-US" sz="2400" dirty="0" smtClean="0"/>
              <a:t>SrMoO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undergoes transition to tetragonal (I4/mcm) to orthorhombic (</a:t>
            </a:r>
            <a:r>
              <a:rPr lang="en-US" sz="2400" dirty="0" err="1" smtClean="0"/>
              <a:t>Imma</a:t>
            </a:r>
            <a:r>
              <a:rPr lang="en-US" sz="2400" dirty="0" smtClean="0"/>
              <a:t>).</a:t>
            </a:r>
          </a:p>
          <a:p>
            <a:endParaRPr lang="en-US" sz="2400" dirty="0" smtClean="0"/>
          </a:p>
          <a:p>
            <a:r>
              <a:rPr lang="en-US" sz="2400" dirty="0" smtClean="0"/>
              <a:t>SrCrO</a:t>
            </a:r>
            <a:r>
              <a:rPr lang="en-US" sz="2400" baseline="-25000" dirty="0" smtClean="0"/>
              <a:t>3,</a:t>
            </a:r>
            <a:r>
              <a:rPr lang="en-US" sz="2400" dirty="0" smtClean="0"/>
              <a:t> is cubic until 40-50K then tetragonal, P4/mmm</a:t>
            </a:r>
            <a:endParaRPr lang="en-US" sz="2400" dirty="0"/>
          </a:p>
          <a:p>
            <a:endParaRPr lang="en-US" sz="2400" baseline="30000" dirty="0" smtClean="0"/>
          </a:p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3944"/>
            <a:ext cx="3814244" cy="588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3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67200" y="6096000"/>
            <a:ext cx="2743200" cy="338328"/>
          </a:xfrm>
        </p:spPr>
        <p:txBody>
          <a:bodyPr/>
          <a:lstStyle/>
          <a:p>
            <a:r>
              <a:rPr lang="en-US" dirty="0" smtClean="0"/>
              <a:t>San-Martin, L.O., Williams, A.J., Rodgers, J., </a:t>
            </a:r>
            <a:r>
              <a:rPr lang="en-US" dirty="0" err="1" smtClean="0"/>
              <a:t>Attfield</a:t>
            </a:r>
            <a:r>
              <a:rPr lang="en-US" dirty="0" smtClean="0"/>
              <a:t>, J.P., </a:t>
            </a:r>
          </a:p>
          <a:p>
            <a:r>
              <a:rPr lang="en-US" dirty="0" err="1" smtClean="0"/>
              <a:t>Heymann</a:t>
            </a:r>
            <a:r>
              <a:rPr lang="en-US" dirty="0" smtClean="0"/>
              <a:t>, G., </a:t>
            </a:r>
            <a:r>
              <a:rPr lang="en-US" dirty="0" err="1" smtClean="0"/>
              <a:t>Huppertz</a:t>
            </a:r>
            <a:r>
              <a:rPr lang="en-US" dirty="0" smtClean="0"/>
              <a:t>, H., </a:t>
            </a:r>
            <a:r>
              <a:rPr lang="en-US" i="1" dirty="0" smtClean="0"/>
              <a:t>PRL</a:t>
            </a:r>
            <a:r>
              <a:rPr lang="en-US" dirty="0" smtClean="0"/>
              <a:t>, 99 (2007) 255701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SrCrO</a:t>
            </a:r>
            <a:r>
              <a:rPr lang="en-US" baseline="-25000" dirty="0" smtClean="0"/>
              <a:t>3</a:t>
            </a:r>
            <a:r>
              <a:rPr lang="en-US" dirty="0" smtClean="0"/>
              <a:t> is AFM in the tetragonal phase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1710" y="13716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Tetragonal phase made under high pressure shows AFM transition in </a:t>
            </a:r>
            <a:r>
              <a:rPr lang="en-US" sz="2400" dirty="0" smtClean="0"/>
              <a:t>SrCrO</a:t>
            </a:r>
            <a:r>
              <a:rPr lang="en-US" sz="2400" baseline="-25000" dirty="0" smtClean="0"/>
              <a:t>3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Cubic phases of both SrMoO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and </a:t>
            </a:r>
            <a:r>
              <a:rPr lang="en-US" sz="2400" dirty="0" smtClean="0"/>
              <a:t>SrCrO</a:t>
            </a:r>
            <a:r>
              <a:rPr lang="en-US" sz="2400" baseline="-25000" dirty="0" smtClean="0"/>
              <a:t>3 </a:t>
            </a:r>
            <a:r>
              <a:rPr lang="en-US" sz="2400" dirty="0" smtClean="0"/>
              <a:t>are paramagnetic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46" y="1219200"/>
            <a:ext cx="4428954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510102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0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Sodena</a:t>
            </a:r>
            <a:r>
              <a:rPr lang="en-US" dirty="0" smtClean="0"/>
              <a:t>, R., </a:t>
            </a:r>
            <a:r>
              <a:rPr lang="en-US" dirty="0" err="1" smtClean="0"/>
              <a:t>Ravindran</a:t>
            </a:r>
            <a:r>
              <a:rPr lang="en-US" dirty="0" smtClean="0"/>
              <a:t>, P., Stolen, S., Grande, T., </a:t>
            </a:r>
            <a:r>
              <a:rPr lang="en-US" dirty="0" err="1" smtClean="0"/>
              <a:t>Hanfland</a:t>
            </a:r>
            <a:r>
              <a:rPr lang="en-US" dirty="0" smtClean="0"/>
              <a:t>, M. </a:t>
            </a:r>
            <a:r>
              <a:rPr lang="en-US" i="1" dirty="0" err="1" smtClean="0"/>
              <a:t>Phys</a:t>
            </a:r>
            <a:r>
              <a:rPr lang="en-US" i="1" dirty="0" smtClean="0"/>
              <a:t> Rev B, </a:t>
            </a:r>
            <a:r>
              <a:rPr lang="en-US" dirty="0" smtClean="0"/>
              <a:t>74 (2006) 144102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SrMnO</a:t>
            </a:r>
            <a:r>
              <a:rPr lang="en-US" baseline="-25000" dirty="0" smtClean="0"/>
              <a:t>3 </a:t>
            </a:r>
            <a:r>
              <a:rPr lang="en-US" dirty="0" smtClean="0"/>
              <a:t>crystallizes in a hexagonal structure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-8066" r="35554" b="16815"/>
          <a:stretch/>
        </p:blipFill>
        <p:spPr>
          <a:xfrm>
            <a:off x="0" y="380999"/>
            <a:ext cx="3804920" cy="5603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5949" y="1143000"/>
            <a:ext cx="5768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G-type </a:t>
            </a:r>
            <a:r>
              <a:rPr lang="en-US" sz="2400" dirty="0" err="1" smtClean="0"/>
              <a:t>antiferromagnet</a:t>
            </a:r>
            <a:r>
              <a:rPr lang="en-US" sz="2400" dirty="0" smtClean="0"/>
              <a:t> with T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=280K in</a:t>
            </a:r>
          </a:p>
          <a:p>
            <a:endParaRPr lang="en-US" sz="2400" dirty="0" smtClean="0"/>
          </a:p>
          <a:p>
            <a:r>
              <a:rPr lang="en-US" sz="2400" dirty="0" smtClean="0"/>
              <a:t>At 750K</a:t>
            </a:r>
            <a:r>
              <a:rPr lang="en-US" sz="2400" dirty="0"/>
              <a:t>, </a:t>
            </a:r>
            <a:r>
              <a:rPr lang="en-US" sz="2400" dirty="0" smtClean="0"/>
              <a:t>cubic with T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=250K</a:t>
            </a:r>
            <a:endParaRPr lang="en-US" sz="2400" dirty="0"/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Oxygen stoichiometry can vary T</a:t>
            </a:r>
            <a:r>
              <a:rPr lang="en-US" sz="2400" baseline="-25000" dirty="0" smtClean="0"/>
              <a:t>N</a:t>
            </a: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6" t="22419" r="31556" b="24397"/>
          <a:stretch/>
        </p:blipFill>
        <p:spPr>
          <a:xfrm>
            <a:off x="3575949" y="3182618"/>
            <a:ext cx="4800600" cy="30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8100" y="6248397"/>
            <a:ext cx="2743200" cy="338328"/>
          </a:xfrm>
        </p:spPr>
        <p:txBody>
          <a:bodyPr/>
          <a:lstStyle/>
          <a:p>
            <a:r>
              <a:rPr lang="en-US" dirty="0" smtClean="0"/>
              <a:t>Rodriguez, E., </a:t>
            </a:r>
            <a:r>
              <a:rPr lang="en-US" dirty="0" err="1" smtClean="0"/>
              <a:t>Poineau</a:t>
            </a:r>
            <a:r>
              <a:rPr lang="en-US" dirty="0" smtClean="0"/>
              <a:t>, F., </a:t>
            </a:r>
            <a:r>
              <a:rPr lang="en-US" dirty="0" err="1" smtClean="0"/>
              <a:t>Llobet</a:t>
            </a:r>
            <a:r>
              <a:rPr lang="en-US" dirty="0" smtClean="0"/>
              <a:t>, A., Kennedy, B.J., </a:t>
            </a:r>
            <a:r>
              <a:rPr lang="en-US" dirty="0" err="1" smtClean="0"/>
              <a:t>Avdeev</a:t>
            </a:r>
            <a:r>
              <a:rPr lang="en-US" dirty="0" smtClean="0"/>
              <a:t>, M., </a:t>
            </a:r>
            <a:r>
              <a:rPr lang="en-US" dirty="0" err="1" smtClean="0"/>
              <a:t>Thorogood</a:t>
            </a:r>
            <a:r>
              <a:rPr lang="en-US" dirty="0" smtClean="0"/>
              <a:t>, G.J., </a:t>
            </a:r>
          </a:p>
          <a:p>
            <a:r>
              <a:rPr lang="en-US" dirty="0" smtClean="0"/>
              <a:t>Carter, M.L., </a:t>
            </a:r>
            <a:r>
              <a:rPr lang="en-US" dirty="0" err="1" smtClean="0"/>
              <a:t>Seshadri</a:t>
            </a:r>
            <a:r>
              <a:rPr lang="en-US" dirty="0" smtClean="0"/>
              <a:t>, R., Singh, D.J., </a:t>
            </a:r>
            <a:r>
              <a:rPr lang="en-US" dirty="0" err="1" smtClean="0"/>
              <a:t>Cheetham</a:t>
            </a:r>
            <a:r>
              <a:rPr lang="en-US" dirty="0" smtClean="0"/>
              <a:t>, A.K., </a:t>
            </a:r>
            <a:r>
              <a:rPr lang="en-US" i="1" dirty="0" smtClean="0"/>
              <a:t>PRL</a:t>
            </a:r>
            <a:r>
              <a:rPr lang="en-US" dirty="0" smtClean="0"/>
              <a:t> 106 (2011) 067201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0A8AD6-F5AA-4861-9C4A-7ED85B105F6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4d analog SrTcO</a:t>
            </a:r>
            <a:r>
              <a:rPr lang="en-US" baseline="-25000" dirty="0" smtClean="0"/>
              <a:t>3</a:t>
            </a:r>
            <a:r>
              <a:rPr lang="en-US" dirty="0" smtClean="0"/>
              <a:t> has extremely high T</a:t>
            </a:r>
            <a:r>
              <a:rPr lang="en-US" baseline="-25000" dirty="0" smtClean="0"/>
              <a:t>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8382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Orthorhombic, </a:t>
            </a:r>
            <a:r>
              <a:rPr lang="en-US" sz="2400" dirty="0" err="1" smtClean="0"/>
              <a:t>Pnma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=750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761999"/>
            <a:ext cx="4876800" cy="555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243895"/>
            <a:ext cx="3505200" cy="40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3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_UCS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non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Blank_UCSB</Template>
  <TotalTime>773</TotalTime>
  <Words>541</Words>
  <Application>Microsoft Office PowerPoint</Application>
  <PresentationFormat>On-screen Show (4:3)</PresentationFormat>
  <Paragraphs>100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Blank_UCSB</vt:lpstr>
      <vt:lpstr>PowerPoint Presentation</vt:lpstr>
      <vt:lpstr>3d vs. 4d magnetism</vt:lpstr>
      <vt:lpstr>The perovskite structure distorts based on cation size</vt:lpstr>
      <vt:lpstr>Spin ordering in magnetic perovskites</vt:lpstr>
      <vt:lpstr>Magnetism varies widely even among neighbors in PT</vt:lpstr>
      <vt:lpstr>SrCrO3  and SrMoO3</vt:lpstr>
      <vt:lpstr>SrCrO3 is AFM in the tetragonal phase</vt:lpstr>
      <vt:lpstr>SrMnO3 crystallizes in a hexagonal structure</vt:lpstr>
      <vt:lpstr>4d analog SrTcO3 has extremely high TN</vt:lpstr>
      <vt:lpstr>High TN is due to several factors</vt:lpstr>
      <vt:lpstr>SrFeO3 is a cubic AFM down to 4K</vt:lpstr>
      <vt:lpstr>SrRuO3 is ferromagnetic</vt:lpstr>
      <vt:lpstr>Structural distortions can weaken FM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</dc:creator>
  <cp:lastModifiedBy>Leo</cp:lastModifiedBy>
  <cp:revision>34</cp:revision>
  <dcterms:created xsi:type="dcterms:W3CDTF">2014-06-02T01:25:29Z</dcterms:created>
  <dcterms:modified xsi:type="dcterms:W3CDTF">2014-06-02T20:51:46Z</dcterms:modified>
</cp:coreProperties>
</file>