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57" r:id="rId3"/>
    <p:sldId id="276" r:id="rId4"/>
    <p:sldId id="292" r:id="rId5"/>
    <p:sldId id="269" r:id="rId6"/>
    <p:sldId id="268" r:id="rId7"/>
    <p:sldId id="339" r:id="rId8"/>
    <p:sldId id="324" r:id="rId9"/>
    <p:sldId id="266" r:id="rId10"/>
    <p:sldId id="308" r:id="rId11"/>
    <p:sldId id="283" r:id="rId12"/>
    <p:sldId id="337" r:id="rId13"/>
    <p:sldId id="328" r:id="rId14"/>
    <p:sldId id="331" r:id="rId15"/>
    <p:sldId id="329" r:id="rId16"/>
    <p:sldId id="330" r:id="rId17"/>
    <p:sldId id="332" r:id="rId18"/>
    <p:sldId id="335" r:id="rId19"/>
    <p:sldId id="336" r:id="rId20"/>
    <p:sldId id="326" r:id="rId21"/>
    <p:sldId id="333" r:id="rId22"/>
    <p:sldId id="334" r:id="rId23"/>
    <p:sldId id="338" r:id="rId24"/>
    <p:sldId id="327" r:id="rId25"/>
    <p:sldId id="325" r:id="rId26"/>
    <p:sldId id="340" r:id="rId27"/>
    <p:sldId id="34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15F1E"/>
    <a:srgbClr val="E5AA05"/>
    <a:srgbClr val="C49204"/>
    <a:srgbClr val="898600"/>
    <a:srgbClr val="C5C000"/>
    <a:srgbClr val="D22800"/>
    <a:srgbClr val="FF3300"/>
    <a:srgbClr val="DB9231"/>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9" autoAdjust="0"/>
    <p:restoredTop sz="83692" autoAdjust="0"/>
  </p:normalViewPr>
  <p:slideViewPr>
    <p:cSldViewPr>
      <p:cViewPr>
        <p:scale>
          <a:sx n="60" d="100"/>
          <a:sy n="60" d="100"/>
        </p:scale>
        <p:origin x="-1590"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8FBE36-A848-4D15-A0D0-1225B6347961}" type="datetimeFigureOut">
              <a:rPr lang="en-US" smtClean="0"/>
              <a:pPr/>
              <a:t>5/23/2014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595D67-A5A4-4AA7-97CA-F13D9CCAAD6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 I’m Sean</a:t>
            </a:r>
            <a:r>
              <a:rPr lang="en-US" baseline="0" dirty="0" smtClean="0"/>
              <a:t> Harrington, a 2</a:t>
            </a:r>
            <a:r>
              <a:rPr lang="en-US" baseline="30000" dirty="0" smtClean="0"/>
              <a:t>nd</a:t>
            </a:r>
            <a:r>
              <a:rPr lang="en-US" baseline="0" dirty="0" smtClean="0"/>
              <a:t> year student in the Palmstrom group.  Earlier this quarter, professor </a:t>
            </a:r>
            <a:r>
              <a:rPr lang="en-US" baseline="0" dirty="0" err="1" smtClean="0"/>
              <a:t>Seshadri</a:t>
            </a:r>
            <a:r>
              <a:rPr lang="en-US" baseline="0" dirty="0" smtClean="0"/>
              <a:t> introduced half metals and more specifically the Half-Heusler crystal structured half metals.  Today I will be extending that discussion of half metals to the full Heusler structured </a:t>
            </a:r>
            <a:endParaRPr lang="en-US" dirty="0"/>
          </a:p>
        </p:txBody>
      </p:sp>
      <p:sp>
        <p:nvSpPr>
          <p:cNvPr id="4" name="Slide Number Placeholder 3"/>
          <p:cNvSpPr>
            <a:spLocks noGrp="1"/>
          </p:cNvSpPr>
          <p:nvPr>
            <p:ph type="sldNum" sz="quarter" idx="10"/>
          </p:nvPr>
        </p:nvSpPr>
        <p:spPr/>
        <p:txBody>
          <a:bodyPr/>
          <a:lstStyle/>
          <a:p>
            <a:fld id="{F7595D67-A5A4-4AA7-97CA-F13D9CCAAD6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595D67-A5A4-4AA7-97CA-F13D9CCAAD6A}"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595D67-A5A4-4AA7-97CA-F13D9CCAAD6A}"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595D67-A5A4-4AA7-97CA-F13D9CCAAD6A}"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Spintronics is a relatively new field that utilize the spin-degree</a:t>
            </a:r>
            <a:r>
              <a:rPr lang="en-US" baseline="0" dirty="0" smtClean="0"/>
              <a:t> of freedom within the electron to store and manipulate </a:t>
            </a:r>
            <a:r>
              <a:rPr lang="en-US" baseline="0" dirty="0" smtClean="0"/>
              <a:t>information which offers a number of advantages over current electronic technology.  One </a:t>
            </a:r>
            <a:r>
              <a:rPr lang="en-US" baseline="0" dirty="0" smtClean="0"/>
              <a:t>such </a:t>
            </a:r>
            <a:r>
              <a:rPr lang="en-US" baseline="0" dirty="0" smtClean="0"/>
              <a:t>device, which Ram touched on briefly earlier in the quarter. </a:t>
            </a:r>
            <a:r>
              <a:rPr lang="en-US" baseline="0" dirty="0" smtClean="0"/>
              <a:t>is the Spin valve which uses to ferromagnetic electrodes sandwiching a non magnetic layer as depicted here.  If the magnetic moments are aligned as shown, current flows easily- transition</a:t>
            </a:r>
            <a:endParaRPr lang="en-US" dirty="0"/>
          </a:p>
        </p:txBody>
      </p:sp>
      <p:sp>
        <p:nvSpPr>
          <p:cNvPr id="4" name="Slide Number Placeholder 3"/>
          <p:cNvSpPr>
            <a:spLocks noGrp="1"/>
          </p:cNvSpPr>
          <p:nvPr>
            <p:ph type="sldNum" sz="quarter" idx="10"/>
          </p:nvPr>
        </p:nvSpPr>
        <p:spPr/>
        <p:txBody>
          <a:bodyPr/>
          <a:lstStyle/>
          <a:p>
            <a:fld id="{F7595D67-A5A4-4AA7-97CA-F13D9CCAAD6A}"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a:t>
            </a:r>
            <a:r>
              <a:rPr lang="en-US" baseline="0" dirty="0" smtClean="0"/>
              <a:t> in an anti-aligned state, the device is higher in resistance.  This on off feature is what gives it its name.  This device is already integrated into magnetic sensors as well as hard disk read heads. </a:t>
            </a:r>
            <a:endParaRPr lang="en-US" dirty="0"/>
          </a:p>
        </p:txBody>
      </p:sp>
      <p:sp>
        <p:nvSpPr>
          <p:cNvPr id="4" name="Slide Number Placeholder 3"/>
          <p:cNvSpPr>
            <a:spLocks noGrp="1"/>
          </p:cNvSpPr>
          <p:nvPr>
            <p:ph type="sldNum" sz="quarter" idx="10"/>
          </p:nvPr>
        </p:nvSpPr>
        <p:spPr/>
        <p:txBody>
          <a:bodyPr/>
          <a:lstStyle/>
          <a:p>
            <a:fld id="{F7595D67-A5A4-4AA7-97CA-F13D9CCAAD6A}"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device</a:t>
            </a:r>
            <a:r>
              <a:rPr lang="en-US" baseline="0" dirty="0" smtClean="0"/>
              <a:t> that was proposed by </a:t>
            </a:r>
            <a:r>
              <a:rPr lang="en-US" baseline="0" dirty="0" err="1" smtClean="0"/>
              <a:t>Datta</a:t>
            </a:r>
            <a:r>
              <a:rPr lang="en-US" baseline="0" dirty="0" smtClean="0"/>
              <a:t>-Das, is the Spin-Field-Effect transistor.  Similar in construction to the classical field-effect transistor seen in many current electronic devices, it relies on the manipulation of the spin current between the source and drain electrodes to turn the FET on and off.  </a:t>
            </a:r>
            <a:r>
              <a:rPr lang="en-US" baseline="0" dirty="0" smtClean="0"/>
              <a:t>Critical to its operation is good spin injection and detection.  Using ferromagnetic electrodes is one such way to achieve this.  Theoretically, the higher the spin polarization of the injected current and the detection electrode, the better the performance of the device.  Thus a 100% spin polarized injector and detector, a half-metal, would be ideal for optimal performance.</a:t>
            </a:r>
            <a:endParaRPr lang="en-US" dirty="0"/>
          </a:p>
        </p:txBody>
      </p:sp>
      <p:sp>
        <p:nvSpPr>
          <p:cNvPr id="4" name="Slide Number Placeholder 3"/>
          <p:cNvSpPr>
            <a:spLocks noGrp="1"/>
          </p:cNvSpPr>
          <p:nvPr>
            <p:ph type="sldNum" sz="quarter" idx="10"/>
          </p:nvPr>
        </p:nvSpPr>
        <p:spPr/>
        <p:txBody>
          <a:bodyPr/>
          <a:lstStyle/>
          <a:p>
            <a:fld id="{F7595D67-A5A4-4AA7-97CA-F13D9CCAAD6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F7595D67-A5A4-4AA7-97CA-F13D9CCAAD6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Half metals predicted in a variety of compounds with different crystal structures many of which were discussed in Materials 218 and earlier this quarter.</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F7595D67-A5A4-4AA7-97CA-F13D9CCAAD6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take a quick review</a:t>
            </a:r>
            <a:r>
              <a:rPr lang="en-US" baseline="0" dirty="0" smtClean="0"/>
              <a:t> of the half Heusler crystal structure and how it leads to half metallicity.  When ordered, it has the F-43m space group (216)</a:t>
            </a:r>
            <a:endParaRPr lang="en-US" dirty="0"/>
          </a:p>
        </p:txBody>
      </p:sp>
      <p:sp>
        <p:nvSpPr>
          <p:cNvPr id="4" name="Slide Number Placeholder 3"/>
          <p:cNvSpPr>
            <a:spLocks noGrp="1"/>
          </p:cNvSpPr>
          <p:nvPr>
            <p:ph type="sldNum" sz="quarter" idx="10"/>
          </p:nvPr>
        </p:nvSpPr>
        <p:spPr/>
        <p:txBody>
          <a:bodyPr/>
          <a:lstStyle/>
          <a:p>
            <a:fld id="{F7595D67-A5A4-4AA7-97CA-F13D9CCAAD6A}"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first consider the origin of the minority</a:t>
            </a:r>
            <a:r>
              <a:rPr lang="en-US" baseline="0" dirty="0" smtClean="0"/>
              <a:t> spin gap in the full-Heusler Co2MnSi which is relatively well studied half metal both experimentally and theoretically.  It can give some insight into </a:t>
            </a:r>
            <a:endParaRPr lang="en-US" dirty="0"/>
          </a:p>
        </p:txBody>
      </p:sp>
      <p:sp>
        <p:nvSpPr>
          <p:cNvPr id="4" name="Slide Number Placeholder 3"/>
          <p:cNvSpPr>
            <a:spLocks noGrp="1"/>
          </p:cNvSpPr>
          <p:nvPr>
            <p:ph type="sldNum" sz="quarter" idx="10"/>
          </p:nvPr>
        </p:nvSpPr>
        <p:spPr/>
        <p:txBody>
          <a:bodyPr/>
          <a:lstStyle/>
          <a:p>
            <a:fld id="{F7595D67-A5A4-4AA7-97CA-F13D9CCAAD6A}"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D84BC1-1912-45B6-B9C6-687A2B3994CB}" type="datetime1">
              <a:rPr lang="en-US" smtClean="0"/>
              <a:pPr/>
              <a:t>5/23/2014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9CC08-445C-44F1-A9AB-58849757523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C2A1F7-9916-4DD9-8C3D-3297DD50CB77}" type="datetime1">
              <a:rPr lang="en-US" smtClean="0"/>
              <a:pPr/>
              <a:t>5/23/2014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9CC08-445C-44F1-A9AB-58849757523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D213A5-9F7F-47E7-AB4A-EF8DC09E7561}" type="datetime1">
              <a:rPr lang="en-US" smtClean="0"/>
              <a:pPr/>
              <a:t>5/23/2014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9CC08-445C-44F1-A9AB-58849757523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6705600" cy="41116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066800"/>
            <a:ext cx="8229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099871-FEE5-4A28-A4ED-E893DEDF68FD}" type="datetime1">
              <a:rPr lang="en-US" smtClean="0"/>
              <a:pPr/>
              <a:t>5/23/2014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34400" y="6384925"/>
            <a:ext cx="457200" cy="396875"/>
          </a:xfrm>
        </p:spPr>
        <p:txBody>
          <a:bodyPr/>
          <a:lstStyle>
            <a:lvl1pPr algn="r">
              <a:defRPr b="1"/>
            </a:lvl1pPr>
          </a:lstStyle>
          <a:p>
            <a:fld id="{85DD869C-A0DD-4269-BF7D-6B559445C63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1CDAA4-C29B-423C-8BB2-E2238C602959}" type="datetime1">
              <a:rPr lang="en-US" smtClean="0"/>
              <a:pPr/>
              <a:t>5/23/2014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9CC08-445C-44F1-A9AB-58849757523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185AE0-A380-4FF5-A3B4-640BBBB1A6FC}" type="datetime1">
              <a:rPr lang="en-US" smtClean="0"/>
              <a:pPr/>
              <a:t>5/23/2014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9CC08-445C-44F1-A9AB-58849757523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BB5579-428D-4FAB-B126-9C304DB3E5A5}" type="datetime1">
              <a:rPr lang="en-US" smtClean="0"/>
              <a:pPr/>
              <a:t>5/23/2014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E9CC08-445C-44F1-A9AB-58849757523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DB2E35-EE0E-49D2-B748-FC4282FE02A4}" type="datetime1">
              <a:rPr lang="en-US" smtClean="0"/>
              <a:pPr/>
              <a:t>5/23/2014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E9CC08-445C-44F1-A9AB-58849757523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56189-48F0-4A40-937E-9EAB118292AA}" type="datetime1">
              <a:rPr lang="en-US" smtClean="0"/>
              <a:pPr/>
              <a:t>5/23/2014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E9CC08-445C-44F1-A9AB-58849757523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011095-658D-4FA0-8727-82A293F69A25}" type="datetime1">
              <a:rPr lang="en-US" smtClean="0"/>
              <a:pPr/>
              <a:t>5/23/2014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9CC08-445C-44F1-A9AB-58849757523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464DFF-A96E-4799-81F1-6985444E3E88}" type="datetime1">
              <a:rPr lang="en-US" smtClean="0"/>
              <a:pPr/>
              <a:t>5/23/2014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9CC08-445C-44F1-A9AB-58849757523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4E08D-0E85-4AAF-B51F-6238D420B071}" type="datetime1">
              <a:rPr lang="en-US" smtClean="0"/>
              <a:pPr/>
              <a:t>5/23/2014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9CC08-445C-44F1-A9AB-58849757523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notesSlide" Target="../notesSlides/notesSlide8.xml"/><Relationship Id="rId7" Type="http://schemas.openxmlformats.org/officeDocument/2006/relationships/image" Target="../media/image12.tif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tiff"/><Relationship Id="rId5" Type="http://schemas.openxmlformats.org/officeDocument/2006/relationships/image" Target="../media/image11.tiff"/><Relationship Id="rId10" Type="http://schemas.openxmlformats.org/officeDocument/2006/relationships/oleObject" Target="../embeddings/oleObject1.bin"/><Relationship Id="rId4" Type="http://schemas.openxmlformats.org/officeDocument/2006/relationships/image" Target="../media/image10.tiff"/><Relationship Id="rId9"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rmAutofit/>
          </a:bodyPr>
          <a:lstStyle/>
          <a:p>
            <a:r>
              <a:rPr lang="en-US" dirty="0" smtClean="0"/>
              <a:t>Heusler Half-Metals</a:t>
            </a:r>
            <a:endParaRPr lang="en-US" dirty="0"/>
          </a:p>
        </p:txBody>
      </p:sp>
      <p:sp>
        <p:nvSpPr>
          <p:cNvPr id="3" name="Subtitle 2"/>
          <p:cNvSpPr>
            <a:spLocks noGrp="1"/>
          </p:cNvSpPr>
          <p:nvPr>
            <p:ph type="subTitle" idx="1"/>
          </p:nvPr>
        </p:nvSpPr>
        <p:spPr>
          <a:xfrm>
            <a:off x="1371600" y="3810000"/>
            <a:ext cx="6400800" cy="1752600"/>
          </a:xfrm>
        </p:spPr>
        <p:txBody>
          <a:bodyPr/>
          <a:lstStyle/>
          <a:p>
            <a:r>
              <a:rPr lang="en-US" dirty="0" smtClean="0">
                <a:solidFill>
                  <a:schemeClr val="tx1">
                    <a:lumMod val="75000"/>
                    <a:lumOff val="25000"/>
                  </a:schemeClr>
                </a:solidFill>
              </a:rPr>
              <a:t>Sean Harrington</a:t>
            </a:r>
          </a:p>
          <a:p>
            <a:r>
              <a:rPr lang="en-US" dirty="0" smtClean="0">
                <a:solidFill>
                  <a:schemeClr val="tx1">
                    <a:lumMod val="75000"/>
                    <a:lumOff val="25000"/>
                  </a:schemeClr>
                </a:solidFill>
              </a:rPr>
              <a:t>Mat 286G</a:t>
            </a:r>
          </a:p>
          <a:p>
            <a:r>
              <a:rPr lang="en-US" dirty="0" smtClean="0">
                <a:solidFill>
                  <a:schemeClr val="tx1">
                    <a:lumMod val="75000"/>
                    <a:lumOff val="25000"/>
                  </a:schemeClr>
                </a:solidFill>
              </a:rPr>
              <a:t>5/28/14</a:t>
            </a:r>
            <a:endParaRPr lang="en-US" dirty="0">
              <a:solidFill>
                <a:schemeClr val="tx1">
                  <a:lumMod val="75000"/>
                  <a:lumOff val="25000"/>
                </a:schemeClr>
              </a:solidFill>
            </a:endParaRPr>
          </a:p>
        </p:txBody>
      </p:sp>
      <p:sp>
        <p:nvSpPr>
          <p:cNvPr id="4" name="Slide Number Placeholder 3"/>
          <p:cNvSpPr>
            <a:spLocks noGrp="1"/>
          </p:cNvSpPr>
          <p:nvPr>
            <p:ph type="sldNum" sz="quarter" idx="12"/>
          </p:nvPr>
        </p:nvSpPr>
        <p:spPr>
          <a:xfrm>
            <a:off x="8382000" y="6384925"/>
            <a:ext cx="609600" cy="396875"/>
          </a:xfrm>
        </p:spPr>
        <p:txBody>
          <a:bodyPr/>
          <a:lstStyle/>
          <a:p>
            <a:fld id="{2CE9CC08-445C-44F1-A9AB-58849757523A}"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Heusler Crystal Structure</a:t>
            </a:r>
            <a:endParaRPr lang="en-US" dirty="0"/>
          </a:p>
        </p:txBody>
      </p:sp>
      <p:sp>
        <p:nvSpPr>
          <p:cNvPr id="4" name="Slide Number Placeholder 3"/>
          <p:cNvSpPr>
            <a:spLocks noGrp="1"/>
          </p:cNvSpPr>
          <p:nvPr>
            <p:ph type="sldNum" sz="quarter" idx="12"/>
          </p:nvPr>
        </p:nvSpPr>
        <p:spPr/>
        <p:txBody>
          <a:bodyPr/>
          <a:lstStyle/>
          <a:p>
            <a:fld id="{85DD869C-A0DD-4269-BF7D-6B559445C63A}" type="slidenum">
              <a:rPr lang="en-US" smtClean="0"/>
              <a:pPr/>
              <a:t>10</a:t>
            </a:fld>
            <a:endParaRPr lang="en-US" dirty="0"/>
          </a:p>
        </p:txBody>
      </p:sp>
      <p:pic>
        <p:nvPicPr>
          <p:cNvPr id="7" name="Picture 6" descr="full heusler for key.tif"/>
          <p:cNvPicPr>
            <a:picLocks noChangeAspect="1"/>
          </p:cNvPicPr>
          <p:nvPr/>
        </p:nvPicPr>
        <p:blipFill>
          <a:blip r:embed="rId3" cstate="print"/>
          <a:srcRect l="38333" t="62357" r="55834" b="23227"/>
          <a:stretch>
            <a:fillRect/>
          </a:stretch>
        </p:blipFill>
        <p:spPr>
          <a:xfrm>
            <a:off x="7924800" y="2133600"/>
            <a:ext cx="533400" cy="533400"/>
          </a:xfrm>
          <a:prstGeom prst="rect">
            <a:avLst/>
          </a:prstGeom>
        </p:spPr>
      </p:pic>
      <p:pic>
        <p:nvPicPr>
          <p:cNvPr id="8" name="Picture 7" descr="full heusler no bonds.tif"/>
          <p:cNvPicPr>
            <a:picLocks noChangeAspect="1"/>
          </p:cNvPicPr>
          <p:nvPr/>
        </p:nvPicPr>
        <p:blipFill>
          <a:blip r:embed="rId4" cstate="print"/>
          <a:srcRect l="38360" t="21232" r="38307" b="21103"/>
          <a:stretch>
            <a:fillRect/>
          </a:stretch>
        </p:blipFill>
        <p:spPr>
          <a:xfrm>
            <a:off x="5791200" y="1600200"/>
            <a:ext cx="2133600" cy="2133600"/>
          </a:xfrm>
          <a:prstGeom prst="rect">
            <a:avLst/>
          </a:prstGeom>
        </p:spPr>
      </p:pic>
      <p:pic>
        <p:nvPicPr>
          <p:cNvPr id="9" name="Picture 8" descr="full heusler for key.tif"/>
          <p:cNvPicPr>
            <a:picLocks noChangeAspect="1"/>
          </p:cNvPicPr>
          <p:nvPr/>
        </p:nvPicPr>
        <p:blipFill>
          <a:blip r:embed="rId3" cstate="print"/>
          <a:srcRect l="43333" t="54119" r="52500" b="35584"/>
          <a:stretch>
            <a:fillRect/>
          </a:stretch>
        </p:blipFill>
        <p:spPr>
          <a:xfrm>
            <a:off x="8001000" y="1752600"/>
            <a:ext cx="381000" cy="381000"/>
          </a:xfrm>
          <a:prstGeom prst="rect">
            <a:avLst/>
          </a:prstGeom>
        </p:spPr>
      </p:pic>
      <p:sp>
        <p:nvSpPr>
          <p:cNvPr id="10" name="TextBox 9"/>
          <p:cNvSpPr txBox="1"/>
          <p:nvPr/>
        </p:nvSpPr>
        <p:spPr>
          <a:xfrm>
            <a:off x="8485474" y="1752600"/>
            <a:ext cx="325730" cy="400110"/>
          </a:xfrm>
          <a:prstGeom prst="rect">
            <a:avLst/>
          </a:prstGeom>
          <a:noFill/>
        </p:spPr>
        <p:txBody>
          <a:bodyPr wrap="none" rtlCol="0">
            <a:spAutoFit/>
          </a:bodyPr>
          <a:lstStyle/>
          <a:p>
            <a:r>
              <a:rPr lang="en-US" sz="2000" b="1" dirty="0" smtClean="0"/>
              <a:t>X</a:t>
            </a:r>
            <a:endParaRPr lang="en-US" sz="2000" b="1" dirty="0"/>
          </a:p>
        </p:txBody>
      </p:sp>
      <p:sp>
        <p:nvSpPr>
          <p:cNvPr id="11" name="TextBox 10"/>
          <p:cNvSpPr txBox="1"/>
          <p:nvPr/>
        </p:nvSpPr>
        <p:spPr>
          <a:xfrm>
            <a:off x="8485474" y="2243050"/>
            <a:ext cx="317716" cy="400110"/>
          </a:xfrm>
          <a:prstGeom prst="rect">
            <a:avLst/>
          </a:prstGeom>
          <a:noFill/>
        </p:spPr>
        <p:txBody>
          <a:bodyPr wrap="none" rtlCol="0">
            <a:spAutoFit/>
          </a:bodyPr>
          <a:lstStyle/>
          <a:p>
            <a:r>
              <a:rPr lang="en-US" sz="2000" b="1" dirty="0" smtClean="0"/>
              <a:t>Y</a:t>
            </a:r>
            <a:endParaRPr lang="en-US" sz="2000" b="1" dirty="0"/>
          </a:p>
        </p:txBody>
      </p:sp>
      <p:sp>
        <p:nvSpPr>
          <p:cNvPr id="12" name="TextBox 11"/>
          <p:cNvSpPr txBox="1"/>
          <p:nvPr/>
        </p:nvSpPr>
        <p:spPr>
          <a:xfrm>
            <a:off x="8485474" y="2711918"/>
            <a:ext cx="304892" cy="400110"/>
          </a:xfrm>
          <a:prstGeom prst="rect">
            <a:avLst/>
          </a:prstGeom>
          <a:noFill/>
        </p:spPr>
        <p:txBody>
          <a:bodyPr wrap="none" rtlCol="0">
            <a:spAutoFit/>
          </a:bodyPr>
          <a:lstStyle/>
          <a:p>
            <a:r>
              <a:rPr lang="en-US" sz="2000" b="1" dirty="0" smtClean="0"/>
              <a:t>Z</a:t>
            </a:r>
            <a:endParaRPr lang="en-US" sz="2000" b="1" dirty="0"/>
          </a:p>
        </p:txBody>
      </p:sp>
      <p:pic>
        <p:nvPicPr>
          <p:cNvPr id="22" name="Picture 21" descr="Filling Octohedral sites.tif"/>
          <p:cNvPicPr>
            <a:picLocks noChangeAspect="1"/>
          </p:cNvPicPr>
          <p:nvPr/>
        </p:nvPicPr>
        <p:blipFill>
          <a:blip r:embed="rId5" cstate="print"/>
          <a:srcRect l="35915" t="24429" r="35916" b="20776"/>
          <a:stretch>
            <a:fillRect/>
          </a:stretch>
        </p:blipFill>
        <p:spPr>
          <a:xfrm>
            <a:off x="3124200" y="1634706"/>
            <a:ext cx="2286000" cy="2286000"/>
          </a:xfrm>
          <a:prstGeom prst="rect">
            <a:avLst/>
          </a:prstGeom>
        </p:spPr>
      </p:pic>
      <p:pic>
        <p:nvPicPr>
          <p:cNvPr id="23" name="Picture 22" descr="Rock Salt same colors as heusler.tif"/>
          <p:cNvPicPr>
            <a:picLocks noChangeAspect="1"/>
          </p:cNvPicPr>
          <p:nvPr/>
        </p:nvPicPr>
        <p:blipFill>
          <a:blip r:embed="rId6" cstate="print"/>
          <a:srcRect l="35006" t="22660" r="35886" b="22545"/>
          <a:stretch>
            <a:fillRect/>
          </a:stretch>
        </p:blipFill>
        <p:spPr>
          <a:xfrm>
            <a:off x="304800" y="1600200"/>
            <a:ext cx="2362200" cy="2286000"/>
          </a:xfrm>
          <a:prstGeom prst="rect">
            <a:avLst/>
          </a:prstGeom>
        </p:spPr>
      </p:pic>
      <p:sp>
        <p:nvSpPr>
          <p:cNvPr id="24" name="TextBox 23"/>
          <p:cNvSpPr txBox="1"/>
          <p:nvPr/>
        </p:nvSpPr>
        <p:spPr>
          <a:xfrm>
            <a:off x="609600" y="3962400"/>
            <a:ext cx="1905000" cy="400110"/>
          </a:xfrm>
          <a:prstGeom prst="rect">
            <a:avLst/>
          </a:prstGeom>
          <a:noFill/>
        </p:spPr>
        <p:txBody>
          <a:bodyPr wrap="square" rtlCol="0">
            <a:spAutoFit/>
          </a:bodyPr>
          <a:lstStyle/>
          <a:p>
            <a:r>
              <a:rPr lang="en-US" sz="2000" b="1" dirty="0" smtClean="0"/>
              <a:t>Rock Salt</a:t>
            </a:r>
            <a:endParaRPr lang="en-US" sz="2000" b="1" dirty="0"/>
          </a:p>
        </p:txBody>
      </p:sp>
      <p:sp>
        <p:nvSpPr>
          <p:cNvPr id="25" name="TextBox 24"/>
          <p:cNvSpPr txBox="1"/>
          <p:nvPr/>
        </p:nvSpPr>
        <p:spPr>
          <a:xfrm>
            <a:off x="5334000" y="2463225"/>
            <a:ext cx="389850" cy="584775"/>
          </a:xfrm>
          <a:prstGeom prst="rect">
            <a:avLst/>
          </a:prstGeom>
          <a:noFill/>
        </p:spPr>
        <p:txBody>
          <a:bodyPr wrap="none" rtlCol="0">
            <a:spAutoFit/>
          </a:bodyPr>
          <a:lstStyle/>
          <a:p>
            <a:r>
              <a:rPr lang="en-US" sz="3200" b="1" dirty="0" smtClean="0"/>
              <a:t>=</a:t>
            </a:r>
            <a:endParaRPr lang="en-US" sz="3200" b="1" dirty="0"/>
          </a:p>
        </p:txBody>
      </p:sp>
      <p:sp>
        <p:nvSpPr>
          <p:cNvPr id="26" name="TextBox 25"/>
          <p:cNvSpPr txBox="1"/>
          <p:nvPr/>
        </p:nvSpPr>
        <p:spPr>
          <a:xfrm>
            <a:off x="3200400" y="3962400"/>
            <a:ext cx="2209800" cy="400110"/>
          </a:xfrm>
          <a:prstGeom prst="rect">
            <a:avLst/>
          </a:prstGeom>
          <a:noFill/>
        </p:spPr>
        <p:txBody>
          <a:bodyPr wrap="square" rtlCol="0">
            <a:spAutoFit/>
          </a:bodyPr>
          <a:lstStyle/>
          <a:p>
            <a:pPr algn="ctr"/>
            <a:r>
              <a:rPr lang="en-US" sz="2000" b="1" dirty="0" smtClean="0"/>
              <a:t>Tetrahedral Sites</a:t>
            </a:r>
            <a:endParaRPr lang="en-US" sz="2000" b="1" dirty="0"/>
          </a:p>
        </p:txBody>
      </p:sp>
      <p:sp>
        <p:nvSpPr>
          <p:cNvPr id="27" name="TextBox 26"/>
          <p:cNvSpPr txBox="1"/>
          <p:nvPr/>
        </p:nvSpPr>
        <p:spPr>
          <a:xfrm>
            <a:off x="2743200" y="2438400"/>
            <a:ext cx="389850" cy="584775"/>
          </a:xfrm>
          <a:prstGeom prst="rect">
            <a:avLst/>
          </a:prstGeom>
          <a:noFill/>
        </p:spPr>
        <p:txBody>
          <a:bodyPr wrap="none" rtlCol="0">
            <a:spAutoFit/>
          </a:bodyPr>
          <a:lstStyle/>
          <a:p>
            <a:r>
              <a:rPr lang="en-US" sz="3200" b="1" dirty="0" smtClean="0"/>
              <a:t>+</a:t>
            </a:r>
            <a:endParaRPr lang="en-US" sz="3200" b="1" dirty="0"/>
          </a:p>
        </p:txBody>
      </p:sp>
      <p:sp>
        <p:nvSpPr>
          <p:cNvPr id="28" name="TextBox 27"/>
          <p:cNvSpPr txBox="1"/>
          <p:nvPr/>
        </p:nvSpPr>
        <p:spPr>
          <a:xfrm>
            <a:off x="5867400" y="3962400"/>
            <a:ext cx="2209800" cy="400110"/>
          </a:xfrm>
          <a:prstGeom prst="rect">
            <a:avLst/>
          </a:prstGeom>
          <a:noFill/>
        </p:spPr>
        <p:txBody>
          <a:bodyPr wrap="square" rtlCol="0">
            <a:spAutoFit/>
          </a:bodyPr>
          <a:lstStyle/>
          <a:p>
            <a:pPr algn="ctr"/>
            <a:r>
              <a:rPr lang="en-US" sz="2000" b="1" dirty="0" smtClean="0"/>
              <a:t>Full Heusler</a:t>
            </a:r>
            <a:endParaRPr lang="en-US" sz="2000" b="1" dirty="0"/>
          </a:p>
        </p:txBody>
      </p:sp>
      <p:pic>
        <p:nvPicPr>
          <p:cNvPr id="29" name="Picture 28" descr="full heusler for key.tif"/>
          <p:cNvPicPr>
            <a:picLocks noChangeAspect="1"/>
          </p:cNvPicPr>
          <p:nvPr/>
        </p:nvPicPr>
        <p:blipFill>
          <a:blip r:embed="rId3" cstate="print"/>
          <a:srcRect l="38868" t="43822" r="55834" b="41762"/>
          <a:stretch>
            <a:fillRect/>
          </a:stretch>
        </p:blipFill>
        <p:spPr>
          <a:xfrm>
            <a:off x="8001000" y="2667000"/>
            <a:ext cx="484474" cy="533400"/>
          </a:xfrm>
          <a:prstGeom prst="rect">
            <a:avLst/>
          </a:prstGeom>
        </p:spPr>
      </p:pic>
      <p:sp>
        <p:nvSpPr>
          <p:cNvPr id="30" name="TextBox 29"/>
          <p:cNvSpPr txBox="1"/>
          <p:nvPr/>
        </p:nvSpPr>
        <p:spPr>
          <a:xfrm>
            <a:off x="2133600" y="4876800"/>
            <a:ext cx="4038600" cy="400110"/>
          </a:xfrm>
          <a:prstGeom prst="rect">
            <a:avLst/>
          </a:prstGeom>
          <a:noFill/>
        </p:spPr>
        <p:txBody>
          <a:bodyPr wrap="square" rtlCol="0">
            <a:spAutoFit/>
          </a:bodyPr>
          <a:lstStyle/>
          <a:p>
            <a:pPr algn="ctr"/>
            <a:r>
              <a:rPr lang="en-US" sz="2000" b="1" dirty="0" smtClean="0"/>
              <a:t>Chemical formula: </a:t>
            </a:r>
            <a:r>
              <a:rPr lang="en-US" sz="2000" b="1" dirty="0" smtClean="0"/>
              <a:t>X</a:t>
            </a:r>
            <a:r>
              <a:rPr lang="en-US" sz="2000" b="1" baseline="-25000" dirty="0" smtClean="0"/>
              <a:t>2</a:t>
            </a:r>
            <a:r>
              <a:rPr lang="en-US" sz="2000" b="1" dirty="0" smtClean="0"/>
              <a:t>YZ </a:t>
            </a:r>
            <a:r>
              <a:rPr lang="en-US" sz="2000" b="1" dirty="0" smtClean="0"/>
              <a:t>or </a:t>
            </a:r>
            <a:r>
              <a:rPr lang="en-US" sz="2000" b="1" dirty="0" smtClean="0"/>
              <a:t>YX</a:t>
            </a:r>
            <a:r>
              <a:rPr lang="en-US" sz="2000" b="1" baseline="-25000" dirty="0" smtClean="0"/>
              <a:t>2</a:t>
            </a:r>
            <a:r>
              <a:rPr lang="en-US" sz="2000" b="1" dirty="0" smtClean="0"/>
              <a:t>Z</a:t>
            </a:r>
            <a:endParaRPr lang="en-US" sz="2000" b="1" dirty="0"/>
          </a:p>
        </p:txBody>
      </p:sp>
      <p:graphicFrame>
        <p:nvGraphicFramePr>
          <p:cNvPr id="2050" name="Object 2"/>
          <p:cNvGraphicFramePr>
            <a:graphicFrameLocks noChangeAspect="1"/>
          </p:cNvGraphicFramePr>
          <p:nvPr/>
        </p:nvGraphicFramePr>
        <p:xfrm>
          <a:off x="6680200" y="4876800"/>
          <a:ext cx="973138" cy="398463"/>
        </p:xfrm>
        <a:graphic>
          <a:graphicData uri="http://schemas.openxmlformats.org/presentationml/2006/ole">
            <p:oleObj spid="_x0000_s2050" name="Equation" r:id="rId7" imgW="495000" imgH="203040" progId="Equation.3">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lling Octohedral sites.tif"/>
          <p:cNvPicPr>
            <a:picLocks noChangeAspect="1"/>
          </p:cNvPicPr>
          <p:nvPr/>
        </p:nvPicPr>
        <p:blipFill>
          <a:blip r:embed="rId3" cstate="print"/>
          <a:srcRect l="35915" t="24429" r="35916" b="20776"/>
          <a:stretch>
            <a:fillRect/>
          </a:stretch>
        </p:blipFill>
        <p:spPr>
          <a:xfrm>
            <a:off x="914400" y="2497975"/>
            <a:ext cx="2074025" cy="2074025"/>
          </a:xfrm>
          <a:prstGeom prst="rect">
            <a:avLst/>
          </a:prstGeom>
        </p:spPr>
      </p:pic>
      <p:pic>
        <p:nvPicPr>
          <p:cNvPr id="7" name="Picture 6" descr="full heusler no bonds.tif"/>
          <p:cNvPicPr>
            <a:picLocks noChangeAspect="1"/>
          </p:cNvPicPr>
          <p:nvPr/>
        </p:nvPicPr>
        <p:blipFill>
          <a:blip r:embed="rId4" cstate="print"/>
          <a:srcRect l="38360" t="21232" r="38307" b="21103"/>
          <a:stretch>
            <a:fillRect/>
          </a:stretch>
        </p:blipFill>
        <p:spPr>
          <a:xfrm>
            <a:off x="854825" y="2362200"/>
            <a:ext cx="2209800" cy="2209800"/>
          </a:xfrm>
          <a:prstGeom prst="rect">
            <a:avLst/>
          </a:prstGeom>
        </p:spPr>
      </p:pic>
      <p:sp>
        <p:nvSpPr>
          <p:cNvPr id="2" name="Title 1"/>
          <p:cNvSpPr>
            <a:spLocks noGrp="1"/>
          </p:cNvSpPr>
          <p:nvPr>
            <p:ph type="title"/>
          </p:nvPr>
        </p:nvSpPr>
        <p:spPr>
          <a:xfrm>
            <a:off x="228600" y="-76200"/>
            <a:ext cx="8229600" cy="1143000"/>
          </a:xfrm>
        </p:spPr>
        <p:txBody>
          <a:bodyPr/>
          <a:lstStyle/>
          <a:p>
            <a:r>
              <a:rPr lang="en-US" dirty="0" smtClean="0"/>
              <a:t>Origin of Gap in Co</a:t>
            </a:r>
            <a:r>
              <a:rPr lang="en-US" baseline="-25000" dirty="0" smtClean="0"/>
              <a:t>2</a:t>
            </a:r>
            <a:r>
              <a:rPr lang="en-US" dirty="0" smtClean="0"/>
              <a:t>MnSi</a:t>
            </a:r>
            <a:endParaRPr lang="en-US" dirty="0"/>
          </a:p>
        </p:txBody>
      </p:sp>
      <p:sp>
        <p:nvSpPr>
          <p:cNvPr id="5" name="Slide Number Placeholder 4"/>
          <p:cNvSpPr>
            <a:spLocks noGrp="1"/>
          </p:cNvSpPr>
          <p:nvPr>
            <p:ph type="sldNum" sz="quarter" idx="12"/>
          </p:nvPr>
        </p:nvSpPr>
        <p:spPr/>
        <p:txBody>
          <a:bodyPr/>
          <a:lstStyle/>
          <a:p>
            <a:fld id="{85DD869C-A0DD-4269-BF7D-6B559445C63A}" type="slidenum">
              <a:rPr lang="en-US" smtClean="0"/>
              <a:pPr/>
              <a:t>11</a:t>
            </a:fld>
            <a:endParaRPr lang="en-US" dirty="0"/>
          </a:p>
        </p:txBody>
      </p:sp>
      <p:cxnSp>
        <p:nvCxnSpPr>
          <p:cNvPr id="10" name="Straight Connector 9"/>
          <p:cNvCxnSpPr/>
          <p:nvPr/>
        </p:nvCxnSpPr>
        <p:spPr>
          <a:xfrm>
            <a:off x="7149189" y="330620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49189" y="3218761"/>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49189" y="395119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149189" y="386003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149189" y="377258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28479" y="330620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28479" y="3218761"/>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28479" y="395119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28479" y="386003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428479" y="377258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31844" y="2723232"/>
            <a:ext cx="649260" cy="104935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31844" y="3889184"/>
            <a:ext cx="649260" cy="34978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81105" y="4330126"/>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781105" y="423896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781105" y="4151523"/>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81105" y="281438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81105" y="272323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781105" y="2635786"/>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781105" y="2373446"/>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781105" y="22860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781105" y="4676201"/>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781105" y="458875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131844" y="2373446"/>
            <a:ext cx="649260" cy="8161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131844" y="3306208"/>
            <a:ext cx="649260" cy="139914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6461282" y="2373446"/>
            <a:ext cx="649260" cy="8161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469011" y="3306208"/>
            <a:ext cx="649260" cy="139914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6476740" y="2723232"/>
            <a:ext cx="649260" cy="104935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6476740" y="3889184"/>
            <a:ext cx="649260" cy="34978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833324" y="3257550"/>
            <a:ext cx="510076" cy="461665"/>
          </a:xfrm>
          <a:prstGeom prst="rect">
            <a:avLst/>
          </a:prstGeom>
          <a:noFill/>
        </p:spPr>
        <p:txBody>
          <a:bodyPr wrap="none" rtlCol="0">
            <a:spAutoFit/>
          </a:bodyPr>
          <a:lstStyle/>
          <a:p>
            <a:r>
              <a:rPr lang="en-US" sz="2400" b="1" dirty="0" smtClean="0"/>
              <a:t>Co</a:t>
            </a:r>
            <a:endParaRPr lang="en-US" sz="2400" b="1" dirty="0"/>
          </a:p>
        </p:txBody>
      </p:sp>
      <p:sp>
        <p:nvSpPr>
          <p:cNvPr id="58" name="TextBox 57"/>
          <p:cNvSpPr txBox="1"/>
          <p:nvPr/>
        </p:nvSpPr>
        <p:spPr>
          <a:xfrm>
            <a:off x="7948124" y="3257550"/>
            <a:ext cx="510076" cy="461665"/>
          </a:xfrm>
          <a:prstGeom prst="rect">
            <a:avLst/>
          </a:prstGeom>
          <a:noFill/>
        </p:spPr>
        <p:txBody>
          <a:bodyPr wrap="none" rtlCol="0">
            <a:spAutoFit/>
          </a:bodyPr>
          <a:lstStyle/>
          <a:p>
            <a:r>
              <a:rPr lang="en-US" sz="2400" b="1" dirty="0" smtClean="0"/>
              <a:t>Co</a:t>
            </a:r>
            <a:endParaRPr lang="en-US" sz="2400" b="1" dirty="0"/>
          </a:p>
        </p:txBody>
      </p:sp>
      <p:sp>
        <p:nvSpPr>
          <p:cNvPr id="61" name="TextBox 60"/>
          <p:cNvSpPr txBox="1"/>
          <p:nvPr/>
        </p:nvSpPr>
        <p:spPr>
          <a:xfrm>
            <a:off x="4077555" y="3886200"/>
            <a:ext cx="1095749" cy="338554"/>
          </a:xfrm>
          <a:prstGeom prst="rect">
            <a:avLst/>
          </a:prstGeom>
          <a:noFill/>
        </p:spPr>
        <p:txBody>
          <a:bodyPr wrap="none" rtlCol="0">
            <a:spAutoFit/>
          </a:bodyPr>
          <a:lstStyle/>
          <a:p>
            <a:r>
              <a:rPr lang="en-US" sz="1600" b="1" dirty="0" err="1" smtClean="0"/>
              <a:t>d</a:t>
            </a:r>
            <a:r>
              <a:rPr lang="en-US" sz="1600" b="1" baseline="-25000" dirty="0" err="1" smtClean="0"/>
              <a:t>xy</a:t>
            </a:r>
            <a:r>
              <a:rPr lang="en-US" sz="1600" b="1" dirty="0" smtClean="0"/>
              <a:t>, </a:t>
            </a:r>
            <a:r>
              <a:rPr lang="en-US" sz="1600" b="1" dirty="0" err="1" smtClean="0"/>
              <a:t>d</a:t>
            </a:r>
            <a:r>
              <a:rPr lang="en-US" sz="1600" b="1" baseline="-25000" dirty="0" err="1" smtClean="0"/>
              <a:t>yz</a:t>
            </a:r>
            <a:r>
              <a:rPr lang="en-US" sz="1600" b="1" dirty="0" smtClean="0"/>
              <a:t>, </a:t>
            </a:r>
            <a:r>
              <a:rPr lang="en-US" sz="1600" b="1" dirty="0" err="1" smtClean="0"/>
              <a:t>d</a:t>
            </a:r>
            <a:r>
              <a:rPr lang="en-US" sz="1600" b="1" baseline="-25000" dirty="0" err="1" smtClean="0"/>
              <a:t>zx</a:t>
            </a:r>
            <a:endParaRPr lang="en-US" sz="1600" b="1" baseline="-25000" dirty="0"/>
          </a:p>
        </p:txBody>
      </p:sp>
      <p:sp>
        <p:nvSpPr>
          <p:cNvPr id="63" name="TextBox 62"/>
          <p:cNvSpPr txBox="1"/>
          <p:nvPr/>
        </p:nvSpPr>
        <p:spPr>
          <a:xfrm>
            <a:off x="4130568" y="2895600"/>
            <a:ext cx="1127232" cy="338554"/>
          </a:xfrm>
          <a:prstGeom prst="rect">
            <a:avLst/>
          </a:prstGeom>
          <a:noFill/>
        </p:spPr>
        <p:txBody>
          <a:bodyPr wrap="none" rtlCol="0">
            <a:spAutoFit/>
          </a:bodyPr>
          <a:lstStyle/>
          <a:p>
            <a:r>
              <a:rPr lang="en-US" sz="1600" b="1" dirty="0" smtClean="0"/>
              <a:t>d</a:t>
            </a:r>
            <a:r>
              <a:rPr lang="en-US" sz="1600" b="1" baseline="-25000" dirty="0" smtClean="0"/>
              <a:t>3z</a:t>
            </a:r>
            <a:r>
              <a:rPr lang="en-US" sz="1200" b="1" baseline="-10000" dirty="0" smtClean="0"/>
              <a:t>2</a:t>
            </a:r>
            <a:r>
              <a:rPr lang="en-US" sz="1600" b="1" baseline="-25000" dirty="0" smtClean="0"/>
              <a:t>-r</a:t>
            </a:r>
            <a:r>
              <a:rPr lang="en-US" sz="1200" b="1" baseline="-10000" dirty="0" smtClean="0"/>
              <a:t>2</a:t>
            </a:r>
            <a:r>
              <a:rPr lang="en-US" sz="1600" b="1" dirty="0" smtClean="0"/>
              <a:t>, d</a:t>
            </a:r>
            <a:r>
              <a:rPr lang="en-US" sz="1600" b="1" baseline="-25000" dirty="0" smtClean="0"/>
              <a:t>x</a:t>
            </a:r>
            <a:r>
              <a:rPr lang="en-US" sz="1200" b="1" baseline="-10000" dirty="0" smtClean="0"/>
              <a:t>2</a:t>
            </a:r>
            <a:r>
              <a:rPr lang="en-US" sz="1600" b="1" baseline="-25000" dirty="0" smtClean="0"/>
              <a:t>-y</a:t>
            </a:r>
            <a:r>
              <a:rPr lang="en-US" sz="1200" b="1" baseline="-10000" dirty="0" smtClean="0"/>
              <a:t>2</a:t>
            </a:r>
            <a:endParaRPr lang="en-US" sz="1200" b="1" baseline="-10000" dirty="0"/>
          </a:p>
        </p:txBody>
      </p:sp>
      <p:sp>
        <p:nvSpPr>
          <p:cNvPr id="65" name="TextBox 64"/>
          <p:cNvSpPr txBox="1"/>
          <p:nvPr/>
        </p:nvSpPr>
        <p:spPr>
          <a:xfrm>
            <a:off x="5943600" y="1981200"/>
            <a:ext cx="360996" cy="338554"/>
          </a:xfrm>
          <a:prstGeom prst="rect">
            <a:avLst/>
          </a:prstGeom>
          <a:noFill/>
        </p:spPr>
        <p:txBody>
          <a:bodyPr wrap="none" rtlCol="0">
            <a:spAutoFit/>
          </a:bodyPr>
          <a:lstStyle/>
          <a:p>
            <a:r>
              <a:rPr lang="en-US" sz="1600" b="1" dirty="0" err="1" smtClean="0"/>
              <a:t>e</a:t>
            </a:r>
            <a:r>
              <a:rPr lang="en-US" sz="1600" b="1" baseline="-25000" dirty="0" err="1" smtClean="0"/>
              <a:t>u</a:t>
            </a:r>
            <a:endParaRPr lang="en-US" sz="1600" b="1" baseline="-25000" dirty="0"/>
          </a:p>
        </p:txBody>
      </p:sp>
      <p:sp>
        <p:nvSpPr>
          <p:cNvPr id="69" name="TextBox 68"/>
          <p:cNvSpPr txBox="1"/>
          <p:nvPr/>
        </p:nvSpPr>
        <p:spPr>
          <a:xfrm>
            <a:off x="5943600" y="2819400"/>
            <a:ext cx="397866" cy="338554"/>
          </a:xfrm>
          <a:prstGeom prst="rect">
            <a:avLst/>
          </a:prstGeom>
          <a:noFill/>
        </p:spPr>
        <p:txBody>
          <a:bodyPr wrap="none" rtlCol="0">
            <a:spAutoFit/>
          </a:bodyPr>
          <a:lstStyle/>
          <a:p>
            <a:r>
              <a:rPr lang="en-US" sz="1600" b="1" dirty="0" smtClean="0"/>
              <a:t>t</a:t>
            </a:r>
            <a:r>
              <a:rPr lang="en-US" sz="1600" b="1" baseline="-25000" dirty="0" smtClean="0"/>
              <a:t>1u</a:t>
            </a:r>
            <a:endParaRPr lang="en-US" sz="1600" b="1" baseline="-25000" dirty="0"/>
          </a:p>
        </p:txBody>
      </p:sp>
      <p:sp>
        <p:nvSpPr>
          <p:cNvPr id="70" name="TextBox 69"/>
          <p:cNvSpPr txBox="1"/>
          <p:nvPr/>
        </p:nvSpPr>
        <p:spPr>
          <a:xfrm>
            <a:off x="5943600" y="4648200"/>
            <a:ext cx="351378" cy="338554"/>
          </a:xfrm>
          <a:prstGeom prst="rect">
            <a:avLst/>
          </a:prstGeom>
          <a:noFill/>
        </p:spPr>
        <p:txBody>
          <a:bodyPr wrap="none" rtlCol="0">
            <a:spAutoFit/>
          </a:bodyPr>
          <a:lstStyle/>
          <a:p>
            <a:r>
              <a:rPr lang="en-US" sz="1600" b="1" dirty="0" smtClean="0"/>
              <a:t>e</a:t>
            </a:r>
            <a:r>
              <a:rPr lang="en-US" sz="1600" b="1" baseline="-25000" dirty="0" smtClean="0"/>
              <a:t>g</a:t>
            </a:r>
            <a:endParaRPr lang="en-US" sz="1600" b="1" baseline="-25000" dirty="0"/>
          </a:p>
        </p:txBody>
      </p:sp>
      <p:sp>
        <p:nvSpPr>
          <p:cNvPr id="71" name="TextBox 70"/>
          <p:cNvSpPr txBox="1"/>
          <p:nvPr/>
        </p:nvSpPr>
        <p:spPr>
          <a:xfrm>
            <a:off x="5943600" y="3810000"/>
            <a:ext cx="388248" cy="338554"/>
          </a:xfrm>
          <a:prstGeom prst="rect">
            <a:avLst/>
          </a:prstGeom>
          <a:noFill/>
        </p:spPr>
        <p:txBody>
          <a:bodyPr wrap="none" rtlCol="0">
            <a:spAutoFit/>
          </a:bodyPr>
          <a:lstStyle/>
          <a:p>
            <a:r>
              <a:rPr lang="en-US" sz="1600" b="1" dirty="0" smtClean="0"/>
              <a:t>t</a:t>
            </a:r>
            <a:r>
              <a:rPr lang="en-US" sz="1600" b="1" baseline="-25000" dirty="0" smtClean="0"/>
              <a:t>2g</a:t>
            </a:r>
            <a:endParaRPr lang="en-US" sz="1600" b="1" baseline="-25000" dirty="0"/>
          </a:p>
        </p:txBody>
      </p:sp>
      <p:sp>
        <p:nvSpPr>
          <p:cNvPr id="72" name="TextBox 71"/>
          <p:cNvSpPr txBox="1"/>
          <p:nvPr/>
        </p:nvSpPr>
        <p:spPr>
          <a:xfrm>
            <a:off x="7086600" y="3962400"/>
            <a:ext cx="1095749" cy="338554"/>
          </a:xfrm>
          <a:prstGeom prst="rect">
            <a:avLst/>
          </a:prstGeom>
          <a:noFill/>
        </p:spPr>
        <p:txBody>
          <a:bodyPr wrap="none" rtlCol="0">
            <a:spAutoFit/>
          </a:bodyPr>
          <a:lstStyle/>
          <a:p>
            <a:r>
              <a:rPr lang="en-US" sz="1600" b="1" dirty="0" err="1" smtClean="0"/>
              <a:t>d</a:t>
            </a:r>
            <a:r>
              <a:rPr lang="en-US" sz="1600" b="1" baseline="-25000" dirty="0" err="1" smtClean="0"/>
              <a:t>xy</a:t>
            </a:r>
            <a:r>
              <a:rPr lang="en-US" sz="1600" b="1" dirty="0" smtClean="0"/>
              <a:t>, </a:t>
            </a:r>
            <a:r>
              <a:rPr lang="en-US" sz="1600" b="1" dirty="0" err="1" smtClean="0"/>
              <a:t>d</a:t>
            </a:r>
            <a:r>
              <a:rPr lang="en-US" sz="1600" b="1" baseline="-25000" dirty="0" err="1" smtClean="0"/>
              <a:t>yz</a:t>
            </a:r>
            <a:r>
              <a:rPr lang="en-US" sz="1600" b="1" dirty="0" smtClean="0"/>
              <a:t>, </a:t>
            </a:r>
            <a:r>
              <a:rPr lang="en-US" sz="1600" b="1" dirty="0" err="1" smtClean="0"/>
              <a:t>d</a:t>
            </a:r>
            <a:r>
              <a:rPr lang="en-US" sz="1600" b="1" baseline="-25000" dirty="0" err="1" smtClean="0"/>
              <a:t>zx</a:t>
            </a:r>
            <a:endParaRPr lang="en-US" sz="1600" b="1" baseline="-25000" dirty="0"/>
          </a:p>
        </p:txBody>
      </p:sp>
      <p:sp>
        <p:nvSpPr>
          <p:cNvPr id="73" name="TextBox 72"/>
          <p:cNvSpPr txBox="1"/>
          <p:nvPr/>
        </p:nvSpPr>
        <p:spPr>
          <a:xfrm>
            <a:off x="7086600" y="2819400"/>
            <a:ext cx="1127232" cy="338554"/>
          </a:xfrm>
          <a:prstGeom prst="rect">
            <a:avLst/>
          </a:prstGeom>
          <a:noFill/>
        </p:spPr>
        <p:txBody>
          <a:bodyPr wrap="none" rtlCol="0">
            <a:spAutoFit/>
          </a:bodyPr>
          <a:lstStyle/>
          <a:p>
            <a:r>
              <a:rPr lang="en-US" sz="1600" b="1" dirty="0" smtClean="0"/>
              <a:t>d</a:t>
            </a:r>
            <a:r>
              <a:rPr lang="en-US" sz="1600" b="1" baseline="-25000" dirty="0" smtClean="0"/>
              <a:t>3z</a:t>
            </a:r>
            <a:r>
              <a:rPr lang="en-US" sz="1200" b="1" baseline="-10000" dirty="0" smtClean="0"/>
              <a:t>2</a:t>
            </a:r>
            <a:r>
              <a:rPr lang="en-US" sz="1600" b="1" baseline="-25000" dirty="0" smtClean="0"/>
              <a:t>-r</a:t>
            </a:r>
            <a:r>
              <a:rPr lang="en-US" sz="1200" b="1" baseline="-10000" dirty="0" smtClean="0"/>
              <a:t>2</a:t>
            </a:r>
            <a:r>
              <a:rPr lang="en-US" sz="1600" b="1" dirty="0" smtClean="0"/>
              <a:t>, d</a:t>
            </a:r>
            <a:r>
              <a:rPr lang="en-US" sz="1600" b="1" baseline="-25000" dirty="0" smtClean="0"/>
              <a:t>x</a:t>
            </a:r>
            <a:r>
              <a:rPr lang="en-US" sz="1200" b="1" baseline="-10000" dirty="0" smtClean="0"/>
              <a:t>2</a:t>
            </a:r>
            <a:r>
              <a:rPr lang="en-US" sz="1600" b="1" baseline="-25000" dirty="0" smtClean="0"/>
              <a:t>-y</a:t>
            </a:r>
            <a:r>
              <a:rPr lang="en-US" sz="1200" b="1" baseline="-10000" dirty="0" smtClean="0"/>
              <a:t>2</a:t>
            </a:r>
            <a:endParaRPr lang="en-US" sz="1200" b="1" baseline="-10000" dirty="0"/>
          </a:p>
        </p:txBody>
      </p:sp>
      <p:cxnSp>
        <p:nvCxnSpPr>
          <p:cNvPr id="77" name="Straight Arrow Connector 76"/>
          <p:cNvCxnSpPr/>
          <p:nvPr/>
        </p:nvCxnSpPr>
        <p:spPr>
          <a:xfrm flipV="1">
            <a:off x="3733800" y="2057400"/>
            <a:ext cx="0" cy="2971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200400" y="1676400"/>
            <a:ext cx="1053109" cy="461665"/>
          </a:xfrm>
          <a:prstGeom prst="rect">
            <a:avLst/>
          </a:prstGeom>
          <a:noFill/>
        </p:spPr>
        <p:txBody>
          <a:bodyPr wrap="none" rtlCol="0">
            <a:spAutoFit/>
          </a:bodyPr>
          <a:lstStyle/>
          <a:p>
            <a:r>
              <a:rPr lang="en-US" sz="2400" b="1" dirty="0" smtClean="0"/>
              <a:t>Energy</a:t>
            </a:r>
            <a:endParaRPr lang="en-US" sz="24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lling Octohedral sites.tif"/>
          <p:cNvPicPr>
            <a:picLocks noChangeAspect="1"/>
          </p:cNvPicPr>
          <p:nvPr/>
        </p:nvPicPr>
        <p:blipFill>
          <a:blip r:embed="rId3" cstate="print"/>
          <a:srcRect l="35915" t="24429" r="35916" b="20776"/>
          <a:stretch>
            <a:fillRect/>
          </a:stretch>
        </p:blipFill>
        <p:spPr>
          <a:xfrm>
            <a:off x="914400" y="2497975"/>
            <a:ext cx="2074025" cy="2074025"/>
          </a:xfrm>
          <a:prstGeom prst="rect">
            <a:avLst/>
          </a:prstGeom>
        </p:spPr>
      </p:pic>
      <p:sp>
        <p:nvSpPr>
          <p:cNvPr id="2" name="Title 1"/>
          <p:cNvSpPr>
            <a:spLocks noGrp="1"/>
          </p:cNvSpPr>
          <p:nvPr>
            <p:ph type="title"/>
          </p:nvPr>
        </p:nvSpPr>
        <p:spPr>
          <a:xfrm>
            <a:off x="228600" y="-76200"/>
            <a:ext cx="8229600" cy="1143000"/>
          </a:xfrm>
        </p:spPr>
        <p:txBody>
          <a:bodyPr/>
          <a:lstStyle/>
          <a:p>
            <a:r>
              <a:rPr lang="en-US" dirty="0" smtClean="0"/>
              <a:t>Origin of Gap in Co</a:t>
            </a:r>
            <a:r>
              <a:rPr lang="en-US" baseline="-25000" dirty="0" smtClean="0"/>
              <a:t>2</a:t>
            </a:r>
            <a:r>
              <a:rPr lang="en-US" dirty="0" smtClean="0"/>
              <a:t>MnSi</a:t>
            </a:r>
            <a:endParaRPr lang="en-US" dirty="0"/>
          </a:p>
        </p:txBody>
      </p:sp>
      <p:sp>
        <p:nvSpPr>
          <p:cNvPr id="5" name="Slide Number Placeholder 4"/>
          <p:cNvSpPr>
            <a:spLocks noGrp="1"/>
          </p:cNvSpPr>
          <p:nvPr>
            <p:ph type="sldNum" sz="quarter" idx="12"/>
          </p:nvPr>
        </p:nvSpPr>
        <p:spPr/>
        <p:txBody>
          <a:bodyPr/>
          <a:lstStyle/>
          <a:p>
            <a:fld id="{85DD869C-A0DD-4269-BF7D-6B559445C63A}" type="slidenum">
              <a:rPr lang="en-US" smtClean="0"/>
              <a:pPr/>
              <a:t>12</a:t>
            </a:fld>
            <a:endParaRPr lang="en-US" dirty="0"/>
          </a:p>
        </p:txBody>
      </p:sp>
      <p:cxnSp>
        <p:nvCxnSpPr>
          <p:cNvPr id="10" name="Straight Connector 9"/>
          <p:cNvCxnSpPr/>
          <p:nvPr/>
        </p:nvCxnSpPr>
        <p:spPr>
          <a:xfrm>
            <a:off x="7149189" y="330620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49189" y="3218761"/>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49189" y="395119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149189" y="386003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149189" y="377258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28479" y="330620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28479" y="3218761"/>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28479" y="395119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28479" y="386003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428479" y="377258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31844" y="2723232"/>
            <a:ext cx="649260" cy="104935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31844" y="3889184"/>
            <a:ext cx="649260" cy="34978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81105" y="4330126"/>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781105" y="423896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781105" y="4151523"/>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81105" y="281438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81105" y="272323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781105" y="2635786"/>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781105" y="2373446"/>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781105" y="22860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781105" y="4676201"/>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781105" y="458875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131844" y="2373446"/>
            <a:ext cx="649260" cy="8161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131844" y="3306208"/>
            <a:ext cx="649260" cy="139914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6461282" y="2373446"/>
            <a:ext cx="649260" cy="8161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469011" y="3306208"/>
            <a:ext cx="649260" cy="139914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6476740" y="2723232"/>
            <a:ext cx="649260" cy="104935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6476740" y="3889184"/>
            <a:ext cx="649260" cy="34978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833324" y="3257550"/>
            <a:ext cx="510076" cy="461665"/>
          </a:xfrm>
          <a:prstGeom prst="rect">
            <a:avLst/>
          </a:prstGeom>
          <a:noFill/>
        </p:spPr>
        <p:txBody>
          <a:bodyPr wrap="none" rtlCol="0">
            <a:spAutoFit/>
          </a:bodyPr>
          <a:lstStyle/>
          <a:p>
            <a:r>
              <a:rPr lang="en-US" sz="2400" b="1" dirty="0" smtClean="0"/>
              <a:t>Co</a:t>
            </a:r>
            <a:endParaRPr lang="en-US" sz="2400" b="1" dirty="0"/>
          </a:p>
        </p:txBody>
      </p:sp>
      <p:sp>
        <p:nvSpPr>
          <p:cNvPr id="58" name="TextBox 57"/>
          <p:cNvSpPr txBox="1"/>
          <p:nvPr/>
        </p:nvSpPr>
        <p:spPr>
          <a:xfrm>
            <a:off x="7948124" y="3257550"/>
            <a:ext cx="510076" cy="461665"/>
          </a:xfrm>
          <a:prstGeom prst="rect">
            <a:avLst/>
          </a:prstGeom>
          <a:noFill/>
        </p:spPr>
        <p:txBody>
          <a:bodyPr wrap="none" rtlCol="0">
            <a:spAutoFit/>
          </a:bodyPr>
          <a:lstStyle/>
          <a:p>
            <a:r>
              <a:rPr lang="en-US" sz="2400" b="1" dirty="0" smtClean="0"/>
              <a:t>Co</a:t>
            </a:r>
            <a:endParaRPr lang="en-US" sz="2400" b="1" dirty="0"/>
          </a:p>
        </p:txBody>
      </p:sp>
      <p:sp>
        <p:nvSpPr>
          <p:cNvPr id="61" name="TextBox 60"/>
          <p:cNvSpPr txBox="1"/>
          <p:nvPr/>
        </p:nvSpPr>
        <p:spPr>
          <a:xfrm>
            <a:off x="4077555" y="3886200"/>
            <a:ext cx="1095749" cy="338554"/>
          </a:xfrm>
          <a:prstGeom prst="rect">
            <a:avLst/>
          </a:prstGeom>
          <a:noFill/>
        </p:spPr>
        <p:txBody>
          <a:bodyPr wrap="none" rtlCol="0">
            <a:spAutoFit/>
          </a:bodyPr>
          <a:lstStyle/>
          <a:p>
            <a:r>
              <a:rPr lang="en-US" sz="1600" b="1" dirty="0" err="1" smtClean="0"/>
              <a:t>d</a:t>
            </a:r>
            <a:r>
              <a:rPr lang="en-US" sz="1600" b="1" baseline="-25000" dirty="0" err="1" smtClean="0"/>
              <a:t>xy</a:t>
            </a:r>
            <a:r>
              <a:rPr lang="en-US" sz="1600" b="1" dirty="0" smtClean="0"/>
              <a:t>, </a:t>
            </a:r>
            <a:r>
              <a:rPr lang="en-US" sz="1600" b="1" dirty="0" err="1" smtClean="0"/>
              <a:t>d</a:t>
            </a:r>
            <a:r>
              <a:rPr lang="en-US" sz="1600" b="1" baseline="-25000" dirty="0" err="1" smtClean="0"/>
              <a:t>yz</a:t>
            </a:r>
            <a:r>
              <a:rPr lang="en-US" sz="1600" b="1" dirty="0" smtClean="0"/>
              <a:t>, </a:t>
            </a:r>
            <a:r>
              <a:rPr lang="en-US" sz="1600" b="1" dirty="0" err="1" smtClean="0"/>
              <a:t>d</a:t>
            </a:r>
            <a:r>
              <a:rPr lang="en-US" sz="1600" b="1" baseline="-25000" dirty="0" err="1" smtClean="0"/>
              <a:t>zx</a:t>
            </a:r>
            <a:endParaRPr lang="en-US" sz="1600" b="1" baseline="-25000" dirty="0"/>
          </a:p>
        </p:txBody>
      </p:sp>
      <p:sp>
        <p:nvSpPr>
          <p:cNvPr id="63" name="TextBox 62"/>
          <p:cNvSpPr txBox="1"/>
          <p:nvPr/>
        </p:nvSpPr>
        <p:spPr>
          <a:xfrm>
            <a:off x="4130568" y="2895600"/>
            <a:ext cx="1127232" cy="338554"/>
          </a:xfrm>
          <a:prstGeom prst="rect">
            <a:avLst/>
          </a:prstGeom>
          <a:noFill/>
        </p:spPr>
        <p:txBody>
          <a:bodyPr wrap="none" rtlCol="0">
            <a:spAutoFit/>
          </a:bodyPr>
          <a:lstStyle/>
          <a:p>
            <a:r>
              <a:rPr lang="en-US" sz="1600" b="1" dirty="0" smtClean="0"/>
              <a:t>d</a:t>
            </a:r>
            <a:r>
              <a:rPr lang="en-US" sz="1600" b="1" baseline="-25000" dirty="0" smtClean="0"/>
              <a:t>3z</a:t>
            </a:r>
            <a:r>
              <a:rPr lang="en-US" sz="1200" b="1" baseline="-10000" dirty="0" smtClean="0"/>
              <a:t>2</a:t>
            </a:r>
            <a:r>
              <a:rPr lang="en-US" sz="1600" b="1" baseline="-25000" dirty="0" smtClean="0"/>
              <a:t>-r</a:t>
            </a:r>
            <a:r>
              <a:rPr lang="en-US" sz="1200" b="1" baseline="-10000" dirty="0" smtClean="0"/>
              <a:t>2</a:t>
            </a:r>
            <a:r>
              <a:rPr lang="en-US" sz="1600" b="1" dirty="0" smtClean="0"/>
              <a:t>, d</a:t>
            </a:r>
            <a:r>
              <a:rPr lang="en-US" sz="1600" b="1" baseline="-25000" dirty="0" smtClean="0"/>
              <a:t>x</a:t>
            </a:r>
            <a:r>
              <a:rPr lang="en-US" sz="1200" b="1" baseline="-10000" dirty="0" smtClean="0"/>
              <a:t>2</a:t>
            </a:r>
            <a:r>
              <a:rPr lang="en-US" sz="1600" b="1" baseline="-25000" dirty="0" smtClean="0"/>
              <a:t>-y</a:t>
            </a:r>
            <a:r>
              <a:rPr lang="en-US" sz="1200" b="1" baseline="-10000" dirty="0" smtClean="0"/>
              <a:t>2</a:t>
            </a:r>
            <a:endParaRPr lang="en-US" sz="1200" b="1" baseline="-10000" dirty="0"/>
          </a:p>
        </p:txBody>
      </p:sp>
      <p:sp>
        <p:nvSpPr>
          <p:cNvPr id="65" name="TextBox 64"/>
          <p:cNvSpPr txBox="1"/>
          <p:nvPr/>
        </p:nvSpPr>
        <p:spPr>
          <a:xfrm>
            <a:off x="5943600" y="1981200"/>
            <a:ext cx="360996" cy="338554"/>
          </a:xfrm>
          <a:prstGeom prst="rect">
            <a:avLst/>
          </a:prstGeom>
          <a:noFill/>
        </p:spPr>
        <p:txBody>
          <a:bodyPr wrap="none" rtlCol="0">
            <a:spAutoFit/>
          </a:bodyPr>
          <a:lstStyle/>
          <a:p>
            <a:r>
              <a:rPr lang="en-US" sz="1600" b="1" dirty="0" err="1" smtClean="0"/>
              <a:t>e</a:t>
            </a:r>
            <a:r>
              <a:rPr lang="en-US" sz="1600" b="1" baseline="-25000" dirty="0" err="1" smtClean="0"/>
              <a:t>u</a:t>
            </a:r>
            <a:endParaRPr lang="en-US" sz="1600" b="1" baseline="-25000" dirty="0"/>
          </a:p>
        </p:txBody>
      </p:sp>
      <p:sp>
        <p:nvSpPr>
          <p:cNvPr id="69" name="TextBox 68"/>
          <p:cNvSpPr txBox="1"/>
          <p:nvPr/>
        </p:nvSpPr>
        <p:spPr>
          <a:xfrm>
            <a:off x="5943600" y="2819400"/>
            <a:ext cx="397866" cy="338554"/>
          </a:xfrm>
          <a:prstGeom prst="rect">
            <a:avLst/>
          </a:prstGeom>
          <a:noFill/>
        </p:spPr>
        <p:txBody>
          <a:bodyPr wrap="none" rtlCol="0">
            <a:spAutoFit/>
          </a:bodyPr>
          <a:lstStyle/>
          <a:p>
            <a:r>
              <a:rPr lang="en-US" sz="1600" b="1" dirty="0" smtClean="0"/>
              <a:t>t</a:t>
            </a:r>
            <a:r>
              <a:rPr lang="en-US" sz="1600" b="1" baseline="-25000" dirty="0" smtClean="0"/>
              <a:t>1u</a:t>
            </a:r>
            <a:endParaRPr lang="en-US" sz="1600" b="1" baseline="-25000" dirty="0"/>
          </a:p>
        </p:txBody>
      </p:sp>
      <p:sp>
        <p:nvSpPr>
          <p:cNvPr id="70" name="TextBox 69"/>
          <p:cNvSpPr txBox="1"/>
          <p:nvPr/>
        </p:nvSpPr>
        <p:spPr>
          <a:xfrm>
            <a:off x="5943600" y="4648200"/>
            <a:ext cx="351378" cy="338554"/>
          </a:xfrm>
          <a:prstGeom prst="rect">
            <a:avLst/>
          </a:prstGeom>
          <a:noFill/>
        </p:spPr>
        <p:txBody>
          <a:bodyPr wrap="none" rtlCol="0">
            <a:spAutoFit/>
          </a:bodyPr>
          <a:lstStyle/>
          <a:p>
            <a:r>
              <a:rPr lang="en-US" sz="1600" b="1" dirty="0" smtClean="0"/>
              <a:t>e</a:t>
            </a:r>
            <a:r>
              <a:rPr lang="en-US" sz="1600" b="1" baseline="-25000" dirty="0" smtClean="0"/>
              <a:t>g</a:t>
            </a:r>
            <a:endParaRPr lang="en-US" sz="1600" b="1" baseline="-25000" dirty="0"/>
          </a:p>
        </p:txBody>
      </p:sp>
      <p:sp>
        <p:nvSpPr>
          <p:cNvPr id="71" name="TextBox 70"/>
          <p:cNvSpPr txBox="1"/>
          <p:nvPr/>
        </p:nvSpPr>
        <p:spPr>
          <a:xfrm>
            <a:off x="5943600" y="3810000"/>
            <a:ext cx="388248" cy="338554"/>
          </a:xfrm>
          <a:prstGeom prst="rect">
            <a:avLst/>
          </a:prstGeom>
          <a:noFill/>
        </p:spPr>
        <p:txBody>
          <a:bodyPr wrap="none" rtlCol="0">
            <a:spAutoFit/>
          </a:bodyPr>
          <a:lstStyle/>
          <a:p>
            <a:r>
              <a:rPr lang="en-US" sz="1600" b="1" dirty="0" smtClean="0"/>
              <a:t>t</a:t>
            </a:r>
            <a:r>
              <a:rPr lang="en-US" sz="1600" b="1" baseline="-25000" dirty="0" smtClean="0"/>
              <a:t>2g</a:t>
            </a:r>
            <a:endParaRPr lang="en-US" sz="1600" b="1" baseline="-25000" dirty="0"/>
          </a:p>
        </p:txBody>
      </p:sp>
      <p:sp>
        <p:nvSpPr>
          <p:cNvPr id="72" name="TextBox 71"/>
          <p:cNvSpPr txBox="1"/>
          <p:nvPr/>
        </p:nvSpPr>
        <p:spPr>
          <a:xfrm>
            <a:off x="7086600" y="3962400"/>
            <a:ext cx="1095749" cy="338554"/>
          </a:xfrm>
          <a:prstGeom prst="rect">
            <a:avLst/>
          </a:prstGeom>
          <a:noFill/>
        </p:spPr>
        <p:txBody>
          <a:bodyPr wrap="none" rtlCol="0">
            <a:spAutoFit/>
          </a:bodyPr>
          <a:lstStyle/>
          <a:p>
            <a:r>
              <a:rPr lang="en-US" sz="1600" b="1" dirty="0" err="1" smtClean="0"/>
              <a:t>d</a:t>
            </a:r>
            <a:r>
              <a:rPr lang="en-US" sz="1600" b="1" baseline="-25000" dirty="0" err="1" smtClean="0"/>
              <a:t>xy</a:t>
            </a:r>
            <a:r>
              <a:rPr lang="en-US" sz="1600" b="1" dirty="0" smtClean="0"/>
              <a:t>, </a:t>
            </a:r>
            <a:r>
              <a:rPr lang="en-US" sz="1600" b="1" dirty="0" err="1" smtClean="0"/>
              <a:t>d</a:t>
            </a:r>
            <a:r>
              <a:rPr lang="en-US" sz="1600" b="1" baseline="-25000" dirty="0" err="1" smtClean="0"/>
              <a:t>yz</a:t>
            </a:r>
            <a:r>
              <a:rPr lang="en-US" sz="1600" b="1" dirty="0" smtClean="0"/>
              <a:t>, </a:t>
            </a:r>
            <a:r>
              <a:rPr lang="en-US" sz="1600" b="1" dirty="0" err="1" smtClean="0"/>
              <a:t>d</a:t>
            </a:r>
            <a:r>
              <a:rPr lang="en-US" sz="1600" b="1" baseline="-25000" dirty="0" err="1" smtClean="0"/>
              <a:t>zx</a:t>
            </a:r>
            <a:endParaRPr lang="en-US" sz="1600" b="1" baseline="-25000" dirty="0"/>
          </a:p>
        </p:txBody>
      </p:sp>
      <p:sp>
        <p:nvSpPr>
          <p:cNvPr id="73" name="TextBox 72"/>
          <p:cNvSpPr txBox="1"/>
          <p:nvPr/>
        </p:nvSpPr>
        <p:spPr>
          <a:xfrm>
            <a:off x="7086600" y="2819400"/>
            <a:ext cx="1127232" cy="338554"/>
          </a:xfrm>
          <a:prstGeom prst="rect">
            <a:avLst/>
          </a:prstGeom>
          <a:noFill/>
        </p:spPr>
        <p:txBody>
          <a:bodyPr wrap="none" rtlCol="0">
            <a:spAutoFit/>
          </a:bodyPr>
          <a:lstStyle/>
          <a:p>
            <a:r>
              <a:rPr lang="en-US" sz="1600" b="1" dirty="0" smtClean="0"/>
              <a:t>d</a:t>
            </a:r>
            <a:r>
              <a:rPr lang="en-US" sz="1600" b="1" baseline="-25000" dirty="0" smtClean="0"/>
              <a:t>3z</a:t>
            </a:r>
            <a:r>
              <a:rPr lang="en-US" sz="1200" b="1" baseline="-10000" dirty="0" smtClean="0"/>
              <a:t>2</a:t>
            </a:r>
            <a:r>
              <a:rPr lang="en-US" sz="1600" b="1" baseline="-25000" dirty="0" smtClean="0"/>
              <a:t>-r</a:t>
            </a:r>
            <a:r>
              <a:rPr lang="en-US" sz="1200" b="1" baseline="-10000" dirty="0" smtClean="0"/>
              <a:t>2</a:t>
            </a:r>
            <a:r>
              <a:rPr lang="en-US" sz="1600" b="1" dirty="0" smtClean="0"/>
              <a:t>, d</a:t>
            </a:r>
            <a:r>
              <a:rPr lang="en-US" sz="1600" b="1" baseline="-25000" dirty="0" smtClean="0"/>
              <a:t>x</a:t>
            </a:r>
            <a:r>
              <a:rPr lang="en-US" sz="1200" b="1" baseline="-10000" dirty="0" smtClean="0"/>
              <a:t>2</a:t>
            </a:r>
            <a:r>
              <a:rPr lang="en-US" sz="1600" b="1" baseline="-25000" dirty="0" smtClean="0"/>
              <a:t>-y</a:t>
            </a:r>
            <a:r>
              <a:rPr lang="en-US" sz="1200" b="1" baseline="-10000" dirty="0" smtClean="0"/>
              <a:t>2</a:t>
            </a:r>
            <a:endParaRPr lang="en-US" sz="1200" b="1" baseline="-10000" dirty="0"/>
          </a:p>
        </p:txBody>
      </p:sp>
      <p:cxnSp>
        <p:nvCxnSpPr>
          <p:cNvPr id="77" name="Straight Arrow Connector 76"/>
          <p:cNvCxnSpPr/>
          <p:nvPr/>
        </p:nvCxnSpPr>
        <p:spPr>
          <a:xfrm flipV="1">
            <a:off x="3733800" y="2057400"/>
            <a:ext cx="0" cy="2971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200400" y="1676400"/>
            <a:ext cx="1053109" cy="461665"/>
          </a:xfrm>
          <a:prstGeom prst="rect">
            <a:avLst/>
          </a:prstGeom>
          <a:noFill/>
        </p:spPr>
        <p:txBody>
          <a:bodyPr wrap="none" rtlCol="0">
            <a:spAutoFit/>
          </a:bodyPr>
          <a:lstStyle/>
          <a:p>
            <a:r>
              <a:rPr lang="en-US" sz="2400" b="1" dirty="0" smtClean="0"/>
              <a:t>Energy</a:t>
            </a:r>
            <a:endParaRPr lang="en-US" sz="24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r>
              <a:rPr lang="en-US" dirty="0" smtClean="0"/>
              <a:t>Origin of Gap in Co</a:t>
            </a:r>
            <a:r>
              <a:rPr lang="en-US" baseline="-25000" dirty="0" smtClean="0"/>
              <a:t>2</a:t>
            </a:r>
            <a:r>
              <a:rPr lang="en-US" dirty="0" smtClean="0"/>
              <a:t>MnSi</a:t>
            </a:r>
            <a:endParaRPr lang="en-US" dirty="0"/>
          </a:p>
        </p:txBody>
      </p:sp>
      <p:sp>
        <p:nvSpPr>
          <p:cNvPr id="5" name="Slide Number Placeholder 4"/>
          <p:cNvSpPr>
            <a:spLocks noGrp="1"/>
          </p:cNvSpPr>
          <p:nvPr>
            <p:ph type="sldNum" sz="quarter" idx="12"/>
          </p:nvPr>
        </p:nvSpPr>
        <p:spPr/>
        <p:txBody>
          <a:bodyPr/>
          <a:lstStyle/>
          <a:p>
            <a:fld id="{85DD869C-A0DD-4269-BF7D-6B559445C63A}" type="slidenum">
              <a:rPr lang="en-US" smtClean="0"/>
              <a:pPr/>
              <a:t>13</a:t>
            </a:fld>
            <a:endParaRPr lang="en-US" dirty="0"/>
          </a:p>
        </p:txBody>
      </p:sp>
      <p:cxnSp>
        <p:nvCxnSpPr>
          <p:cNvPr id="27" name="Straight Connector 26"/>
          <p:cNvCxnSpPr/>
          <p:nvPr/>
        </p:nvCxnSpPr>
        <p:spPr>
          <a:xfrm>
            <a:off x="2438400" y="490346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438400" y="481230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438400" y="472485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33877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438400" y="32965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38400" y="32091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438400" y="294678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438400" y="2859336"/>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438400" y="5249537"/>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438400" y="5162091"/>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120925" y="3666322"/>
            <a:ext cx="936475" cy="461665"/>
          </a:xfrm>
          <a:prstGeom prst="rect">
            <a:avLst/>
          </a:prstGeom>
          <a:noFill/>
        </p:spPr>
        <p:txBody>
          <a:bodyPr wrap="none" rtlCol="0">
            <a:spAutoFit/>
          </a:bodyPr>
          <a:lstStyle/>
          <a:p>
            <a:r>
              <a:rPr lang="en-US" sz="2400" b="1" dirty="0" smtClean="0"/>
              <a:t>Co-Co</a:t>
            </a:r>
            <a:endParaRPr lang="en-US" sz="2400" b="1" dirty="0"/>
          </a:p>
        </p:txBody>
      </p:sp>
      <p:sp>
        <p:nvSpPr>
          <p:cNvPr id="65" name="TextBox 64"/>
          <p:cNvSpPr txBox="1"/>
          <p:nvPr/>
        </p:nvSpPr>
        <p:spPr>
          <a:xfrm>
            <a:off x="1981200" y="2675722"/>
            <a:ext cx="360996" cy="338554"/>
          </a:xfrm>
          <a:prstGeom prst="rect">
            <a:avLst/>
          </a:prstGeom>
          <a:noFill/>
        </p:spPr>
        <p:txBody>
          <a:bodyPr wrap="none" rtlCol="0">
            <a:spAutoFit/>
          </a:bodyPr>
          <a:lstStyle/>
          <a:p>
            <a:r>
              <a:rPr lang="en-US" sz="1600" b="1" dirty="0" err="1" smtClean="0"/>
              <a:t>e</a:t>
            </a:r>
            <a:r>
              <a:rPr lang="en-US" sz="1600" b="1" baseline="-25000" dirty="0" err="1" smtClean="0"/>
              <a:t>u</a:t>
            </a:r>
            <a:endParaRPr lang="en-US" sz="1600" b="1" baseline="-25000" dirty="0"/>
          </a:p>
        </p:txBody>
      </p:sp>
      <p:sp>
        <p:nvSpPr>
          <p:cNvPr id="69" name="TextBox 68"/>
          <p:cNvSpPr txBox="1"/>
          <p:nvPr/>
        </p:nvSpPr>
        <p:spPr>
          <a:xfrm>
            <a:off x="1981200" y="3056722"/>
            <a:ext cx="397866" cy="338554"/>
          </a:xfrm>
          <a:prstGeom prst="rect">
            <a:avLst/>
          </a:prstGeom>
          <a:noFill/>
        </p:spPr>
        <p:txBody>
          <a:bodyPr wrap="none" rtlCol="0">
            <a:spAutoFit/>
          </a:bodyPr>
          <a:lstStyle/>
          <a:p>
            <a:r>
              <a:rPr lang="en-US" sz="1600" b="1" dirty="0" smtClean="0"/>
              <a:t>t</a:t>
            </a:r>
            <a:r>
              <a:rPr lang="en-US" sz="1600" b="1" baseline="-25000" dirty="0" smtClean="0"/>
              <a:t>1u</a:t>
            </a:r>
            <a:endParaRPr lang="en-US" sz="1600" b="1" baseline="-25000" dirty="0"/>
          </a:p>
        </p:txBody>
      </p:sp>
      <p:sp>
        <p:nvSpPr>
          <p:cNvPr id="70" name="TextBox 69"/>
          <p:cNvSpPr txBox="1"/>
          <p:nvPr/>
        </p:nvSpPr>
        <p:spPr>
          <a:xfrm>
            <a:off x="1981200" y="5037922"/>
            <a:ext cx="351378" cy="338554"/>
          </a:xfrm>
          <a:prstGeom prst="rect">
            <a:avLst/>
          </a:prstGeom>
          <a:noFill/>
        </p:spPr>
        <p:txBody>
          <a:bodyPr wrap="none" rtlCol="0">
            <a:spAutoFit/>
          </a:bodyPr>
          <a:lstStyle/>
          <a:p>
            <a:r>
              <a:rPr lang="en-US" sz="1600" b="1" dirty="0" smtClean="0"/>
              <a:t>e</a:t>
            </a:r>
            <a:r>
              <a:rPr lang="en-US" sz="1600" b="1" baseline="-25000" dirty="0" smtClean="0"/>
              <a:t>g</a:t>
            </a:r>
            <a:endParaRPr lang="en-US" sz="1600" b="1" baseline="-25000" dirty="0"/>
          </a:p>
        </p:txBody>
      </p:sp>
      <p:sp>
        <p:nvSpPr>
          <p:cNvPr id="71" name="TextBox 70"/>
          <p:cNvSpPr txBox="1"/>
          <p:nvPr/>
        </p:nvSpPr>
        <p:spPr>
          <a:xfrm>
            <a:off x="1981200" y="4580722"/>
            <a:ext cx="388248" cy="338554"/>
          </a:xfrm>
          <a:prstGeom prst="rect">
            <a:avLst/>
          </a:prstGeom>
          <a:noFill/>
        </p:spPr>
        <p:txBody>
          <a:bodyPr wrap="none" rtlCol="0">
            <a:spAutoFit/>
          </a:bodyPr>
          <a:lstStyle/>
          <a:p>
            <a:r>
              <a:rPr lang="en-US" sz="1600" b="1" dirty="0" smtClean="0"/>
              <a:t>t</a:t>
            </a:r>
            <a:r>
              <a:rPr lang="en-US" sz="1600" b="1" baseline="-25000" dirty="0" smtClean="0"/>
              <a:t>2g</a:t>
            </a:r>
            <a:endParaRPr lang="en-US" sz="1600" b="1" baseline="-25000" dirty="0"/>
          </a:p>
        </p:txBody>
      </p:sp>
      <p:cxnSp>
        <p:nvCxnSpPr>
          <p:cNvPr id="44" name="Straight Connector 43"/>
          <p:cNvCxnSpPr/>
          <p:nvPr/>
        </p:nvCxnSpPr>
        <p:spPr>
          <a:xfrm flipV="1">
            <a:off x="3200400" y="1837522"/>
            <a:ext cx="914400" cy="328578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200400" y="5239898"/>
            <a:ext cx="914400" cy="78862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200400" y="1532722"/>
            <a:ext cx="914400" cy="32545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200400" y="4903884"/>
            <a:ext cx="914400" cy="74363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8990" y="33615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8990" y="327036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208990" y="318291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208990" y="292057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208990" y="2833133"/>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208990" y="57499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208990" y="56587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08990" y="55713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208990" y="60960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8990" y="60085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191000" y="15589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191000" y="14677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191000" y="13803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191000" y="19050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191000" y="18175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200400" y="2895600"/>
            <a:ext cx="9144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200400" y="3276600"/>
            <a:ext cx="9144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838200" y="1447800"/>
            <a:ext cx="0" cy="4648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304800" y="1066800"/>
            <a:ext cx="1053109" cy="461665"/>
          </a:xfrm>
          <a:prstGeom prst="rect">
            <a:avLst/>
          </a:prstGeom>
          <a:noFill/>
        </p:spPr>
        <p:txBody>
          <a:bodyPr wrap="square" rtlCol="0">
            <a:spAutoFit/>
          </a:bodyPr>
          <a:lstStyle/>
          <a:p>
            <a:r>
              <a:rPr lang="en-US" sz="2400" b="1" dirty="0" smtClean="0"/>
              <a:t>Energy</a:t>
            </a:r>
            <a:endParaRPr lang="en-US" sz="2400" b="1" dirty="0"/>
          </a:p>
        </p:txBody>
      </p:sp>
      <p:sp>
        <p:nvSpPr>
          <p:cNvPr id="126" name="TextBox 125"/>
          <p:cNvSpPr txBox="1"/>
          <p:nvPr/>
        </p:nvSpPr>
        <p:spPr>
          <a:xfrm>
            <a:off x="6019800" y="3014246"/>
            <a:ext cx="1095749" cy="338554"/>
          </a:xfrm>
          <a:prstGeom prst="rect">
            <a:avLst/>
          </a:prstGeom>
          <a:noFill/>
        </p:spPr>
        <p:txBody>
          <a:bodyPr wrap="none" rtlCol="0">
            <a:spAutoFit/>
          </a:bodyPr>
          <a:lstStyle/>
          <a:p>
            <a:r>
              <a:rPr lang="en-US" sz="1600" b="1" dirty="0" err="1" smtClean="0"/>
              <a:t>d</a:t>
            </a:r>
            <a:r>
              <a:rPr lang="en-US" sz="1600" b="1" baseline="-25000" dirty="0" err="1" smtClean="0"/>
              <a:t>xy</a:t>
            </a:r>
            <a:r>
              <a:rPr lang="en-US" sz="1600" b="1" dirty="0" smtClean="0"/>
              <a:t>, </a:t>
            </a:r>
            <a:r>
              <a:rPr lang="en-US" sz="1600" b="1" dirty="0" err="1" smtClean="0"/>
              <a:t>d</a:t>
            </a:r>
            <a:r>
              <a:rPr lang="en-US" sz="1600" b="1" baseline="-25000" dirty="0" err="1" smtClean="0"/>
              <a:t>yz</a:t>
            </a:r>
            <a:r>
              <a:rPr lang="en-US" sz="1600" b="1" dirty="0" smtClean="0"/>
              <a:t>, </a:t>
            </a:r>
            <a:r>
              <a:rPr lang="en-US" sz="1600" b="1" dirty="0" err="1" smtClean="0"/>
              <a:t>d</a:t>
            </a:r>
            <a:r>
              <a:rPr lang="en-US" sz="1600" b="1" baseline="-25000" dirty="0" err="1" smtClean="0"/>
              <a:t>zx</a:t>
            </a:r>
            <a:endParaRPr lang="en-US" sz="1600" b="1" baseline="-25000" dirty="0"/>
          </a:p>
        </p:txBody>
      </p:sp>
      <p:cxnSp>
        <p:nvCxnSpPr>
          <p:cNvPr id="127" name="Straight Connector 126"/>
          <p:cNvCxnSpPr/>
          <p:nvPr/>
        </p:nvCxnSpPr>
        <p:spPr>
          <a:xfrm>
            <a:off x="6096000" y="279049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096000" y="25345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096000" y="24471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096000" y="29718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6096000" y="28843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6858000" y="2447122"/>
            <a:ext cx="619080" cy="461665"/>
          </a:xfrm>
          <a:prstGeom prst="rect">
            <a:avLst/>
          </a:prstGeom>
          <a:noFill/>
        </p:spPr>
        <p:txBody>
          <a:bodyPr wrap="none" rtlCol="0">
            <a:spAutoFit/>
          </a:bodyPr>
          <a:lstStyle/>
          <a:p>
            <a:r>
              <a:rPr lang="en-US" sz="2400" b="1" dirty="0" smtClean="0"/>
              <a:t>Mn</a:t>
            </a:r>
            <a:endParaRPr lang="en-US" sz="2400" b="1" dirty="0"/>
          </a:p>
        </p:txBody>
      </p:sp>
      <p:cxnSp>
        <p:nvCxnSpPr>
          <p:cNvPr id="133" name="Straight Connector 132"/>
          <p:cNvCxnSpPr/>
          <p:nvPr/>
        </p:nvCxnSpPr>
        <p:spPr>
          <a:xfrm>
            <a:off x="4953000" y="1828800"/>
            <a:ext cx="1066800" cy="69452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4953000" y="2895600"/>
            <a:ext cx="1066800" cy="275192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4953000" y="2590800"/>
            <a:ext cx="1066800" cy="3429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6019800" y="2057400"/>
            <a:ext cx="1127232" cy="338554"/>
          </a:xfrm>
          <a:prstGeom prst="rect">
            <a:avLst/>
          </a:prstGeom>
          <a:noFill/>
        </p:spPr>
        <p:txBody>
          <a:bodyPr wrap="none" rtlCol="0">
            <a:spAutoFit/>
          </a:bodyPr>
          <a:lstStyle/>
          <a:p>
            <a:r>
              <a:rPr lang="en-US" sz="1600" b="1" dirty="0" smtClean="0"/>
              <a:t>d</a:t>
            </a:r>
            <a:r>
              <a:rPr lang="en-US" sz="1600" b="1" baseline="-25000" dirty="0" smtClean="0"/>
              <a:t>3z</a:t>
            </a:r>
            <a:r>
              <a:rPr lang="en-US" sz="1200" b="1" baseline="-10000" dirty="0" smtClean="0"/>
              <a:t>2</a:t>
            </a:r>
            <a:r>
              <a:rPr lang="en-US" sz="1600" b="1" baseline="-25000" dirty="0" smtClean="0"/>
              <a:t>-r</a:t>
            </a:r>
            <a:r>
              <a:rPr lang="en-US" sz="1200" b="1" baseline="-10000" dirty="0" smtClean="0"/>
              <a:t>2</a:t>
            </a:r>
            <a:r>
              <a:rPr lang="en-US" sz="1600" b="1" dirty="0" smtClean="0"/>
              <a:t>, d</a:t>
            </a:r>
            <a:r>
              <a:rPr lang="en-US" sz="1600" b="1" baseline="-25000" dirty="0" smtClean="0"/>
              <a:t>x</a:t>
            </a:r>
            <a:r>
              <a:rPr lang="en-US" sz="1200" b="1" baseline="-10000" dirty="0" smtClean="0"/>
              <a:t>2</a:t>
            </a:r>
            <a:r>
              <a:rPr lang="en-US" sz="1600" b="1" baseline="-25000" dirty="0" smtClean="0"/>
              <a:t>-y</a:t>
            </a:r>
            <a:r>
              <a:rPr lang="en-US" sz="1200" b="1" baseline="-10000" dirty="0" smtClean="0"/>
              <a:t>2</a:t>
            </a:r>
            <a:endParaRPr lang="en-US" sz="1200" b="1" baseline="-10000" dirty="0"/>
          </a:p>
        </p:txBody>
      </p:sp>
      <p:cxnSp>
        <p:nvCxnSpPr>
          <p:cNvPr id="138" name="Straight Connector 137"/>
          <p:cNvCxnSpPr/>
          <p:nvPr/>
        </p:nvCxnSpPr>
        <p:spPr>
          <a:xfrm>
            <a:off x="4953000" y="1524000"/>
            <a:ext cx="1066800" cy="12954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Group 134"/>
          <p:cNvGrpSpPr/>
          <p:nvPr/>
        </p:nvGrpSpPr>
        <p:grpSpPr>
          <a:xfrm>
            <a:off x="1952251" y="999322"/>
            <a:ext cx="5134349" cy="4715678"/>
            <a:chOff x="1981200" y="1380322"/>
            <a:chExt cx="5134349" cy="4715678"/>
          </a:xfrm>
        </p:grpSpPr>
        <p:cxnSp>
          <p:nvCxnSpPr>
            <p:cNvPr id="136" name="Straight Connector 135"/>
            <p:cNvCxnSpPr/>
            <p:nvPr/>
          </p:nvCxnSpPr>
          <p:spPr>
            <a:xfrm>
              <a:off x="2438400" y="4903462"/>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438400" y="4812305"/>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438400" y="4724859"/>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438400" y="3387725"/>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438400" y="3296568"/>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2438400" y="3209122"/>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2438400" y="2946782"/>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438400" y="2859336"/>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438400" y="5249537"/>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438400" y="5162091"/>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1981200" y="2675722"/>
              <a:ext cx="360996" cy="338554"/>
            </a:xfrm>
            <a:prstGeom prst="rect">
              <a:avLst/>
            </a:prstGeom>
            <a:noFill/>
            <a:ln>
              <a:noFill/>
            </a:ln>
          </p:spPr>
          <p:txBody>
            <a:bodyPr wrap="none" rtlCol="0">
              <a:spAutoFit/>
            </a:bodyPr>
            <a:lstStyle/>
            <a:p>
              <a:r>
                <a:rPr lang="en-US" sz="1600" b="1" dirty="0" err="1" smtClean="0">
                  <a:solidFill>
                    <a:srgbClr val="0000FF"/>
                  </a:solidFill>
                </a:rPr>
                <a:t>e</a:t>
              </a:r>
              <a:r>
                <a:rPr lang="en-US" sz="1600" b="1" baseline="-25000" dirty="0" err="1" smtClean="0">
                  <a:solidFill>
                    <a:srgbClr val="0000FF"/>
                  </a:solidFill>
                </a:rPr>
                <a:t>u</a:t>
              </a:r>
              <a:endParaRPr lang="en-US" sz="1600" b="1" baseline="-25000" dirty="0">
                <a:solidFill>
                  <a:srgbClr val="0000FF"/>
                </a:solidFill>
              </a:endParaRPr>
            </a:p>
          </p:txBody>
        </p:sp>
        <p:sp>
          <p:nvSpPr>
            <p:cNvPr id="147" name="TextBox 146"/>
            <p:cNvSpPr txBox="1"/>
            <p:nvPr/>
          </p:nvSpPr>
          <p:spPr>
            <a:xfrm>
              <a:off x="1981200" y="3056722"/>
              <a:ext cx="397866" cy="338554"/>
            </a:xfrm>
            <a:prstGeom prst="rect">
              <a:avLst/>
            </a:prstGeom>
            <a:noFill/>
            <a:ln>
              <a:noFill/>
            </a:ln>
          </p:spPr>
          <p:txBody>
            <a:bodyPr wrap="none" rtlCol="0">
              <a:spAutoFit/>
            </a:bodyPr>
            <a:lstStyle/>
            <a:p>
              <a:r>
                <a:rPr lang="en-US" sz="1600" b="1" dirty="0" smtClean="0">
                  <a:solidFill>
                    <a:srgbClr val="0000FF"/>
                  </a:solidFill>
                </a:rPr>
                <a:t>t</a:t>
              </a:r>
              <a:r>
                <a:rPr lang="en-US" sz="1600" b="1" baseline="-25000" dirty="0" smtClean="0">
                  <a:solidFill>
                    <a:srgbClr val="0000FF"/>
                  </a:solidFill>
                </a:rPr>
                <a:t>1u</a:t>
              </a:r>
              <a:endParaRPr lang="en-US" sz="1600" b="1" baseline="-25000" dirty="0">
                <a:solidFill>
                  <a:srgbClr val="0000FF"/>
                </a:solidFill>
              </a:endParaRPr>
            </a:p>
          </p:txBody>
        </p:sp>
        <p:sp>
          <p:nvSpPr>
            <p:cNvPr id="148" name="TextBox 147"/>
            <p:cNvSpPr txBox="1"/>
            <p:nvPr/>
          </p:nvSpPr>
          <p:spPr>
            <a:xfrm>
              <a:off x="1981200" y="5037922"/>
              <a:ext cx="351378" cy="338554"/>
            </a:xfrm>
            <a:prstGeom prst="rect">
              <a:avLst/>
            </a:prstGeom>
            <a:noFill/>
            <a:ln>
              <a:noFill/>
            </a:ln>
          </p:spPr>
          <p:txBody>
            <a:bodyPr wrap="none" rtlCol="0">
              <a:spAutoFit/>
            </a:bodyPr>
            <a:lstStyle/>
            <a:p>
              <a:r>
                <a:rPr lang="en-US" sz="1600" b="1" dirty="0" smtClean="0">
                  <a:solidFill>
                    <a:srgbClr val="0000FF"/>
                  </a:solidFill>
                </a:rPr>
                <a:t>e</a:t>
              </a:r>
              <a:r>
                <a:rPr lang="en-US" sz="1600" b="1" baseline="-25000" dirty="0" smtClean="0">
                  <a:solidFill>
                    <a:srgbClr val="0000FF"/>
                  </a:solidFill>
                </a:rPr>
                <a:t>g</a:t>
              </a:r>
              <a:endParaRPr lang="en-US" sz="1600" b="1" baseline="-25000" dirty="0">
                <a:solidFill>
                  <a:srgbClr val="0000FF"/>
                </a:solidFill>
              </a:endParaRPr>
            </a:p>
          </p:txBody>
        </p:sp>
        <p:sp>
          <p:nvSpPr>
            <p:cNvPr id="149" name="TextBox 148"/>
            <p:cNvSpPr txBox="1"/>
            <p:nvPr/>
          </p:nvSpPr>
          <p:spPr>
            <a:xfrm>
              <a:off x="1981200" y="4580722"/>
              <a:ext cx="388248" cy="338554"/>
            </a:xfrm>
            <a:prstGeom prst="rect">
              <a:avLst/>
            </a:prstGeom>
            <a:noFill/>
            <a:ln>
              <a:noFill/>
            </a:ln>
          </p:spPr>
          <p:txBody>
            <a:bodyPr wrap="none" rtlCol="0">
              <a:spAutoFit/>
            </a:bodyPr>
            <a:lstStyle/>
            <a:p>
              <a:r>
                <a:rPr lang="en-US" sz="1600" b="1" dirty="0" smtClean="0">
                  <a:solidFill>
                    <a:srgbClr val="0000FF"/>
                  </a:solidFill>
                </a:rPr>
                <a:t>t</a:t>
              </a:r>
              <a:r>
                <a:rPr lang="en-US" sz="1600" b="1" baseline="-25000" dirty="0" smtClean="0">
                  <a:solidFill>
                    <a:srgbClr val="0000FF"/>
                  </a:solidFill>
                </a:rPr>
                <a:t>2g</a:t>
              </a:r>
              <a:endParaRPr lang="en-US" sz="1600" b="1" baseline="-25000" dirty="0">
                <a:solidFill>
                  <a:srgbClr val="0000FF"/>
                </a:solidFill>
              </a:endParaRPr>
            </a:p>
          </p:txBody>
        </p:sp>
        <p:cxnSp>
          <p:nvCxnSpPr>
            <p:cNvPr id="150" name="Straight Connector 149"/>
            <p:cNvCxnSpPr/>
            <p:nvPr/>
          </p:nvCxnSpPr>
          <p:spPr>
            <a:xfrm flipV="1">
              <a:off x="3200400" y="1837522"/>
              <a:ext cx="914400" cy="3285782"/>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200400" y="5239898"/>
              <a:ext cx="914400" cy="788624"/>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3200400" y="1532722"/>
              <a:ext cx="914400" cy="3254566"/>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3200400" y="4903884"/>
              <a:ext cx="914400" cy="743638"/>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8990" y="3361522"/>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4208990" y="3270365"/>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4208990" y="3182919"/>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208990" y="2920579"/>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4208990" y="2833133"/>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4208990" y="5749925"/>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4208990" y="5658768"/>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208990" y="5571322"/>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4208990" y="6096000"/>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208990" y="6008554"/>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4191000" y="1558925"/>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191000" y="1467768"/>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4191000" y="1380322"/>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191000" y="1905000"/>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4191000" y="1817554"/>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6096000" y="2625725"/>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6096000" y="2534568"/>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6096000" y="2447122"/>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6096000" y="2971800"/>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6096000" y="2884354"/>
              <a:ext cx="66781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4953000" y="1456522"/>
              <a:ext cx="1066800" cy="106680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4953000" y="2599522"/>
              <a:ext cx="1066800" cy="304800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4953000" y="2980522"/>
              <a:ext cx="1066800" cy="297180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3200400" y="2895600"/>
              <a:ext cx="914400" cy="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3200400" y="3276600"/>
              <a:ext cx="914400" cy="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80" name="TextBox 179"/>
            <p:cNvSpPr txBox="1"/>
            <p:nvPr/>
          </p:nvSpPr>
          <p:spPr>
            <a:xfrm>
              <a:off x="6019800" y="2057400"/>
              <a:ext cx="1095749" cy="338554"/>
            </a:xfrm>
            <a:prstGeom prst="rect">
              <a:avLst/>
            </a:prstGeom>
            <a:noFill/>
            <a:ln>
              <a:noFill/>
            </a:ln>
          </p:spPr>
          <p:txBody>
            <a:bodyPr wrap="none" rtlCol="0">
              <a:spAutoFit/>
            </a:bodyPr>
            <a:lstStyle/>
            <a:p>
              <a:r>
                <a:rPr lang="en-US" sz="1600" b="1" dirty="0" err="1" smtClean="0">
                  <a:solidFill>
                    <a:srgbClr val="0000FF"/>
                  </a:solidFill>
                </a:rPr>
                <a:t>d</a:t>
              </a:r>
              <a:r>
                <a:rPr lang="en-US" sz="1600" b="1" baseline="-25000" dirty="0" err="1" smtClean="0">
                  <a:solidFill>
                    <a:srgbClr val="0000FF"/>
                  </a:solidFill>
                </a:rPr>
                <a:t>xy</a:t>
              </a:r>
              <a:r>
                <a:rPr lang="en-US" sz="1600" b="1" dirty="0" smtClean="0">
                  <a:solidFill>
                    <a:srgbClr val="0000FF"/>
                  </a:solidFill>
                </a:rPr>
                <a:t>, </a:t>
              </a:r>
              <a:r>
                <a:rPr lang="en-US" sz="1600" b="1" dirty="0" err="1" smtClean="0">
                  <a:solidFill>
                    <a:srgbClr val="0000FF"/>
                  </a:solidFill>
                </a:rPr>
                <a:t>d</a:t>
              </a:r>
              <a:r>
                <a:rPr lang="en-US" sz="1600" b="1" baseline="-25000" dirty="0" err="1" smtClean="0">
                  <a:solidFill>
                    <a:srgbClr val="0000FF"/>
                  </a:solidFill>
                </a:rPr>
                <a:t>yz</a:t>
              </a:r>
              <a:r>
                <a:rPr lang="en-US" sz="1600" b="1" dirty="0" smtClean="0">
                  <a:solidFill>
                    <a:srgbClr val="0000FF"/>
                  </a:solidFill>
                </a:rPr>
                <a:t>, </a:t>
              </a:r>
              <a:r>
                <a:rPr lang="en-US" sz="1600" b="1" dirty="0" err="1" smtClean="0">
                  <a:solidFill>
                    <a:srgbClr val="0000FF"/>
                  </a:solidFill>
                </a:rPr>
                <a:t>d</a:t>
              </a:r>
              <a:r>
                <a:rPr lang="en-US" sz="1600" b="1" baseline="-25000" dirty="0" err="1" smtClean="0">
                  <a:solidFill>
                    <a:srgbClr val="0000FF"/>
                  </a:solidFill>
                </a:rPr>
                <a:t>zx</a:t>
              </a:r>
              <a:endParaRPr lang="en-US" sz="1600" b="1" baseline="-25000" dirty="0">
                <a:solidFill>
                  <a:srgbClr val="0000FF"/>
                </a:solidFill>
              </a:endParaRPr>
            </a:p>
          </p:txBody>
        </p:sp>
      </p:grpSp>
      <p:grpSp>
        <p:nvGrpSpPr>
          <p:cNvPr id="54" name="Group 53"/>
          <p:cNvGrpSpPr/>
          <p:nvPr/>
        </p:nvGrpSpPr>
        <p:grpSpPr>
          <a:xfrm>
            <a:off x="1981200" y="1761322"/>
            <a:ext cx="5165832" cy="4715678"/>
            <a:chOff x="1981200" y="1380322"/>
            <a:chExt cx="5165832" cy="4715678"/>
          </a:xfrm>
        </p:grpSpPr>
        <p:cxnSp>
          <p:nvCxnSpPr>
            <p:cNvPr id="55" name="Straight Connector 54"/>
            <p:cNvCxnSpPr/>
            <p:nvPr/>
          </p:nvCxnSpPr>
          <p:spPr>
            <a:xfrm>
              <a:off x="2438400" y="4903462"/>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38400" y="4812305"/>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438400" y="4724859"/>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438400" y="3387725"/>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38400" y="3296568"/>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38400" y="3209122"/>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438400" y="2946782"/>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438400" y="2859336"/>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438400" y="5249537"/>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438400" y="5162091"/>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981200" y="2675722"/>
              <a:ext cx="360996" cy="338554"/>
            </a:xfrm>
            <a:prstGeom prst="rect">
              <a:avLst/>
            </a:prstGeom>
            <a:noFill/>
            <a:ln>
              <a:noFill/>
            </a:ln>
          </p:spPr>
          <p:txBody>
            <a:bodyPr wrap="none" rtlCol="0">
              <a:spAutoFit/>
            </a:bodyPr>
            <a:lstStyle/>
            <a:p>
              <a:r>
                <a:rPr lang="en-US" sz="1600" b="1" dirty="0" err="1" smtClean="0">
                  <a:solidFill>
                    <a:srgbClr val="FF0000"/>
                  </a:solidFill>
                </a:rPr>
                <a:t>e</a:t>
              </a:r>
              <a:r>
                <a:rPr lang="en-US" sz="1600" b="1" baseline="-25000" dirty="0" err="1" smtClean="0">
                  <a:solidFill>
                    <a:srgbClr val="FF0000"/>
                  </a:solidFill>
                </a:rPr>
                <a:t>u</a:t>
              </a:r>
              <a:endParaRPr lang="en-US" sz="1600" b="1" baseline="-25000" dirty="0">
                <a:solidFill>
                  <a:srgbClr val="FF0000"/>
                </a:solidFill>
              </a:endParaRPr>
            </a:p>
          </p:txBody>
        </p:sp>
        <p:sp>
          <p:nvSpPr>
            <p:cNvPr id="68" name="TextBox 67"/>
            <p:cNvSpPr txBox="1"/>
            <p:nvPr/>
          </p:nvSpPr>
          <p:spPr>
            <a:xfrm>
              <a:off x="1981200" y="3056722"/>
              <a:ext cx="397866" cy="338554"/>
            </a:xfrm>
            <a:prstGeom prst="rect">
              <a:avLst/>
            </a:prstGeom>
            <a:noFill/>
            <a:ln>
              <a:noFill/>
            </a:ln>
          </p:spPr>
          <p:txBody>
            <a:bodyPr wrap="none" rtlCol="0">
              <a:spAutoFit/>
            </a:bodyPr>
            <a:lstStyle/>
            <a:p>
              <a:r>
                <a:rPr lang="en-US" sz="1600" b="1" dirty="0" smtClean="0">
                  <a:solidFill>
                    <a:srgbClr val="FF0000"/>
                  </a:solidFill>
                </a:rPr>
                <a:t>t</a:t>
              </a:r>
              <a:r>
                <a:rPr lang="en-US" sz="1600" b="1" baseline="-25000" dirty="0" smtClean="0">
                  <a:solidFill>
                    <a:srgbClr val="FF0000"/>
                  </a:solidFill>
                </a:rPr>
                <a:t>1u</a:t>
              </a:r>
              <a:endParaRPr lang="en-US" sz="1600" b="1" baseline="-25000" dirty="0">
                <a:solidFill>
                  <a:srgbClr val="FF0000"/>
                </a:solidFill>
              </a:endParaRPr>
            </a:p>
          </p:txBody>
        </p:sp>
        <p:sp>
          <p:nvSpPr>
            <p:cNvPr id="72" name="TextBox 71"/>
            <p:cNvSpPr txBox="1"/>
            <p:nvPr/>
          </p:nvSpPr>
          <p:spPr>
            <a:xfrm>
              <a:off x="1981200" y="5037922"/>
              <a:ext cx="351378" cy="338554"/>
            </a:xfrm>
            <a:prstGeom prst="rect">
              <a:avLst/>
            </a:prstGeom>
            <a:noFill/>
            <a:ln>
              <a:noFill/>
            </a:ln>
          </p:spPr>
          <p:txBody>
            <a:bodyPr wrap="none" rtlCol="0">
              <a:spAutoFit/>
            </a:bodyPr>
            <a:lstStyle/>
            <a:p>
              <a:r>
                <a:rPr lang="en-US" sz="1600" b="1" dirty="0" smtClean="0">
                  <a:solidFill>
                    <a:srgbClr val="FF0000"/>
                  </a:solidFill>
                </a:rPr>
                <a:t>e</a:t>
              </a:r>
              <a:r>
                <a:rPr lang="en-US" sz="1600" b="1" baseline="-25000" dirty="0" smtClean="0">
                  <a:solidFill>
                    <a:srgbClr val="FF0000"/>
                  </a:solidFill>
                </a:rPr>
                <a:t>g</a:t>
              </a:r>
              <a:endParaRPr lang="en-US" sz="1600" b="1" baseline="-25000" dirty="0">
                <a:solidFill>
                  <a:srgbClr val="FF0000"/>
                </a:solidFill>
              </a:endParaRPr>
            </a:p>
          </p:txBody>
        </p:sp>
        <p:sp>
          <p:nvSpPr>
            <p:cNvPr id="88" name="TextBox 87"/>
            <p:cNvSpPr txBox="1"/>
            <p:nvPr/>
          </p:nvSpPr>
          <p:spPr>
            <a:xfrm>
              <a:off x="1981200" y="4580722"/>
              <a:ext cx="388248" cy="338554"/>
            </a:xfrm>
            <a:prstGeom prst="rect">
              <a:avLst/>
            </a:prstGeom>
            <a:noFill/>
            <a:ln>
              <a:noFill/>
            </a:ln>
          </p:spPr>
          <p:txBody>
            <a:bodyPr wrap="none" rtlCol="0">
              <a:spAutoFit/>
            </a:bodyPr>
            <a:lstStyle/>
            <a:p>
              <a:r>
                <a:rPr lang="en-US" sz="1600" b="1" dirty="0" smtClean="0">
                  <a:solidFill>
                    <a:srgbClr val="FF0000"/>
                  </a:solidFill>
                </a:rPr>
                <a:t>t</a:t>
              </a:r>
              <a:r>
                <a:rPr lang="en-US" sz="1600" b="1" baseline="-25000" dirty="0" smtClean="0">
                  <a:solidFill>
                    <a:srgbClr val="FF0000"/>
                  </a:solidFill>
                </a:rPr>
                <a:t>2g</a:t>
              </a:r>
              <a:endParaRPr lang="en-US" sz="1600" b="1" baseline="-25000" dirty="0">
                <a:solidFill>
                  <a:srgbClr val="FF0000"/>
                </a:solidFill>
              </a:endParaRPr>
            </a:p>
          </p:txBody>
        </p:sp>
        <p:cxnSp>
          <p:nvCxnSpPr>
            <p:cNvPr id="89" name="Straight Connector 88"/>
            <p:cNvCxnSpPr/>
            <p:nvPr/>
          </p:nvCxnSpPr>
          <p:spPr>
            <a:xfrm flipV="1">
              <a:off x="3200400" y="1837522"/>
              <a:ext cx="914400" cy="328578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200400" y="5239898"/>
              <a:ext cx="914400" cy="78862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3200400" y="1532722"/>
              <a:ext cx="914400" cy="325456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200400" y="4903884"/>
              <a:ext cx="914400" cy="74363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8990" y="3361522"/>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208990" y="3270365"/>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208990" y="3182919"/>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8990" y="2920579"/>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208990" y="2833133"/>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08990" y="5749925"/>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208990" y="5658768"/>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8990" y="5571322"/>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208990" y="6096000"/>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208990" y="6008554"/>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191000" y="1558925"/>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191000" y="1467768"/>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191000" y="1380322"/>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191000" y="1905000"/>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191000" y="1817554"/>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6096000" y="2625725"/>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096000" y="2534568"/>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096000" y="2447122"/>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6096000" y="2971800"/>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6096000" y="2884354"/>
              <a:ext cx="667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953000" y="1456522"/>
              <a:ext cx="1066800" cy="10668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4953000" y="2599522"/>
              <a:ext cx="1066800" cy="30480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4953000" y="2980522"/>
              <a:ext cx="1066800" cy="29718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6019800" y="3048000"/>
              <a:ext cx="1127232" cy="338554"/>
            </a:xfrm>
            <a:prstGeom prst="rect">
              <a:avLst/>
            </a:prstGeom>
            <a:noFill/>
            <a:ln>
              <a:noFill/>
            </a:ln>
          </p:spPr>
          <p:txBody>
            <a:bodyPr wrap="none" rtlCol="0">
              <a:spAutoFit/>
            </a:bodyPr>
            <a:lstStyle/>
            <a:p>
              <a:r>
                <a:rPr lang="en-US" sz="1600" b="1" dirty="0" smtClean="0">
                  <a:solidFill>
                    <a:srgbClr val="FF0000"/>
                  </a:solidFill>
                </a:rPr>
                <a:t>d</a:t>
              </a:r>
              <a:r>
                <a:rPr lang="en-US" sz="1600" b="1" baseline="-25000" dirty="0" smtClean="0">
                  <a:solidFill>
                    <a:srgbClr val="FF0000"/>
                  </a:solidFill>
                </a:rPr>
                <a:t>3z</a:t>
              </a:r>
              <a:r>
                <a:rPr lang="en-US" sz="1200" b="1" baseline="-10000" dirty="0" smtClean="0">
                  <a:solidFill>
                    <a:srgbClr val="FF0000"/>
                  </a:solidFill>
                </a:rPr>
                <a:t>2</a:t>
              </a:r>
              <a:r>
                <a:rPr lang="en-US" sz="1600" b="1" baseline="-25000" dirty="0" smtClean="0">
                  <a:solidFill>
                    <a:srgbClr val="FF0000"/>
                  </a:solidFill>
                </a:rPr>
                <a:t>-r</a:t>
              </a:r>
              <a:r>
                <a:rPr lang="en-US" sz="1200" b="1" baseline="-10000" dirty="0" smtClean="0">
                  <a:solidFill>
                    <a:srgbClr val="FF0000"/>
                  </a:solidFill>
                </a:rPr>
                <a:t>2</a:t>
              </a:r>
              <a:r>
                <a:rPr lang="en-US" sz="1600" b="1" dirty="0" smtClean="0">
                  <a:solidFill>
                    <a:srgbClr val="FF0000"/>
                  </a:solidFill>
                </a:rPr>
                <a:t>, d</a:t>
              </a:r>
              <a:r>
                <a:rPr lang="en-US" sz="1600" b="1" baseline="-25000" dirty="0" smtClean="0">
                  <a:solidFill>
                    <a:srgbClr val="FF0000"/>
                  </a:solidFill>
                </a:rPr>
                <a:t>x</a:t>
              </a:r>
              <a:r>
                <a:rPr lang="en-US" sz="1200" b="1" baseline="-10000" dirty="0" smtClean="0">
                  <a:solidFill>
                    <a:srgbClr val="FF0000"/>
                  </a:solidFill>
                </a:rPr>
                <a:t>2</a:t>
              </a:r>
              <a:r>
                <a:rPr lang="en-US" sz="1600" b="1" baseline="-25000" dirty="0" smtClean="0">
                  <a:solidFill>
                    <a:srgbClr val="FF0000"/>
                  </a:solidFill>
                </a:rPr>
                <a:t>-y</a:t>
              </a:r>
              <a:r>
                <a:rPr lang="en-US" sz="1200" b="1" baseline="-10000" dirty="0" smtClean="0">
                  <a:solidFill>
                    <a:srgbClr val="FF0000"/>
                  </a:solidFill>
                </a:rPr>
                <a:t>2</a:t>
              </a:r>
              <a:endParaRPr lang="en-US" sz="1200" b="1" baseline="-10000" dirty="0">
                <a:solidFill>
                  <a:srgbClr val="FF0000"/>
                </a:solidFill>
              </a:endParaRPr>
            </a:p>
          </p:txBody>
        </p:sp>
        <p:cxnSp>
          <p:nvCxnSpPr>
            <p:cNvPr id="132" name="Straight Connector 131"/>
            <p:cNvCxnSpPr/>
            <p:nvPr/>
          </p:nvCxnSpPr>
          <p:spPr>
            <a:xfrm>
              <a:off x="3200400" y="2895600"/>
              <a:ext cx="91440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200400" y="3276600"/>
              <a:ext cx="91440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28600" y="-76200"/>
            <a:ext cx="8229600" cy="1143000"/>
          </a:xfrm>
        </p:spPr>
        <p:txBody>
          <a:bodyPr/>
          <a:lstStyle/>
          <a:p>
            <a:r>
              <a:rPr lang="en-US" dirty="0" smtClean="0"/>
              <a:t>Origin of Gap in Co</a:t>
            </a:r>
            <a:r>
              <a:rPr lang="en-US" baseline="-25000" dirty="0" smtClean="0"/>
              <a:t>2</a:t>
            </a:r>
            <a:r>
              <a:rPr lang="en-US" dirty="0" smtClean="0"/>
              <a:t>MnSi</a:t>
            </a:r>
            <a:endParaRPr lang="en-US" dirty="0"/>
          </a:p>
        </p:txBody>
      </p:sp>
      <p:sp>
        <p:nvSpPr>
          <p:cNvPr id="5" name="Slide Number Placeholder 4"/>
          <p:cNvSpPr>
            <a:spLocks noGrp="1"/>
          </p:cNvSpPr>
          <p:nvPr>
            <p:ph type="sldNum" sz="quarter" idx="12"/>
          </p:nvPr>
        </p:nvSpPr>
        <p:spPr/>
        <p:txBody>
          <a:bodyPr/>
          <a:lstStyle/>
          <a:p>
            <a:fld id="{85DD869C-A0DD-4269-BF7D-6B559445C63A}" type="slidenum">
              <a:rPr lang="en-US" smtClean="0"/>
              <a:pPr/>
              <a:t>14</a:t>
            </a:fld>
            <a:endParaRPr lang="en-US" dirty="0"/>
          </a:p>
        </p:txBody>
      </p:sp>
      <p:sp>
        <p:nvSpPr>
          <p:cNvPr id="57" name="TextBox 56"/>
          <p:cNvSpPr txBox="1"/>
          <p:nvPr/>
        </p:nvSpPr>
        <p:spPr>
          <a:xfrm>
            <a:off x="1120925" y="3666322"/>
            <a:ext cx="936475" cy="461665"/>
          </a:xfrm>
          <a:prstGeom prst="rect">
            <a:avLst/>
          </a:prstGeom>
          <a:noFill/>
        </p:spPr>
        <p:txBody>
          <a:bodyPr wrap="none" rtlCol="0">
            <a:spAutoFit/>
          </a:bodyPr>
          <a:lstStyle/>
          <a:p>
            <a:r>
              <a:rPr lang="en-US" sz="2400" b="1" dirty="0" smtClean="0"/>
              <a:t>Co-Co</a:t>
            </a:r>
            <a:endParaRPr lang="en-US" sz="2400" b="1" dirty="0"/>
          </a:p>
        </p:txBody>
      </p:sp>
      <p:sp>
        <p:nvSpPr>
          <p:cNvPr id="97" name="TextBox 96"/>
          <p:cNvSpPr txBox="1"/>
          <p:nvPr/>
        </p:nvSpPr>
        <p:spPr>
          <a:xfrm>
            <a:off x="6858000" y="2447122"/>
            <a:ext cx="619080" cy="461665"/>
          </a:xfrm>
          <a:prstGeom prst="rect">
            <a:avLst/>
          </a:prstGeom>
          <a:noFill/>
        </p:spPr>
        <p:txBody>
          <a:bodyPr wrap="none" rtlCol="0">
            <a:spAutoFit/>
          </a:bodyPr>
          <a:lstStyle/>
          <a:p>
            <a:r>
              <a:rPr lang="en-US" sz="2400" b="1" dirty="0" smtClean="0"/>
              <a:t>Mn</a:t>
            </a:r>
            <a:endParaRPr lang="en-US" sz="2400" b="1" dirty="0"/>
          </a:p>
        </p:txBody>
      </p:sp>
      <p:cxnSp>
        <p:nvCxnSpPr>
          <p:cNvPr id="122" name="Straight Arrow Connector 121"/>
          <p:cNvCxnSpPr/>
          <p:nvPr/>
        </p:nvCxnSpPr>
        <p:spPr>
          <a:xfrm flipV="1">
            <a:off x="838200" y="1447800"/>
            <a:ext cx="0" cy="4648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304800" y="1066800"/>
            <a:ext cx="1053109" cy="461665"/>
          </a:xfrm>
          <a:prstGeom prst="rect">
            <a:avLst/>
          </a:prstGeom>
          <a:noFill/>
        </p:spPr>
        <p:txBody>
          <a:bodyPr wrap="square" rtlCol="0">
            <a:spAutoFit/>
          </a:bodyPr>
          <a:lstStyle/>
          <a:p>
            <a:r>
              <a:rPr lang="en-US" sz="2400" b="1" dirty="0" smtClean="0"/>
              <a:t>Energy</a:t>
            </a:r>
            <a:endParaRPr lang="en-US" sz="2400" b="1" dirty="0"/>
          </a:p>
        </p:txBody>
      </p:sp>
      <p:sp>
        <p:nvSpPr>
          <p:cNvPr id="181" name="TextBox 180"/>
          <p:cNvSpPr txBox="1"/>
          <p:nvPr/>
        </p:nvSpPr>
        <p:spPr>
          <a:xfrm>
            <a:off x="838200" y="2286000"/>
            <a:ext cx="184731" cy="369332"/>
          </a:xfrm>
          <a:prstGeom prst="rect">
            <a:avLst/>
          </a:prstGeom>
          <a:noFill/>
        </p:spPr>
        <p:txBody>
          <a:bodyPr wrap="none" rtlCol="0">
            <a:spAutoFit/>
          </a:bodyPr>
          <a:lstStyle/>
          <a:p>
            <a:endParaRPr lang="en-US" dirty="0"/>
          </a:p>
        </p:txBody>
      </p:sp>
      <p:cxnSp>
        <p:nvCxnSpPr>
          <p:cNvPr id="183" name="Straight Arrow Connector 182"/>
          <p:cNvCxnSpPr/>
          <p:nvPr/>
        </p:nvCxnSpPr>
        <p:spPr>
          <a:xfrm>
            <a:off x="7620000" y="2133600"/>
            <a:ext cx="0" cy="8382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7696200" y="2286000"/>
            <a:ext cx="533400" cy="461665"/>
          </a:xfrm>
          <a:prstGeom prst="rect">
            <a:avLst/>
          </a:prstGeom>
          <a:noFill/>
        </p:spPr>
        <p:txBody>
          <a:bodyPr wrap="square" rtlCol="0">
            <a:spAutoFit/>
          </a:bodyPr>
          <a:lstStyle/>
          <a:p>
            <a:r>
              <a:rPr lang="en-US" sz="2400" b="1" dirty="0" err="1" smtClean="0"/>
              <a:t>E</a:t>
            </a:r>
            <a:r>
              <a:rPr lang="en-US" sz="2400" b="1" baseline="-25000" dirty="0" err="1" smtClean="0"/>
              <a:t>e</a:t>
            </a:r>
            <a:r>
              <a:rPr lang="en-US" sz="2400" b="1" baseline="-25000" dirty="0" err="1" smtClean="0"/>
              <a:t>x</a:t>
            </a:r>
            <a:endParaRPr lang="en-US" sz="2400" b="1" baseline="-25000" dirty="0" smtClean="0"/>
          </a:p>
        </p:txBody>
      </p:sp>
      <p:sp>
        <p:nvSpPr>
          <p:cNvPr id="185" name="TextBox 184"/>
          <p:cNvSpPr txBox="1"/>
          <p:nvPr/>
        </p:nvSpPr>
        <p:spPr>
          <a:xfrm>
            <a:off x="6781800" y="5486400"/>
            <a:ext cx="1103187" cy="400110"/>
          </a:xfrm>
          <a:prstGeom prst="rect">
            <a:avLst/>
          </a:prstGeom>
          <a:noFill/>
          <a:ln>
            <a:noFill/>
          </a:ln>
        </p:spPr>
        <p:txBody>
          <a:bodyPr wrap="none" rtlCol="0">
            <a:spAutoFit/>
          </a:bodyPr>
          <a:lstStyle/>
          <a:p>
            <a:r>
              <a:rPr lang="en-US" sz="2000" b="1" dirty="0" smtClean="0">
                <a:solidFill>
                  <a:srgbClr val="FF0000"/>
                </a:solidFill>
              </a:rPr>
              <a:t>Majority</a:t>
            </a:r>
            <a:endParaRPr lang="en-US" sz="2000" b="1" dirty="0">
              <a:solidFill>
                <a:srgbClr val="FF0000"/>
              </a:solidFill>
            </a:endParaRPr>
          </a:p>
        </p:txBody>
      </p:sp>
      <p:sp>
        <p:nvSpPr>
          <p:cNvPr id="186" name="TextBox 185"/>
          <p:cNvSpPr txBox="1"/>
          <p:nvPr/>
        </p:nvSpPr>
        <p:spPr>
          <a:xfrm>
            <a:off x="6781800" y="4953000"/>
            <a:ext cx="1111202" cy="400110"/>
          </a:xfrm>
          <a:prstGeom prst="rect">
            <a:avLst/>
          </a:prstGeom>
          <a:noFill/>
        </p:spPr>
        <p:txBody>
          <a:bodyPr wrap="none" rtlCol="0">
            <a:spAutoFit/>
          </a:bodyPr>
          <a:lstStyle/>
          <a:p>
            <a:r>
              <a:rPr lang="en-US" sz="2000" b="1" dirty="0" smtClean="0">
                <a:solidFill>
                  <a:srgbClr val="0000FF"/>
                </a:solidFill>
              </a:rPr>
              <a:t>Minority</a:t>
            </a:r>
            <a:endParaRPr lang="en-US" sz="2000" b="1" dirty="0">
              <a:solidFill>
                <a:srgbClr val="0000FF"/>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r>
              <a:rPr lang="en-US" dirty="0" smtClean="0"/>
              <a:t>Origin of Gap in Co</a:t>
            </a:r>
            <a:r>
              <a:rPr lang="en-US" baseline="-25000" dirty="0" smtClean="0"/>
              <a:t>2</a:t>
            </a:r>
            <a:r>
              <a:rPr lang="en-US" dirty="0" smtClean="0"/>
              <a:t>MnSi</a:t>
            </a:r>
            <a:endParaRPr lang="en-US" dirty="0"/>
          </a:p>
        </p:txBody>
      </p:sp>
      <p:sp>
        <p:nvSpPr>
          <p:cNvPr id="5" name="Slide Number Placeholder 4"/>
          <p:cNvSpPr>
            <a:spLocks noGrp="1"/>
          </p:cNvSpPr>
          <p:nvPr>
            <p:ph type="sldNum" sz="quarter" idx="12"/>
          </p:nvPr>
        </p:nvSpPr>
        <p:spPr/>
        <p:txBody>
          <a:bodyPr/>
          <a:lstStyle/>
          <a:p>
            <a:fld id="{85DD869C-A0DD-4269-BF7D-6B559445C63A}" type="slidenum">
              <a:rPr lang="en-US" smtClean="0"/>
              <a:pPr/>
              <a:t>15</a:t>
            </a:fld>
            <a:endParaRPr lang="en-US" dirty="0"/>
          </a:p>
        </p:txBody>
      </p:sp>
      <p:cxnSp>
        <p:nvCxnSpPr>
          <p:cNvPr id="27" name="Straight Connector 26"/>
          <p:cNvCxnSpPr/>
          <p:nvPr/>
        </p:nvCxnSpPr>
        <p:spPr>
          <a:xfrm>
            <a:off x="2438400" y="490346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438400" y="481230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438400" y="472485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33877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438400" y="32965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38400" y="32091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438400" y="294678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438400" y="2859336"/>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438400" y="5249537"/>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438400" y="5162091"/>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120925" y="3666322"/>
            <a:ext cx="936475" cy="461665"/>
          </a:xfrm>
          <a:prstGeom prst="rect">
            <a:avLst/>
          </a:prstGeom>
          <a:noFill/>
        </p:spPr>
        <p:txBody>
          <a:bodyPr wrap="none" rtlCol="0">
            <a:spAutoFit/>
          </a:bodyPr>
          <a:lstStyle/>
          <a:p>
            <a:r>
              <a:rPr lang="en-US" sz="2400" b="1" dirty="0" smtClean="0"/>
              <a:t>Co-Co</a:t>
            </a:r>
            <a:endParaRPr lang="en-US" sz="2400" b="1" dirty="0"/>
          </a:p>
        </p:txBody>
      </p:sp>
      <p:sp>
        <p:nvSpPr>
          <p:cNvPr id="65" name="TextBox 64"/>
          <p:cNvSpPr txBox="1"/>
          <p:nvPr/>
        </p:nvSpPr>
        <p:spPr>
          <a:xfrm>
            <a:off x="1981200" y="2675722"/>
            <a:ext cx="360996" cy="338554"/>
          </a:xfrm>
          <a:prstGeom prst="rect">
            <a:avLst/>
          </a:prstGeom>
          <a:noFill/>
        </p:spPr>
        <p:txBody>
          <a:bodyPr wrap="none" rtlCol="0">
            <a:spAutoFit/>
          </a:bodyPr>
          <a:lstStyle/>
          <a:p>
            <a:r>
              <a:rPr lang="en-US" sz="1600" b="1" dirty="0" err="1" smtClean="0"/>
              <a:t>e</a:t>
            </a:r>
            <a:r>
              <a:rPr lang="en-US" sz="1600" b="1" baseline="-25000" dirty="0" err="1" smtClean="0"/>
              <a:t>u</a:t>
            </a:r>
            <a:endParaRPr lang="en-US" sz="1600" b="1" baseline="-25000" dirty="0"/>
          </a:p>
        </p:txBody>
      </p:sp>
      <p:sp>
        <p:nvSpPr>
          <p:cNvPr id="69" name="TextBox 68"/>
          <p:cNvSpPr txBox="1"/>
          <p:nvPr/>
        </p:nvSpPr>
        <p:spPr>
          <a:xfrm>
            <a:off x="1981200" y="3056722"/>
            <a:ext cx="397866" cy="338554"/>
          </a:xfrm>
          <a:prstGeom prst="rect">
            <a:avLst/>
          </a:prstGeom>
          <a:noFill/>
        </p:spPr>
        <p:txBody>
          <a:bodyPr wrap="none" rtlCol="0">
            <a:spAutoFit/>
          </a:bodyPr>
          <a:lstStyle/>
          <a:p>
            <a:r>
              <a:rPr lang="en-US" sz="1600" b="1" dirty="0" smtClean="0"/>
              <a:t>t</a:t>
            </a:r>
            <a:r>
              <a:rPr lang="en-US" sz="1600" b="1" baseline="-25000" dirty="0" smtClean="0"/>
              <a:t>1u</a:t>
            </a:r>
            <a:endParaRPr lang="en-US" sz="1600" b="1" baseline="-25000" dirty="0"/>
          </a:p>
        </p:txBody>
      </p:sp>
      <p:sp>
        <p:nvSpPr>
          <p:cNvPr id="70" name="TextBox 69"/>
          <p:cNvSpPr txBox="1"/>
          <p:nvPr/>
        </p:nvSpPr>
        <p:spPr>
          <a:xfrm>
            <a:off x="1981200" y="5037922"/>
            <a:ext cx="351378" cy="338554"/>
          </a:xfrm>
          <a:prstGeom prst="rect">
            <a:avLst/>
          </a:prstGeom>
          <a:noFill/>
        </p:spPr>
        <p:txBody>
          <a:bodyPr wrap="none" rtlCol="0">
            <a:spAutoFit/>
          </a:bodyPr>
          <a:lstStyle/>
          <a:p>
            <a:r>
              <a:rPr lang="en-US" sz="1600" b="1" dirty="0" smtClean="0"/>
              <a:t>e</a:t>
            </a:r>
            <a:r>
              <a:rPr lang="en-US" sz="1600" b="1" baseline="-25000" dirty="0" smtClean="0"/>
              <a:t>g</a:t>
            </a:r>
            <a:endParaRPr lang="en-US" sz="1600" b="1" baseline="-25000" dirty="0"/>
          </a:p>
        </p:txBody>
      </p:sp>
      <p:sp>
        <p:nvSpPr>
          <p:cNvPr id="71" name="TextBox 70"/>
          <p:cNvSpPr txBox="1"/>
          <p:nvPr/>
        </p:nvSpPr>
        <p:spPr>
          <a:xfrm>
            <a:off x="1981200" y="4580722"/>
            <a:ext cx="388248" cy="338554"/>
          </a:xfrm>
          <a:prstGeom prst="rect">
            <a:avLst/>
          </a:prstGeom>
          <a:noFill/>
        </p:spPr>
        <p:txBody>
          <a:bodyPr wrap="none" rtlCol="0">
            <a:spAutoFit/>
          </a:bodyPr>
          <a:lstStyle/>
          <a:p>
            <a:r>
              <a:rPr lang="en-US" sz="1600" b="1" dirty="0" smtClean="0"/>
              <a:t>t</a:t>
            </a:r>
            <a:r>
              <a:rPr lang="en-US" sz="1600" b="1" baseline="-25000" dirty="0" smtClean="0"/>
              <a:t>2g</a:t>
            </a:r>
            <a:endParaRPr lang="en-US" sz="1600" b="1" baseline="-25000" dirty="0"/>
          </a:p>
        </p:txBody>
      </p:sp>
      <p:cxnSp>
        <p:nvCxnSpPr>
          <p:cNvPr id="44" name="Straight Connector 43"/>
          <p:cNvCxnSpPr/>
          <p:nvPr/>
        </p:nvCxnSpPr>
        <p:spPr>
          <a:xfrm flipV="1">
            <a:off x="3200400" y="1837522"/>
            <a:ext cx="914400" cy="328578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200400" y="5239898"/>
            <a:ext cx="914400" cy="78862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200400" y="1532722"/>
            <a:ext cx="914400" cy="32545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200400" y="4903884"/>
            <a:ext cx="914400" cy="74363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8990" y="33615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8990" y="327036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208990" y="318291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208990" y="292057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208990" y="2833133"/>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208990" y="57499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208990" y="56587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08990" y="55713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208990" y="60960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8990" y="60085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191000" y="15589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191000" y="14677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191000" y="13803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191000" y="19050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191000" y="18175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200400" y="2895600"/>
            <a:ext cx="9144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200400" y="3276600"/>
            <a:ext cx="9144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838200" y="1447800"/>
            <a:ext cx="0" cy="4648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304800" y="1066800"/>
            <a:ext cx="1053109" cy="461665"/>
          </a:xfrm>
          <a:prstGeom prst="rect">
            <a:avLst/>
          </a:prstGeom>
          <a:noFill/>
        </p:spPr>
        <p:txBody>
          <a:bodyPr wrap="square" rtlCol="0">
            <a:spAutoFit/>
          </a:bodyPr>
          <a:lstStyle/>
          <a:p>
            <a:r>
              <a:rPr lang="en-US" sz="2400" b="1" dirty="0" smtClean="0"/>
              <a:t>Energy</a:t>
            </a:r>
            <a:endParaRPr lang="en-US" sz="2400" b="1" dirty="0"/>
          </a:p>
        </p:txBody>
      </p:sp>
      <p:cxnSp>
        <p:nvCxnSpPr>
          <p:cNvPr id="54" name="Straight Arrow Connector 53"/>
          <p:cNvCxnSpPr/>
          <p:nvPr/>
        </p:nvCxnSpPr>
        <p:spPr>
          <a:xfrm flipV="1">
            <a:off x="4267200" y="54864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495800" y="54102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724400" y="53340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4343400" y="55179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572000" y="54417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4800600" y="53655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4343400" y="59436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4572000" y="58674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4419600" y="59751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4648200" y="58989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4267200" y="3168868"/>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4495800" y="3092668"/>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4724400" y="3016468"/>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4343400" y="3200400"/>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4572000" y="3124200"/>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4800600" y="3048000"/>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4419600" y="27432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4648200" y="26670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4419600" y="17526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4648200" y="16764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4343400" y="13716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5537500" y="5029200"/>
            <a:ext cx="3403624" cy="1200329"/>
          </a:xfrm>
          <a:prstGeom prst="rect">
            <a:avLst/>
          </a:prstGeom>
          <a:noFill/>
        </p:spPr>
        <p:txBody>
          <a:bodyPr wrap="none" rtlCol="0">
            <a:spAutoFit/>
          </a:bodyPr>
          <a:lstStyle/>
          <a:p>
            <a:r>
              <a:rPr lang="en-US" sz="2400" b="1" dirty="0" err="1" smtClean="0"/>
              <a:t>N</a:t>
            </a:r>
            <a:r>
              <a:rPr lang="en-US" sz="2400" b="1" baseline="-25000" dirty="0" err="1" smtClean="0"/>
              <a:t>v</a:t>
            </a:r>
            <a:r>
              <a:rPr lang="en-US" sz="2400" b="1" baseline="-25000" dirty="0" smtClean="0"/>
              <a:t> </a:t>
            </a:r>
            <a:r>
              <a:rPr lang="en-US" sz="2400" b="1" dirty="0" smtClean="0"/>
              <a:t>= 29 Valence Electrons</a:t>
            </a:r>
          </a:p>
          <a:p>
            <a:r>
              <a:rPr lang="en-US" sz="2400" b="1" dirty="0" err="1" smtClean="0"/>
              <a:t>N</a:t>
            </a:r>
            <a:r>
              <a:rPr lang="en-US" sz="2400" b="1" baseline="-25000" dirty="0" err="1" smtClean="0"/>
              <a:t>d</a:t>
            </a:r>
            <a:r>
              <a:rPr lang="en-US" sz="2400" b="1" baseline="-25000" dirty="0" smtClean="0"/>
              <a:t> </a:t>
            </a:r>
            <a:r>
              <a:rPr lang="en-US" sz="2400" b="1" dirty="0" smtClean="0"/>
              <a:t>= 21 d Electrons</a:t>
            </a:r>
          </a:p>
          <a:p>
            <a:r>
              <a:rPr lang="en-US" sz="2400" b="1" dirty="0" smtClean="0"/>
              <a:t>m = 5 </a:t>
            </a:r>
            <a:r>
              <a:rPr lang="en-US" sz="2400" b="1" dirty="0" smtClean="0">
                <a:sym typeface="Symbol"/>
              </a:rPr>
              <a:t></a:t>
            </a:r>
            <a:r>
              <a:rPr lang="en-US" sz="2400" b="1" baseline="-25000" dirty="0" smtClean="0">
                <a:sym typeface="Symbol"/>
              </a:rPr>
              <a:t>B</a:t>
            </a:r>
            <a:r>
              <a:rPr lang="en-US" sz="2400" b="1" dirty="0" smtClean="0">
                <a:sym typeface="Symbol"/>
              </a:rPr>
              <a:t> per formula unit</a:t>
            </a:r>
            <a:endParaRPr lang="en-US" sz="2400" b="1" dirty="0" smtClean="0"/>
          </a:p>
        </p:txBody>
      </p:sp>
      <p:sp>
        <p:nvSpPr>
          <p:cNvPr id="106" name="TextBox 105"/>
          <p:cNvSpPr txBox="1"/>
          <p:nvPr/>
        </p:nvSpPr>
        <p:spPr>
          <a:xfrm>
            <a:off x="6019800" y="3014246"/>
            <a:ext cx="1095749" cy="338554"/>
          </a:xfrm>
          <a:prstGeom prst="rect">
            <a:avLst/>
          </a:prstGeom>
          <a:noFill/>
        </p:spPr>
        <p:txBody>
          <a:bodyPr wrap="none" rtlCol="0">
            <a:spAutoFit/>
          </a:bodyPr>
          <a:lstStyle/>
          <a:p>
            <a:r>
              <a:rPr lang="en-US" sz="1600" b="1" dirty="0" err="1" smtClean="0"/>
              <a:t>d</a:t>
            </a:r>
            <a:r>
              <a:rPr lang="en-US" sz="1600" b="1" baseline="-25000" dirty="0" err="1" smtClean="0"/>
              <a:t>xy</a:t>
            </a:r>
            <a:r>
              <a:rPr lang="en-US" sz="1600" b="1" dirty="0" smtClean="0"/>
              <a:t>, </a:t>
            </a:r>
            <a:r>
              <a:rPr lang="en-US" sz="1600" b="1" dirty="0" err="1" smtClean="0"/>
              <a:t>d</a:t>
            </a:r>
            <a:r>
              <a:rPr lang="en-US" sz="1600" b="1" baseline="-25000" dirty="0" err="1" smtClean="0"/>
              <a:t>yz</a:t>
            </a:r>
            <a:r>
              <a:rPr lang="en-US" sz="1600" b="1" dirty="0" smtClean="0"/>
              <a:t>, </a:t>
            </a:r>
            <a:r>
              <a:rPr lang="en-US" sz="1600" b="1" dirty="0" err="1" smtClean="0"/>
              <a:t>d</a:t>
            </a:r>
            <a:r>
              <a:rPr lang="en-US" sz="1600" b="1" baseline="-25000" dirty="0" err="1" smtClean="0"/>
              <a:t>zx</a:t>
            </a:r>
            <a:endParaRPr lang="en-US" sz="1600" b="1" baseline="-25000" dirty="0"/>
          </a:p>
        </p:txBody>
      </p:sp>
      <p:cxnSp>
        <p:nvCxnSpPr>
          <p:cNvPr id="107" name="Straight Connector 106"/>
          <p:cNvCxnSpPr/>
          <p:nvPr/>
        </p:nvCxnSpPr>
        <p:spPr>
          <a:xfrm>
            <a:off x="6096000" y="279049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6096000" y="25345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096000" y="24471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096000" y="29718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096000" y="28843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6858000" y="2447122"/>
            <a:ext cx="619080" cy="461665"/>
          </a:xfrm>
          <a:prstGeom prst="rect">
            <a:avLst/>
          </a:prstGeom>
          <a:noFill/>
        </p:spPr>
        <p:txBody>
          <a:bodyPr wrap="none" rtlCol="0">
            <a:spAutoFit/>
          </a:bodyPr>
          <a:lstStyle/>
          <a:p>
            <a:r>
              <a:rPr lang="en-US" sz="2400" b="1" dirty="0" smtClean="0"/>
              <a:t>Mn</a:t>
            </a:r>
            <a:endParaRPr lang="en-US" sz="2400" b="1" dirty="0"/>
          </a:p>
        </p:txBody>
      </p:sp>
      <p:cxnSp>
        <p:nvCxnSpPr>
          <p:cNvPr id="113" name="Straight Connector 112"/>
          <p:cNvCxnSpPr/>
          <p:nvPr/>
        </p:nvCxnSpPr>
        <p:spPr>
          <a:xfrm>
            <a:off x="4953000" y="1828800"/>
            <a:ext cx="1066800" cy="69452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4953000" y="2895600"/>
            <a:ext cx="1066800" cy="275192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4953000" y="2590800"/>
            <a:ext cx="1066800" cy="3429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6019800" y="2057400"/>
            <a:ext cx="1127232" cy="338554"/>
          </a:xfrm>
          <a:prstGeom prst="rect">
            <a:avLst/>
          </a:prstGeom>
          <a:noFill/>
        </p:spPr>
        <p:txBody>
          <a:bodyPr wrap="none" rtlCol="0">
            <a:spAutoFit/>
          </a:bodyPr>
          <a:lstStyle/>
          <a:p>
            <a:r>
              <a:rPr lang="en-US" sz="1600" b="1" dirty="0" smtClean="0"/>
              <a:t>d</a:t>
            </a:r>
            <a:r>
              <a:rPr lang="en-US" sz="1600" b="1" baseline="-25000" dirty="0" smtClean="0"/>
              <a:t>3z</a:t>
            </a:r>
            <a:r>
              <a:rPr lang="en-US" sz="1200" b="1" baseline="-10000" dirty="0" smtClean="0"/>
              <a:t>2</a:t>
            </a:r>
            <a:r>
              <a:rPr lang="en-US" sz="1600" b="1" baseline="-25000" dirty="0" smtClean="0"/>
              <a:t>-r</a:t>
            </a:r>
            <a:r>
              <a:rPr lang="en-US" sz="1200" b="1" baseline="-10000" dirty="0" smtClean="0"/>
              <a:t>2</a:t>
            </a:r>
            <a:r>
              <a:rPr lang="en-US" sz="1600" b="1" dirty="0" smtClean="0"/>
              <a:t>, d</a:t>
            </a:r>
            <a:r>
              <a:rPr lang="en-US" sz="1600" b="1" baseline="-25000" dirty="0" smtClean="0"/>
              <a:t>x</a:t>
            </a:r>
            <a:r>
              <a:rPr lang="en-US" sz="1200" b="1" baseline="-10000" dirty="0" smtClean="0"/>
              <a:t>2</a:t>
            </a:r>
            <a:r>
              <a:rPr lang="en-US" sz="1600" b="1" baseline="-25000" dirty="0" smtClean="0"/>
              <a:t>-y</a:t>
            </a:r>
            <a:r>
              <a:rPr lang="en-US" sz="1200" b="1" baseline="-10000" dirty="0" smtClean="0"/>
              <a:t>2</a:t>
            </a:r>
            <a:endParaRPr lang="en-US" sz="1200" b="1" baseline="-10000" dirty="0"/>
          </a:p>
        </p:txBody>
      </p:sp>
      <p:cxnSp>
        <p:nvCxnSpPr>
          <p:cNvPr id="120" name="Straight Arrow Connector 119"/>
          <p:cNvCxnSpPr/>
          <p:nvPr/>
        </p:nvCxnSpPr>
        <p:spPr>
          <a:xfrm flipV="1">
            <a:off x="4800600" y="3048000"/>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953000" y="1524000"/>
            <a:ext cx="1066800" cy="12954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6019800" y="3014246"/>
            <a:ext cx="1095749" cy="338554"/>
          </a:xfrm>
          <a:prstGeom prst="rect">
            <a:avLst/>
          </a:prstGeom>
          <a:noFill/>
        </p:spPr>
        <p:txBody>
          <a:bodyPr wrap="none" rtlCol="0">
            <a:spAutoFit/>
          </a:bodyPr>
          <a:lstStyle/>
          <a:p>
            <a:r>
              <a:rPr lang="en-US" sz="1600" b="1" dirty="0" err="1" smtClean="0"/>
              <a:t>d</a:t>
            </a:r>
            <a:r>
              <a:rPr lang="en-US" sz="1600" b="1" baseline="-25000" dirty="0" err="1" smtClean="0"/>
              <a:t>xy</a:t>
            </a:r>
            <a:r>
              <a:rPr lang="en-US" sz="1600" b="1" dirty="0" smtClean="0"/>
              <a:t>, </a:t>
            </a:r>
            <a:r>
              <a:rPr lang="en-US" sz="1600" b="1" dirty="0" err="1" smtClean="0"/>
              <a:t>d</a:t>
            </a:r>
            <a:r>
              <a:rPr lang="en-US" sz="1600" b="1" baseline="-25000" dirty="0" err="1" smtClean="0"/>
              <a:t>yz</a:t>
            </a:r>
            <a:r>
              <a:rPr lang="en-US" sz="1600" b="1" dirty="0" smtClean="0"/>
              <a:t>, </a:t>
            </a:r>
            <a:r>
              <a:rPr lang="en-US" sz="1600" b="1" dirty="0" err="1" smtClean="0"/>
              <a:t>d</a:t>
            </a:r>
            <a:r>
              <a:rPr lang="en-US" sz="1600" b="1" baseline="-25000" dirty="0" err="1" smtClean="0"/>
              <a:t>zx</a:t>
            </a:r>
            <a:endParaRPr lang="en-US" sz="1600" b="1" baseline="-25000" dirty="0"/>
          </a:p>
        </p:txBody>
      </p:sp>
      <p:sp>
        <p:nvSpPr>
          <p:cNvPr id="2" name="Title 1"/>
          <p:cNvSpPr>
            <a:spLocks noGrp="1"/>
          </p:cNvSpPr>
          <p:nvPr>
            <p:ph type="title"/>
          </p:nvPr>
        </p:nvSpPr>
        <p:spPr>
          <a:xfrm>
            <a:off x="228600" y="-76200"/>
            <a:ext cx="8229600" cy="1143000"/>
          </a:xfrm>
        </p:spPr>
        <p:txBody>
          <a:bodyPr/>
          <a:lstStyle/>
          <a:p>
            <a:r>
              <a:rPr lang="en-US" dirty="0" smtClean="0"/>
              <a:t>Origin of Gap in Co</a:t>
            </a:r>
            <a:r>
              <a:rPr lang="en-US" baseline="-25000" dirty="0" smtClean="0"/>
              <a:t>2</a:t>
            </a:r>
            <a:r>
              <a:rPr lang="en-US" dirty="0" smtClean="0"/>
              <a:t>MnSi</a:t>
            </a:r>
            <a:endParaRPr lang="en-US" dirty="0"/>
          </a:p>
        </p:txBody>
      </p:sp>
      <p:sp>
        <p:nvSpPr>
          <p:cNvPr id="5" name="Slide Number Placeholder 4"/>
          <p:cNvSpPr>
            <a:spLocks noGrp="1"/>
          </p:cNvSpPr>
          <p:nvPr>
            <p:ph type="sldNum" sz="quarter" idx="12"/>
          </p:nvPr>
        </p:nvSpPr>
        <p:spPr/>
        <p:txBody>
          <a:bodyPr/>
          <a:lstStyle/>
          <a:p>
            <a:fld id="{85DD869C-A0DD-4269-BF7D-6B559445C63A}" type="slidenum">
              <a:rPr lang="en-US" smtClean="0"/>
              <a:pPr/>
              <a:t>16</a:t>
            </a:fld>
            <a:endParaRPr lang="en-US" dirty="0"/>
          </a:p>
        </p:txBody>
      </p:sp>
      <p:cxnSp>
        <p:nvCxnSpPr>
          <p:cNvPr id="27" name="Straight Connector 26"/>
          <p:cNvCxnSpPr/>
          <p:nvPr/>
        </p:nvCxnSpPr>
        <p:spPr>
          <a:xfrm>
            <a:off x="2438400" y="490346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438400" y="481230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438400" y="472485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33877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438400" y="32965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38400" y="32091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438400" y="294678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438400" y="2859336"/>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438400" y="5249537"/>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438400" y="5162091"/>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120925" y="3666322"/>
            <a:ext cx="936475" cy="461665"/>
          </a:xfrm>
          <a:prstGeom prst="rect">
            <a:avLst/>
          </a:prstGeom>
          <a:noFill/>
        </p:spPr>
        <p:txBody>
          <a:bodyPr wrap="none" rtlCol="0">
            <a:spAutoFit/>
          </a:bodyPr>
          <a:lstStyle/>
          <a:p>
            <a:r>
              <a:rPr lang="en-US" sz="2400" b="1" dirty="0" smtClean="0"/>
              <a:t>Co-Co</a:t>
            </a:r>
            <a:endParaRPr lang="en-US" sz="2400" b="1" dirty="0"/>
          </a:p>
        </p:txBody>
      </p:sp>
      <p:sp>
        <p:nvSpPr>
          <p:cNvPr id="65" name="TextBox 64"/>
          <p:cNvSpPr txBox="1"/>
          <p:nvPr/>
        </p:nvSpPr>
        <p:spPr>
          <a:xfrm>
            <a:off x="1981200" y="2675722"/>
            <a:ext cx="360996" cy="338554"/>
          </a:xfrm>
          <a:prstGeom prst="rect">
            <a:avLst/>
          </a:prstGeom>
          <a:noFill/>
        </p:spPr>
        <p:txBody>
          <a:bodyPr wrap="none" rtlCol="0">
            <a:spAutoFit/>
          </a:bodyPr>
          <a:lstStyle/>
          <a:p>
            <a:r>
              <a:rPr lang="en-US" sz="1600" b="1" dirty="0" err="1" smtClean="0"/>
              <a:t>e</a:t>
            </a:r>
            <a:r>
              <a:rPr lang="en-US" sz="1600" b="1" baseline="-25000" dirty="0" err="1" smtClean="0"/>
              <a:t>u</a:t>
            </a:r>
            <a:endParaRPr lang="en-US" sz="1600" b="1" baseline="-25000" dirty="0"/>
          </a:p>
        </p:txBody>
      </p:sp>
      <p:sp>
        <p:nvSpPr>
          <p:cNvPr id="69" name="TextBox 68"/>
          <p:cNvSpPr txBox="1"/>
          <p:nvPr/>
        </p:nvSpPr>
        <p:spPr>
          <a:xfrm>
            <a:off x="1981200" y="3056722"/>
            <a:ext cx="397866" cy="338554"/>
          </a:xfrm>
          <a:prstGeom prst="rect">
            <a:avLst/>
          </a:prstGeom>
          <a:noFill/>
        </p:spPr>
        <p:txBody>
          <a:bodyPr wrap="none" rtlCol="0">
            <a:spAutoFit/>
          </a:bodyPr>
          <a:lstStyle/>
          <a:p>
            <a:r>
              <a:rPr lang="en-US" sz="1600" b="1" dirty="0" smtClean="0"/>
              <a:t>t</a:t>
            </a:r>
            <a:r>
              <a:rPr lang="en-US" sz="1600" b="1" baseline="-25000" dirty="0" smtClean="0"/>
              <a:t>1u</a:t>
            </a:r>
            <a:endParaRPr lang="en-US" sz="1600" b="1" baseline="-25000" dirty="0"/>
          </a:p>
        </p:txBody>
      </p:sp>
      <p:sp>
        <p:nvSpPr>
          <p:cNvPr id="70" name="TextBox 69"/>
          <p:cNvSpPr txBox="1"/>
          <p:nvPr/>
        </p:nvSpPr>
        <p:spPr>
          <a:xfrm>
            <a:off x="1981200" y="5037922"/>
            <a:ext cx="351378" cy="338554"/>
          </a:xfrm>
          <a:prstGeom prst="rect">
            <a:avLst/>
          </a:prstGeom>
          <a:noFill/>
        </p:spPr>
        <p:txBody>
          <a:bodyPr wrap="none" rtlCol="0">
            <a:spAutoFit/>
          </a:bodyPr>
          <a:lstStyle/>
          <a:p>
            <a:r>
              <a:rPr lang="en-US" sz="1600" b="1" dirty="0" smtClean="0"/>
              <a:t>e</a:t>
            </a:r>
            <a:r>
              <a:rPr lang="en-US" sz="1600" b="1" baseline="-25000" dirty="0" smtClean="0"/>
              <a:t>g</a:t>
            </a:r>
            <a:endParaRPr lang="en-US" sz="1600" b="1" baseline="-25000" dirty="0"/>
          </a:p>
        </p:txBody>
      </p:sp>
      <p:sp>
        <p:nvSpPr>
          <p:cNvPr id="71" name="TextBox 70"/>
          <p:cNvSpPr txBox="1"/>
          <p:nvPr/>
        </p:nvSpPr>
        <p:spPr>
          <a:xfrm>
            <a:off x="1981200" y="4580722"/>
            <a:ext cx="388248" cy="338554"/>
          </a:xfrm>
          <a:prstGeom prst="rect">
            <a:avLst/>
          </a:prstGeom>
          <a:noFill/>
        </p:spPr>
        <p:txBody>
          <a:bodyPr wrap="none" rtlCol="0">
            <a:spAutoFit/>
          </a:bodyPr>
          <a:lstStyle/>
          <a:p>
            <a:r>
              <a:rPr lang="en-US" sz="1600" b="1" dirty="0" smtClean="0"/>
              <a:t>t</a:t>
            </a:r>
            <a:r>
              <a:rPr lang="en-US" sz="1600" b="1" baseline="-25000" dirty="0" smtClean="0"/>
              <a:t>2g</a:t>
            </a:r>
            <a:endParaRPr lang="en-US" sz="1600" b="1" baseline="-25000" dirty="0"/>
          </a:p>
        </p:txBody>
      </p:sp>
      <p:cxnSp>
        <p:nvCxnSpPr>
          <p:cNvPr id="44" name="Straight Connector 43"/>
          <p:cNvCxnSpPr/>
          <p:nvPr/>
        </p:nvCxnSpPr>
        <p:spPr>
          <a:xfrm flipV="1">
            <a:off x="3200400" y="1837522"/>
            <a:ext cx="914400" cy="328578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200400" y="5239898"/>
            <a:ext cx="914400" cy="78862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200400" y="1532722"/>
            <a:ext cx="914400" cy="32545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200400" y="4903884"/>
            <a:ext cx="914400" cy="74363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8990" y="33615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8990" y="327036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208990" y="318291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208990" y="292057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208990" y="2833133"/>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208990" y="57499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208990" y="56587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08990" y="55713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208990" y="60960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8990" y="60085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191000" y="15589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191000" y="14677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191000" y="13803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191000" y="19050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191000" y="18175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096000" y="279049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6096000" y="25345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096000" y="24471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096000" y="29718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096000" y="28843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6858000" y="2447122"/>
            <a:ext cx="619080" cy="461665"/>
          </a:xfrm>
          <a:prstGeom prst="rect">
            <a:avLst/>
          </a:prstGeom>
          <a:noFill/>
        </p:spPr>
        <p:txBody>
          <a:bodyPr wrap="none" rtlCol="0">
            <a:spAutoFit/>
          </a:bodyPr>
          <a:lstStyle/>
          <a:p>
            <a:r>
              <a:rPr lang="en-US" sz="2400" b="1" dirty="0" smtClean="0"/>
              <a:t>Mn</a:t>
            </a:r>
            <a:endParaRPr lang="en-US" sz="2400" b="1" dirty="0"/>
          </a:p>
        </p:txBody>
      </p:sp>
      <p:cxnSp>
        <p:nvCxnSpPr>
          <p:cNvPr id="98" name="Straight Connector 97"/>
          <p:cNvCxnSpPr/>
          <p:nvPr/>
        </p:nvCxnSpPr>
        <p:spPr>
          <a:xfrm>
            <a:off x="4953000" y="1828800"/>
            <a:ext cx="1066800" cy="69452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4953000" y="2895600"/>
            <a:ext cx="1066800" cy="275192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4953000" y="2590800"/>
            <a:ext cx="1066800" cy="3429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019800" y="2057400"/>
            <a:ext cx="1127232" cy="338554"/>
          </a:xfrm>
          <a:prstGeom prst="rect">
            <a:avLst/>
          </a:prstGeom>
          <a:noFill/>
        </p:spPr>
        <p:txBody>
          <a:bodyPr wrap="none" rtlCol="0">
            <a:spAutoFit/>
          </a:bodyPr>
          <a:lstStyle/>
          <a:p>
            <a:r>
              <a:rPr lang="en-US" sz="1600" b="1" dirty="0" smtClean="0"/>
              <a:t>d</a:t>
            </a:r>
            <a:r>
              <a:rPr lang="en-US" sz="1600" b="1" baseline="-25000" dirty="0" smtClean="0"/>
              <a:t>3z</a:t>
            </a:r>
            <a:r>
              <a:rPr lang="en-US" sz="1200" b="1" baseline="-10000" dirty="0" smtClean="0"/>
              <a:t>2</a:t>
            </a:r>
            <a:r>
              <a:rPr lang="en-US" sz="1600" b="1" baseline="-25000" dirty="0" smtClean="0"/>
              <a:t>-r</a:t>
            </a:r>
            <a:r>
              <a:rPr lang="en-US" sz="1200" b="1" baseline="-10000" dirty="0" smtClean="0"/>
              <a:t>2</a:t>
            </a:r>
            <a:r>
              <a:rPr lang="en-US" sz="1600" b="1" dirty="0" smtClean="0"/>
              <a:t>, d</a:t>
            </a:r>
            <a:r>
              <a:rPr lang="en-US" sz="1600" b="1" baseline="-25000" dirty="0" smtClean="0"/>
              <a:t>x</a:t>
            </a:r>
            <a:r>
              <a:rPr lang="en-US" sz="1200" b="1" baseline="-10000" dirty="0" smtClean="0"/>
              <a:t>2</a:t>
            </a:r>
            <a:r>
              <a:rPr lang="en-US" sz="1600" b="1" baseline="-25000" dirty="0" smtClean="0"/>
              <a:t>-y</a:t>
            </a:r>
            <a:r>
              <a:rPr lang="en-US" sz="1200" b="1" baseline="-10000" dirty="0" smtClean="0"/>
              <a:t>2</a:t>
            </a:r>
            <a:endParaRPr lang="en-US" sz="1200" b="1" baseline="-10000" dirty="0"/>
          </a:p>
        </p:txBody>
      </p:sp>
      <p:cxnSp>
        <p:nvCxnSpPr>
          <p:cNvPr id="118" name="Straight Connector 117"/>
          <p:cNvCxnSpPr/>
          <p:nvPr/>
        </p:nvCxnSpPr>
        <p:spPr>
          <a:xfrm>
            <a:off x="3200400" y="2895600"/>
            <a:ext cx="9144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200400" y="3276600"/>
            <a:ext cx="9144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838200" y="1447800"/>
            <a:ext cx="0" cy="4648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304800" y="1066800"/>
            <a:ext cx="1053109" cy="461665"/>
          </a:xfrm>
          <a:prstGeom prst="rect">
            <a:avLst/>
          </a:prstGeom>
          <a:noFill/>
        </p:spPr>
        <p:txBody>
          <a:bodyPr wrap="square" rtlCol="0">
            <a:spAutoFit/>
          </a:bodyPr>
          <a:lstStyle/>
          <a:p>
            <a:r>
              <a:rPr lang="en-US" sz="2400" b="1" dirty="0" smtClean="0"/>
              <a:t>Energy</a:t>
            </a:r>
            <a:endParaRPr lang="en-US" sz="2400" b="1" dirty="0"/>
          </a:p>
        </p:txBody>
      </p:sp>
      <p:cxnSp>
        <p:nvCxnSpPr>
          <p:cNvPr id="54" name="Straight Arrow Connector 53"/>
          <p:cNvCxnSpPr/>
          <p:nvPr/>
        </p:nvCxnSpPr>
        <p:spPr>
          <a:xfrm flipV="1">
            <a:off x="4267200" y="54864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495800" y="54102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724400" y="53340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4343400" y="55179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572000" y="54417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4800600" y="53655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4343400" y="59436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4572000" y="58674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4419600" y="59751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4648200" y="58989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4267200" y="3168868"/>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4495800" y="3092668"/>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4724400" y="3016468"/>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4343400" y="3200400"/>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4572000" y="3124200"/>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4800600" y="3048000"/>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4419600" y="27432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4648200" y="26670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4419600" y="17526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4648200" y="16764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4343400" y="13716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5105400" y="2621280"/>
            <a:ext cx="0" cy="2743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5105400" y="3154680"/>
            <a:ext cx="0" cy="27432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5035865" y="2819400"/>
            <a:ext cx="755335" cy="430887"/>
          </a:xfrm>
          <a:prstGeom prst="rect">
            <a:avLst/>
          </a:prstGeom>
          <a:noFill/>
        </p:spPr>
        <p:txBody>
          <a:bodyPr wrap="none" rtlCol="0">
            <a:spAutoFit/>
          </a:bodyPr>
          <a:lstStyle/>
          <a:p>
            <a:r>
              <a:rPr lang="en-US" sz="2200" b="1" dirty="0" smtClean="0">
                <a:sym typeface="Symbol"/>
              </a:rPr>
              <a:t>E</a:t>
            </a:r>
            <a:r>
              <a:rPr lang="en-US" sz="2200" b="1" baseline="-25000" dirty="0" smtClean="0">
                <a:sym typeface="Symbol"/>
              </a:rPr>
              <a:t>g</a:t>
            </a:r>
            <a:r>
              <a:rPr lang="en-US" sz="2200" b="1" baseline="30000" dirty="0" smtClean="0">
                <a:sym typeface="Symbol"/>
              </a:rPr>
              <a:t>↓</a:t>
            </a:r>
            <a:endParaRPr lang="en-US" sz="2200" b="1" baseline="30000" dirty="0"/>
          </a:p>
        </p:txBody>
      </p:sp>
      <p:sp>
        <p:nvSpPr>
          <p:cNvPr id="110" name="TextBox 109"/>
          <p:cNvSpPr txBox="1"/>
          <p:nvPr/>
        </p:nvSpPr>
        <p:spPr>
          <a:xfrm>
            <a:off x="5537500" y="5029200"/>
            <a:ext cx="3376309" cy="1569660"/>
          </a:xfrm>
          <a:prstGeom prst="rect">
            <a:avLst/>
          </a:prstGeom>
          <a:noFill/>
        </p:spPr>
        <p:txBody>
          <a:bodyPr wrap="none" rtlCol="0">
            <a:spAutoFit/>
          </a:bodyPr>
          <a:lstStyle/>
          <a:p>
            <a:r>
              <a:rPr lang="en-US" sz="2400" b="1" dirty="0" err="1" smtClean="0"/>
              <a:t>N</a:t>
            </a:r>
            <a:r>
              <a:rPr lang="en-US" sz="2400" b="1" baseline="-25000" dirty="0" err="1" smtClean="0"/>
              <a:t>v</a:t>
            </a:r>
            <a:r>
              <a:rPr lang="en-US" sz="2400" b="1" baseline="-25000" dirty="0" smtClean="0"/>
              <a:t> </a:t>
            </a:r>
            <a:r>
              <a:rPr lang="en-US" sz="2400" b="1" dirty="0" smtClean="0"/>
              <a:t>= 29 Valence Electrons</a:t>
            </a:r>
          </a:p>
          <a:p>
            <a:r>
              <a:rPr lang="en-US" sz="2400" b="1" dirty="0" err="1" smtClean="0"/>
              <a:t>N</a:t>
            </a:r>
            <a:r>
              <a:rPr lang="en-US" sz="2400" b="1" baseline="-25000" dirty="0" err="1" smtClean="0"/>
              <a:t>d</a:t>
            </a:r>
            <a:r>
              <a:rPr lang="en-US" sz="2400" b="1" baseline="-25000" dirty="0" smtClean="0"/>
              <a:t> </a:t>
            </a:r>
            <a:r>
              <a:rPr lang="en-US" sz="2400" b="1" dirty="0" smtClean="0"/>
              <a:t>= 21 d Electrons</a:t>
            </a:r>
          </a:p>
          <a:p>
            <a:r>
              <a:rPr lang="en-US" sz="2400" b="1" dirty="0" smtClean="0"/>
              <a:t>m = 5 </a:t>
            </a:r>
            <a:r>
              <a:rPr lang="en-US" sz="2400" b="1" dirty="0" smtClean="0">
                <a:sym typeface="Symbol"/>
              </a:rPr>
              <a:t></a:t>
            </a:r>
            <a:r>
              <a:rPr lang="en-US" sz="2400" b="1" baseline="-25000" dirty="0" smtClean="0">
                <a:sym typeface="Symbol"/>
              </a:rPr>
              <a:t>B</a:t>
            </a:r>
            <a:r>
              <a:rPr lang="en-US" sz="2400" b="1" dirty="0" smtClean="0">
                <a:sym typeface="Symbol"/>
              </a:rPr>
              <a:t> per formula unit</a:t>
            </a:r>
            <a:endParaRPr lang="en-US" sz="2400" b="1" baseline="-25000" dirty="0" smtClean="0"/>
          </a:p>
          <a:p>
            <a:endParaRPr lang="en-US" sz="2400" b="1" dirty="0" smtClean="0"/>
          </a:p>
        </p:txBody>
      </p:sp>
      <p:cxnSp>
        <p:nvCxnSpPr>
          <p:cNvPr id="119" name="Straight Connector 118"/>
          <p:cNvCxnSpPr/>
          <p:nvPr/>
        </p:nvCxnSpPr>
        <p:spPr>
          <a:xfrm>
            <a:off x="4953000" y="1524000"/>
            <a:ext cx="1066800" cy="12954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a:t>
            </a:r>
            <a:r>
              <a:rPr lang="en-US" baseline="-25000" dirty="0" smtClean="0"/>
              <a:t>2</a:t>
            </a:r>
            <a:r>
              <a:rPr lang="en-US" dirty="0" smtClean="0"/>
              <a:t>MnSi Density of States</a:t>
            </a:r>
            <a:endParaRPr lang="en-US" dirty="0"/>
          </a:p>
        </p:txBody>
      </p:sp>
      <p:pic>
        <p:nvPicPr>
          <p:cNvPr id="5" name="Content Placeholder 4" descr="CoMnZ DOS.jpg"/>
          <p:cNvPicPr>
            <a:picLocks noGrp="1" noChangeAspect="1"/>
          </p:cNvPicPr>
          <p:nvPr>
            <p:ph idx="1"/>
          </p:nvPr>
        </p:nvPicPr>
        <p:blipFill>
          <a:blip r:embed="rId2" cstate="print"/>
          <a:srcRect l="58690" t="83333" b="10606"/>
          <a:stretch>
            <a:fillRect/>
          </a:stretch>
        </p:blipFill>
        <p:spPr>
          <a:xfrm>
            <a:off x="2301767" y="4357396"/>
            <a:ext cx="4917272" cy="443204"/>
          </a:xfrm>
        </p:spPr>
      </p:pic>
      <p:sp>
        <p:nvSpPr>
          <p:cNvPr id="4" name="Slide Number Placeholder 3"/>
          <p:cNvSpPr>
            <a:spLocks noGrp="1"/>
          </p:cNvSpPr>
          <p:nvPr>
            <p:ph type="sldNum" sz="quarter" idx="12"/>
          </p:nvPr>
        </p:nvSpPr>
        <p:spPr/>
        <p:txBody>
          <a:bodyPr/>
          <a:lstStyle/>
          <a:p>
            <a:fld id="{85DD869C-A0DD-4269-BF7D-6B559445C63A}" type="slidenum">
              <a:rPr lang="en-US" smtClean="0"/>
              <a:pPr/>
              <a:t>17</a:t>
            </a:fld>
            <a:endParaRPr lang="en-US" dirty="0"/>
          </a:p>
        </p:txBody>
      </p:sp>
      <p:sp>
        <p:nvSpPr>
          <p:cNvPr id="5121" name="Rectangle 1"/>
          <p:cNvSpPr>
            <a:spLocks noChangeArrowheads="1"/>
          </p:cNvSpPr>
          <p:nvPr/>
        </p:nvSpPr>
        <p:spPr bwMode="auto">
          <a:xfrm>
            <a:off x="76200" y="5849034"/>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I. </a:t>
            </a:r>
            <a:r>
              <a:rPr kumimoji="0" lang="en-US"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Galanakis</a:t>
            </a:r>
            <a:r>
              <a:rPr kumimoji="0" lang="en-US"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P. </a:t>
            </a:r>
            <a:r>
              <a:rPr kumimoji="0" lang="en-US"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Dederichs</a:t>
            </a:r>
            <a:r>
              <a:rPr kumimoji="0" lang="en-US"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and N. </a:t>
            </a:r>
            <a:r>
              <a:rPr kumimoji="0" lang="en-US"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Papanikolaou</a:t>
            </a:r>
            <a:r>
              <a:rPr kumimoji="0" lang="en-US"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“Slater-Pauling behavior and origin of the half-metallicity of the full-Heusler alloys,” </a:t>
            </a:r>
            <a:r>
              <a:rPr kumimoji="0" lang="en-US" b="0" i="1"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Physical Review B</a:t>
            </a:r>
            <a:r>
              <a:rPr kumimoji="0" lang="en-US"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vol. 66. 2002.</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Content Placeholder 4" descr="CoMnZ DOS.jpg"/>
          <p:cNvPicPr>
            <a:picLocks noChangeAspect="1"/>
          </p:cNvPicPr>
          <p:nvPr/>
        </p:nvPicPr>
        <p:blipFill>
          <a:blip r:embed="rId2" cstate="print"/>
          <a:srcRect l="57712" b="57576"/>
          <a:stretch>
            <a:fillRect/>
          </a:stretch>
        </p:blipFill>
        <p:spPr>
          <a:xfrm>
            <a:off x="2209801" y="1219199"/>
            <a:ext cx="5033764" cy="3102429"/>
          </a:xfrm>
          <a:prstGeom prst="rect">
            <a:avLst/>
          </a:prstGeom>
        </p:spPr>
      </p:pic>
      <p:pic>
        <p:nvPicPr>
          <p:cNvPr id="8" name="Content Placeholder 4" descr="CoMnZ DOS.jpg"/>
          <p:cNvPicPr>
            <a:picLocks noChangeAspect="1"/>
          </p:cNvPicPr>
          <p:nvPr/>
        </p:nvPicPr>
        <p:blipFill>
          <a:blip r:embed="rId2" cstate="print"/>
          <a:srcRect l="40026" t="89393" r="24602" b="-3029"/>
          <a:stretch>
            <a:fillRect/>
          </a:stretch>
        </p:blipFill>
        <p:spPr>
          <a:xfrm>
            <a:off x="3200400" y="4876800"/>
            <a:ext cx="2679371" cy="634588"/>
          </a:xfrm>
          <a:prstGeom prst="rect">
            <a:avLst/>
          </a:prstGeom>
        </p:spPr>
      </p:pic>
      <p:pic>
        <p:nvPicPr>
          <p:cNvPr id="9" name="Content Placeholder 4" descr="CoMnZ DOS.jpg"/>
          <p:cNvPicPr>
            <a:picLocks noChangeAspect="1"/>
          </p:cNvPicPr>
          <p:nvPr/>
        </p:nvPicPr>
        <p:blipFill>
          <a:blip r:embed="rId2" cstate="print"/>
          <a:srcRect l="931" t="10607" r="88830" b="25758"/>
          <a:stretch>
            <a:fillRect/>
          </a:stretch>
        </p:blipFill>
        <p:spPr>
          <a:xfrm>
            <a:off x="1371600" y="1447800"/>
            <a:ext cx="775607" cy="2961410"/>
          </a:xfrm>
          <a:prstGeom prst="rect">
            <a:avLst/>
          </a:prstGeom>
        </p:spPr>
      </p:pic>
      <p:cxnSp>
        <p:nvCxnSpPr>
          <p:cNvPr id="11" name="Straight Arrow Connector 10"/>
          <p:cNvCxnSpPr/>
          <p:nvPr/>
        </p:nvCxnSpPr>
        <p:spPr>
          <a:xfrm>
            <a:off x="7239000" y="3429000"/>
            <a:ext cx="0" cy="457200"/>
          </a:xfrm>
          <a:prstGeom prst="straightConnector1">
            <a:avLst/>
          </a:prstGeom>
          <a:ln w="571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239000" y="2057400"/>
            <a:ext cx="0" cy="457200"/>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r>
              <a:rPr lang="en-US" dirty="0" smtClean="0"/>
              <a:t>Origin of Gap in </a:t>
            </a:r>
            <a:r>
              <a:rPr lang="en-US" dirty="0" smtClean="0"/>
              <a:t>Co</a:t>
            </a:r>
            <a:r>
              <a:rPr lang="en-US" baseline="-25000" dirty="0" smtClean="0"/>
              <a:t>2</a:t>
            </a:r>
            <a:r>
              <a:rPr lang="en-US" dirty="0" smtClean="0"/>
              <a:t>MnAl</a:t>
            </a:r>
            <a:endParaRPr lang="en-US" dirty="0"/>
          </a:p>
        </p:txBody>
      </p:sp>
      <p:sp>
        <p:nvSpPr>
          <p:cNvPr id="5" name="Slide Number Placeholder 4"/>
          <p:cNvSpPr>
            <a:spLocks noGrp="1"/>
          </p:cNvSpPr>
          <p:nvPr>
            <p:ph type="sldNum" sz="quarter" idx="12"/>
          </p:nvPr>
        </p:nvSpPr>
        <p:spPr/>
        <p:txBody>
          <a:bodyPr/>
          <a:lstStyle/>
          <a:p>
            <a:fld id="{85DD869C-A0DD-4269-BF7D-6B559445C63A}" type="slidenum">
              <a:rPr lang="en-US" smtClean="0"/>
              <a:pPr/>
              <a:t>18</a:t>
            </a:fld>
            <a:endParaRPr lang="en-US" dirty="0"/>
          </a:p>
        </p:txBody>
      </p:sp>
      <p:cxnSp>
        <p:nvCxnSpPr>
          <p:cNvPr id="27" name="Straight Connector 26"/>
          <p:cNvCxnSpPr/>
          <p:nvPr/>
        </p:nvCxnSpPr>
        <p:spPr>
          <a:xfrm>
            <a:off x="2438400" y="490346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438400" y="481230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438400" y="472485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33877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438400" y="32965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38400" y="32091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438400" y="294678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438400" y="2859336"/>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438400" y="5249537"/>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438400" y="5162091"/>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120925" y="3666322"/>
            <a:ext cx="936475" cy="461665"/>
          </a:xfrm>
          <a:prstGeom prst="rect">
            <a:avLst/>
          </a:prstGeom>
          <a:noFill/>
        </p:spPr>
        <p:txBody>
          <a:bodyPr wrap="none" rtlCol="0">
            <a:spAutoFit/>
          </a:bodyPr>
          <a:lstStyle/>
          <a:p>
            <a:r>
              <a:rPr lang="en-US" sz="2400" b="1" dirty="0" smtClean="0"/>
              <a:t>Co-Co</a:t>
            </a:r>
            <a:endParaRPr lang="en-US" sz="2400" b="1" dirty="0"/>
          </a:p>
        </p:txBody>
      </p:sp>
      <p:sp>
        <p:nvSpPr>
          <p:cNvPr id="65" name="TextBox 64"/>
          <p:cNvSpPr txBox="1"/>
          <p:nvPr/>
        </p:nvSpPr>
        <p:spPr>
          <a:xfrm>
            <a:off x="1981200" y="2675722"/>
            <a:ext cx="360996" cy="338554"/>
          </a:xfrm>
          <a:prstGeom prst="rect">
            <a:avLst/>
          </a:prstGeom>
          <a:noFill/>
        </p:spPr>
        <p:txBody>
          <a:bodyPr wrap="none" rtlCol="0">
            <a:spAutoFit/>
          </a:bodyPr>
          <a:lstStyle/>
          <a:p>
            <a:r>
              <a:rPr lang="en-US" sz="1600" b="1" dirty="0" err="1" smtClean="0"/>
              <a:t>e</a:t>
            </a:r>
            <a:r>
              <a:rPr lang="en-US" sz="1600" b="1" baseline="-25000" dirty="0" err="1" smtClean="0"/>
              <a:t>u</a:t>
            </a:r>
            <a:endParaRPr lang="en-US" sz="1600" b="1" baseline="-25000" dirty="0"/>
          </a:p>
        </p:txBody>
      </p:sp>
      <p:sp>
        <p:nvSpPr>
          <p:cNvPr id="69" name="TextBox 68"/>
          <p:cNvSpPr txBox="1"/>
          <p:nvPr/>
        </p:nvSpPr>
        <p:spPr>
          <a:xfrm>
            <a:off x="1981200" y="3056722"/>
            <a:ext cx="397866" cy="338554"/>
          </a:xfrm>
          <a:prstGeom prst="rect">
            <a:avLst/>
          </a:prstGeom>
          <a:noFill/>
        </p:spPr>
        <p:txBody>
          <a:bodyPr wrap="none" rtlCol="0">
            <a:spAutoFit/>
          </a:bodyPr>
          <a:lstStyle/>
          <a:p>
            <a:r>
              <a:rPr lang="en-US" sz="1600" b="1" dirty="0" smtClean="0"/>
              <a:t>t</a:t>
            </a:r>
            <a:r>
              <a:rPr lang="en-US" sz="1600" b="1" baseline="-25000" dirty="0" smtClean="0"/>
              <a:t>1u</a:t>
            </a:r>
            <a:endParaRPr lang="en-US" sz="1600" b="1" baseline="-25000" dirty="0"/>
          </a:p>
        </p:txBody>
      </p:sp>
      <p:sp>
        <p:nvSpPr>
          <p:cNvPr id="70" name="TextBox 69"/>
          <p:cNvSpPr txBox="1"/>
          <p:nvPr/>
        </p:nvSpPr>
        <p:spPr>
          <a:xfrm>
            <a:off x="1981200" y="5037922"/>
            <a:ext cx="351378" cy="338554"/>
          </a:xfrm>
          <a:prstGeom prst="rect">
            <a:avLst/>
          </a:prstGeom>
          <a:noFill/>
        </p:spPr>
        <p:txBody>
          <a:bodyPr wrap="none" rtlCol="0">
            <a:spAutoFit/>
          </a:bodyPr>
          <a:lstStyle/>
          <a:p>
            <a:r>
              <a:rPr lang="en-US" sz="1600" b="1" dirty="0" smtClean="0"/>
              <a:t>e</a:t>
            </a:r>
            <a:r>
              <a:rPr lang="en-US" sz="1600" b="1" baseline="-25000" dirty="0" smtClean="0"/>
              <a:t>g</a:t>
            </a:r>
            <a:endParaRPr lang="en-US" sz="1600" b="1" baseline="-25000" dirty="0"/>
          </a:p>
        </p:txBody>
      </p:sp>
      <p:sp>
        <p:nvSpPr>
          <p:cNvPr id="71" name="TextBox 70"/>
          <p:cNvSpPr txBox="1"/>
          <p:nvPr/>
        </p:nvSpPr>
        <p:spPr>
          <a:xfrm>
            <a:off x="1981200" y="4580722"/>
            <a:ext cx="388248" cy="338554"/>
          </a:xfrm>
          <a:prstGeom prst="rect">
            <a:avLst/>
          </a:prstGeom>
          <a:noFill/>
        </p:spPr>
        <p:txBody>
          <a:bodyPr wrap="none" rtlCol="0">
            <a:spAutoFit/>
          </a:bodyPr>
          <a:lstStyle/>
          <a:p>
            <a:r>
              <a:rPr lang="en-US" sz="1600" b="1" dirty="0" smtClean="0"/>
              <a:t>t</a:t>
            </a:r>
            <a:r>
              <a:rPr lang="en-US" sz="1600" b="1" baseline="-25000" dirty="0" smtClean="0"/>
              <a:t>2g</a:t>
            </a:r>
            <a:endParaRPr lang="en-US" sz="1600" b="1" baseline="-25000" dirty="0"/>
          </a:p>
        </p:txBody>
      </p:sp>
      <p:cxnSp>
        <p:nvCxnSpPr>
          <p:cNvPr id="44" name="Straight Connector 43"/>
          <p:cNvCxnSpPr/>
          <p:nvPr/>
        </p:nvCxnSpPr>
        <p:spPr>
          <a:xfrm flipV="1">
            <a:off x="3200400" y="1837522"/>
            <a:ext cx="914400" cy="328578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200400" y="5239898"/>
            <a:ext cx="914400" cy="78862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200400" y="1532722"/>
            <a:ext cx="914400" cy="32545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200400" y="4903884"/>
            <a:ext cx="914400" cy="74363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8990" y="33615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8990" y="327036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208990" y="318291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208990" y="292057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208990" y="2833133"/>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208990" y="57499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208990" y="56587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08990" y="55713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208990" y="60960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8990" y="60085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191000" y="15589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191000" y="14677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191000" y="13803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191000" y="19050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191000" y="18175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200400" y="2895600"/>
            <a:ext cx="9144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200400" y="3276600"/>
            <a:ext cx="9144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838200" y="1447800"/>
            <a:ext cx="0" cy="4648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304800" y="1066800"/>
            <a:ext cx="1053109" cy="461665"/>
          </a:xfrm>
          <a:prstGeom prst="rect">
            <a:avLst/>
          </a:prstGeom>
          <a:noFill/>
        </p:spPr>
        <p:txBody>
          <a:bodyPr wrap="square" rtlCol="0">
            <a:spAutoFit/>
          </a:bodyPr>
          <a:lstStyle/>
          <a:p>
            <a:r>
              <a:rPr lang="en-US" sz="2400" b="1" dirty="0" smtClean="0"/>
              <a:t>Energy</a:t>
            </a:r>
            <a:endParaRPr lang="en-US" sz="2400" b="1" dirty="0"/>
          </a:p>
        </p:txBody>
      </p:sp>
      <p:cxnSp>
        <p:nvCxnSpPr>
          <p:cNvPr id="54" name="Straight Arrow Connector 53"/>
          <p:cNvCxnSpPr/>
          <p:nvPr/>
        </p:nvCxnSpPr>
        <p:spPr>
          <a:xfrm flipV="1">
            <a:off x="4267200" y="54864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495800" y="54102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724400" y="53340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4343400" y="55179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572000" y="54417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4800600" y="53655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4343400" y="59436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4572000" y="58674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4419600" y="59751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4648200" y="58989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4267200" y="3168868"/>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4495800" y="3092668"/>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4724400" y="3016468"/>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4343400" y="3200400"/>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4572000" y="3124200"/>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4800600" y="3048000"/>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4419600" y="27432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4648200" y="26670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4419600" y="17526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4648200" y="16764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5105400" y="2621280"/>
            <a:ext cx="0" cy="2743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5105400" y="3154680"/>
            <a:ext cx="0" cy="27432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5035865" y="2819400"/>
            <a:ext cx="755335" cy="430887"/>
          </a:xfrm>
          <a:prstGeom prst="rect">
            <a:avLst/>
          </a:prstGeom>
          <a:noFill/>
        </p:spPr>
        <p:txBody>
          <a:bodyPr wrap="none" rtlCol="0">
            <a:spAutoFit/>
          </a:bodyPr>
          <a:lstStyle/>
          <a:p>
            <a:r>
              <a:rPr lang="en-US" sz="2200" b="1" dirty="0" smtClean="0">
                <a:sym typeface="Symbol"/>
              </a:rPr>
              <a:t>E</a:t>
            </a:r>
            <a:r>
              <a:rPr lang="en-US" sz="2200" b="1" baseline="-25000" dirty="0" smtClean="0">
                <a:sym typeface="Symbol"/>
              </a:rPr>
              <a:t>g</a:t>
            </a:r>
            <a:r>
              <a:rPr lang="en-US" sz="2200" b="1" baseline="30000" dirty="0" smtClean="0">
                <a:sym typeface="Symbol"/>
              </a:rPr>
              <a:t>↓</a:t>
            </a:r>
            <a:endParaRPr lang="en-US" sz="2200" b="1" baseline="30000" dirty="0"/>
          </a:p>
        </p:txBody>
      </p:sp>
      <p:sp>
        <p:nvSpPr>
          <p:cNvPr id="103" name="TextBox 102"/>
          <p:cNvSpPr txBox="1"/>
          <p:nvPr/>
        </p:nvSpPr>
        <p:spPr>
          <a:xfrm>
            <a:off x="5537500" y="5029200"/>
            <a:ext cx="3376309" cy="1569660"/>
          </a:xfrm>
          <a:prstGeom prst="rect">
            <a:avLst/>
          </a:prstGeom>
          <a:noFill/>
        </p:spPr>
        <p:txBody>
          <a:bodyPr wrap="none" rtlCol="0">
            <a:spAutoFit/>
          </a:bodyPr>
          <a:lstStyle/>
          <a:p>
            <a:r>
              <a:rPr lang="en-US" sz="2400" b="1" dirty="0" err="1" smtClean="0"/>
              <a:t>N</a:t>
            </a:r>
            <a:r>
              <a:rPr lang="en-US" sz="2400" b="1" baseline="-25000" dirty="0" err="1" smtClean="0"/>
              <a:t>v</a:t>
            </a:r>
            <a:r>
              <a:rPr lang="en-US" sz="2400" b="1" baseline="-25000" dirty="0" smtClean="0"/>
              <a:t> </a:t>
            </a:r>
            <a:r>
              <a:rPr lang="en-US" sz="2400" b="1" dirty="0" smtClean="0"/>
              <a:t>= 28 Valence Electrons</a:t>
            </a:r>
          </a:p>
          <a:p>
            <a:r>
              <a:rPr lang="en-US" sz="2400" b="1" dirty="0" err="1" smtClean="0"/>
              <a:t>N</a:t>
            </a:r>
            <a:r>
              <a:rPr lang="en-US" sz="2400" b="1" baseline="-25000" dirty="0" err="1" smtClean="0"/>
              <a:t>d</a:t>
            </a:r>
            <a:r>
              <a:rPr lang="en-US" sz="2400" b="1" baseline="-25000" dirty="0" smtClean="0"/>
              <a:t> </a:t>
            </a:r>
            <a:r>
              <a:rPr lang="en-US" sz="2400" b="1" dirty="0" smtClean="0"/>
              <a:t>= 20 d Electrons</a:t>
            </a:r>
          </a:p>
          <a:p>
            <a:r>
              <a:rPr lang="en-US" sz="2400" b="1" dirty="0" smtClean="0"/>
              <a:t>m = 4 </a:t>
            </a:r>
            <a:r>
              <a:rPr lang="en-US" sz="2400" b="1" dirty="0" smtClean="0">
                <a:sym typeface="Symbol"/>
              </a:rPr>
              <a:t></a:t>
            </a:r>
            <a:r>
              <a:rPr lang="en-US" sz="2400" b="1" baseline="-25000" dirty="0" smtClean="0">
                <a:sym typeface="Symbol"/>
              </a:rPr>
              <a:t>B</a:t>
            </a:r>
            <a:r>
              <a:rPr lang="en-US" sz="2400" b="1" dirty="0" smtClean="0">
                <a:sym typeface="Symbol"/>
              </a:rPr>
              <a:t> per formula unit</a:t>
            </a:r>
            <a:endParaRPr lang="en-US" sz="2400" b="1" baseline="-25000" dirty="0" smtClean="0"/>
          </a:p>
          <a:p>
            <a:endParaRPr lang="en-US" sz="2400" b="1" dirty="0" smtClean="0"/>
          </a:p>
        </p:txBody>
      </p:sp>
      <p:sp>
        <p:nvSpPr>
          <p:cNvPr id="106" name="TextBox 105"/>
          <p:cNvSpPr txBox="1"/>
          <p:nvPr/>
        </p:nvSpPr>
        <p:spPr>
          <a:xfrm>
            <a:off x="6019800" y="3014246"/>
            <a:ext cx="1095749" cy="338554"/>
          </a:xfrm>
          <a:prstGeom prst="rect">
            <a:avLst/>
          </a:prstGeom>
          <a:noFill/>
        </p:spPr>
        <p:txBody>
          <a:bodyPr wrap="none" rtlCol="0">
            <a:spAutoFit/>
          </a:bodyPr>
          <a:lstStyle/>
          <a:p>
            <a:r>
              <a:rPr lang="en-US" sz="1600" b="1" dirty="0" err="1" smtClean="0"/>
              <a:t>d</a:t>
            </a:r>
            <a:r>
              <a:rPr lang="en-US" sz="1600" b="1" baseline="-25000" dirty="0" err="1" smtClean="0"/>
              <a:t>xy</a:t>
            </a:r>
            <a:r>
              <a:rPr lang="en-US" sz="1600" b="1" dirty="0" smtClean="0"/>
              <a:t>, </a:t>
            </a:r>
            <a:r>
              <a:rPr lang="en-US" sz="1600" b="1" dirty="0" err="1" smtClean="0"/>
              <a:t>d</a:t>
            </a:r>
            <a:r>
              <a:rPr lang="en-US" sz="1600" b="1" baseline="-25000" dirty="0" err="1" smtClean="0"/>
              <a:t>yz</a:t>
            </a:r>
            <a:r>
              <a:rPr lang="en-US" sz="1600" b="1" dirty="0" smtClean="0"/>
              <a:t>, </a:t>
            </a:r>
            <a:r>
              <a:rPr lang="en-US" sz="1600" b="1" dirty="0" err="1" smtClean="0"/>
              <a:t>d</a:t>
            </a:r>
            <a:r>
              <a:rPr lang="en-US" sz="1600" b="1" baseline="-25000" dirty="0" err="1" smtClean="0"/>
              <a:t>zx</a:t>
            </a:r>
            <a:endParaRPr lang="en-US" sz="1600" b="1" baseline="-25000" dirty="0"/>
          </a:p>
        </p:txBody>
      </p:sp>
      <p:cxnSp>
        <p:nvCxnSpPr>
          <p:cNvPr id="108" name="Straight Connector 107"/>
          <p:cNvCxnSpPr/>
          <p:nvPr/>
        </p:nvCxnSpPr>
        <p:spPr>
          <a:xfrm>
            <a:off x="6096000" y="279049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096000" y="25345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096000" y="24471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6096000" y="29718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6096000" y="28843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6858000" y="2447122"/>
            <a:ext cx="619080" cy="461665"/>
          </a:xfrm>
          <a:prstGeom prst="rect">
            <a:avLst/>
          </a:prstGeom>
          <a:noFill/>
        </p:spPr>
        <p:txBody>
          <a:bodyPr wrap="none" rtlCol="0">
            <a:spAutoFit/>
          </a:bodyPr>
          <a:lstStyle/>
          <a:p>
            <a:r>
              <a:rPr lang="en-US" sz="2400" b="1" dirty="0" smtClean="0"/>
              <a:t>Mn</a:t>
            </a:r>
            <a:endParaRPr lang="en-US" sz="2400" b="1" dirty="0"/>
          </a:p>
        </p:txBody>
      </p:sp>
      <p:cxnSp>
        <p:nvCxnSpPr>
          <p:cNvPr id="115" name="Straight Connector 114"/>
          <p:cNvCxnSpPr/>
          <p:nvPr/>
        </p:nvCxnSpPr>
        <p:spPr>
          <a:xfrm>
            <a:off x="4953000" y="1828800"/>
            <a:ext cx="1066800" cy="69452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4953000" y="2895600"/>
            <a:ext cx="1066800" cy="275192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4953000" y="2590800"/>
            <a:ext cx="1066800" cy="3429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6019800" y="2057400"/>
            <a:ext cx="1127232" cy="338554"/>
          </a:xfrm>
          <a:prstGeom prst="rect">
            <a:avLst/>
          </a:prstGeom>
          <a:noFill/>
        </p:spPr>
        <p:txBody>
          <a:bodyPr wrap="none" rtlCol="0">
            <a:spAutoFit/>
          </a:bodyPr>
          <a:lstStyle/>
          <a:p>
            <a:r>
              <a:rPr lang="en-US" sz="1600" b="1" dirty="0" smtClean="0"/>
              <a:t>d</a:t>
            </a:r>
            <a:r>
              <a:rPr lang="en-US" sz="1600" b="1" baseline="-25000" dirty="0" smtClean="0"/>
              <a:t>3z</a:t>
            </a:r>
            <a:r>
              <a:rPr lang="en-US" sz="1200" b="1" baseline="-10000" dirty="0" smtClean="0"/>
              <a:t>2</a:t>
            </a:r>
            <a:r>
              <a:rPr lang="en-US" sz="1600" b="1" baseline="-25000" dirty="0" smtClean="0"/>
              <a:t>-r</a:t>
            </a:r>
            <a:r>
              <a:rPr lang="en-US" sz="1200" b="1" baseline="-10000" dirty="0" smtClean="0"/>
              <a:t>2</a:t>
            </a:r>
            <a:r>
              <a:rPr lang="en-US" sz="1600" b="1" dirty="0" smtClean="0"/>
              <a:t>, d</a:t>
            </a:r>
            <a:r>
              <a:rPr lang="en-US" sz="1600" b="1" baseline="-25000" dirty="0" smtClean="0"/>
              <a:t>x</a:t>
            </a:r>
            <a:r>
              <a:rPr lang="en-US" sz="1200" b="1" baseline="-10000" dirty="0" smtClean="0"/>
              <a:t>2</a:t>
            </a:r>
            <a:r>
              <a:rPr lang="en-US" sz="1600" b="1" baseline="-25000" dirty="0" smtClean="0"/>
              <a:t>-y</a:t>
            </a:r>
            <a:r>
              <a:rPr lang="en-US" sz="1200" b="1" baseline="-10000" dirty="0" smtClean="0"/>
              <a:t>2</a:t>
            </a:r>
            <a:endParaRPr lang="en-US" sz="1200" b="1" baseline="-10000" dirty="0"/>
          </a:p>
        </p:txBody>
      </p:sp>
      <p:cxnSp>
        <p:nvCxnSpPr>
          <p:cNvPr id="126" name="Straight Connector 125"/>
          <p:cNvCxnSpPr/>
          <p:nvPr/>
        </p:nvCxnSpPr>
        <p:spPr>
          <a:xfrm>
            <a:off x="4953000" y="1524000"/>
            <a:ext cx="1066800" cy="12954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r>
              <a:rPr lang="en-US" dirty="0" smtClean="0"/>
              <a:t>Origin of Gap in </a:t>
            </a:r>
            <a:r>
              <a:rPr lang="en-US" dirty="0" smtClean="0"/>
              <a:t>Co</a:t>
            </a:r>
            <a:r>
              <a:rPr lang="en-US" baseline="-25000" dirty="0" smtClean="0"/>
              <a:t>2</a:t>
            </a:r>
            <a:r>
              <a:rPr lang="en-US" dirty="0" smtClean="0"/>
              <a:t>FeSi</a:t>
            </a:r>
            <a:endParaRPr lang="en-US" dirty="0"/>
          </a:p>
        </p:txBody>
      </p:sp>
      <p:sp>
        <p:nvSpPr>
          <p:cNvPr id="5" name="Slide Number Placeholder 4"/>
          <p:cNvSpPr>
            <a:spLocks noGrp="1"/>
          </p:cNvSpPr>
          <p:nvPr>
            <p:ph type="sldNum" sz="quarter" idx="12"/>
          </p:nvPr>
        </p:nvSpPr>
        <p:spPr/>
        <p:txBody>
          <a:bodyPr/>
          <a:lstStyle/>
          <a:p>
            <a:fld id="{85DD869C-A0DD-4269-BF7D-6B559445C63A}" type="slidenum">
              <a:rPr lang="en-US" smtClean="0"/>
              <a:pPr/>
              <a:t>19</a:t>
            </a:fld>
            <a:endParaRPr lang="en-US" dirty="0"/>
          </a:p>
        </p:txBody>
      </p:sp>
      <p:cxnSp>
        <p:nvCxnSpPr>
          <p:cNvPr id="27" name="Straight Connector 26"/>
          <p:cNvCxnSpPr/>
          <p:nvPr/>
        </p:nvCxnSpPr>
        <p:spPr>
          <a:xfrm>
            <a:off x="2438400" y="490346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438400" y="481230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438400" y="472485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33877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438400" y="32965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38400" y="32091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438400" y="294678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438400" y="2859336"/>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438400" y="5249537"/>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438400" y="5162091"/>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120925" y="3666322"/>
            <a:ext cx="936475" cy="461665"/>
          </a:xfrm>
          <a:prstGeom prst="rect">
            <a:avLst/>
          </a:prstGeom>
          <a:noFill/>
        </p:spPr>
        <p:txBody>
          <a:bodyPr wrap="none" rtlCol="0">
            <a:spAutoFit/>
          </a:bodyPr>
          <a:lstStyle/>
          <a:p>
            <a:r>
              <a:rPr lang="en-US" sz="2400" b="1" dirty="0" smtClean="0"/>
              <a:t>Co-Co</a:t>
            </a:r>
            <a:endParaRPr lang="en-US" sz="2400" b="1" dirty="0"/>
          </a:p>
        </p:txBody>
      </p:sp>
      <p:sp>
        <p:nvSpPr>
          <p:cNvPr id="65" name="TextBox 64"/>
          <p:cNvSpPr txBox="1"/>
          <p:nvPr/>
        </p:nvSpPr>
        <p:spPr>
          <a:xfrm>
            <a:off x="1981200" y="2675722"/>
            <a:ext cx="360996" cy="338554"/>
          </a:xfrm>
          <a:prstGeom prst="rect">
            <a:avLst/>
          </a:prstGeom>
          <a:noFill/>
        </p:spPr>
        <p:txBody>
          <a:bodyPr wrap="none" rtlCol="0">
            <a:spAutoFit/>
          </a:bodyPr>
          <a:lstStyle/>
          <a:p>
            <a:r>
              <a:rPr lang="en-US" sz="1600" b="1" dirty="0" err="1" smtClean="0"/>
              <a:t>e</a:t>
            </a:r>
            <a:r>
              <a:rPr lang="en-US" sz="1600" b="1" baseline="-25000" dirty="0" err="1" smtClean="0"/>
              <a:t>u</a:t>
            </a:r>
            <a:endParaRPr lang="en-US" sz="1600" b="1" baseline="-25000" dirty="0"/>
          </a:p>
        </p:txBody>
      </p:sp>
      <p:sp>
        <p:nvSpPr>
          <p:cNvPr id="69" name="TextBox 68"/>
          <p:cNvSpPr txBox="1"/>
          <p:nvPr/>
        </p:nvSpPr>
        <p:spPr>
          <a:xfrm>
            <a:off x="1981200" y="3056722"/>
            <a:ext cx="397866" cy="338554"/>
          </a:xfrm>
          <a:prstGeom prst="rect">
            <a:avLst/>
          </a:prstGeom>
          <a:noFill/>
        </p:spPr>
        <p:txBody>
          <a:bodyPr wrap="none" rtlCol="0">
            <a:spAutoFit/>
          </a:bodyPr>
          <a:lstStyle/>
          <a:p>
            <a:r>
              <a:rPr lang="en-US" sz="1600" b="1" dirty="0" smtClean="0"/>
              <a:t>t</a:t>
            </a:r>
            <a:r>
              <a:rPr lang="en-US" sz="1600" b="1" baseline="-25000" dirty="0" smtClean="0"/>
              <a:t>1u</a:t>
            </a:r>
            <a:endParaRPr lang="en-US" sz="1600" b="1" baseline="-25000" dirty="0"/>
          </a:p>
        </p:txBody>
      </p:sp>
      <p:sp>
        <p:nvSpPr>
          <p:cNvPr id="70" name="TextBox 69"/>
          <p:cNvSpPr txBox="1"/>
          <p:nvPr/>
        </p:nvSpPr>
        <p:spPr>
          <a:xfrm>
            <a:off x="1981200" y="5037922"/>
            <a:ext cx="351378" cy="338554"/>
          </a:xfrm>
          <a:prstGeom prst="rect">
            <a:avLst/>
          </a:prstGeom>
          <a:noFill/>
        </p:spPr>
        <p:txBody>
          <a:bodyPr wrap="none" rtlCol="0">
            <a:spAutoFit/>
          </a:bodyPr>
          <a:lstStyle/>
          <a:p>
            <a:r>
              <a:rPr lang="en-US" sz="1600" b="1" dirty="0" smtClean="0"/>
              <a:t>e</a:t>
            </a:r>
            <a:r>
              <a:rPr lang="en-US" sz="1600" b="1" baseline="-25000" dirty="0" smtClean="0"/>
              <a:t>g</a:t>
            </a:r>
            <a:endParaRPr lang="en-US" sz="1600" b="1" baseline="-25000" dirty="0"/>
          </a:p>
        </p:txBody>
      </p:sp>
      <p:sp>
        <p:nvSpPr>
          <p:cNvPr id="71" name="TextBox 70"/>
          <p:cNvSpPr txBox="1"/>
          <p:nvPr/>
        </p:nvSpPr>
        <p:spPr>
          <a:xfrm>
            <a:off x="1981200" y="4580722"/>
            <a:ext cx="388248" cy="338554"/>
          </a:xfrm>
          <a:prstGeom prst="rect">
            <a:avLst/>
          </a:prstGeom>
          <a:noFill/>
        </p:spPr>
        <p:txBody>
          <a:bodyPr wrap="none" rtlCol="0">
            <a:spAutoFit/>
          </a:bodyPr>
          <a:lstStyle/>
          <a:p>
            <a:r>
              <a:rPr lang="en-US" sz="1600" b="1" dirty="0" smtClean="0"/>
              <a:t>t</a:t>
            </a:r>
            <a:r>
              <a:rPr lang="en-US" sz="1600" b="1" baseline="-25000" dirty="0" smtClean="0"/>
              <a:t>2g</a:t>
            </a:r>
            <a:endParaRPr lang="en-US" sz="1600" b="1" baseline="-25000" dirty="0"/>
          </a:p>
        </p:txBody>
      </p:sp>
      <p:cxnSp>
        <p:nvCxnSpPr>
          <p:cNvPr id="44" name="Straight Connector 43"/>
          <p:cNvCxnSpPr/>
          <p:nvPr/>
        </p:nvCxnSpPr>
        <p:spPr>
          <a:xfrm flipV="1">
            <a:off x="3200400" y="1837522"/>
            <a:ext cx="914400" cy="328578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200400" y="5239898"/>
            <a:ext cx="914400" cy="78862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200400" y="1532722"/>
            <a:ext cx="914400" cy="32545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200400" y="4903884"/>
            <a:ext cx="914400" cy="74363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8990" y="33615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8990" y="327036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208990" y="318291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208990" y="2920579"/>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208990" y="2833133"/>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208990" y="57499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208990" y="56587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08990" y="55713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208990" y="60960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8990" y="60085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191000" y="1558925"/>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191000" y="14677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191000" y="13803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191000" y="19050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191000" y="18175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200400" y="2895600"/>
            <a:ext cx="9144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200400" y="3276600"/>
            <a:ext cx="9144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838200" y="1447800"/>
            <a:ext cx="0" cy="4648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304800" y="1066800"/>
            <a:ext cx="1053109" cy="461665"/>
          </a:xfrm>
          <a:prstGeom prst="rect">
            <a:avLst/>
          </a:prstGeom>
          <a:noFill/>
        </p:spPr>
        <p:txBody>
          <a:bodyPr wrap="square" rtlCol="0">
            <a:spAutoFit/>
          </a:bodyPr>
          <a:lstStyle/>
          <a:p>
            <a:r>
              <a:rPr lang="en-US" sz="2400" b="1" dirty="0" smtClean="0"/>
              <a:t>Energy</a:t>
            </a:r>
            <a:endParaRPr lang="en-US" sz="2400" b="1" dirty="0"/>
          </a:p>
        </p:txBody>
      </p:sp>
      <p:cxnSp>
        <p:nvCxnSpPr>
          <p:cNvPr id="54" name="Straight Arrow Connector 53"/>
          <p:cNvCxnSpPr/>
          <p:nvPr/>
        </p:nvCxnSpPr>
        <p:spPr>
          <a:xfrm flipV="1">
            <a:off x="4267200" y="54864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495800" y="54102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724400" y="53340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4343400" y="55179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572000" y="54417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4800600" y="53655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4343400" y="59436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4572000" y="58674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4419600" y="59751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4648200" y="5898932"/>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4267200" y="3168868"/>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4495800" y="3092668"/>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4724400" y="3016468"/>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4343400" y="3200400"/>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4572000" y="3124200"/>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4800600" y="3048000"/>
            <a:ext cx="0" cy="274320"/>
          </a:xfrm>
          <a:prstGeom prst="straightConnector1">
            <a:avLst/>
          </a:prstGeom>
          <a:ln w="381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4419600" y="27432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4648200" y="26670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4419600" y="17526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4648200" y="16764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5105400" y="2621280"/>
            <a:ext cx="0" cy="2743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5105400" y="3154680"/>
            <a:ext cx="0" cy="27432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5035865" y="2819400"/>
            <a:ext cx="755335" cy="430887"/>
          </a:xfrm>
          <a:prstGeom prst="rect">
            <a:avLst/>
          </a:prstGeom>
          <a:noFill/>
        </p:spPr>
        <p:txBody>
          <a:bodyPr wrap="none" rtlCol="0">
            <a:spAutoFit/>
          </a:bodyPr>
          <a:lstStyle/>
          <a:p>
            <a:r>
              <a:rPr lang="en-US" sz="2200" b="1" dirty="0" smtClean="0">
                <a:sym typeface="Symbol"/>
              </a:rPr>
              <a:t>E</a:t>
            </a:r>
            <a:r>
              <a:rPr lang="en-US" sz="2200" b="1" baseline="-25000" dirty="0" smtClean="0">
                <a:sym typeface="Symbol"/>
              </a:rPr>
              <a:t>g</a:t>
            </a:r>
            <a:r>
              <a:rPr lang="en-US" sz="2200" b="1" baseline="30000" dirty="0" smtClean="0">
                <a:sym typeface="Symbol"/>
              </a:rPr>
              <a:t>↓</a:t>
            </a:r>
            <a:endParaRPr lang="en-US" sz="2200" b="1" baseline="30000" dirty="0"/>
          </a:p>
        </p:txBody>
      </p:sp>
      <p:cxnSp>
        <p:nvCxnSpPr>
          <p:cNvPr id="102" name="Straight Arrow Connector 101"/>
          <p:cNvCxnSpPr/>
          <p:nvPr/>
        </p:nvCxnSpPr>
        <p:spPr>
          <a:xfrm flipV="1">
            <a:off x="4267200" y="13716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4495800" y="1295400"/>
            <a:ext cx="0" cy="2743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5537500" y="5029200"/>
            <a:ext cx="3376309" cy="1569660"/>
          </a:xfrm>
          <a:prstGeom prst="rect">
            <a:avLst/>
          </a:prstGeom>
          <a:noFill/>
        </p:spPr>
        <p:txBody>
          <a:bodyPr wrap="none" rtlCol="0">
            <a:spAutoFit/>
          </a:bodyPr>
          <a:lstStyle/>
          <a:p>
            <a:r>
              <a:rPr lang="en-US" sz="2400" b="1" dirty="0" err="1" smtClean="0"/>
              <a:t>N</a:t>
            </a:r>
            <a:r>
              <a:rPr lang="en-US" sz="2400" b="1" baseline="-25000" dirty="0" err="1" smtClean="0"/>
              <a:t>v</a:t>
            </a:r>
            <a:r>
              <a:rPr lang="en-US" sz="2400" b="1" baseline="-25000" dirty="0" smtClean="0"/>
              <a:t> </a:t>
            </a:r>
            <a:r>
              <a:rPr lang="en-US" sz="2400" b="1" dirty="0" smtClean="0"/>
              <a:t>= 30 Valence Electrons</a:t>
            </a:r>
          </a:p>
          <a:p>
            <a:r>
              <a:rPr lang="en-US" sz="2400" b="1" dirty="0" err="1" smtClean="0"/>
              <a:t>N</a:t>
            </a:r>
            <a:r>
              <a:rPr lang="en-US" sz="2400" b="1" baseline="-25000" dirty="0" err="1" smtClean="0"/>
              <a:t>d</a:t>
            </a:r>
            <a:r>
              <a:rPr lang="en-US" sz="2400" b="1" baseline="-25000" dirty="0" smtClean="0"/>
              <a:t> </a:t>
            </a:r>
            <a:r>
              <a:rPr lang="en-US" sz="2400" b="1" dirty="0" smtClean="0"/>
              <a:t>= 22 d Electrons</a:t>
            </a:r>
          </a:p>
          <a:p>
            <a:r>
              <a:rPr lang="en-US" sz="2400" b="1" dirty="0" smtClean="0"/>
              <a:t>m = 6 </a:t>
            </a:r>
            <a:r>
              <a:rPr lang="en-US" sz="2400" b="1" dirty="0" smtClean="0">
                <a:sym typeface="Symbol"/>
              </a:rPr>
              <a:t></a:t>
            </a:r>
            <a:r>
              <a:rPr lang="en-US" sz="2400" b="1" baseline="-25000" dirty="0" smtClean="0">
                <a:sym typeface="Symbol"/>
              </a:rPr>
              <a:t>B</a:t>
            </a:r>
            <a:r>
              <a:rPr lang="en-US" sz="2400" b="1" dirty="0" smtClean="0">
                <a:sym typeface="Symbol"/>
              </a:rPr>
              <a:t> per formula unit</a:t>
            </a:r>
            <a:endParaRPr lang="en-US" sz="2400" b="1" baseline="-25000" dirty="0" smtClean="0"/>
          </a:p>
          <a:p>
            <a:endParaRPr lang="en-US" sz="2400" b="1" dirty="0" smtClean="0"/>
          </a:p>
        </p:txBody>
      </p:sp>
      <p:sp>
        <p:nvSpPr>
          <p:cNvPr id="108" name="TextBox 107"/>
          <p:cNvSpPr txBox="1"/>
          <p:nvPr/>
        </p:nvSpPr>
        <p:spPr>
          <a:xfrm>
            <a:off x="6019800" y="3014246"/>
            <a:ext cx="1095749" cy="338554"/>
          </a:xfrm>
          <a:prstGeom prst="rect">
            <a:avLst/>
          </a:prstGeom>
          <a:noFill/>
        </p:spPr>
        <p:txBody>
          <a:bodyPr wrap="none" rtlCol="0">
            <a:spAutoFit/>
          </a:bodyPr>
          <a:lstStyle/>
          <a:p>
            <a:r>
              <a:rPr lang="en-US" sz="1600" b="1" dirty="0" err="1" smtClean="0"/>
              <a:t>d</a:t>
            </a:r>
            <a:r>
              <a:rPr lang="en-US" sz="1600" b="1" baseline="-25000" dirty="0" err="1" smtClean="0"/>
              <a:t>xy</a:t>
            </a:r>
            <a:r>
              <a:rPr lang="en-US" sz="1600" b="1" dirty="0" smtClean="0"/>
              <a:t>, </a:t>
            </a:r>
            <a:r>
              <a:rPr lang="en-US" sz="1600" b="1" dirty="0" err="1" smtClean="0"/>
              <a:t>d</a:t>
            </a:r>
            <a:r>
              <a:rPr lang="en-US" sz="1600" b="1" baseline="-25000" dirty="0" err="1" smtClean="0"/>
              <a:t>yz</a:t>
            </a:r>
            <a:r>
              <a:rPr lang="en-US" sz="1600" b="1" dirty="0" smtClean="0"/>
              <a:t>, </a:t>
            </a:r>
            <a:r>
              <a:rPr lang="en-US" sz="1600" b="1" dirty="0" err="1" smtClean="0"/>
              <a:t>d</a:t>
            </a:r>
            <a:r>
              <a:rPr lang="en-US" sz="1600" b="1" baseline="-25000" dirty="0" err="1" smtClean="0"/>
              <a:t>zx</a:t>
            </a:r>
            <a:endParaRPr lang="en-US" sz="1600" b="1" baseline="-25000" dirty="0"/>
          </a:p>
        </p:txBody>
      </p:sp>
      <p:cxnSp>
        <p:nvCxnSpPr>
          <p:cNvPr id="110" name="Straight Connector 109"/>
          <p:cNvCxnSpPr/>
          <p:nvPr/>
        </p:nvCxnSpPr>
        <p:spPr>
          <a:xfrm>
            <a:off x="6096000" y="279049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096000" y="2534568"/>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6096000" y="2447122"/>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6096000" y="2971800"/>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6096000" y="2884354"/>
            <a:ext cx="667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6858000" y="2447122"/>
            <a:ext cx="476734" cy="461665"/>
          </a:xfrm>
          <a:prstGeom prst="rect">
            <a:avLst/>
          </a:prstGeom>
          <a:noFill/>
        </p:spPr>
        <p:txBody>
          <a:bodyPr wrap="none" rtlCol="0">
            <a:spAutoFit/>
          </a:bodyPr>
          <a:lstStyle/>
          <a:p>
            <a:r>
              <a:rPr lang="en-US" sz="2400" b="1" dirty="0" smtClean="0"/>
              <a:t>Fe</a:t>
            </a:r>
            <a:endParaRPr lang="en-US" sz="2400" b="1" dirty="0"/>
          </a:p>
        </p:txBody>
      </p:sp>
      <p:cxnSp>
        <p:nvCxnSpPr>
          <p:cNvPr id="119" name="Straight Connector 118"/>
          <p:cNvCxnSpPr/>
          <p:nvPr/>
        </p:nvCxnSpPr>
        <p:spPr>
          <a:xfrm>
            <a:off x="4953000" y="1828800"/>
            <a:ext cx="1066800" cy="69452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4953000" y="2895600"/>
            <a:ext cx="1066800" cy="275192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4953000" y="2590800"/>
            <a:ext cx="1066800" cy="3429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6019800" y="2057400"/>
            <a:ext cx="1127232" cy="338554"/>
          </a:xfrm>
          <a:prstGeom prst="rect">
            <a:avLst/>
          </a:prstGeom>
          <a:noFill/>
        </p:spPr>
        <p:txBody>
          <a:bodyPr wrap="none" rtlCol="0">
            <a:spAutoFit/>
          </a:bodyPr>
          <a:lstStyle/>
          <a:p>
            <a:r>
              <a:rPr lang="en-US" sz="1600" b="1" dirty="0" smtClean="0"/>
              <a:t>d</a:t>
            </a:r>
            <a:r>
              <a:rPr lang="en-US" sz="1600" b="1" baseline="-25000" dirty="0" smtClean="0"/>
              <a:t>3z</a:t>
            </a:r>
            <a:r>
              <a:rPr lang="en-US" sz="1200" b="1" baseline="-10000" dirty="0" smtClean="0"/>
              <a:t>2</a:t>
            </a:r>
            <a:r>
              <a:rPr lang="en-US" sz="1600" b="1" baseline="-25000" dirty="0" smtClean="0"/>
              <a:t>-r</a:t>
            </a:r>
            <a:r>
              <a:rPr lang="en-US" sz="1200" b="1" baseline="-10000" dirty="0" smtClean="0"/>
              <a:t>2</a:t>
            </a:r>
            <a:r>
              <a:rPr lang="en-US" sz="1600" b="1" dirty="0" smtClean="0"/>
              <a:t>, d</a:t>
            </a:r>
            <a:r>
              <a:rPr lang="en-US" sz="1600" b="1" baseline="-25000" dirty="0" smtClean="0"/>
              <a:t>x</a:t>
            </a:r>
            <a:r>
              <a:rPr lang="en-US" sz="1200" b="1" baseline="-10000" dirty="0" smtClean="0"/>
              <a:t>2</a:t>
            </a:r>
            <a:r>
              <a:rPr lang="en-US" sz="1600" b="1" baseline="-25000" dirty="0" smtClean="0"/>
              <a:t>-y</a:t>
            </a:r>
            <a:r>
              <a:rPr lang="en-US" sz="1200" b="1" baseline="-10000" dirty="0" smtClean="0"/>
              <a:t>2</a:t>
            </a:r>
            <a:endParaRPr lang="en-US" sz="1200" b="1" baseline="-10000" dirty="0"/>
          </a:p>
        </p:txBody>
      </p:sp>
      <p:cxnSp>
        <p:nvCxnSpPr>
          <p:cNvPr id="127" name="Straight Connector 126"/>
          <p:cNvCxnSpPr/>
          <p:nvPr/>
        </p:nvCxnSpPr>
        <p:spPr>
          <a:xfrm>
            <a:off x="4953000" y="1524000"/>
            <a:ext cx="1066800" cy="12954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r>
              <a:rPr lang="en-US" dirty="0" smtClean="0"/>
              <a:t>Outline</a:t>
            </a:r>
            <a:endParaRPr lang="en-US" dirty="0"/>
          </a:p>
        </p:txBody>
      </p:sp>
      <p:sp>
        <p:nvSpPr>
          <p:cNvPr id="5" name="Content Placeholder 4"/>
          <p:cNvSpPr>
            <a:spLocks noGrp="1"/>
          </p:cNvSpPr>
          <p:nvPr>
            <p:ph idx="1"/>
          </p:nvPr>
        </p:nvSpPr>
        <p:spPr>
          <a:xfrm>
            <a:off x="457200" y="1447800"/>
            <a:ext cx="8229600" cy="4953000"/>
          </a:xfrm>
        </p:spPr>
        <p:txBody>
          <a:bodyPr>
            <a:normAutofit/>
          </a:bodyPr>
          <a:lstStyle/>
          <a:p>
            <a:pPr>
              <a:spcBef>
                <a:spcPts val="1800"/>
              </a:spcBef>
            </a:pPr>
            <a:r>
              <a:rPr lang="en-US" dirty="0" smtClean="0"/>
              <a:t>Motivation and </a:t>
            </a:r>
            <a:r>
              <a:rPr lang="en-US" dirty="0" smtClean="0"/>
              <a:t>introduction</a:t>
            </a:r>
          </a:p>
          <a:p>
            <a:pPr lvl="1">
              <a:spcBef>
                <a:spcPts val="1800"/>
              </a:spcBef>
            </a:pPr>
            <a:r>
              <a:rPr lang="en-US" dirty="0" smtClean="0"/>
              <a:t>Spintronics</a:t>
            </a:r>
          </a:p>
          <a:p>
            <a:pPr lvl="1">
              <a:spcBef>
                <a:spcPts val="1800"/>
              </a:spcBef>
            </a:pPr>
            <a:r>
              <a:rPr lang="en-US" dirty="0" smtClean="0"/>
              <a:t>What is a half metal?</a:t>
            </a:r>
            <a:endParaRPr lang="en-US" dirty="0" smtClean="0"/>
          </a:p>
          <a:p>
            <a:pPr lvl="1">
              <a:spcBef>
                <a:spcPts val="1800"/>
              </a:spcBef>
            </a:pPr>
            <a:r>
              <a:rPr lang="en-US" dirty="0" smtClean="0"/>
              <a:t>Heuslers</a:t>
            </a:r>
            <a:endParaRPr lang="en-US" dirty="0" smtClean="0"/>
          </a:p>
          <a:p>
            <a:pPr>
              <a:spcBef>
                <a:spcPts val="1800"/>
              </a:spcBef>
            </a:pPr>
            <a:r>
              <a:rPr lang="en-US" dirty="0" smtClean="0"/>
              <a:t>Origin of half-metallic </a:t>
            </a:r>
            <a:r>
              <a:rPr lang="en-US" dirty="0" smtClean="0"/>
              <a:t>behavior in Heuslers</a:t>
            </a:r>
          </a:p>
          <a:p>
            <a:pPr>
              <a:spcBef>
                <a:spcPts val="1800"/>
              </a:spcBef>
            </a:pPr>
            <a:r>
              <a:rPr lang="en-US" dirty="0" smtClean="0"/>
              <a:t>Current and future investigations</a:t>
            </a: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85DD869C-A0DD-4269-BF7D-6B559445C63A}"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ater Pauling Graph.jpg"/>
          <p:cNvPicPr>
            <a:picLocks noChangeAspect="1"/>
          </p:cNvPicPr>
          <p:nvPr/>
        </p:nvPicPr>
        <p:blipFill>
          <a:blip r:embed="rId2" cstate="print"/>
          <a:stretch>
            <a:fillRect/>
          </a:stretch>
        </p:blipFill>
        <p:spPr>
          <a:xfrm>
            <a:off x="4466063" y="1371600"/>
            <a:ext cx="4677937" cy="3914192"/>
          </a:xfrm>
          <a:prstGeom prst="rect">
            <a:avLst/>
          </a:prstGeom>
        </p:spPr>
      </p:pic>
      <p:sp>
        <p:nvSpPr>
          <p:cNvPr id="2" name="Title 1"/>
          <p:cNvSpPr>
            <a:spLocks noGrp="1"/>
          </p:cNvSpPr>
          <p:nvPr>
            <p:ph type="title"/>
          </p:nvPr>
        </p:nvSpPr>
        <p:spPr/>
        <p:txBody>
          <a:bodyPr>
            <a:normAutofit fontScale="90000"/>
          </a:bodyPr>
          <a:lstStyle/>
          <a:p>
            <a:r>
              <a:rPr lang="en-US" dirty="0" smtClean="0"/>
              <a:t>Slater-Pauling Behavior</a:t>
            </a:r>
            <a:endParaRPr lang="en-US" dirty="0"/>
          </a:p>
        </p:txBody>
      </p:sp>
      <p:sp>
        <p:nvSpPr>
          <p:cNvPr id="3" name="Content Placeholder 2"/>
          <p:cNvSpPr>
            <a:spLocks noGrp="1"/>
          </p:cNvSpPr>
          <p:nvPr>
            <p:ph idx="1"/>
          </p:nvPr>
        </p:nvSpPr>
        <p:spPr>
          <a:xfrm>
            <a:off x="457200" y="1066800"/>
            <a:ext cx="3810000" cy="5059363"/>
          </a:xfrm>
        </p:spPr>
        <p:txBody>
          <a:bodyPr/>
          <a:lstStyle/>
          <a:p>
            <a:r>
              <a:rPr lang="en-US" dirty="0" smtClean="0"/>
              <a:t>Magnetic moment </a:t>
            </a:r>
            <a:r>
              <a:rPr lang="en-US" i="1" dirty="0" smtClean="0"/>
              <a:t>m</a:t>
            </a:r>
            <a:r>
              <a:rPr lang="en-US" dirty="0" smtClean="0"/>
              <a:t> can be estimated based on the average valence electron number (</a:t>
            </a:r>
            <a:r>
              <a:rPr lang="en-US" dirty="0" err="1" smtClean="0"/>
              <a:t>Z</a:t>
            </a:r>
            <a:r>
              <a:rPr lang="en-US" baseline="-25000" dirty="0" err="1" smtClean="0"/>
              <a:t>t</a:t>
            </a:r>
            <a:r>
              <a:rPr lang="en-US" dirty="0" smtClean="0"/>
              <a:t>) per atom.</a:t>
            </a:r>
          </a:p>
          <a:p>
            <a:pPr lvl="1"/>
            <a:endParaRPr lang="en-US" dirty="0" smtClean="0"/>
          </a:p>
          <a:p>
            <a:pPr lvl="1">
              <a:buNone/>
            </a:pPr>
            <a:r>
              <a:rPr lang="en-US" dirty="0" smtClean="0"/>
              <a:t>m</a:t>
            </a:r>
            <a:r>
              <a:rPr lang="en-US" baseline="-25000" dirty="0" smtClean="0"/>
              <a:t>x</a:t>
            </a:r>
            <a:r>
              <a:rPr lang="en-US" sz="2000" baseline="-65000" dirty="0" smtClean="0"/>
              <a:t>2</a:t>
            </a:r>
            <a:r>
              <a:rPr lang="en-US" baseline="-25000" dirty="0" smtClean="0"/>
              <a:t>yz </a:t>
            </a:r>
            <a:r>
              <a:rPr lang="en-US" dirty="0" smtClean="0"/>
              <a:t>= Z</a:t>
            </a:r>
            <a:r>
              <a:rPr lang="en-US" baseline="-25000" dirty="0" smtClean="0"/>
              <a:t>t</a:t>
            </a:r>
            <a:r>
              <a:rPr lang="en-US" dirty="0" smtClean="0"/>
              <a:t>-24</a:t>
            </a:r>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85DD869C-A0DD-4269-BF7D-6B559445C63A}" type="slidenum">
              <a:rPr lang="en-US" smtClean="0"/>
              <a:pPr/>
              <a:t>20</a:t>
            </a:fld>
            <a:endParaRPr lang="en-US" dirty="0"/>
          </a:p>
        </p:txBody>
      </p:sp>
      <p:sp>
        <p:nvSpPr>
          <p:cNvPr id="7" name="Rectangle 6"/>
          <p:cNvSpPr/>
          <p:nvPr/>
        </p:nvSpPr>
        <p:spPr>
          <a:xfrm>
            <a:off x="4419600" y="5334000"/>
            <a:ext cx="4876800" cy="1200329"/>
          </a:xfrm>
          <a:prstGeom prst="rect">
            <a:avLst/>
          </a:prstGeom>
        </p:spPr>
        <p:txBody>
          <a:bodyPr wrap="square">
            <a:spAutoFit/>
          </a:bodyPr>
          <a:lstStyle/>
          <a:p>
            <a:r>
              <a:rPr lang="en-US" dirty="0" smtClean="0"/>
              <a:t>I. </a:t>
            </a:r>
            <a:r>
              <a:rPr lang="en-US" dirty="0" err="1" smtClean="0"/>
              <a:t>Galanakis</a:t>
            </a:r>
            <a:r>
              <a:rPr lang="en-US" dirty="0" smtClean="0"/>
              <a:t>, P. </a:t>
            </a:r>
            <a:r>
              <a:rPr lang="en-US" dirty="0" err="1" smtClean="0"/>
              <a:t>Dederichs</a:t>
            </a:r>
            <a:r>
              <a:rPr lang="en-US" dirty="0" smtClean="0"/>
              <a:t>, and N. </a:t>
            </a:r>
            <a:r>
              <a:rPr lang="en-US" dirty="0" err="1" smtClean="0"/>
              <a:t>Papanikolaou</a:t>
            </a:r>
            <a:r>
              <a:rPr lang="en-US" dirty="0" smtClean="0"/>
              <a:t>, “Slater-Pauling behavior and origin of the half-metallicity of the full-Heusler alloys,” </a:t>
            </a:r>
            <a:r>
              <a:rPr lang="en-US" i="1" dirty="0" smtClean="0"/>
              <a:t>Physical Review B</a:t>
            </a:r>
            <a:r>
              <a:rPr lang="en-US" dirty="0" smtClean="0"/>
              <a:t>, vol. 66. 2002.</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Quaternary Heusler</a:t>
            </a:r>
            <a:endParaRPr lang="en-US" dirty="0"/>
          </a:p>
        </p:txBody>
      </p:sp>
      <p:sp>
        <p:nvSpPr>
          <p:cNvPr id="3" name="Content Placeholder 2"/>
          <p:cNvSpPr>
            <a:spLocks noGrp="1"/>
          </p:cNvSpPr>
          <p:nvPr>
            <p:ph idx="1"/>
          </p:nvPr>
        </p:nvSpPr>
        <p:spPr>
          <a:xfrm>
            <a:off x="457200" y="1066800"/>
            <a:ext cx="4495800" cy="3200400"/>
          </a:xfrm>
        </p:spPr>
        <p:txBody>
          <a:bodyPr>
            <a:normAutofit/>
          </a:bodyPr>
          <a:lstStyle/>
          <a:p>
            <a:r>
              <a:rPr lang="en-US" dirty="0" smtClean="0"/>
              <a:t>Can use a fourth element to manipulate the location of the Fermi energy and shape of DOS</a:t>
            </a:r>
            <a:endParaRPr lang="en-US" dirty="0"/>
          </a:p>
        </p:txBody>
      </p:sp>
      <p:sp>
        <p:nvSpPr>
          <p:cNvPr id="4" name="Slide Number Placeholder 3"/>
          <p:cNvSpPr>
            <a:spLocks noGrp="1"/>
          </p:cNvSpPr>
          <p:nvPr>
            <p:ph type="sldNum" sz="quarter" idx="12"/>
          </p:nvPr>
        </p:nvSpPr>
        <p:spPr/>
        <p:txBody>
          <a:bodyPr/>
          <a:lstStyle/>
          <a:p>
            <a:fld id="{85DD869C-A0DD-4269-BF7D-6B559445C63A}" type="slidenum">
              <a:rPr lang="en-US" smtClean="0"/>
              <a:pPr/>
              <a:t>21</a:t>
            </a:fld>
            <a:endParaRPr lang="en-US" dirty="0"/>
          </a:p>
        </p:txBody>
      </p:sp>
      <p:pic>
        <p:nvPicPr>
          <p:cNvPr id="7" name="Picture 6" descr="Balke Co2MnxFe1-xSi properties.jpg"/>
          <p:cNvPicPr>
            <a:picLocks noChangeAspect="1"/>
          </p:cNvPicPr>
          <p:nvPr/>
        </p:nvPicPr>
        <p:blipFill>
          <a:blip r:embed="rId3" cstate="print">
            <a:clrChange>
              <a:clrFrom>
                <a:srgbClr val="FFFFFF"/>
              </a:clrFrom>
              <a:clrTo>
                <a:srgbClr val="FFFFFF">
                  <a:alpha val="0"/>
                </a:srgbClr>
              </a:clrTo>
            </a:clrChange>
            <a:lum bright="-20000"/>
          </a:blip>
          <a:stretch>
            <a:fillRect/>
          </a:stretch>
        </p:blipFill>
        <p:spPr>
          <a:xfrm>
            <a:off x="4871336" y="806753"/>
            <a:ext cx="4044064" cy="5670248"/>
          </a:xfrm>
          <a:prstGeom prst="rect">
            <a:avLst/>
          </a:prstGeom>
        </p:spPr>
      </p:pic>
      <p:sp>
        <p:nvSpPr>
          <p:cNvPr id="8" name="Rectangle 7"/>
          <p:cNvSpPr/>
          <p:nvPr/>
        </p:nvSpPr>
        <p:spPr>
          <a:xfrm>
            <a:off x="457200" y="4724400"/>
            <a:ext cx="4572000" cy="1477328"/>
          </a:xfrm>
          <a:prstGeom prst="rect">
            <a:avLst/>
          </a:prstGeom>
        </p:spPr>
        <p:txBody>
          <a:bodyPr>
            <a:spAutoFit/>
          </a:bodyPr>
          <a:lstStyle/>
          <a:p>
            <a:r>
              <a:rPr lang="en-US" dirty="0" smtClean="0"/>
              <a:t>B. </a:t>
            </a:r>
            <a:r>
              <a:rPr lang="en-US" dirty="0" err="1" smtClean="0"/>
              <a:t>Balke</a:t>
            </a:r>
            <a:r>
              <a:rPr lang="en-US" dirty="0" smtClean="0"/>
              <a:t>, G. H. </a:t>
            </a:r>
            <a:r>
              <a:rPr lang="en-US" dirty="0" err="1" smtClean="0"/>
              <a:t>Fecher</a:t>
            </a:r>
            <a:r>
              <a:rPr lang="en-US" dirty="0" smtClean="0"/>
              <a:t>, H. C. </a:t>
            </a:r>
            <a:r>
              <a:rPr lang="en-US" dirty="0" err="1" smtClean="0"/>
              <a:t>Kandpal</a:t>
            </a:r>
            <a:r>
              <a:rPr lang="en-US" dirty="0" smtClean="0"/>
              <a:t>, C. </a:t>
            </a:r>
            <a:r>
              <a:rPr lang="en-US" dirty="0" err="1" smtClean="0"/>
              <a:t>Felser</a:t>
            </a:r>
            <a:r>
              <a:rPr lang="en-US" dirty="0" smtClean="0"/>
              <a:t>, K. Kobayashi, E. </a:t>
            </a:r>
            <a:r>
              <a:rPr lang="en-US" dirty="0" err="1" smtClean="0"/>
              <a:t>Ikenaga</a:t>
            </a:r>
            <a:r>
              <a:rPr lang="en-US" dirty="0" smtClean="0"/>
              <a:t>, J. J. Kim, and S. Ueda, “Properties of the quaternary half-metal-type Heusler alloy Co2 Mn1-x </a:t>
            </a:r>
            <a:r>
              <a:rPr lang="en-US" dirty="0" err="1" smtClean="0"/>
              <a:t>Fex</a:t>
            </a:r>
            <a:r>
              <a:rPr lang="en-US" dirty="0" smtClean="0"/>
              <a:t> Si,” </a:t>
            </a:r>
            <a:r>
              <a:rPr lang="en-US" i="1" dirty="0" smtClean="0"/>
              <a:t>Phys. Rev. B - </a:t>
            </a:r>
            <a:r>
              <a:rPr lang="en-US" i="1" dirty="0" err="1" smtClean="0"/>
              <a:t>Condens</a:t>
            </a:r>
            <a:r>
              <a:rPr lang="en-US" i="1" dirty="0" smtClean="0"/>
              <a:t>. Matter Mater. Phys.</a:t>
            </a:r>
            <a:r>
              <a:rPr lang="en-US" dirty="0" smtClean="0"/>
              <a:t>, vol. 74, 2006.</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Quaternary Heuslers (Cont.)</a:t>
            </a:r>
            <a:endParaRPr lang="en-US" dirty="0"/>
          </a:p>
        </p:txBody>
      </p:sp>
      <p:sp>
        <p:nvSpPr>
          <p:cNvPr id="4" name="Slide Number Placeholder 3"/>
          <p:cNvSpPr>
            <a:spLocks noGrp="1"/>
          </p:cNvSpPr>
          <p:nvPr>
            <p:ph type="sldNum" sz="quarter" idx="12"/>
          </p:nvPr>
        </p:nvSpPr>
        <p:spPr/>
        <p:txBody>
          <a:bodyPr/>
          <a:lstStyle/>
          <a:p>
            <a:fld id="{85DD869C-A0DD-4269-BF7D-6B559445C63A}" type="slidenum">
              <a:rPr lang="en-US" smtClean="0"/>
              <a:pPr/>
              <a:t>22</a:t>
            </a:fld>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239295" y="1066800"/>
            <a:ext cx="6665409" cy="5059363"/>
          </a:xfrm>
          <a:prstGeom prst="rect">
            <a:avLst/>
          </a:prstGeom>
          <a:noFill/>
          <a:ln w="9525">
            <a:noFill/>
            <a:miter lim="800000"/>
            <a:headEnd/>
            <a:tailEnd/>
          </a:ln>
        </p:spPr>
      </p:pic>
      <p:sp>
        <p:nvSpPr>
          <p:cNvPr id="6" name="Rectangle 5"/>
          <p:cNvSpPr/>
          <p:nvPr/>
        </p:nvSpPr>
        <p:spPr>
          <a:xfrm>
            <a:off x="228600" y="6019800"/>
            <a:ext cx="9144000" cy="584775"/>
          </a:xfrm>
          <a:prstGeom prst="rect">
            <a:avLst/>
          </a:prstGeom>
        </p:spPr>
        <p:txBody>
          <a:bodyPr wrap="square">
            <a:spAutoFit/>
          </a:bodyPr>
          <a:lstStyle/>
          <a:p>
            <a:r>
              <a:rPr lang="en-US" sz="1600" dirty="0" smtClean="0"/>
              <a:t>G. Z. </a:t>
            </a:r>
            <a:r>
              <a:rPr lang="en-US" sz="1600" dirty="0" err="1" smtClean="0"/>
              <a:t>Xu</a:t>
            </a:r>
            <a:r>
              <a:rPr lang="en-US" sz="1600" dirty="0" smtClean="0"/>
              <a:t>, E. K. Liu, Y. Du, G. J. Li, G. D. Liu, W. H. Wang, and G. H. Wu, “A new spin gapless semiconductors family: Quaternary Heusler compounds,” </a:t>
            </a:r>
            <a:r>
              <a:rPr lang="en-US" sz="1600" i="1" dirty="0" smtClean="0"/>
              <a:t>EPL</a:t>
            </a:r>
            <a:r>
              <a:rPr lang="en-US" sz="1600" dirty="0" smtClean="0"/>
              <a:t>, </a:t>
            </a:r>
            <a:r>
              <a:rPr lang="en-US" sz="1600" dirty="0" smtClean="0"/>
              <a:t>vol. 102, p. 17007, 2013. </a:t>
            </a:r>
            <a:endParaRPr lang="en-US" sz="1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CoMnZ DOS.jpg"/>
          <p:cNvPicPr>
            <a:picLocks noChangeAspect="1"/>
          </p:cNvPicPr>
          <p:nvPr/>
        </p:nvPicPr>
        <p:blipFill>
          <a:blip r:embed="rId2" cstate="print"/>
          <a:srcRect l="931" t="10607" r="88830" b="25758"/>
          <a:stretch>
            <a:fillRect/>
          </a:stretch>
        </p:blipFill>
        <p:spPr>
          <a:xfrm>
            <a:off x="5334000" y="1524000"/>
            <a:ext cx="469639" cy="1793167"/>
          </a:xfrm>
          <a:prstGeom prst="rect">
            <a:avLst/>
          </a:prstGeom>
        </p:spPr>
      </p:pic>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457200" y="1066800"/>
            <a:ext cx="4724400" cy="5334000"/>
          </a:xfrm>
        </p:spPr>
        <p:txBody>
          <a:bodyPr>
            <a:normAutofit lnSpcReduction="10000"/>
          </a:bodyPr>
          <a:lstStyle/>
          <a:p>
            <a:r>
              <a:rPr lang="en-US" dirty="0" smtClean="0"/>
              <a:t>Half metallic behavior comes about from strong exchange splitting and ferromagnetic coupling between X and Y atoms</a:t>
            </a:r>
          </a:p>
          <a:p>
            <a:r>
              <a:rPr lang="en-US" dirty="0" smtClean="0"/>
              <a:t>Number of valence electrons determines magnetic moment</a:t>
            </a:r>
          </a:p>
          <a:p>
            <a:r>
              <a:rPr lang="en-US" dirty="0" smtClean="0"/>
              <a:t>Can tune the Fermi level and DOS by alloying with a fourth element</a:t>
            </a:r>
            <a:endParaRPr lang="en-US" dirty="0"/>
          </a:p>
        </p:txBody>
      </p:sp>
      <p:sp>
        <p:nvSpPr>
          <p:cNvPr id="4" name="Slide Number Placeholder 3"/>
          <p:cNvSpPr>
            <a:spLocks noGrp="1"/>
          </p:cNvSpPr>
          <p:nvPr>
            <p:ph type="sldNum" sz="quarter" idx="12"/>
          </p:nvPr>
        </p:nvSpPr>
        <p:spPr/>
        <p:txBody>
          <a:bodyPr/>
          <a:lstStyle/>
          <a:p>
            <a:fld id="{85DD869C-A0DD-4269-BF7D-6B559445C63A}" type="slidenum">
              <a:rPr lang="en-US" smtClean="0"/>
              <a:pPr/>
              <a:t>23</a:t>
            </a:fld>
            <a:endParaRPr lang="en-US" dirty="0"/>
          </a:p>
        </p:txBody>
      </p:sp>
      <p:pic>
        <p:nvPicPr>
          <p:cNvPr id="5" name="Content Placeholder 4" descr="CoMnZ DOS.jpg"/>
          <p:cNvPicPr>
            <a:picLocks noChangeAspect="1"/>
          </p:cNvPicPr>
          <p:nvPr/>
        </p:nvPicPr>
        <p:blipFill>
          <a:blip r:embed="rId3" cstate="print"/>
          <a:srcRect l="58690" t="83333" b="10606"/>
          <a:stretch>
            <a:fillRect/>
          </a:stretch>
        </p:blipFill>
        <p:spPr>
          <a:xfrm>
            <a:off x="5806966" y="3313035"/>
            <a:ext cx="2977460" cy="268365"/>
          </a:xfrm>
          <a:prstGeom prst="rect">
            <a:avLst/>
          </a:prstGeom>
        </p:spPr>
      </p:pic>
      <p:pic>
        <p:nvPicPr>
          <p:cNvPr id="6" name="Content Placeholder 4" descr="CoMnZ DOS.jpg"/>
          <p:cNvPicPr>
            <a:picLocks noChangeAspect="1"/>
          </p:cNvPicPr>
          <p:nvPr/>
        </p:nvPicPr>
        <p:blipFill>
          <a:blip r:embed="rId3" cstate="print"/>
          <a:srcRect l="57712" b="57576"/>
          <a:stretch>
            <a:fillRect/>
          </a:stretch>
        </p:blipFill>
        <p:spPr>
          <a:xfrm>
            <a:off x="5715000" y="1447800"/>
            <a:ext cx="3048000" cy="1878555"/>
          </a:xfrm>
          <a:prstGeom prst="rect">
            <a:avLst/>
          </a:prstGeom>
        </p:spPr>
      </p:pic>
      <p:pic>
        <p:nvPicPr>
          <p:cNvPr id="7" name="Content Placeholder 4" descr="CoMnZ DOS.jpg"/>
          <p:cNvPicPr>
            <a:picLocks noChangeAspect="1"/>
          </p:cNvPicPr>
          <p:nvPr/>
        </p:nvPicPr>
        <p:blipFill>
          <a:blip r:embed="rId2" cstate="print"/>
          <a:srcRect l="40026" t="89393" r="24602" b="-3029"/>
          <a:stretch>
            <a:fillRect/>
          </a:stretch>
        </p:blipFill>
        <p:spPr>
          <a:xfrm>
            <a:off x="6553200" y="3733800"/>
            <a:ext cx="1622389" cy="384250"/>
          </a:xfrm>
          <a:prstGeom prst="rect">
            <a:avLst/>
          </a:prstGeom>
        </p:spPr>
      </p:pic>
      <p:pic>
        <p:nvPicPr>
          <p:cNvPr id="9" name="Picture 8" descr="full heusler no bonds.tif"/>
          <p:cNvPicPr>
            <a:picLocks noChangeAspect="1"/>
          </p:cNvPicPr>
          <p:nvPr/>
        </p:nvPicPr>
        <p:blipFill>
          <a:blip r:embed="rId4" cstate="print"/>
          <a:srcRect l="38360" t="21232" r="38307" b="21103"/>
          <a:stretch>
            <a:fillRect/>
          </a:stretch>
        </p:blipFill>
        <p:spPr>
          <a:xfrm>
            <a:off x="6248400" y="4114800"/>
            <a:ext cx="2133600" cy="21336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Heusler Periodic Table</a:t>
            </a:r>
            <a:endParaRPr lang="en-US" dirty="0"/>
          </a:p>
        </p:txBody>
      </p:sp>
      <p:sp>
        <p:nvSpPr>
          <p:cNvPr id="4" name="Slide Number Placeholder 3"/>
          <p:cNvSpPr>
            <a:spLocks noGrp="1"/>
          </p:cNvSpPr>
          <p:nvPr>
            <p:ph type="sldNum" sz="quarter" idx="12"/>
          </p:nvPr>
        </p:nvSpPr>
        <p:spPr/>
        <p:txBody>
          <a:bodyPr/>
          <a:lstStyle/>
          <a:p>
            <a:fld id="{85DD869C-A0DD-4269-BF7D-6B559445C63A}" type="slidenum">
              <a:rPr lang="en-US" smtClean="0"/>
              <a:pPr/>
              <a:t>24</a:t>
            </a:fld>
            <a:endParaRPr lang="en-US" dirty="0"/>
          </a:p>
        </p:txBody>
      </p:sp>
      <p:pic>
        <p:nvPicPr>
          <p:cNvPr id="5" name="Content Placeholder 4" descr="Heusler Periodic Table.png"/>
          <p:cNvPicPr>
            <a:picLocks noGrp="1" noChangeAspect="1"/>
          </p:cNvPicPr>
          <p:nvPr>
            <p:ph idx="1"/>
          </p:nvPr>
        </p:nvPicPr>
        <p:blipFill>
          <a:blip r:embed="rId2" cstate="print"/>
          <a:srcRect l="20682" r="18101" b="12924"/>
          <a:stretch>
            <a:fillRect/>
          </a:stretch>
        </p:blipFill>
        <p:spPr>
          <a:xfrm>
            <a:off x="914400" y="990600"/>
            <a:ext cx="7558391" cy="4800600"/>
          </a:xfrm>
          <a:prstGeom prst="rect">
            <a:avLst/>
          </a:prstGeom>
        </p:spPr>
      </p:pic>
      <p:sp>
        <p:nvSpPr>
          <p:cNvPr id="6" name="Rectangle 5"/>
          <p:cNvSpPr/>
          <p:nvPr/>
        </p:nvSpPr>
        <p:spPr>
          <a:xfrm>
            <a:off x="609600" y="5830669"/>
            <a:ext cx="7924800" cy="646331"/>
          </a:xfrm>
          <a:prstGeom prst="rect">
            <a:avLst/>
          </a:prstGeom>
        </p:spPr>
        <p:txBody>
          <a:bodyPr wrap="square">
            <a:spAutoFit/>
          </a:bodyPr>
          <a:lstStyle/>
          <a:p>
            <a:r>
              <a:rPr lang="en-US" dirty="0" smtClean="0"/>
              <a:t>T. Graf, C. </a:t>
            </a:r>
            <a:r>
              <a:rPr lang="en-US" dirty="0" err="1" smtClean="0"/>
              <a:t>Felser</a:t>
            </a:r>
            <a:r>
              <a:rPr lang="en-US" dirty="0" smtClean="0"/>
              <a:t>, and S. S. P. </a:t>
            </a:r>
            <a:r>
              <a:rPr lang="en-US" dirty="0" err="1" smtClean="0"/>
              <a:t>Parkin</a:t>
            </a:r>
            <a:r>
              <a:rPr lang="en-US" dirty="0" smtClean="0"/>
              <a:t>, “Simple rules for the understanding of Heusler compounds,” </a:t>
            </a:r>
            <a:r>
              <a:rPr lang="en-US" i="1" dirty="0" err="1" smtClean="0"/>
              <a:t>Prog</a:t>
            </a:r>
            <a:r>
              <a:rPr lang="en-US" i="1" dirty="0" smtClean="0"/>
              <a:t>. Solid State Chem.</a:t>
            </a:r>
            <a:r>
              <a:rPr lang="en-US" dirty="0" smtClean="0"/>
              <a:t>, vol. 39, no. 1, pp. 1–50, May 2011.</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r>
              <a:rPr lang="en-US" dirty="0" smtClean="0"/>
              <a:t>Origin of Gap in Co</a:t>
            </a:r>
            <a:r>
              <a:rPr lang="en-US" baseline="-25000" dirty="0" smtClean="0"/>
              <a:t>2</a:t>
            </a:r>
            <a:r>
              <a:rPr lang="en-US" dirty="0" smtClean="0"/>
              <a:t>MnSi</a:t>
            </a:r>
            <a:endParaRPr lang="en-US" dirty="0"/>
          </a:p>
        </p:txBody>
      </p:sp>
      <p:sp>
        <p:nvSpPr>
          <p:cNvPr id="4" name="Content Placeholder 3"/>
          <p:cNvSpPr>
            <a:spLocks noGrp="1"/>
          </p:cNvSpPr>
          <p:nvPr>
            <p:ph idx="1"/>
          </p:nvPr>
        </p:nvSpPr>
        <p:spPr>
          <a:xfrm>
            <a:off x="457200" y="6172200"/>
            <a:ext cx="8229600" cy="411163"/>
          </a:xfrm>
        </p:spPr>
        <p:txBody>
          <a:bodyPr>
            <a:normAutofit fontScale="40000" lnSpcReduction="20000"/>
          </a:bodyPr>
          <a:lstStyle/>
          <a:p>
            <a:r>
              <a:rPr lang="en-US" dirty="0" smtClean="0"/>
              <a:t>T. Graf, C. </a:t>
            </a:r>
            <a:r>
              <a:rPr lang="en-US" dirty="0" err="1" smtClean="0"/>
              <a:t>Felser</a:t>
            </a:r>
            <a:r>
              <a:rPr lang="en-US" dirty="0" smtClean="0"/>
              <a:t>, and S. S. P. </a:t>
            </a:r>
            <a:r>
              <a:rPr lang="en-US" dirty="0" err="1" smtClean="0"/>
              <a:t>Parkin</a:t>
            </a:r>
            <a:r>
              <a:rPr lang="en-US" dirty="0" smtClean="0"/>
              <a:t>, “Simple rules for the understanding of Heusler compounds,” </a:t>
            </a:r>
            <a:r>
              <a:rPr lang="en-US" i="1" dirty="0" err="1" smtClean="0"/>
              <a:t>Prog</a:t>
            </a:r>
            <a:r>
              <a:rPr lang="en-US" i="1" dirty="0" smtClean="0"/>
              <a:t>. Solid State Chem.</a:t>
            </a:r>
            <a:r>
              <a:rPr lang="en-US" dirty="0" smtClean="0"/>
              <a:t>, vol. 39, no. 1, pp. 1–50, May 2011.</a:t>
            </a:r>
            <a:endParaRPr lang="en-US" dirty="0"/>
          </a:p>
        </p:txBody>
      </p:sp>
      <p:pic>
        <p:nvPicPr>
          <p:cNvPr id="3074" name="Picture 2"/>
          <p:cNvPicPr>
            <a:picLocks noChangeAspect="1" noChangeArrowheads="1"/>
          </p:cNvPicPr>
          <p:nvPr/>
        </p:nvPicPr>
        <p:blipFill>
          <a:blip r:embed="rId2" cstate="print">
            <a:clrChange>
              <a:clrFrom>
                <a:srgbClr val="FFFFFF"/>
              </a:clrFrom>
              <a:clrTo>
                <a:srgbClr val="FFFFFF">
                  <a:alpha val="0"/>
                </a:srgbClr>
              </a:clrTo>
            </a:clrChange>
            <a:lum bright="-10000" contrast="-10000"/>
          </a:blip>
          <a:srcRect t="41667"/>
          <a:stretch>
            <a:fillRect/>
          </a:stretch>
        </p:blipFill>
        <p:spPr bwMode="auto">
          <a:xfrm>
            <a:off x="1219200" y="685800"/>
            <a:ext cx="6324600" cy="555098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85DD869C-A0DD-4269-BF7D-6B559445C63A}" type="slidenum">
              <a:rPr lang="en-US" smtClean="0"/>
              <a:pPr/>
              <a:t>25</a:t>
            </a:fld>
            <a:endParaRPr lang="en-US" dirty="0"/>
          </a:p>
        </p:txBody>
      </p:sp>
      <p:sp>
        <p:nvSpPr>
          <p:cNvPr id="6" name="Rectangle 5"/>
          <p:cNvSpPr/>
          <p:nvPr/>
        </p:nvSpPr>
        <p:spPr>
          <a:xfrm>
            <a:off x="1295400" y="940725"/>
            <a:ext cx="304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Quaternary Heuslers</a:t>
            </a:r>
            <a:endParaRPr lang="en-US" dirty="0"/>
          </a:p>
        </p:txBody>
      </p:sp>
      <p:sp>
        <p:nvSpPr>
          <p:cNvPr id="4" name="Slide Number Placeholder 3"/>
          <p:cNvSpPr>
            <a:spLocks noGrp="1"/>
          </p:cNvSpPr>
          <p:nvPr>
            <p:ph type="sldNum" sz="quarter" idx="12"/>
          </p:nvPr>
        </p:nvSpPr>
        <p:spPr/>
        <p:txBody>
          <a:bodyPr/>
          <a:lstStyle/>
          <a:p>
            <a:fld id="{85DD869C-A0DD-4269-BF7D-6B559445C63A}" type="slidenum">
              <a:rPr lang="en-US" smtClean="0"/>
              <a:pPr/>
              <a:t>26</a:t>
            </a:fld>
            <a:endParaRPr lang="en-US" dirty="0"/>
          </a:p>
        </p:txBody>
      </p:sp>
      <p:pic>
        <p:nvPicPr>
          <p:cNvPr id="43010" name="Picture 2"/>
          <p:cNvPicPr>
            <a:picLocks noGrp="1" noChangeAspect="1" noChangeArrowheads="1"/>
          </p:cNvPicPr>
          <p:nvPr>
            <p:ph idx="1"/>
          </p:nvPr>
        </p:nvPicPr>
        <p:blipFill>
          <a:blip r:embed="rId2" cstate="print"/>
          <a:srcRect l="54167" b="53042"/>
          <a:stretch>
            <a:fillRect/>
          </a:stretch>
        </p:blipFill>
        <p:spPr bwMode="auto">
          <a:xfrm>
            <a:off x="1082566" y="978325"/>
            <a:ext cx="3657600" cy="4455622"/>
          </a:xfrm>
          <a:prstGeom prst="rect">
            <a:avLst/>
          </a:prstGeom>
          <a:noFill/>
          <a:ln w="9525">
            <a:noFill/>
            <a:miter lim="800000"/>
            <a:headEnd/>
            <a:tailEnd/>
          </a:ln>
        </p:spPr>
      </p:pic>
      <p:sp>
        <p:nvSpPr>
          <p:cNvPr id="43011" name="Rectangle 3"/>
          <p:cNvSpPr>
            <a:spLocks noChangeArrowheads="1"/>
          </p:cNvSpPr>
          <p:nvPr/>
        </p:nvSpPr>
        <p:spPr bwMode="auto">
          <a:xfrm>
            <a:off x="0" y="6052066"/>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K. </a:t>
            </a:r>
            <a:r>
              <a:rPr kumimoji="0" lang="en-US" sz="12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Özdoğan</a:t>
            </a: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B. </a:t>
            </a:r>
            <a:r>
              <a:rPr kumimoji="0" lang="en-US" sz="12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Aktas</a:t>
            </a: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I. </a:t>
            </a:r>
            <a:r>
              <a:rPr kumimoji="0" lang="en-US" sz="12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Galanakis</a:t>
            </a: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and E. </a:t>
            </a:r>
            <a:r>
              <a:rPr kumimoji="0" lang="en-US" sz="12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Şaşıoğlu</a:t>
            </a: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“Influence of mixing the low-</a:t>
            </a:r>
            <a:r>
              <a:rPr kumimoji="0" lang="en-US" sz="12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valent</a:t>
            </a: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transition metal atoms (Y, Y*=</a:t>
            </a:r>
            <a:r>
              <a:rPr kumimoji="0" lang="en-US" sz="12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Cr,Mn,Fe</a:t>
            </a: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on the properties of quaternary Co2[Y1xYx*]Z(Z=Al, </a:t>
            </a:r>
            <a:r>
              <a:rPr kumimoji="0" lang="en-US" sz="12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Ga</a:t>
            </a: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Si, </a:t>
            </a:r>
            <a:r>
              <a:rPr kumimoji="0" lang="en-US" sz="12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Ge</a:t>
            </a: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or </a:t>
            </a:r>
            <a:r>
              <a:rPr kumimoji="0" lang="en-US" sz="12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Sn</a:t>
            </a: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Heusler Compounds,” </a:t>
            </a:r>
            <a:r>
              <a:rPr kumimoji="0" lang="en-US" sz="1200" b="0" i="1"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J. Appl. Phys.</a:t>
            </a: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vol. 101, no. 7, p. 073910, 2007.</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2"/>
          <p:cNvPicPr>
            <a:picLocks noChangeAspect="1" noChangeArrowheads="1"/>
          </p:cNvPicPr>
          <p:nvPr/>
        </p:nvPicPr>
        <p:blipFill>
          <a:blip r:embed="rId2" cstate="print"/>
          <a:srcRect l="54167" t="46958"/>
          <a:stretch>
            <a:fillRect/>
          </a:stretch>
        </p:blipFill>
        <p:spPr bwMode="auto">
          <a:xfrm>
            <a:off x="4724400" y="986942"/>
            <a:ext cx="3657600" cy="5032858"/>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54167" t="93280"/>
          <a:stretch>
            <a:fillRect/>
          </a:stretch>
        </p:blipFill>
        <p:spPr bwMode="auto">
          <a:xfrm>
            <a:off x="1095702" y="5382159"/>
            <a:ext cx="3657600" cy="637641"/>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1575" t="37066" r="94892" b="43660"/>
          <a:stretch>
            <a:fillRect/>
          </a:stretch>
        </p:blipFill>
        <p:spPr bwMode="auto">
          <a:xfrm>
            <a:off x="304800" y="2257959"/>
            <a:ext cx="533400" cy="18288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Mulliken</a:t>
            </a:r>
            <a:r>
              <a:rPr lang="en-US" dirty="0" smtClean="0"/>
              <a:t> Symbols</a:t>
            </a:r>
            <a:endParaRPr lang="en-US" dirty="0"/>
          </a:p>
        </p:txBody>
      </p:sp>
      <p:graphicFrame>
        <p:nvGraphicFramePr>
          <p:cNvPr id="5" name="Content Placeholder 4"/>
          <p:cNvGraphicFramePr>
            <a:graphicFrameLocks noGrp="1"/>
          </p:cNvGraphicFramePr>
          <p:nvPr>
            <p:ph idx="1"/>
          </p:nvPr>
        </p:nvGraphicFramePr>
        <p:xfrm>
          <a:off x="457200" y="1066800"/>
          <a:ext cx="8229600" cy="4079240"/>
        </p:xfrm>
        <a:graphic>
          <a:graphicData uri="http://schemas.openxmlformats.org/drawingml/2006/table">
            <a:tbl>
              <a:tblPr firstRow="1" bandRow="1">
                <a:tableStyleId>{5C22544A-7EE6-4342-B048-85BDC9FD1C3A}</a:tableStyleId>
              </a:tblPr>
              <a:tblGrid>
                <a:gridCol w="1981200"/>
                <a:gridCol w="6248400"/>
              </a:tblGrid>
              <a:tr h="370840">
                <a:tc>
                  <a:txBody>
                    <a:bodyPr/>
                    <a:lstStyle/>
                    <a:p>
                      <a:r>
                        <a:rPr lang="en-US" dirty="0" err="1"/>
                        <a:t>Mulliken</a:t>
                      </a:r>
                      <a:r>
                        <a:rPr lang="en-US" dirty="0"/>
                        <a:t> Symbol</a:t>
                      </a:r>
                    </a:p>
                  </a:txBody>
                  <a:tcPr marL="19050" marR="19050" marT="19050" marB="19050" anchor="ctr"/>
                </a:tc>
                <a:tc>
                  <a:txBody>
                    <a:bodyPr/>
                    <a:lstStyle/>
                    <a:p>
                      <a:r>
                        <a:rPr lang="en-US"/>
                        <a:t>Interpretation</a:t>
                      </a:r>
                    </a:p>
                  </a:txBody>
                  <a:tcPr marL="19050" marR="19050" marT="19050" marB="19050" anchor="ctr"/>
                </a:tc>
              </a:tr>
              <a:tr h="370840">
                <a:tc>
                  <a:txBody>
                    <a:bodyPr/>
                    <a:lstStyle/>
                    <a:p>
                      <a:pPr algn="ctr"/>
                      <a:r>
                        <a:rPr lang="en-US"/>
                        <a:t>a</a:t>
                      </a:r>
                    </a:p>
                  </a:txBody>
                  <a:tcPr marL="19050" marR="19050" marT="19050" marB="19050" anchor="ctr"/>
                </a:tc>
                <a:tc>
                  <a:txBody>
                    <a:bodyPr/>
                    <a:lstStyle/>
                    <a:p>
                      <a:r>
                        <a:rPr lang="en-US" dirty="0"/>
                        <a:t>Non-degenerate </a:t>
                      </a:r>
                      <a:r>
                        <a:rPr lang="en-US" dirty="0" smtClean="0"/>
                        <a:t>orbital; symmetric </a:t>
                      </a:r>
                      <a:r>
                        <a:rPr lang="en-US" dirty="0"/>
                        <a:t>to principal </a:t>
                      </a:r>
                      <a:r>
                        <a:rPr lang="en-US" dirty="0" err="1"/>
                        <a:t>C</a:t>
                      </a:r>
                      <a:r>
                        <a:rPr lang="en-US" baseline="-25000" dirty="0" err="1"/>
                        <a:t>n</a:t>
                      </a:r>
                      <a:endParaRPr lang="en-US" dirty="0"/>
                    </a:p>
                  </a:txBody>
                  <a:tcPr marL="19050" marR="19050" marT="19050" marB="19050" anchor="ctr"/>
                </a:tc>
              </a:tr>
              <a:tr h="370840">
                <a:tc>
                  <a:txBody>
                    <a:bodyPr/>
                    <a:lstStyle/>
                    <a:p>
                      <a:pPr algn="ctr"/>
                      <a:r>
                        <a:rPr lang="en-US"/>
                        <a:t>b</a:t>
                      </a:r>
                    </a:p>
                  </a:txBody>
                  <a:tcPr marL="19050" marR="19050" marT="19050" marB="19050" anchor="ctr"/>
                </a:tc>
                <a:tc>
                  <a:txBody>
                    <a:bodyPr/>
                    <a:lstStyle/>
                    <a:p>
                      <a:r>
                        <a:rPr lang="en-US" dirty="0"/>
                        <a:t>Non-degenerate </a:t>
                      </a:r>
                      <a:r>
                        <a:rPr lang="en-US" dirty="0" smtClean="0"/>
                        <a:t>orbital; </a:t>
                      </a:r>
                      <a:r>
                        <a:rPr lang="en-US" dirty="0" err="1" smtClean="0"/>
                        <a:t>unsymmetric</a:t>
                      </a:r>
                      <a:r>
                        <a:rPr lang="en-US" dirty="0" smtClean="0"/>
                        <a:t> </a:t>
                      </a:r>
                      <a:r>
                        <a:rPr lang="en-US" dirty="0"/>
                        <a:t>to principal </a:t>
                      </a:r>
                      <a:r>
                        <a:rPr lang="en-US" dirty="0" err="1"/>
                        <a:t>C</a:t>
                      </a:r>
                      <a:r>
                        <a:rPr lang="en-US" baseline="-25000" dirty="0" err="1"/>
                        <a:t>n</a:t>
                      </a:r>
                      <a:endParaRPr lang="en-US" dirty="0"/>
                    </a:p>
                  </a:txBody>
                  <a:tcPr marL="19050" marR="19050" marT="19050" marB="19050" anchor="ctr"/>
                </a:tc>
              </a:tr>
              <a:tr h="370840">
                <a:tc>
                  <a:txBody>
                    <a:bodyPr/>
                    <a:lstStyle/>
                    <a:p>
                      <a:pPr algn="ctr"/>
                      <a:r>
                        <a:rPr lang="en-US"/>
                        <a:t>e</a:t>
                      </a:r>
                    </a:p>
                  </a:txBody>
                  <a:tcPr marL="19050" marR="19050" marT="19050" marB="19050" anchor="ctr"/>
                </a:tc>
                <a:tc>
                  <a:txBody>
                    <a:bodyPr/>
                    <a:lstStyle/>
                    <a:p>
                      <a:r>
                        <a:rPr lang="en-US"/>
                        <a:t>Doubly degenerate orbital</a:t>
                      </a:r>
                    </a:p>
                  </a:txBody>
                  <a:tcPr marL="19050" marR="19050" marT="19050" marB="19050" anchor="ctr"/>
                </a:tc>
              </a:tr>
              <a:tr h="370840">
                <a:tc>
                  <a:txBody>
                    <a:bodyPr/>
                    <a:lstStyle/>
                    <a:p>
                      <a:pPr algn="ctr"/>
                      <a:r>
                        <a:rPr lang="en-US"/>
                        <a:t>t</a:t>
                      </a:r>
                    </a:p>
                  </a:txBody>
                  <a:tcPr marL="19050" marR="19050" marT="19050" marB="19050" anchor="ctr"/>
                </a:tc>
                <a:tc>
                  <a:txBody>
                    <a:bodyPr/>
                    <a:lstStyle/>
                    <a:p>
                      <a:r>
                        <a:rPr lang="en-US"/>
                        <a:t>Triply degenerate orbital</a:t>
                      </a:r>
                    </a:p>
                  </a:txBody>
                  <a:tcPr marL="19050" marR="19050" marT="19050" marB="19050" anchor="ctr"/>
                </a:tc>
              </a:tr>
              <a:tr h="370840">
                <a:tc>
                  <a:txBody>
                    <a:bodyPr/>
                    <a:lstStyle/>
                    <a:p>
                      <a:pPr algn="ctr"/>
                      <a:r>
                        <a:rPr lang="en-US"/>
                        <a:t>(subscript) g</a:t>
                      </a:r>
                    </a:p>
                  </a:txBody>
                  <a:tcPr marL="19050" marR="19050" marT="19050" marB="19050" anchor="ctr"/>
                </a:tc>
                <a:tc>
                  <a:txBody>
                    <a:bodyPr/>
                    <a:lstStyle/>
                    <a:p>
                      <a:r>
                        <a:rPr lang="en-US" dirty="0"/>
                        <a:t>Symmetric with respect </a:t>
                      </a:r>
                      <a:r>
                        <a:rPr lang="en-US" dirty="0" smtClean="0"/>
                        <a:t>to center </a:t>
                      </a:r>
                      <a:r>
                        <a:rPr lang="en-US" dirty="0"/>
                        <a:t>of inversion</a:t>
                      </a:r>
                    </a:p>
                  </a:txBody>
                  <a:tcPr marL="19050" marR="19050" marT="19050" marB="19050" anchor="ctr"/>
                </a:tc>
              </a:tr>
              <a:tr h="370840">
                <a:tc>
                  <a:txBody>
                    <a:bodyPr/>
                    <a:lstStyle/>
                    <a:p>
                      <a:pPr algn="ctr"/>
                      <a:r>
                        <a:rPr lang="en-US"/>
                        <a:t>(subscript) u</a:t>
                      </a:r>
                    </a:p>
                  </a:txBody>
                  <a:tcPr marL="19050" marR="19050" marT="19050" marB="19050" anchor="ctr"/>
                </a:tc>
                <a:tc>
                  <a:txBody>
                    <a:bodyPr/>
                    <a:lstStyle/>
                    <a:p>
                      <a:r>
                        <a:rPr lang="en-US" dirty="0" err="1" smtClean="0"/>
                        <a:t>Antisymmetric</a:t>
                      </a:r>
                      <a:r>
                        <a:rPr lang="en-US" dirty="0" smtClean="0"/>
                        <a:t> </a:t>
                      </a:r>
                      <a:r>
                        <a:rPr lang="en-US" dirty="0"/>
                        <a:t>with respect </a:t>
                      </a:r>
                      <a:r>
                        <a:rPr lang="en-US" dirty="0" smtClean="0"/>
                        <a:t>to center </a:t>
                      </a:r>
                      <a:r>
                        <a:rPr lang="en-US" dirty="0"/>
                        <a:t>of inversion</a:t>
                      </a:r>
                    </a:p>
                  </a:txBody>
                  <a:tcPr marL="19050" marR="19050" marT="19050" marB="19050" anchor="ctr"/>
                </a:tc>
              </a:tr>
              <a:tr h="370840">
                <a:tc>
                  <a:txBody>
                    <a:bodyPr/>
                    <a:lstStyle/>
                    <a:p>
                      <a:pPr algn="ctr"/>
                      <a:r>
                        <a:rPr lang="en-US"/>
                        <a:t>(subscript) 1</a:t>
                      </a:r>
                    </a:p>
                  </a:txBody>
                  <a:tcPr marL="19050" marR="19050" marT="19050" marB="19050" anchor="ctr"/>
                </a:tc>
                <a:tc>
                  <a:txBody>
                    <a:bodyPr/>
                    <a:lstStyle/>
                    <a:p>
                      <a:r>
                        <a:rPr lang="en-US" dirty="0"/>
                        <a:t>Symmetric with respect </a:t>
                      </a:r>
                      <a:r>
                        <a:rPr lang="en-US" dirty="0" smtClean="0"/>
                        <a:t>to C</a:t>
                      </a:r>
                      <a:r>
                        <a:rPr lang="en-US" baseline="-25000" dirty="0" smtClean="0"/>
                        <a:t>2</a:t>
                      </a:r>
                      <a:r>
                        <a:rPr lang="en-US" dirty="0"/>
                        <a:t> perp. to principal </a:t>
                      </a:r>
                      <a:r>
                        <a:rPr lang="en-US" dirty="0" err="1"/>
                        <a:t>C</a:t>
                      </a:r>
                      <a:r>
                        <a:rPr lang="en-US" baseline="-25000" dirty="0" err="1"/>
                        <a:t>n</a:t>
                      </a:r>
                      <a:endParaRPr lang="en-US" dirty="0"/>
                    </a:p>
                  </a:txBody>
                  <a:tcPr marL="19050" marR="19050" marT="19050" marB="19050" anchor="ctr"/>
                </a:tc>
              </a:tr>
              <a:tr h="370840">
                <a:tc>
                  <a:txBody>
                    <a:bodyPr/>
                    <a:lstStyle/>
                    <a:p>
                      <a:pPr algn="ctr"/>
                      <a:r>
                        <a:rPr lang="en-US"/>
                        <a:t>(subscript) 2</a:t>
                      </a:r>
                    </a:p>
                  </a:txBody>
                  <a:tcPr marL="19050" marR="19050" marT="19050" marB="19050" anchor="ctr"/>
                </a:tc>
                <a:tc>
                  <a:txBody>
                    <a:bodyPr/>
                    <a:lstStyle/>
                    <a:p>
                      <a:r>
                        <a:rPr lang="en-US" dirty="0" err="1" smtClean="0"/>
                        <a:t>Antisymmetric</a:t>
                      </a:r>
                      <a:r>
                        <a:rPr lang="en-US" dirty="0" smtClean="0"/>
                        <a:t> </a:t>
                      </a:r>
                      <a:r>
                        <a:rPr lang="en-US" dirty="0"/>
                        <a:t>with respect </a:t>
                      </a:r>
                      <a:r>
                        <a:rPr lang="en-US" dirty="0" smtClean="0"/>
                        <a:t>to C</a:t>
                      </a:r>
                      <a:r>
                        <a:rPr lang="en-US" baseline="-25000" dirty="0" smtClean="0"/>
                        <a:t>2</a:t>
                      </a:r>
                      <a:r>
                        <a:rPr lang="en-US" dirty="0"/>
                        <a:t> perp. to principal </a:t>
                      </a:r>
                      <a:r>
                        <a:rPr lang="en-US" dirty="0" err="1"/>
                        <a:t>C</a:t>
                      </a:r>
                      <a:r>
                        <a:rPr lang="en-US" baseline="-25000" dirty="0" err="1"/>
                        <a:t>n</a:t>
                      </a:r>
                      <a:endParaRPr lang="en-US" dirty="0"/>
                    </a:p>
                  </a:txBody>
                  <a:tcPr marL="19050" marR="19050" marT="19050" marB="19050" anchor="ctr"/>
                </a:tc>
              </a:tr>
              <a:tr h="370840">
                <a:tc>
                  <a:txBody>
                    <a:bodyPr/>
                    <a:lstStyle/>
                    <a:p>
                      <a:pPr algn="ctr"/>
                      <a:r>
                        <a:rPr lang="en-US"/>
                        <a:t>(superscript) </a:t>
                      </a:r>
                      <a:r>
                        <a:rPr lang="en-US" b="1"/>
                        <a:t>'</a:t>
                      </a:r>
                      <a:endParaRPr lang="en-US"/>
                    </a:p>
                  </a:txBody>
                  <a:tcPr marL="19050" marR="19050" marT="19050" marB="19050" anchor="ctr"/>
                </a:tc>
                <a:tc>
                  <a:txBody>
                    <a:bodyPr/>
                    <a:lstStyle/>
                    <a:p>
                      <a:r>
                        <a:rPr lang="en-US" dirty="0"/>
                        <a:t>Symmetric with </a:t>
                      </a:r>
                      <a:r>
                        <a:rPr lang="en-US" dirty="0" smtClean="0"/>
                        <a:t>respect to</a:t>
                      </a:r>
                      <a:r>
                        <a:rPr lang="en-US" dirty="0"/>
                        <a:t> </a:t>
                      </a:r>
                      <a:r>
                        <a:rPr lang="en-US" dirty="0" smtClean="0">
                          <a:sym typeface="Symbol"/>
                        </a:rPr>
                        <a:t></a:t>
                      </a:r>
                      <a:r>
                        <a:rPr lang="en-US" baseline="-25000" dirty="0" smtClean="0"/>
                        <a:t>h</a:t>
                      </a:r>
                      <a:endParaRPr lang="en-US" dirty="0"/>
                    </a:p>
                  </a:txBody>
                  <a:tcPr marL="19050" marR="19050" marT="19050" marB="19050" anchor="ctr"/>
                </a:tc>
              </a:tr>
              <a:tr h="370840">
                <a:tc>
                  <a:txBody>
                    <a:bodyPr/>
                    <a:lstStyle/>
                    <a:p>
                      <a:pPr algn="ctr"/>
                      <a:r>
                        <a:rPr lang="en-US"/>
                        <a:t>(superscript) </a:t>
                      </a:r>
                      <a:r>
                        <a:rPr lang="en-US" b="1"/>
                        <a:t>"</a:t>
                      </a:r>
                      <a:endParaRPr lang="en-US"/>
                    </a:p>
                  </a:txBody>
                  <a:tcPr marL="19050" marR="19050" marT="19050" marB="19050" anchor="ctr"/>
                </a:tc>
                <a:tc>
                  <a:txBody>
                    <a:bodyPr/>
                    <a:lstStyle/>
                    <a:p>
                      <a:r>
                        <a:rPr lang="en-US" dirty="0" err="1" smtClean="0"/>
                        <a:t>Antisymmetric</a:t>
                      </a:r>
                      <a:r>
                        <a:rPr lang="en-US" dirty="0" smtClean="0"/>
                        <a:t> </a:t>
                      </a:r>
                      <a:r>
                        <a:rPr lang="en-US" dirty="0"/>
                        <a:t>with </a:t>
                      </a:r>
                      <a:r>
                        <a:rPr lang="en-US" dirty="0" smtClean="0"/>
                        <a:t>respect to</a:t>
                      </a:r>
                      <a:r>
                        <a:rPr lang="en-US" dirty="0"/>
                        <a:t> </a:t>
                      </a:r>
                      <a:r>
                        <a:rPr lang="en-US" dirty="0" smtClean="0">
                          <a:sym typeface="Symbol"/>
                        </a:rPr>
                        <a:t></a:t>
                      </a:r>
                      <a:r>
                        <a:rPr lang="en-US" baseline="-25000" dirty="0" smtClean="0"/>
                        <a:t>h</a:t>
                      </a:r>
                      <a:endParaRPr lang="en-US" dirty="0"/>
                    </a:p>
                  </a:txBody>
                  <a:tcPr marL="19050" marR="19050" marT="19050" marB="19050" anchor="ctr"/>
                </a:tc>
              </a:tr>
            </a:tbl>
          </a:graphicData>
        </a:graphic>
      </p:graphicFrame>
      <p:sp>
        <p:nvSpPr>
          <p:cNvPr id="4" name="Slide Number Placeholder 3"/>
          <p:cNvSpPr>
            <a:spLocks noGrp="1"/>
          </p:cNvSpPr>
          <p:nvPr>
            <p:ph type="sldNum" sz="quarter" idx="12"/>
          </p:nvPr>
        </p:nvSpPr>
        <p:spPr/>
        <p:txBody>
          <a:bodyPr/>
          <a:lstStyle/>
          <a:p>
            <a:fld id="{85DD869C-A0DD-4269-BF7D-6B559445C63A}" type="slidenum">
              <a:rPr lang="en-US" smtClean="0"/>
              <a:pPr/>
              <a:t>27</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r>
              <a:rPr lang="en-US" dirty="0" smtClean="0"/>
              <a:t>Motivation - Spintronics</a:t>
            </a:r>
            <a:endParaRPr lang="en-US" dirty="0"/>
          </a:p>
        </p:txBody>
      </p:sp>
      <p:sp>
        <p:nvSpPr>
          <p:cNvPr id="5" name="Content Placeholder 4"/>
          <p:cNvSpPr>
            <a:spLocks noGrp="1"/>
          </p:cNvSpPr>
          <p:nvPr>
            <p:ph idx="1"/>
          </p:nvPr>
        </p:nvSpPr>
        <p:spPr>
          <a:xfrm>
            <a:off x="457200" y="1371600"/>
            <a:ext cx="8229600" cy="4754563"/>
          </a:xfrm>
        </p:spPr>
        <p:txBody>
          <a:bodyPr/>
          <a:lstStyle/>
          <a:p>
            <a:pPr>
              <a:spcBef>
                <a:spcPts val="0"/>
              </a:spcBef>
            </a:pPr>
            <a:r>
              <a:rPr lang="en-US" dirty="0" smtClean="0"/>
              <a:t>Spintronic devices </a:t>
            </a:r>
          </a:p>
          <a:p>
            <a:pPr>
              <a:spcBef>
                <a:spcPts val="0"/>
              </a:spcBef>
              <a:buNone/>
            </a:pPr>
            <a:r>
              <a:rPr lang="en-US" dirty="0" smtClean="0"/>
              <a:t>	utilize the spin of the electron</a:t>
            </a:r>
          </a:p>
          <a:p>
            <a:pPr lvl="1"/>
            <a:endParaRPr lang="en-US" dirty="0" smtClean="0"/>
          </a:p>
          <a:p>
            <a:pPr lvl="1"/>
            <a:r>
              <a:rPr lang="en-US" dirty="0" smtClean="0"/>
              <a:t>Increased processing speeds</a:t>
            </a:r>
          </a:p>
          <a:p>
            <a:pPr lvl="1"/>
            <a:r>
              <a:rPr lang="en-US" dirty="0" smtClean="0"/>
              <a:t>Nonvolatile memory</a:t>
            </a:r>
          </a:p>
          <a:p>
            <a:pPr lvl="1"/>
            <a:r>
              <a:rPr lang="en-US" dirty="0" smtClean="0"/>
              <a:t>Higher integration densities</a:t>
            </a:r>
          </a:p>
          <a:p>
            <a:pPr lvl="1"/>
            <a:r>
              <a:rPr lang="en-US" dirty="0" smtClean="0"/>
              <a:t>Reduced power consumption</a:t>
            </a:r>
            <a:endParaRPr lang="en-US" dirty="0"/>
          </a:p>
        </p:txBody>
      </p:sp>
      <p:sp>
        <p:nvSpPr>
          <p:cNvPr id="4" name="Slide Number Placeholder 3"/>
          <p:cNvSpPr>
            <a:spLocks noGrp="1"/>
          </p:cNvSpPr>
          <p:nvPr>
            <p:ph type="sldNum" sz="quarter" idx="12"/>
          </p:nvPr>
        </p:nvSpPr>
        <p:spPr/>
        <p:txBody>
          <a:bodyPr/>
          <a:lstStyle/>
          <a:p>
            <a:fld id="{85DD869C-A0DD-4269-BF7D-6B559445C63A}" type="slidenum">
              <a:rPr lang="en-US" smtClean="0"/>
              <a:pPr/>
              <a:t>3</a:t>
            </a:fld>
            <a:endParaRPr lang="en-US" dirty="0"/>
          </a:p>
        </p:txBody>
      </p:sp>
      <p:sp>
        <p:nvSpPr>
          <p:cNvPr id="6" name="Cube 5"/>
          <p:cNvSpPr/>
          <p:nvPr/>
        </p:nvSpPr>
        <p:spPr>
          <a:xfrm>
            <a:off x="6781800" y="4174175"/>
            <a:ext cx="1752600" cy="45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6781800" y="3821875"/>
            <a:ext cx="1752600" cy="457200"/>
          </a:xfrm>
          <a:prstGeom prst="cube">
            <a:avLst/>
          </a:prstGeom>
          <a:solidFill>
            <a:srgbClr val="E5AA05"/>
          </a:solidFill>
          <a:ln>
            <a:solidFill>
              <a:srgbClr val="E5A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Non magnetic</a:t>
            </a:r>
            <a:endParaRPr lang="en-US" b="1" dirty="0">
              <a:solidFill>
                <a:schemeClr val="tx1"/>
              </a:solidFill>
            </a:endParaRPr>
          </a:p>
        </p:txBody>
      </p:sp>
      <p:sp>
        <p:nvSpPr>
          <p:cNvPr id="10" name="Cube 9"/>
          <p:cNvSpPr/>
          <p:nvPr/>
        </p:nvSpPr>
        <p:spPr>
          <a:xfrm>
            <a:off x="6781800" y="3464625"/>
            <a:ext cx="1752600" cy="45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7239000" y="3733800"/>
            <a:ext cx="68580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239000" y="4419600"/>
            <a:ext cx="68580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86600" y="3048000"/>
            <a:ext cx="1139414" cy="369332"/>
          </a:xfrm>
          <a:prstGeom prst="rect">
            <a:avLst/>
          </a:prstGeom>
          <a:noFill/>
        </p:spPr>
        <p:txBody>
          <a:bodyPr wrap="none" rtlCol="0">
            <a:spAutoFit/>
          </a:bodyPr>
          <a:lstStyle/>
          <a:p>
            <a:r>
              <a:rPr lang="en-US" b="1" dirty="0" smtClean="0"/>
              <a:t>Spin valve</a:t>
            </a:r>
            <a:endParaRPr lang="en-US" b="1" dirty="0"/>
          </a:p>
        </p:txBody>
      </p:sp>
      <p:sp>
        <p:nvSpPr>
          <p:cNvPr id="15" name="TextBox 14"/>
          <p:cNvSpPr txBox="1"/>
          <p:nvPr/>
        </p:nvSpPr>
        <p:spPr>
          <a:xfrm>
            <a:off x="6806594" y="4648200"/>
            <a:ext cx="1587486" cy="369332"/>
          </a:xfrm>
          <a:prstGeom prst="rect">
            <a:avLst/>
          </a:prstGeom>
          <a:noFill/>
        </p:spPr>
        <p:txBody>
          <a:bodyPr wrap="none" rtlCol="0">
            <a:spAutoFit/>
          </a:bodyPr>
          <a:lstStyle/>
          <a:p>
            <a:r>
              <a:rPr lang="en-US" b="1" dirty="0" smtClean="0"/>
              <a:t>Low resistance</a:t>
            </a:r>
            <a:endParaRPr lang="en-US"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r>
              <a:rPr lang="en-US" dirty="0" smtClean="0"/>
              <a:t>Motivation - Spintronics</a:t>
            </a:r>
            <a:endParaRPr lang="en-US" dirty="0"/>
          </a:p>
        </p:txBody>
      </p:sp>
      <p:sp>
        <p:nvSpPr>
          <p:cNvPr id="4" name="Slide Number Placeholder 3"/>
          <p:cNvSpPr>
            <a:spLocks noGrp="1"/>
          </p:cNvSpPr>
          <p:nvPr>
            <p:ph type="sldNum" sz="quarter" idx="12"/>
          </p:nvPr>
        </p:nvSpPr>
        <p:spPr/>
        <p:txBody>
          <a:bodyPr/>
          <a:lstStyle/>
          <a:p>
            <a:fld id="{85DD869C-A0DD-4269-BF7D-6B559445C63A}" type="slidenum">
              <a:rPr lang="en-US" smtClean="0"/>
              <a:pPr/>
              <a:t>4</a:t>
            </a:fld>
            <a:endParaRPr lang="en-US" dirty="0"/>
          </a:p>
        </p:txBody>
      </p:sp>
      <p:sp>
        <p:nvSpPr>
          <p:cNvPr id="6" name="Cube 5"/>
          <p:cNvSpPr/>
          <p:nvPr/>
        </p:nvSpPr>
        <p:spPr>
          <a:xfrm>
            <a:off x="6781800" y="4174175"/>
            <a:ext cx="1752600" cy="45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6781800" y="3821875"/>
            <a:ext cx="1752600" cy="457200"/>
          </a:xfrm>
          <a:prstGeom prst="cube">
            <a:avLst/>
          </a:prstGeom>
          <a:solidFill>
            <a:srgbClr val="E5AA05"/>
          </a:solidFill>
          <a:ln>
            <a:solidFill>
              <a:srgbClr val="E5A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Non magnetic</a:t>
            </a:r>
            <a:endParaRPr lang="en-US" dirty="0"/>
          </a:p>
        </p:txBody>
      </p:sp>
      <p:sp>
        <p:nvSpPr>
          <p:cNvPr id="10" name="Cube 9"/>
          <p:cNvSpPr/>
          <p:nvPr/>
        </p:nvSpPr>
        <p:spPr>
          <a:xfrm>
            <a:off x="6781800" y="3464625"/>
            <a:ext cx="1752600" cy="45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7239000" y="3733800"/>
            <a:ext cx="68580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239000" y="4419600"/>
            <a:ext cx="68580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86600" y="3048000"/>
            <a:ext cx="1139414" cy="369332"/>
          </a:xfrm>
          <a:prstGeom prst="rect">
            <a:avLst/>
          </a:prstGeom>
          <a:noFill/>
        </p:spPr>
        <p:txBody>
          <a:bodyPr wrap="none" rtlCol="0">
            <a:spAutoFit/>
          </a:bodyPr>
          <a:lstStyle/>
          <a:p>
            <a:r>
              <a:rPr lang="en-US" b="1" dirty="0" smtClean="0"/>
              <a:t>Spin valve</a:t>
            </a:r>
            <a:endParaRPr lang="en-US" b="1" dirty="0"/>
          </a:p>
        </p:txBody>
      </p:sp>
      <p:sp>
        <p:nvSpPr>
          <p:cNvPr id="14" name="TextBox 13"/>
          <p:cNvSpPr txBox="1"/>
          <p:nvPr/>
        </p:nvSpPr>
        <p:spPr>
          <a:xfrm>
            <a:off x="6806594" y="4648200"/>
            <a:ext cx="1651606" cy="369332"/>
          </a:xfrm>
          <a:prstGeom prst="rect">
            <a:avLst/>
          </a:prstGeom>
          <a:noFill/>
        </p:spPr>
        <p:txBody>
          <a:bodyPr wrap="none" rtlCol="0">
            <a:spAutoFit/>
          </a:bodyPr>
          <a:lstStyle/>
          <a:p>
            <a:r>
              <a:rPr lang="en-US" b="1" dirty="0" smtClean="0"/>
              <a:t>High resistance</a:t>
            </a:r>
            <a:endParaRPr lang="en-US" b="1" dirty="0"/>
          </a:p>
        </p:txBody>
      </p:sp>
      <p:sp>
        <p:nvSpPr>
          <p:cNvPr id="16" name="Content Placeholder 4"/>
          <p:cNvSpPr txBox="1">
            <a:spLocks/>
          </p:cNvSpPr>
          <p:nvPr/>
        </p:nvSpPr>
        <p:spPr>
          <a:xfrm>
            <a:off x="457200" y="1371600"/>
            <a:ext cx="8229600" cy="47545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Spintronic devices </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	utilize the spin of the electron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Increased processing speeds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Nonvolatile memory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Higher integration densities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Reduced power consumption</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r>
              <a:rPr lang="en-US" dirty="0" smtClean="0"/>
              <a:t>Motivation - Spintronics</a:t>
            </a:r>
            <a:endParaRPr lang="en-US" dirty="0"/>
          </a:p>
        </p:txBody>
      </p:sp>
      <p:sp>
        <p:nvSpPr>
          <p:cNvPr id="10" name="Rectangle 9"/>
          <p:cNvSpPr/>
          <p:nvPr/>
        </p:nvSpPr>
        <p:spPr>
          <a:xfrm>
            <a:off x="304800" y="5943600"/>
            <a:ext cx="8458200" cy="646331"/>
          </a:xfrm>
          <a:prstGeom prst="rect">
            <a:avLst/>
          </a:prstGeom>
        </p:spPr>
        <p:txBody>
          <a:bodyPr wrap="square">
            <a:spAutoFit/>
          </a:bodyPr>
          <a:lstStyle/>
          <a:p>
            <a:r>
              <a:rPr lang="en-US" dirty="0" smtClean="0"/>
              <a:t>Concept from: </a:t>
            </a:r>
            <a:r>
              <a:rPr lang="en-US" dirty="0" smtClean="0"/>
              <a:t>S. </a:t>
            </a:r>
            <a:r>
              <a:rPr lang="en-US" dirty="0" err="1" smtClean="0"/>
              <a:t>Datta</a:t>
            </a:r>
            <a:r>
              <a:rPr lang="en-US" dirty="0" smtClean="0"/>
              <a:t> and B. Das, “Electronic analog of the electro-optic modulator,” </a:t>
            </a:r>
            <a:r>
              <a:rPr lang="en-US" i="1" dirty="0" smtClean="0"/>
              <a:t>Appl. Phys. </a:t>
            </a:r>
            <a:r>
              <a:rPr lang="en-US" i="1" dirty="0" err="1" smtClean="0"/>
              <a:t>Lett</a:t>
            </a:r>
            <a:r>
              <a:rPr lang="en-US" i="1" dirty="0" smtClean="0"/>
              <a:t>.</a:t>
            </a:r>
            <a:r>
              <a:rPr lang="en-US" dirty="0" smtClean="0"/>
              <a:t>, vol. 56, pp. 665–667, 1990.</a:t>
            </a:r>
            <a:endParaRPr lang="en-US" dirty="0"/>
          </a:p>
        </p:txBody>
      </p:sp>
      <p:sp>
        <p:nvSpPr>
          <p:cNvPr id="6" name="TextBox 5"/>
          <p:cNvSpPr txBox="1"/>
          <p:nvPr/>
        </p:nvSpPr>
        <p:spPr>
          <a:xfrm>
            <a:off x="2286000" y="990600"/>
            <a:ext cx="4687181" cy="461665"/>
          </a:xfrm>
          <a:prstGeom prst="rect">
            <a:avLst/>
          </a:prstGeom>
          <a:noFill/>
        </p:spPr>
        <p:txBody>
          <a:bodyPr wrap="none" rtlCol="0">
            <a:spAutoFit/>
          </a:bodyPr>
          <a:lstStyle/>
          <a:p>
            <a:r>
              <a:rPr lang="en-US" sz="2400" dirty="0" err="1" smtClean="0"/>
              <a:t>Datta</a:t>
            </a:r>
            <a:r>
              <a:rPr lang="en-US" sz="2400" dirty="0" smtClean="0"/>
              <a:t>-Das spin field-effect transistor</a:t>
            </a:r>
            <a:endParaRPr lang="en-US" sz="2400" dirty="0"/>
          </a:p>
        </p:txBody>
      </p:sp>
      <p:sp>
        <p:nvSpPr>
          <p:cNvPr id="7" name="Slide Number Placeholder 6"/>
          <p:cNvSpPr>
            <a:spLocks noGrp="1"/>
          </p:cNvSpPr>
          <p:nvPr>
            <p:ph type="sldNum" sz="quarter" idx="12"/>
          </p:nvPr>
        </p:nvSpPr>
        <p:spPr/>
        <p:txBody>
          <a:bodyPr/>
          <a:lstStyle/>
          <a:p>
            <a:fld id="{85DD869C-A0DD-4269-BF7D-6B559445C63A}" type="slidenum">
              <a:rPr lang="en-US" smtClean="0"/>
              <a:pPr/>
              <a:t>5</a:t>
            </a:fld>
            <a:endParaRPr lang="en-US" dirty="0"/>
          </a:p>
        </p:txBody>
      </p:sp>
      <p:pic>
        <p:nvPicPr>
          <p:cNvPr id="11" name="Picture 10"/>
          <p:cNvPicPr>
            <a:picLocks noChangeAspect="1"/>
          </p:cNvPicPr>
          <p:nvPr/>
        </p:nvPicPr>
        <p:blipFill>
          <a:blip r:embed="rId3" cstate="print"/>
          <a:stretch>
            <a:fillRect/>
          </a:stretch>
        </p:blipFill>
        <p:spPr>
          <a:xfrm>
            <a:off x="685800" y="1447800"/>
            <a:ext cx="6993121" cy="4183273"/>
          </a:xfrm>
          <a:prstGeom prst="rect">
            <a:avLst/>
          </a:prstGeom>
        </p:spPr>
      </p:pic>
      <p:sp>
        <p:nvSpPr>
          <p:cNvPr id="12" name="TextBox 11"/>
          <p:cNvSpPr txBox="1"/>
          <p:nvPr/>
        </p:nvSpPr>
        <p:spPr>
          <a:xfrm>
            <a:off x="1385320" y="5638800"/>
            <a:ext cx="6920480" cy="369332"/>
          </a:xfrm>
          <a:prstGeom prst="rect">
            <a:avLst/>
          </a:prstGeom>
          <a:noFill/>
        </p:spPr>
        <p:txBody>
          <a:bodyPr wrap="square" rtlCol="0">
            <a:spAutoFit/>
          </a:bodyPr>
          <a:lstStyle/>
          <a:p>
            <a:r>
              <a:rPr lang="en-US" dirty="0" smtClean="0"/>
              <a:t>J. </a:t>
            </a:r>
            <a:r>
              <a:rPr lang="en-US" dirty="0" smtClean="0"/>
              <a:t>Nitta, “Semiconductor Spintronics,” </a:t>
            </a:r>
            <a:r>
              <a:rPr lang="en-US" i="1" dirty="0" smtClean="0"/>
              <a:t>NTT Review</a:t>
            </a:r>
            <a:r>
              <a:rPr lang="en-US" dirty="0" smtClean="0"/>
              <a:t>. </a:t>
            </a:r>
            <a:r>
              <a:rPr lang="en-US" dirty="0" smtClean="0"/>
              <a:t>vol</a:t>
            </a:r>
            <a:r>
              <a:rPr lang="en-US" dirty="0" smtClean="0"/>
              <a:t>. 2 </a:t>
            </a:r>
            <a:r>
              <a:rPr lang="en-US" dirty="0" smtClean="0"/>
              <a:t>no</a:t>
            </a:r>
            <a:r>
              <a:rPr lang="en-US" dirty="0" smtClean="0"/>
              <a:t>. </a:t>
            </a:r>
            <a:r>
              <a:rPr lang="en-US" dirty="0" smtClean="0"/>
              <a:t>6, 2004.</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r>
              <a:rPr lang="en-US" dirty="0" smtClean="0"/>
              <a:t>What is a Half Metal?</a:t>
            </a:r>
            <a:endParaRPr lang="en-US" dirty="0"/>
          </a:p>
        </p:txBody>
      </p:sp>
      <p:sp>
        <p:nvSpPr>
          <p:cNvPr id="46" name="Chord 45"/>
          <p:cNvSpPr/>
          <p:nvPr/>
        </p:nvSpPr>
        <p:spPr>
          <a:xfrm rot="10800000">
            <a:off x="3218049" y="3155072"/>
            <a:ext cx="1987210" cy="548660"/>
          </a:xfrm>
          <a:prstGeom prst="chord">
            <a:avLst>
              <a:gd name="adj1" fmla="val 5401554"/>
              <a:gd name="adj2" fmla="val 16200017"/>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47" name="Chord 46"/>
          <p:cNvSpPr/>
          <p:nvPr/>
        </p:nvSpPr>
        <p:spPr>
          <a:xfrm rot="10800000">
            <a:off x="3480250" y="3907607"/>
            <a:ext cx="1464481" cy="548660"/>
          </a:xfrm>
          <a:prstGeom prst="chord">
            <a:avLst>
              <a:gd name="adj1" fmla="val 5401554"/>
              <a:gd name="adj2" fmla="val 16200017"/>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50" name="Chord 49"/>
          <p:cNvSpPr/>
          <p:nvPr/>
        </p:nvSpPr>
        <p:spPr>
          <a:xfrm rot="10800000">
            <a:off x="3500114" y="2718844"/>
            <a:ext cx="1423895" cy="401750"/>
          </a:xfrm>
          <a:prstGeom prst="chord">
            <a:avLst>
              <a:gd name="adj1" fmla="val 5401554"/>
              <a:gd name="adj2" fmla="val 16200017"/>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51" name="Chord 50"/>
          <p:cNvSpPr/>
          <p:nvPr/>
        </p:nvSpPr>
        <p:spPr>
          <a:xfrm>
            <a:off x="563686" y="3239895"/>
            <a:ext cx="1987210" cy="548660"/>
          </a:xfrm>
          <a:prstGeom prst="chord">
            <a:avLst>
              <a:gd name="adj1" fmla="val 5401554"/>
              <a:gd name="adj2" fmla="val 16200017"/>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cxnSp>
        <p:nvCxnSpPr>
          <p:cNvPr id="52" name="Straight Connector 51"/>
          <p:cNvCxnSpPr/>
          <p:nvPr/>
        </p:nvCxnSpPr>
        <p:spPr>
          <a:xfrm>
            <a:off x="398084" y="3535213"/>
            <a:ext cx="242316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3" name="Chord 52"/>
          <p:cNvSpPr/>
          <p:nvPr/>
        </p:nvSpPr>
        <p:spPr>
          <a:xfrm>
            <a:off x="839728" y="3992430"/>
            <a:ext cx="1464481" cy="548660"/>
          </a:xfrm>
          <a:prstGeom prst="chord">
            <a:avLst>
              <a:gd name="adj1" fmla="val 5401554"/>
              <a:gd name="adj2" fmla="val 16200017"/>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54" name="Chord 53"/>
          <p:cNvSpPr/>
          <p:nvPr/>
        </p:nvSpPr>
        <p:spPr>
          <a:xfrm>
            <a:off x="845750" y="2803667"/>
            <a:ext cx="1423895" cy="401750"/>
          </a:xfrm>
          <a:prstGeom prst="chord">
            <a:avLst>
              <a:gd name="adj1" fmla="val 5401554"/>
              <a:gd name="adj2" fmla="val 16200017"/>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55" name="Pie 54"/>
          <p:cNvSpPr/>
          <p:nvPr/>
        </p:nvSpPr>
        <p:spPr>
          <a:xfrm>
            <a:off x="563686" y="3260883"/>
            <a:ext cx="1987210" cy="548660"/>
          </a:xfrm>
          <a:prstGeom prst="pie">
            <a:avLst>
              <a:gd name="adj1" fmla="val 5370867"/>
              <a:gd name="adj2" fmla="val 10800000"/>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mj-lt"/>
              <a:cs typeface="Times New Roman" pitchFamily="18" charset="0"/>
            </a:endParaRPr>
          </a:p>
        </p:txBody>
      </p:sp>
      <p:cxnSp>
        <p:nvCxnSpPr>
          <p:cNvPr id="56" name="Straight Arrow Connector 55"/>
          <p:cNvCxnSpPr/>
          <p:nvPr/>
        </p:nvCxnSpPr>
        <p:spPr>
          <a:xfrm flipV="1">
            <a:off x="1557291" y="2255007"/>
            <a:ext cx="0" cy="26335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391690" y="1889234"/>
            <a:ext cx="309700" cy="400110"/>
          </a:xfrm>
          <a:prstGeom prst="rect">
            <a:avLst/>
          </a:prstGeom>
          <a:noFill/>
        </p:spPr>
        <p:txBody>
          <a:bodyPr wrap="none" rtlCol="0">
            <a:spAutoFit/>
          </a:bodyPr>
          <a:lstStyle/>
          <a:p>
            <a:r>
              <a:rPr lang="en-US" sz="2000" b="1" dirty="0" smtClean="0">
                <a:latin typeface="+mj-lt"/>
                <a:cs typeface="Times New Roman" pitchFamily="18" charset="0"/>
              </a:rPr>
              <a:t>E</a:t>
            </a:r>
            <a:endParaRPr lang="en-US" sz="2000" b="1" baseline="-25000" dirty="0">
              <a:latin typeface="+mj-lt"/>
              <a:cs typeface="Times New Roman" pitchFamily="18" charset="0"/>
            </a:endParaRPr>
          </a:p>
        </p:txBody>
      </p:sp>
      <p:sp>
        <p:nvSpPr>
          <p:cNvPr id="59" name="Chord 58"/>
          <p:cNvSpPr/>
          <p:nvPr/>
        </p:nvSpPr>
        <p:spPr>
          <a:xfrm>
            <a:off x="3218048" y="3255661"/>
            <a:ext cx="1987210" cy="548660"/>
          </a:xfrm>
          <a:prstGeom prst="chord">
            <a:avLst>
              <a:gd name="adj1" fmla="val 5401554"/>
              <a:gd name="adj2" fmla="val 16200017"/>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cxnSp>
        <p:nvCxnSpPr>
          <p:cNvPr id="60" name="Straight Connector 59"/>
          <p:cNvCxnSpPr/>
          <p:nvPr/>
        </p:nvCxnSpPr>
        <p:spPr>
          <a:xfrm>
            <a:off x="2984410" y="3550979"/>
            <a:ext cx="2318411"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1" name="Chord 60"/>
          <p:cNvSpPr/>
          <p:nvPr/>
        </p:nvSpPr>
        <p:spPr>
          <a:xfrm>
            <a:off x="3473349" y="4008196"/>
            <a:ext cx="1464481" cy="548660"/>
          </a:xfrm>
          <a:prstGeom prst="chord">
            <a:avLst>
              <a:gd name="adj1" fmla="val 5401554"/>
              <a:gd name="adj2" fmla="val 16200017"/>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62" name="Chord 61"/>
          <p:cNvSpPr/>
          <p:nvPr/>
        </p:nvSpPr>
        <p:spPr>
          <a:xfrm>
            <a:off x="3500113" y="2819433"/>
            <a:ext cx="1423895" cy="401750"/>
          </a:xfrm>
          <a:prstGeom prst="chord">
            <a:avLst>
              <a:gd name="adj1" fmla="val 5401554"/>
              <a:gd name="adj2" fmla="val 16200017"/>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63" name="Pie 62"/>
          <p:cNvSpPr/>
          <p:nvPr/>
        </p:nvSpPr>
        <p:spPr>
          <a:xfrm>
            <a:off x="3218048" y="3276649"/>
            <a:ext cx="1987210" cy="548660"/>
          </a:xfrm>
          <a:prstGeom prst="pie">
            <a:avLst>
              <a:gd name="adj1" fmla="val 5370867"/>
              <a:gd name="adj2" fmla="val 10800000"/>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mj-lt"/>
              <a:cs typeface="Times New Roman" pitchFamily="18" charset="0"/>
            </a:endParaRPr>
          </a:p>
        </p:txBody>
      </p:sp>
      <p:cxnSp>
        <p:nvCxnSpPr>
          <p:cNvPr id="64" name="Straight Arrow Connector 63"/>
          <p:cNvCxnSpPr/>
          <p:nvPr/>
        </p:nvCxnSpPr>
        <p:spPr>
          <a:xfrm flipV="1">
            <a:off x="4211653" y="2270773"/>
            <a:ext cx="0" cy="26335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205258" y="3185206"/>
            <a:ext cx="357342" cy="400110"/>
          </a:xfrm>
          <a:prstGeom prst="rect">
            <a:avLst/>
          </a:prstGeom>
          <a:noFill/>
        </p:spPr>
        <p:txBody>
          <a:bodyPr wrap="none" rtlCol="0">
            <a:spAutoFit/>
          </a:bodyPr>
          <a:lstStyle/>
          <a:p>
            <a:r>
              <a:rPr lang="en-US" sz="2000" b="1" dirty="0" smtClean="0">
                <a:latin typeface="+mj-lt"/>
                <a:cs typeface="Times New Roman" pitchFamily="18" charset="0"/>
              </a:rPr>
              <a:t>E</a:t>
            </a:r>
            <a:r>
              <a:rPr lang="en-US" sz="2000" b="1" baseline="-25000" dirty="0" smtClean="0">
                <a:latin typeface="+mj-lt"/>
                <a:cs typeface="Times New Roman" pitchFamily="18" charset="0"/>
              </a:rPr>
              <a:t>f</a:t>
            </a:r>
            <a:endParaRPr lang="en-US" sz="2000" b="1" baseline="-25000" dirty="0">
              <a:latin typeface="+mj-lt"/>
              <a:cs typeface="Times New Roman" pitchFamily="18" charset="0"/>
            </a:endParaRPr>
          </a:p>
        </p:txBody>
      </p:sp>
      <p:sp>
        <p:nvSpPr>
          <p:cNvPr id="66" name="TextBox 65"/>
          <p:cNvSpPr txBox="1"/>
          <p:nvPr/>
        </p:nvSpPr>
        <p:spPr>
          <a:xfrm>
            <a:off x="4046052" y="1905000"/>
            <a:ext cx="309700" cy="400110"/>
          </a:xfrm>
          <a:prstGeom prst="rect">
            <a:avLst/>
          </a:prstGeom>
          <a:noFill/>
        </p:spPr>
        <p:txBody>
          <a:bodyPr wrap="none" rtlCol="0">
            <a:spAutoFit/>
          </a:bodyPr>
          <a:lstStyle/>
          <a:p>
            <a:r>
              <a:rPr lang="en-US" sz="2000" b="1" dirty="0" smtClean="0">
                <a:latin typeface="+mj-lt"/>
                <a:cs typeface="Times New Roman" pitchFamily="18" charset="0"/>
              </a:rPr>
              <a:t>E</a:t>
            </a:r>
            <a:endParaRPr lang="en-US" sz="2000" b="1" baseline="-25000" dirty="0">
              <a:latin typeface="+mj-lt"/>
              <a:cs typeface="Times New Roman" pitchFamily="18" charset="0"/>
            </a:endParaRPr>
          </a:p>
        </p:txBody>
      </p:sp>
      <p:sp>
        <p:nvSpPr>
          <p:cNvPr id="67" name="Pie 66"/>
          <p:cNvSpPr/>
          <p:nvPr/>
        </p:nvSpPr>
        <p:spPr>
          <a:xfrm flipH="1">
            <a:off x="3391929" y="3368093"/>
            <a:ext cx="1656008" cy="365773"/>
          </a:xfrm>
          <a:prstGeom prst="pie">
            <a:avLst>
              <a:gd name="adj1" fmla="val 5370867"/>
              <a:gd name="adj2" fmla="val 108000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mj-lt"/>
              <a:cs typeface="Times New Roman" pitchFamily="18" charset="0"/>
            </a:endParaRPr>
          </a:p>
        </p:txBody>
      </p:sp>
      <p:sp>
        <p:nvSpPr>
          <p:cNvPr id="68" name="Chord 67"/>
          <p:cNvSpPr/>
          <p:nvPr/>
        </p:nvSpPr>
        <p:spPr>
          <a:xfrm rot="10800000">
            <a:off x="5791345" y="2865501"/>
            <a:ext cx="1987210" cy="548660"/>
          </a:xfrm>
          <a:prstGeom prst="chord">
            <a:avLst>
              <a:gd name="adj1" fmla="val 5401554"/>
              <a:gd name="adj2" fmla="val 16200017"/>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69" name="Chord 68"/>
          <p:cNvSpPr/>
          <p:nvPr/>
        </p:nvSpPr>
        <p:spPr>
          <a:xfrm rot="10800000">
            <a:off x="6053546" y="3733866"/>
            <a:ext cx="1464481" cy="548660"/>
          </a:xfrm>
          <a:prstGeom prst="chord">
            <a:avLst>
              <a:gd name="adj1" fmla="val 5401554"/>
              <a:gd name="adj2" fmla="val 16200017"/>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70" name="Chord 69"/>
          <p:cNvSpPr/>
          <p:nvPr/>
        </p:nvSpPr>
        <p:spPr>
          <a:xfrm rot="10800000">
            <a:off x="6073409" y="2429274"/>
            <a:ext cx="1423895" cy="401750"/>
          </a:xfrm>
          <a:prstGeom prst="chord">
            <a:avLst>
              <a:gd name="adj1" fmla="val 5401554"/>
              <a:gd name="adj2" fmla="val 16200017"/>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71" name="Chord 70"/>
          <p:cNvSpPr/>
          <p:nvPr/>
        </p:nvSpPr>
        <p:spPr>
          <a:xfrm>
            <a:off x="5791344" y="3255661"/>
            <a:ext cx="1987210" cy="548660"/>
          </a:xfrm>
          <a:prstGeom prst="chord">
            <a:avLst>
              <a:gd name="adj1" fmla="val 5401554"/>
              <a:gd name="adj2" fmla="val 16200017"/>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cxnSp>
        <p:nvCxnSpPr>
          <p:cNvPr id="72" name="Straight Connector 71"/>
          <p:cNvCxnSpPr/>
          <p:nvPr/>
        </p:nvCxnSpPr>
        <p:spPr>
          <a:xfrm>
            <a:off x="5625743" y="3550979"/>
            <a:ext cx="2318411"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3" name="Chord 72"/>
          <p:cNvSpPr/>
          <p:nvPr/>
        </p:nvSpPr>
        <p:spPr>
          <a:xfrm>
            <a:off x="6046645" y="4008196"/>
            <a:ext cx="1464481" cy="548660"/>
          </a:xfrm>
          <a:prstGeom prst="chord">
            <a:avLst>
              <a:gd name="adj1" fmla="val 5401554"/>
              <a:gd name="adj2" fmla="val 16200017"/>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74" name="Chord 73"/>
          <p:cNvSpPr/>
          <p:nvPr/>
        </p:nvSpPr>
        <p:spPr>
          <a:xfrm>
            <a:off x="6073408" y="2819433"/>
            <a:ext cx="1423895" cy="401750"/>
          </a:xfrm>
          <a:prstGeom prst="chord">
            <a:avLst>
              <a:gd name="adj1" fmla="val 5401554"/>
              <a:gd name="adj2" fmla="val 16200017"/>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75" name="Pie 74"/>
          <p:cNvSpPr/>
          <p:nvPr/>
        </p:nvSpPr>
        <p:spPr>
          <a:xfrm>
            <a:off x="5791344" y="3276649"/>
            <a:ext cx="1987210" cy="548660"/>
          </a:xfrm>
          <a:prstGeom prst="pie">
            <a:avLst>
              <a:gd name="adj1" fmla="val 5370867"/>
              <a:gd name="adj2" fmla="val 10800000"/>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mj-lt"/>
              <a:cs typeface="Times New Roman" pitchFamily="18" charset="0"/>
            </a:endParaRPr>
          </a:p>
        </p:txBody>
      </p:sp>
      <p:cxnSp>
        <p:nvCxnSpPr>
          <p:cNvPr id="76" name="Straight Arrow Connector 75"/>
          <p:cNvCxnSpPr/>
          <p:nvPr/>
        </p:nvCxnSpPr>
        <p:spPr>
          <a:xfrm flipV="1">
            <a:off x="6784949" y="2270773"/>
            <a:ext cx="0" cy="26335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7778553" y="3185206"/>
            <a:ext cx="357342" cy="400110"/>
          </a:xfrm>
          <a:prstGeom prst="rect">
            <a:avLst/>
          </a:prstGeom>
          <a:noFill/>
        </p:spPr>
        <p:txBody>
          <a:bodyPr wrap="none" rtlCol="0">
            <a:spAutoFit/>
          </a:bodyPr>
          <a:lstStyle/>
          <a:p>
            <a:r>
              <a:rPr lang="en-US" sz="2000" b="1" dirty="0" smtClean="0">
                <a:latin typeface="+mj-lt"/>
                <a:cs typeface="Times New Roman" pitchFamily="18" charset="0"/>
              </a:rPr>
              <a:t>E</a:t>
            </a:r>
            <a:r>
              <a:rPr lang="en-US" sz="2000" b="1" baseline="-25000" dirty="0" smtClean="0">
                <a:latin typeface="+mj-lt"/>
                <a:cs typeface="Times New Roman" pitchFamily="18" charset="0"/>
              </a:rPr>
              <a:t>f</a:t>
            </a:r>
            <a:endParaRPr lang="en-US" sz="2000" b="1" baseline="-25000" dirty="0">
              <a:latin typeface="+mj-lt"/>
              <a:cs typeface="Times New Roman" pitchFamily="18" charset="0"/>
            </a:endParaRPr>
          </a:p>
        </p:txBody>
      </p:sp>
      <p:sp>
        <p:nvSpPr>
          <p:cNvPr id="78" name="TextBox 77"/>
          <p:cNvSpPr txBox="1"/>
          <p:nvPr/>
        </p:nvSpPr>
        <p:spPr>
          <a:xfrm>
            <a:off x="6619348" y="1905000"/>
            <a:ext cx="309700" cy="400110"/>
          </a:xfrm>
          <a:prstGeom prst="rect">
            <a:avLst/>
          </a:prstGeom>
          <a:noFill/>
        </p:spPr>
        <p:txBody>
          <a:bodyPr wrap="none" rtlCol="0">
            <a:spAutoFit/>
          </a:bodyPr>
          <a:lstStyle/>
          <a:p>
            <a:r>
              <a:rPr lang="en-US" sz="2000" b="1" dirty="0" smtClean="0">
                <a:latin typeface="+mj-lt"/>
                <a:cs typeface="Times New Roman" pitchFamily="18" charset="0"/>
              </a:rPr>
              <a:t>E</a:t>
            </a:r>
            <a:endParaRPr lang="en-US" sz="2000" b="1" baseline="-25000" dirty="0">
              <a:latin typeface="+mj-lt"/>
              <a:cs typeface="Times New Roman" pitchFamily="18" charset="0"/>
            </a:endParaRPr>
          </a:p>
        </p:txBody>
      </p:sp>
      <p:sp>
        <p:nvSpPr>
          <p:cNvPr id="79" name="TextBox 78"/>
          <p:cNvSpPr txBox="1"/>
          <p:nvPr/>
        </p:nvSpPr>
        <p:spPr>
          <a:xfrm>
            <a:off x="1132939" y="4906862"/>
            <a:ext cx="812017" cy="400110"/>
          </a:xfrm>
          <a:prstGeom prst="rect">
            <a:avLst/>
          </a:prstGeom>
          <a:noFill/>
        </p:spPr>
        <p:txBody>
          <a:bodyPr wrap="none" rtlCol="0">
            <a:spAutoFit/>
          </a:bodyPr>
          <a:lstStyle/>
          <a:p>
            <a:r>
              <a:rPr lang="en-US" sz="2000" b="1" dirty="0" smtClean="0">
                <a:latin typeface="+mj-lt"/>
                <a:cs typeface="Times New Roman" pitchFamily="18" charset="0"/>
              </a:rPr>
              <a:t>Metal</a:t>
            </a:r>
            <a:endParaRPr lang="en-US" sz="2000" b="1" baseline="-25000" dirty="0">
              <a:latin typeface="+mj-lt"/>
              <a:cs typeface="Times New Roman" pitchFamily="18" charset="0"/>
            </a:endParaRPr>
          </a:p>
        </p:txBody>
      </p:sp>
      <p:sp>
        <p:nvSpPr>
          <p:cNvPr id="80" name="TextBox 79"/>
          <p:cNvSpPr txBox="1"/>
          <p:nvPr/>
        </p:nvSpPr>
        <p:spPr>
          <a:xfrm>
            <a:off x="3549249" y="4922628"/>
            <a:ext cx="1556195" cy="400110"/>
          </a:xfrm>
          <a:prstGeom prst="rect">
            <a:avLst/>
          </a:prstGeom>
          <a:noFill/>
        </p:spPr>
        <p:txBody>
          <a:bodyPr wrap="none" rtlCol="0">
            <a:spAutoFit/>
          </a:bodyPr>
          <a:lstStyle/>
          <a:p>
            <a:r>
              <a:rPr lang="en-US" sz="2000" b="1" dirty="0" smtClean="0">
                <a:latin typeface="+mj-lt"/>
                <a:cs typeface="Times New Roman" pitchFamily="18" charset="0"/>
              </a:rPr>
              <a:t>Ferromagnet</a:t>
            </a:r>
            <a:endParaRPr lang="en-US" sz="2000" b="1" baseline="-25000" dirty="0">
              <a:latin typeface="+mj-lt"/>
              <a:cs typeface="Times New Roman" pitchFamily="18" charset="0"/>
            </a:endParaRPr>
          </a:p>
        </p:txBody>
      </p:sp>
      <p:sp>
        <p:nvSpPr>
          <p:cNvPr id="81" name="TextBox 80"/>
          <p:cNvSpPr txBox="1"/>
          <p:nvPr/>
        </p:nvSpPr>
        <p:spPr>
          <a:xfrm>
            <a:off x="5841024" y="4934059"/>
            <a:ext cx="1904409" cy="707886"/>
          </a:xfrm>
          <a:prstGeom prst="rect">
            <a:avLst/>
          </a:prstGeom>
          <a:noFill/>
        </p:spPr>
        <p:txBody>
          <a:bodyPr wrap="square" rtlCol="0">
            <a:spAutoFit/>
          </a:bodyPr>
          <a:lstStyle/>
          <a:p>
            <a:pPr algn="ctr"/>
            <a:r>
              <a:rPr lang="en-US" sz="2000" b="1" dirty="0" smtClean="0">
                <a:latin typeface="+mj-lt"/>
                <a:cs typeface="Times New Roman" pitchFamily="18" charset="0"/>
              </a:rPr>
              <a:t>Half-metallic ferromagnet</a:t>
            </a:r>
            <a:endParaRPr lang="en-US" sz="2000" b="1" baseline="-25000" dirty="0">
              <a:latin typeface="+mj-lt"/>
              <a:cs typeface="Times New Roman" pitchFamily="18" charset="0"/>
            </a:endParaRPr>
          </a:p>
        </p:txBody>
      </p:sp>
      <p:sp>
        <p:nvSpPr>
          <p:cNvPr id="82" name="TextBox 81"/>
          <p:cNvSpPr txBox="1"/>
          <p:nvPr/>
        </p:nvSpPr>
        <p:spPr>
          <a:xfrm>
            <a:off x="3632050" y="1905000"/>
            <a:ext cx="340158" cy="400110"/>
          </a:xfrm>
          <a:prstGeom prst="rect">
            <a:avLst/>
          </a:prstGeom>
          <a:noFill/>
        </p:spPr>
        <p:txBody>
          <a:bodyPr wrap="none" rtlCol="0">
            <a:spAutoFit/>
          </a:bodyPr>
          <a:lstStyle/>
          <a:p>
            <a:r>
              <a:rPr lang="en-US" sz="2000" b="1" dirty="0" smtClean="0">
                <a:latin typeface="+mj-lt"/>
                <a:cs typeface="Times New Roman" pitchFamily="18" charset="0"/>
                <a:sym typeface="Symbol"/>
              </a:rPr>
              <a:t></a:t>
            </a:r>
            <a:endParaRPr lang="en-US" sz="2000" b="1" baseline="-25000" dirty="0">
              <a:latin typeface="+mj-lt"/>
              <a:cs typeface="Times New Roman" pitchFamily="18" charset="0"/>
            </a:endParaRPr>
          </a:p>
        </p:txBody>
      </p:sp>
      <p:sp>
        <p:nvSpPr>
          <p:cNvPr id="83" name="Rectangle 82"/>
          <p:cNvSpPr/>
          <p:nvPr/>
        </p:nvSpPr>
        <p:spPr>
          <a:xfrm>
            <a:off x="4460054" y="1905000"/>
            <a:ext cx="340158" cy="400110"/>
          </a:xfrm>
          <a:prstGeom prst="rect">
            <a:avLst/>
          </a:prstGeom>
        </p:spPr>
        <p:txBody>
          <a:bodyPr wrap="none">
            <a:spAutoFit/>
          </a:bodyPr>
          <a:lstStyle/>
          <a:p>
            <a:r>
              <a:rPr lang="en-US" sz="2000" b="1" dirty="0" smtClean="0">
                <a:latin typeface="+mj-lt"/>
                <a:cs typeface="Times New Roman" pitchFamily="18" charset="0"/>
                <a:sym typeface="Symbol"/>
              </a:rPr>
              <a:t></a:t>
            </a:r>
            <a:endParaRPr lang="en-US" sz="2000" b="1" dirty="0">
              <a:latin typeface="+mj-lt"/>
              <a:cs typeface="Times New Roman" pitchFamily="18" charset="0"/>
            </a:endParaRPr>
          </a:p>
        </p:txBody>
      </p:sp>
      <p:sp>
        <p:nvSpPr>
          <p:cNvPr id="84" name="TextBox 83"/>
          <p:cNvSpPr txBox="1"/>
          <p:nvPr/>
        </p:nvSpPr>
        <p:spPr>
          <a:xfrm>
            <a:off x="6192622" y="1919002"/>
            <a:ext cx="340158" cy="400110"/>
          </a:xfrm>
          <a:prstGeom prst="rect">
            <a:avLst/>
          </a:prstGeom>
          <a:noFill/>
        </p:spPr>
        <p:txBody>
          <a:bodyPr wrap="none" rtlCol="0">
            <a:spAutoFit/>
          </a:bodyPr>
          <a:lstStyle/>
          <a:p>
            <a:r>
              <a:rPr lang="en-US" sz="2000" b="1" dirty="0" smtClean="0">
                <a:latin typeface="+mj-lt"/>
                <a:cs typeface="Times New Roman" pitchFamily="18" charset="0"/>
                <a:sym typeface="Symbol"/>
              </a:rPr>
              <a:t></a:t>
            </a:r>
            <a:endParaRPr lang="en-US" sz="2000" b="1" baseline="-25000" dirty="0">
              <a:latin typeface="+mj-lt"/>
              <a:cs typeface="Times New Roman" pitchFamily="18" charset="0"/>
            </a:endParaRPr>
          </a:p>
        </p:txBody>
      </p:sp>
      <p:sp>
        <p:nvSpPr>
          <p:cNvPr id="85" name="Rectangle 84"/>
          <p:cNvSpPr/>
          <p:nvPr/>
        </p:nvSpPr>
        <p:spPr>
          <a:xfrm>
            <a:off x="7020627" y="1919002"/>
            <a:ext cx="340158" cy="400110"/>
          </a:xfrm>
          <a:prstGeom prst="rect">
            <a:avLst/>
          </a:prstGeom>
        </p:spPr>
        <p:txBody>
          <a:bodyPr wrap="none">
            <a:spAutoFit/>
          </a:bodyPr>
          <a:lstStyle/>
          <a:p>
            <a:r>
              <a:rPr lang="en-US" sz="2000" b="1" dirty="0" smtClean="0">
                <a:latin typeface="+mj-lt"/>
                <a:cs typeface="Times New Roman" pitchFamily="18" charset="0"/>
                <a:sym typeface="Symbol"/>
              </a:rPr>
              <a:t></a:t>
            </a:r>
            <a:endParaRPr lang="en-US" sz="2000" b="1" dirty="0">
              <a:latin typeface="+mj-lt"/>
              <a:cs typeface="Times New Roman" pitchFamily="18" charset="0"/>
            </a:endParaRPr>
          </a:p>
        </p:txBody>
      </p:sp>
      <p:sp>
        <p:nvSpPr>
          <p:cNvPr id="89" name="Slide Number Placeholder 88"/>
          <p:cNvSpPr>
            <a:spLocks noGrp="1"/>
          </p:cNvSpPr>
          <p:nvPr>
            <p:ph type="sldNum" sz="quarter" idx="12"/>
          </p:nvPr>
        </p:nvSpPr>
        <p:spPr/>
        <p:txBody>
          <a:bodyPr/>
          <a:lstStyle/>
          <a:p>
            <a:fld id="{85DD869C-A0DD-4269-BF7D-6B559445C63A}" type="slidenum">
              <a:rPr lang="en-US" smtClean="0"/>
              <a:pPr/>
              <a:t>6</a:t>
            </a:fld>
            <a:endParaRPr lang="en-US" dirty="0"/>
          </a:p>
        </p:txBody>
      </p:sp>
      <p:sp>
        <p:nvSpPr>
          <p:cNvPr id="45" name="Chord 44"/>
          <p:cNvSpPr/>
          <p:nvPr/>
        </p:nvSpPr>
        <p:spPr>
          <a:xfrm rot="10800000">
            <a:off x="577318" y="3239862"/>
            <a:ext cx="1987210" cy="548660"/>
          </a:xfrm>
          <a:prstGeom prst="chord">
            <a:avLst>
              <a:gd name="adj1" fmla="val 5401554"/>
              <a:gd name="adj2" fmla="val 16200017"/>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48" name="Chord 47"/>
          <p:cNvSpPr/>
          <p:nvPr/>
        </p:nvSpPr>
        <p:spPr>
          <a:xfrm rot="10800000">
            <a:off x="839519" y="3992397"/>
            <a:ext cx="1464481" cy="548660"/>
          </a:xfrm>
          <a:prstGeom prst="chord">
            <a:avLst>
              <a:gd name="adj1" fmla="val 5401554"/>
              <a:gd name="adj2" fmla="val 16200017"/>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49" name="Chord 48"/>
          <p:cNvSpPr/>
          <p:nvPr/>
        </p:nvSpPr>
        <p:spPr>
          <a:xfrm rot="10800000">
            <a:off x="859383" y="2803634"/>
            <a:ext cx="1423895" cy="401750"/>
          </a:xfrm>
          <a:prstGeom prst="chord">
            <a:avLst>
              <a:gd name="adj1" fmla="val 5401554"/>
              <a:gd name="adj2" fmla="val 16200017"/>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mj-lt"/>
              <a:cs typeface="Times New Roman" pitchFamily="18" charset="0"/>
            </a:endParaRPr>
          </a:p>
        </p:txBody>
      </p:sp>
      <p:sp>
        <p:nvSpPr>
          <p:cNvPr id="87" name="Pie 86"/>
          <p:cNvSpPr/>
          <p:nvPr/>
        </p:nvSpPr>
        <p:spPr>
          <a:xfrm flipH="1">
            <a:off x="589958" y="3273970"/>
            <a:ext cx="1987210" cy="548660"/>
          </a:xfrm>
          <a:prstGeom prst="pie">
            <a:avLst>
              <a:gd name="adj1" fmla="val 5370867"/>
              <a:gd name="adj2" fmla="val 10800000"/>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mj-lt"/>
              <a:cs typeface="Times New Roman" pitchFamily="18" charset="0"/>
            </a:endParaRPr>
          </a:p>
        </p:txBody>
      </p:sp>
      <p:sp>
        <p:nvSpPr>
          <p:cNvPr id="57" name="TextBox 56"/>
          <p:cNvSpPr txBox="1"/>
          <p:nvPr/>
        </p:nvSpPr>
        <p:spPr>
          <a:xfrm>
            <a:off x="2527752" y="3165524"/>
            <a:ext cx="357342" cy="400110"/>
          </a:xfrm>
          <a:prstGeom prst="rect">
            <a:avLst/>
          </a:prstGeom>
          <a:noFill/>
        </p:spPr>
        <p:txBody>
          <a:bodyPr wrap="none" rtlCol="0">
            <a:spAutoFit/>
          </a:bodyPr>
          <a:lstStyle/>
          <a:p>
            <a:r>
              <a:rPr lang="en-US" sz="2000" b="1" dirty="0" smtClean="0">
                <a:latin typeface="+mj-lt"/>
                <a:cs typeface="Times New Roman" pitchFamily="18" charset="0"/>
              </a:rPr>
              <a:t>E</a:t>
            </a:r>
            <a:r>
              <a:rPr lang="en-US" sz="2000" b="1" baseline="-25000" dirty="0" smtClean="0">
                <a:latin typeface="+mj-lt"/>
                <a:cs typeface="Times New Roman" pitchFamily="18" charset="0"/>
              </a:rPr>
              <a:t>f</a:t>
            </a:r>
            <a:endParaRPr lang="en-US" sz="2000" b="1" baseline="-25000" dirty="0">
              <a:latin typeface="+mj-lt"/>
              <a:cs typeface="Times New Roman" pitchFamily="18" charset="0"/>
            </a:endParaRPr>
          </a:p>
        </p:txBody>
      </p:sp>
      <p:sp>
        <p:nvSpPr>
          <p:cNvPr id="88" name="TextBox 87"/>
          <p:cNvSpPr txBox="1"/>
          <p:nvPr/>
        </p:nvSpPr>
        <p:spPr>
          <a:xfrm>
            <a:off x="914090" y="2041634"/>
            <a:ext cx="340158" cy="400110"/>
          </a:xfrm>
          <a:prstGeom prst="rect">
            <a:avLst/>
          </a:prstGeom>
          <a:noFill/>
        </p:spPr>
        <p:txBody>
          <a:bodyPr wrap="none" rtlCol="0">
            <a:spAutoFit/>
          </a:bodyPr>
          <a:lstStyle/>
          <a:p>
            <a:r>
              <a:rPr lang="en-US" sz="2000" b="1" dirty="0" smtClean="0">
                <a:latin typeface="+mj-lt"/>
                <a:cs typeface="Times New Roman" pitchFamily="18" charset="0"/>
                <a:sym typeface="Symbol"/>
              </a:rPr>
              <a:t></a:t>
            </a:r>
            <a:endParaRPr lang="en-US" sz="2000" b="1" baseline="-25000" dirty="0">
              <a:latin typeface="+mj-lt"/>
              <a:cs typeface="Times New Roman" pitchFamily="18" charset="0"/>
            </a:endParaRPr>
          </a:p>
        </p:txBody>
      </p:sp>
      <p:sp>
        <p:nvSpPr>
          <p:cNvPr id="90" name="Rectangle 89"/>
          <p:cNvSpPr/>
          <p:nvPr/>
        </p:nvSpPr>
        <p:spPr>
          <a:xfrm>
            <a:off x="1742094" y="2041634"/>
            <a:ext cx="340158" cy="400110"/>
          </a:xfrm>
          <a:prstGeom prst="rect">
            <a:avLst/>
          </a:prstGeom>
        </p:spPr>
        <p:txBody>
          <a:bodyPr wrap="none">
            <a:spAutoFit/>
          </a:bodyPr>
          <a:lstStyle/>
          <a:p>
            <a:r>
              <a:rPr lang="en-US" sz="2000" b="1" dirty="0" smtClean="0">
                <a:latin typeface="+mj-lt"/>
                <a:cs typeface="Times New Roman" pitchFamily="18" charset="0"/>
                <a:sym typeface="Symbol"/>
              </a:rPr>
              <a:t></a:t>
            </a:r>
            <a:endParaRPr lang="en-US" sz="2000" b="1" dirty="0">
              <a:latin typeface="+mj-lt"/>
              <a:cs typeface="Times New Roman" pitchFamily="18"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Predicted Half Metals</a:t>
            </a:r>
            <a:endParaRPr lang="en-US" dirty="0"/>
          </a:p>
        </p:txBody>
      </p:sp>
      <p:sp>
        <p:nvSpPr>
          <p:cNvPr id="3" name="Content Placeholder 2"/>
          <p:cNvSpPr>
            <a:spLocks noGrp="1"/>
          </p:cNvSpPr>
          <p:nvPr>
            <p:ph idx="1"/>
          </p:nvPr>
        </p:nvSpPr>
        <p:spPr/>
        <p:txBody>
          <a:bodyPr/>
          <a:lstStyle/>
          <a:p>
            <a:pPr>
              <a:spcBef>
                <a:spcPts val="4200"/>
              </a:spcBef>
            </a:pPr>
            <a:r>
              <a:rPr lang="en-US" dirty="0" smtClean="0"/>
              <a:t>CrO</a:t>
            </a:r>
            <a:r>
              <a:rPr lang="en-US" baseline="-25000" dirty="0" smtClean="0"/>
              <a:t>2</a:t>
            </a:r>
            <a:r>
              <a:rPr lang="en-US" dirty="0" smtClean="0"/>
              <a:t> (Rutile)</a:t>
            </a:r>
          </a:p>
          <a:p>
            <a:pPr>
              <a:spcBef>
                <a:spcPts val="4200"/>
              </a:spcBef>
            </a:pPr>
            <a:r>
              <a:rPr lang="en-US" dirty="0" smtClean="0"/>
              <a:t>Fe</a:t>
            </a:r>
            <a:r>
              <a:rPr lang="en-US" baseline="-25000" dirty="0" smtClean="0"/>
              <a:t>3</a:t>
            </a:r>
            <a:r>
              <a:rPr lang="en-US" dirty="0" smtClean="0"/>
              <a:t>O</a:t>
            </a:r>
            <a:r>
              <a:rPr lang="en-US" baseline="-25000" dirty="0" smtClean="0"/>
              <a:t>4</a:t>
            </a:r>
            <a:r>
              <a:rPr lang="en-US" dirty="0" smtClean="0"/>
              <a:t> (Inverse Spinel)</a:t>
            </a:r>
          </a:p>
          <a:p>
            <a:pPr>
              <a:spcBef>
                <a:spcPts val="4200"/>
              </a:spcBef>
            </a:pPr>
            <a:r>
              <a:rPr lang="en-US" dirty="0" smtClean="0"/>
              <a:t>La</a:t>
            </a:r>
            <a:r>
              <a:rPr lang="en-US" baseline="-25000" dirty="0" smtClean="0"/>
              <a:t>0.7</a:t>
            </a:r>
            <a:r>
              <a:rPr lang="en-US" dirty="0" smtClean="0"/>
              <a:t>Sr</a:t>
            </a:r>
            <a:r>
              <a:rPr lang="en-US" baseline="-25000" dirty="0" smtClean="0"/>
              <a:t>0.3</a:t>
            </a:r>
            <a:r>
              <a:rPr lang="en-US" dirty="0" smtClean="0"/>
              <a:t>MnO</a:t>
            </a:r>
            <a:r>
              <a:rPr lang="en-US" baseline="-25000" dirty="0" smtClean="0"/>
              <a:t>3</a:t>
            </a:r>
            <a:r>
              <a:rPr lang="en-US" dirty="0" smtClean="0"/>
              <a:t>(Perovskite)</a:t>
            </a:r>
          </a:p>
          <a:p>
            <a:pPr>
              <a:spcBef>
                <a:spcPts val="4200"/>
              </a:spcBef>
            </a:pPr>
            <a:r>
              <a:rPr lang="en-US" dirty="0" smtClean="0"/>
              <a:t>NiMnSb (Half Heusler)</a:t>
            </a:r>
          </a:p>
          <a:p>
            <a:pPr>
              <a:spcBef>
                <a:spcPts val="4200"/>
              </a:spcBef>
            </a:pPr>
            <a:r>
              <a:rPr lang="en-US" dirty="0" smtClean="0"/>
              <a:t>Co</a:t>
            </a:r>
            <a:r>
              <a:rPr lang="en-US" baseline="-25000" dirty="0" smtClean="0"/>
              <a:t>2</a:t>
            </a:r>
            <a:r>
              <a:rPr lang="en-US" dirty="0" smtClean="0"/>
              <a:t>MnSi (Full Heusler)</a:t>
            </a:r>
          </a:p>
          <a:p>
            <a:endParaRPr lang="en-US" dirty="0"/>
          </a:p>
        </p:txBody>
      </p:sp>
      <p:sp>
        <p:nvSpPr>
          <p:cNvPr id="4" name="Slide Number Placeholder 3"/>
          <p:cNvSpPr>
            <a:spLocks noGrp="1"/>
          </p:cNvSpPr>
          <p:nvPr>
            <p:ph type="sldNum" sz="quarter" idx="12"/>
          </p:nvPr>
        </p:nvSpPr>
        <p:spPr/>
        <p:txBody>
          <a:bodyPr/>
          <a:lstStyle/>
          <a:p>
            <a:fld id="{85DD869C-A0DD-4269-BF7D-6B559445C63A}" type="slidenum">
              <a:rPr lang="en-US" smtClean="0"/>
              <a:pPr/>
              <a:t>7</a:t>
            </a:fld>
            <a:endParaRPr lang="en-US" dirty="0"/>
          </a:p>
        </p:txBody>
      </p:sp>
      <p:pic>
        <p:nvPicPr>
          <p:cNvPr id="6" name="Picture 5" descr="Rutile TiO2.tif"/>
          <p:cNvPicPr>
            <a:picLocks noChangeAspect="1"/>
          </p:cNvPicPr>
          <p:nvPr/>
        </p:nvPicPr>
        <p:blipFill>
          <a:blip r:embed="rId3" cstate="print"/>
          <a:srcRect l="34193" t="22665" r="33307" b="19043"/>
          <a:stretch>
            <a:fillRect/>
          </a:stretch>
        </p:blipFill>
        <p:spPr>
          <a:xfrm>
            <a:off x="5257800" y="990600"/>
            <a:ext cx="1679912" cy="1219200"/>
          </a:xfrm>
          <a:prstGeom prst="rect">
            <a:avLst/>
          </a:prstGeom>
        </p:spPr>
      </p:pic>
      <p:pic>
        <p:nvPicPr>
          <p:cNvPr id="7" name="Picture 6" descr="full heusler no bonds.tif"/>
          <p:cNvPicPr>
            <a:picLocks noChangeAspect="1"/>
          </p:cNvPicPr>
          <p:nvPr/>
        </p:nvPicPr>
        <p:blipFill>
          <a:blip r:embed="rId4" cstate="print"/>
          <a:srcRect l="38333" t="21167" r="39167" b="23227"/>
          <a:stretch>
            <a:fillRect/>
          </a:stretch>
        </p:blipFill>
        <p:spPr>
          <a:xfrm>
            <a:off x="5410200" y="4953000"/>
            <a:ext cx="1371600" cy="1371600"/>
          </a:xfrm>
          <a:prstGeom prst="rect">
            <a:avLst/>
          </a:prstGeom>
        </p:spPr>
      </p:pic>
      <p:pic>
        <p:nvPicPr>
          <p:cNvPr id="8" name="Picture 7" descr="half heusler_1.tif"/>
          <p:cNvPicPr>
            <a:picLocks noChangeAspect="1"/>
          </p:cNvPicPr>
          <p:nvPr/>
        </p:nvPicPr>
        <p:blipFill>
          <a:blip r:embed="rId5" cstate="print"/>
          <a:srcRect l="36693" t="23292" r="40807" b="23162"/>
          <a:stretch>
            <a:fillRect/>
          </a:stretch>
        </p:blipFill>
        <p:spPr>
          <a:xfrm>
            <a:off x="7391400" y="4038600"/>
            <a:ext cx="1295400" cy="1247423"/>
          </a:xfrm>
          <a:prstGeom prst="rect">
            <a:avLst/>
          </a:prstGeom>
        </p:spPr>
      </p:pic>
      <p:pic>
        <p:nvPicPr>
          <p:cNvPr id="9" name="Picture 8" descr="Fe3O4_2.tif"/>
          <p:cNvPicPr>
            <a:picLocks noChangeAspect="1"/>
          </p:cNvPicPr>
          <p:nvPr/>
        </p:nvPicPr>
        <p:blipFill>
          <a:blip r:embed="rId6" cstate="print"/>
          <a:srcRect l="33098" t="17123" r="32160" b="18950"/>
          <a:stretch>
            <a:fillRect/>
          </a:stretch>
        </p:blipFill>
        <p:spPr>
          <a:xfrm>
            <a:off x="7391400" y="1752600"/>
            <a:ext cx="1371600" cy="1297459"/>
          </a:xfrm>
          <a:prstGeom prst="rect">
            <a:avLst/>
          </a:prstGeom>
        </p:spPr>
      </p:pic>
      <p:pic>
        <p:nvPicPr>
          <p:cNvPr id="15" name="Picture 14" descr="CaZrO3.tif"/>
          <p:cNvPicPr>
            <a:picLocks noChangeAspect="1"/>
          </p:cNvPicPr>
          <p:nvPr/>
        </p:nvPicPr>
        <p:blipFill>
          <a:blip r:embed="rId7" cstate="print"/>
          <a:srcRect l="22770" t="9817" r="22770" b="11644"/>
          <a:stretch>
            <a:fillRect/>
          </a:stretch>
        </p:blipFill>
        <p:spPr>
          <a:xfrm>
            <a:off x="5257800" y="2685393"/>
            <a:ext cx="2030819" cy="150560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MnSb Calculated band structure and DOS.png"/>
          <p:cNvPicPr>
            <a:picLocks noChangeAspect="1"/>
          </p:cNvPicPr>
          <p:nvPr/>
        </p:nvPicPr>
        <p:blipFill>
          <a:blip r:embed="rId2" cstate="print"/>
          <a:srcRect t="3949" b="43507"/>
          <a:stretch>
            <a:fillRect/>
          </a:stretch>
        </p:blipFill>
        <p:spPr>
          <a:xfrm>
            <a:off x="4299556" y="1981200"/>
            <a:ext cx="4844444" cy="3429000"/>
          </a:xfrm>
          <a:prstGeom prst="rect">
            <a:avLst/>
          </a:prstGeom>
        </p:spPr>
      </p:pic>
      <p:sp>
        <p:nvSpPr>
          <p:cNvPr id="2" name="Title 1"/>
          <p:cNvSpPr>
            <a:spLocks noGrp="1"/>
          </p:cNvSpPr>
          <p:nvPr>
            <p:ph type="title"/>
          </p:nvPr>
        </p:nvSpPr>
        <p:spPr/>
        <p:txBody>
          <a:bodyPr>
            <a:normAutofit fontScale="90000"/>
          </a:bodyPr>
          <a:lstStyle/>
          <a:p>
            <a:r>
              <a:rPr lang="en-US" dirty="0" smtClean="0"/>
              <a:t>Heusler Half Metals</a:t>
            </a:r>
            <a:endParaRPr lang="en-US" dirty="0"/>
          </a:p>
        </p:txBody>
      </p:sp>
      <p:sp>
        <p:nvSpPr>
          <p:cNvPr id="3" name="Content Placeholder 2"/>
          <p:cNvSpPr>
            <a:spLocks noGrp="1"/>
          </p:cNvSpPr>
          <p:nvPr>
            <p:ph idx="1"/>
          </p:nvPr>
        </p:nvSpPr>
        <p:spPr>
          <a:xfrm>
            <a:off x="457200" y="1066800"/>
            <a:ext cx="3962400" cy="5059363"/>
          </a:xfrm>
        </p:spPr>
        <p:txBody>
          <a:bodyPr>
            <a:normAutofit/>
          </a:bodyPr>
          <a:lstStyle/>
          <a:p>
            <a:r>
              <a:rPr lang="en-US" sz="2800" dirty="0" smtClean="0"/>
              <a:t>Heusler advantages</a:t>
            </a:r>
          </a:p>
          <a:p>
            <a:pPr lvl="1">
              <a:spcBef>
                <a:spcPts val="3000"/>
              </a:spcBef>
            </a:pPr>
            <a:r>
              <a:rPr lang="en-US" sz="2400" dirty="0" smtClean="0"/>
              <a:t>Relatively high Curie temperatures</a:t>
            </a:r>
          </a:p>
          <a:p>
            <a:pPr lvl="1">
              <a:spcBef>
                <a:spcPts val="3000"/>
              </a:spcBef>
            </a:pPr>
            <a:r>
              <a:rPr lang="en-US" sz="2400" dirty="0" smtClean="0"/>
              <a:t>Have already been incorporated in spin filters, tunnel junctions, and GMR devices</a:t>
            </a:r>
          </a:p>
          <a:p>
            <a:pPr lvl="1">
              <a:spcBef>
                <a:spcPts val="3000"/>
              </a:spcBef>
            </a:pPr>
            <a:r>
              <a:rPr lang="en-US" sz="2400" dirty="0" smtClean="0"/>
              <a:t>Structure and lattice parameter </a:t>
            </a:r>
            <a:r>
              <a:rPr lang="en-US" sz="2400" dirty="0" smtClean="0"/>
              <a:t>match well </a:t>
            </a:r>
            <a:r>
              <a:rPr lang="en-US" sz="2400" dirty="0" smtClean="0"/>
              <a:t>to III/V semiconductors</a:t>
            </a:r>
          </a:p>
          <a:p>
            <a:endParaRPr lang="en-US" sz="2800" dirty="0"/>
          </a:p>
        </p:txBody>
      </p:sp>
      <p:sp>
        <p:nvSpPr>
          <p:cNvPr id="4" name="Slide Number Placeholder 3"/>
          <p:cNvSpPr>
            <a:spLocks noGrp="1"/>
          </p:cNvSpPr>
          <p:nvPr>
            <p:ph type="sldNum" sz="quarter" idx="12"/>
          </p:nvPr>
        </p:nvSpPr>
        <p:spPr/>
        <p:txBody>
          <a:bodyPr/>
          <a:lstStyle/>
          <a:p>
            <a:fld id="{85DD869C-A0DD-4269-BF7D-6B559445C63A}"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normAutofit/>
          </a:bodyPr>
          <a:lstStyle/>
          <a:p>
            <a:r>
              <a:rPr lang="en-US" sz="4200" dirty="0" smtClean="0"/>
              <a:t>Half Heusler Crystal Structure</a:t>
            </a:r>
            <a:endParaRPr lang="en-US" sz="4200" dirty="0"/>
          </a:p>
        </p:txBody>
      </p:sp>
      <p:pic>
        <p:nvPicPr>
          <p:cNvPr id="6" name="Picture 5" descr="zinc blende.tif"/>
          <p:cNvPicPr>
            <a:picLocks noChangeAspect="1"/>
          </p:cNvPicPr>
          <p:nvPr/>
        </p:nvPicPr>
        <p:blipFill>
          <a:blip r:embed="rId4" cstate="print"/>
          <a:srcRect l="35000" t="19108" r="40000" b="21167"/>
          <a:stretch>
            <a:fillRect/>
          </a:stretch>
        </p:blipFill>
        <p:spPr>
          <a:xfrm>
            <a:off x="457200" y="1066800"/>
            <a:ext cx="2286000" cy="2209800"/>
          </a:xfrm>
          <a:prstGeom prst="rect">
            <a:avLst/>
          </a:prstGeom>
        </p:spPr>
      </p:pic>
      <p:pic>
        <p:nvPicPr>
          <p:cNvPr id="7" name="Picture 6" descr="FCC.tif"/>
          <p:cNvPicPr>
            <a:picLocks noChangeAspect="1"/>
          </p:cNvPicPr>
          <p:nvPr/>
        </p:nvPicPr>
        <p:blipFill>
          <a:blip r:embed="rId5" cstate="print"/>
          <a:srcRect l="35860" t="21232" r="40807" b="21103"/>
          <a:stretch>
            <a:fillRect/>
          </a:stretch>
        </p:blipFill>
        <p:spPr>
          <a:xfrm>
            <a:off x="3276600" y="1219200"/>
            <a:ext cx="2133600" cy="2133600"/>
          </a:xfrm>
          <a:prstGeom prst="rect">
            <a:avLst/>
          </a:prstGeom>
        </p:spPr>
      </p:pic>
      <p:sp>
        <p:nvSpPr>
          <p:cNvPr id="8" name="Rectangle 7"/>
          <p:cNvSpPr/>
          <p:nvPr/>
        </p:nvSpPr>
        <p:spPr>
          <a:xfrm>
            <a:off x="990600" y="3276600"/>
            <a:ext cx="1407758" cy="400110"/>
          </a:xfrm>
          <a:prstGeom prst="rect">
            <a:avLst/>
          </a:prstGeom>
        </p:spPr>
        <p:txBody>
          <a:bodyPr wrap="none">
            <a:spAutoFit/>
          </a:bodyPr>
          <a:lstStyle/>
          <a:p>
            <a:r>
              <a:rPr lang="en-US" sz="2000" b="1" dirty="0" smtClean="0"/>
              <a:t>Zinc blende</a:t>
            </a:r>
          </a:p>
        </p:txBody>
      </p:sp>
      <p:sp>
        <p:nvSpPr>
          <p:cNvPr id="9" name="Rectangle 8"/>
          <p:cNvSpPr/>
          <p:nvPr/>
        </p:nvSpPr>
        <p:spPr>
          <a:xfrm>
            <a:off x="4114800" y="3300350"/>
            <a:ext cx="572336" cy="400110"/>
          </a:xfrm>
          <a:prstGeom prst="rect">
            <a:avLst/>
          </a:prstGeom>
        </p:spPr>
        <p:txBody>
          <a:bodyPr wrap="none">
            <a:spAutoFit/>
          </a:bodyPr>
          <a:lstStyle/>
          <a:p>
            <a:r>
              <a:rPr lang="en-US" sz="2000" b="1" dirty="0" smtClean="0"/>
              <a:t>FCC</a:t>
            </a:r>
          </a:p>
        </p:txBody>
      </p:sp>
      <p:sp>
        <p:nvSpPr>
          <p:cNvPr id="10" name="Rectangle 9"/>
          <p:cNvSpPr/>
          <p:nvPr/>
        </p:nvSpPr>
        <p:spPr>
          <a:xfrm>
            <a:off x="6553200" y="4648200"/>
            <a:ext cx="1511952" cy="400110"/>
          </a:xfrm>
          <a:prstGeom prst="rect">
            <a:avLst/>
          </a:prstGeom>
        </p:spPr>
        <p:txBody>
          <a:bodyPr wrap="none">
            <a:spAutoFit/>
          </a:bodyPr>
          <a:lstStyle/>
          <a:p>
            <a:r>
              <a:rPr lang="en-US" sz="2000" b="1" dirty="0" smtClean="0"/>
              <a:t>Half-Heusler</a:t>
            </a:r>
          </a:p>
        </p:txBody>
      </p:sp>
      <p:pic>
        <p:nvPicPr>
          <p:cNvPr id="14" name="Picture 13" descr="half heusler_1.tif"/>
          <p:cNvPicPr>
            <a:picLocks noChangeAspect="1"/>
          </p:cNvPicPr>
          <p:nvPr/>
        </p:nvPicPr>
        <p:blipFill>
          <a:blip r:embed="rId6" cstate="print"/>
          <a:srcRect l="36667" t="21167" r="40833" b="23227"/>
          <a:stretch>
            <a:fillRect/>
          </a:stretch>
        </p:blipFill>
        <p:spPr>
          <a:xfrm>
            <a:off x="6324600" y="2286000"/>
            <a:ext cx="2057400" cy="2057400"/>
          </a:xfrm>
          <a:prstGeom prst="rect">
            <a:avLst/>
          </a:prstGeom>
        </p:spPr>
      </p:pic>
      <p:sp>
        <p:nvSpPr>
          <p:cNvPr id="17" name="Rectangle 16"/>
          <p:cNvSpPr/>
          <p:nvPr/>
        </p:nvSpPr>
        <p:spPr>
          <a:xfrm>
            <a:off x="2743200" y="2209800"/>
            <a:ext cx="413896" cy="646331"/>
          </a:xfrm>
          <a:prstGeom prst="rect">
            <a:avLst/>
          </a:prstGeom>
        </p:spPr>
        <p:txBody>
          <a:bodyPr wrap="none">
            <a:spAutoFit/>
          </a:bodyPr>
          <a:lstStyle/>
          <a:p>
            <a:r>
              <a:rPr lang="en-US" sz="3600" b="1" dirty="0" smtClean="0"/>
              <a:t>+</a:t>
            </a:r>
          </a:p>
        </p:txBody>
      </p:sp>
      <p:sp>
        <p:nvSpPr>
          <p:cNvPr id="19" name="Rectangle 18"/>
          <p:cNvSpPr/>
          <p:nvPr/>
        </p:nvSpPr>
        <p:spPr>
          <a:xfrm>
            <a:off x="5486400" y="2133600"/>
            <a:ext cx="413896" cy="646331"/>
          </a:xfrm>
          <a:prstGeom prst="rect">
            <a:avLst/>
          </a:prstGeom>
        </p:spPr>
        <p:txBody>
          <a:bodyPr wrap="none">
            <a:spAutoFit/>
          </a:bodyPr>
          <a:lstStyle/>
          <a:p>
            <a:r>
              <a:rPr lang="en-US" sz="3600" b="1" dirty="0" smtClean="0"/>
              <a:t>=</a:t>
            </a:r>
          </a:p>
        </p:txBody>
      </p:sp>
      <p:sp>
        <p:nvSpPr>
          <p:cNvPr id="21" name="TextBox 20"/>
          <p:cNvSpPr txBox="1"/>
          <p:nvPr/>
        </p:nvSpPr>
        <p:spPr>
          <a:xfrm>
            <a:off x="6024207" y="1676400"/>
            <a:ext cx="370614" cy="400110"/>
          </a:xfrm>
          <a:prstGeom prst="rect">
            <a:avLst/>
          </a:prstGeom>
          <a:noFill/>
        </p:spPr>
        <p:txBody>
          <a:bodyPr wrap="none" rtlCol="0">
            <a:spAutoFit/>
          </a:bodyPr>
          <a:lstStyle/>
          <a:p>
            <a:r>
              <a:rPr lang="en-US" sz="2000" b="1" dirty="0" smtClean="0">
                <a:latin typeface="Times New Roman" pitchFamily="18" charset="0"/>
                <a:cs typeface="Times New Roman" pitchFamily="18" charset="0"/>
              </a:rPr>
              <a:t>X</a:t>
            </a:r>
            <a:endParaRPr lang="en-US" sz="2000" b="1" dirty="0">
              <a:latin typeface="Times New Roman" pitchFamily="18" charset="0"/>
              <a:cs typeface="Times New Roman" pitchFamily="18" charset="0"/>
            </a:endParaRPr>
          </a:p>
        </p:txBody>
      </p:sp>
      <p:sp>
        <p:nvSpPr>
          <p:cNvPr id="22" name="TextBox 21"/>
          <p:cNvSpPr txBox="1"/>
          <p:nvPr/>
        </p:nvSpPr>
        <p:spPr>
          <a:xfrm>
            <a:off x="7051428" y="1676400"/>
            <a:ext cx="370614" cy="400110"/>
          </a:xfrm>
          <a:prstGeom prst="rect">
            <a:avLst/>
          </a:prstGeom>
          <a:noFill/>
        </p:spPr>
        <p:txBody>
          <a:bodyPr wrap="none" rtlCol="0">
            <a:spAutoFit/>
          </a:bodyPr>
          <a:lstStyle/>
          <a:p>
            <a:r>
              <a:rPr lang="en-US" sz="2000" b="1" dirty="0" smtClean="0">
                <a:latin typeface="Times New Roman" pitchFamily="18" charset="0"/>
                <a:cs typeface="Times New Roman" pitchFamily="18" charset="0"/>
              </a:rPr>
              <a:t>Y</a:t>
            </a:r>
            <a:endParaRPr lang="en-US" sz="2000" b="1" dirty="0">
              <a:latin typeface="Times New Roman" pitchFamily="18" charset="0"/>
              <a:cs typeface="Times New Roman" pitchFamily="18" charset="0"/>
            </a:endParaRPr>
          </a:p>
        </p:txBody>
      </p:sp>
      <p:sp>
        <p:nvSpPr>
          <p:cNvPr id="23" name="TextBox 22"/>
          <p:cNvSpPr txBox="1"/>
          <p:nvPr/>
        </p:nvSpPr>
        <p:spPr>
          <a:xfrm>
            <a:off x="8102012" y="1652650"/>
            <a:ext cx="356188" cy="400110"/>
          </a:xfrm>
          <a:prstGeom prst="rect">
            <a:avLst/>
          </a:prstGeom>
          <a:noFill/>
        </p:spPr>
        <p:txBody>
          <a:bodyPr wrap="none" rtlCol="0">
            <a:spAutoFit/>
          </a:bodyPr>
          <a:lstStyle/>
          <a:p>
            <a:r>
              <a:rPr lang="en-US" sz="2000" b="1" dirty="0" smtClean="0">
                <a:latin typeface="Times New Roman" pitchFamily="18" charset="0"/>
                <a:cs typeface="Times New Roman" pitchFamily="18" charset="0"/>
              </a:rPr>
              <a:t>Z</a:t>
            </a:r>
            <a:endParaRPr lang="en-US" sz="2000" b="1" dirty="0">
              <a:latin typeface="Times New Roman" pitchFamily="18" charset="0"/>
              <a:cs typeface="Times New Roman" pitchFamily="18" charset="0"/>
            </a:endParaRPr>
          </a:p>
        </p:txBody>
      </p:sp>
      <p:pic>
        <p:nvPicPr>
          <p:cNvPr id="24" name="Picture 23" descr="full heusler_for key.tif"/>
          <p:cNvPicPr>
            <a:picLocks noChangeAspect="1"/>
          </p:cNvPicPr>
          <p:nvPr/>
        </p:nvPicPr>
        <p:blipFill>
          <a:blip r:embed="rId7" cstate="print"/>
          <a:srcRect l="35860" t="42878" r="58975" b="45816"/>
          <a:stretch>
            <a:fillRect/>
          </a:stretch>
        </p:blipFill>
        <p:spPr>
          <a:xfrm>
            <a:off x="7450775" y="1676400"/>
            <a:ext cx="464574" cy="411480"/>
          </a:xfrm>
          <a:prstGeom prst="rect">
            <a:avLst/>
          </a:prstGeom>
        </p:spPr>
      </p:pic>
      <p:pic>
        <p:nvPicPr>
          <p:cNvPr id="25" name="Picture 24" descr="full heusler_for key.tif"/>
          <p:cNvPicPr>
            <a:picLocks noChangeAspect="1"/>
          </p:cNvPicPr>
          <p:nvPr/>
        </p:nvPicPr>
        <p:blipFill>
          <a:blip r:embed="rId7" cstate="print"/>
          <a:srcRect l="42501" t="35280" r="53605" b="57122"/>
          <a:stretch>
            <a:fillRect/>
          </a:stretch>
        </p:blipFill>
        <p:spPr>
          <a:xfrm>
            <a:off x="6400800" y="1676400"/>
            <a:ext cx="416966" cy="329184"/>
          </a:xfrm>
          <a:prstGeom prst="rect">
            <a:avLst/>
          </a:prstGeom>
        </p:spPr>
      </p:pic>
      <p:pic>
        <p:nvPicPr>
          <p:cNvPr id="26" name="Picture 25" descr="full heusler_for key.tif"/>
          <p:cNvPicPr>
            <a:picLocks noChangeAspect="1"/>
          </p:cNvPicPr>
          <p:nvPr/>
        </p:nvPicPr>
        <p:blipFill>
          <a:blip r:embed="rId7" cstate="print"/>
          <a:srcRect l="37197" t="22820" r="58376" b="66239"/>
          <a:stretch>
            <a:fillRect/>
          </a:stretch>
        </p:blipFill>
        <p:spPr>
          <a:xfrm>
            <a:off x="8458200" y="1676400"/>
            <a:ext cx="457200" cy="457200"/>
          </a:xfrm>
          <a:prstGeom prst="rect">
            <a:avLst/>
          </a:prstGeom>
        </p:spPr>
      </p:pic>
      <p:sp>
        <p:nvSpPr>
          <p:cNvPr id="27" name="Slide Number Placeholder 26"/>
          <p:cNvSpPr>
            <a:spLocks noGrp="1"/>
          </p:cNvSpPr>
          <p:nvPr>
            <p:ph type="sldNum" sz="quarter" idx="12"/>
          </p:nvPr>
        </p:nvSpPr>
        <p:spPr/>
        <p:txBody>
          <a:bodyPr/>
          <a:lstStyle/>
          <a:p>
            <a:fld id="{85DD869C-A0DD-4269-BF7D-6B559445C63A}" type="slidenum">
              <a:rPr lang="en-US" smtClean="0"/>
              <a:pPr/>
              <a:t>9</a:t>
            </a:fld>
            <a:endParaRPr lang="en-US" dirty="0"/>
          </a:p>
        </p:txBody>
      </p:sp>
      <p:pic>
        <p:nvPicPr>
          <p:cNvPr id="28" name="Picture 27" descr="rocksalt.tif"/>
          <p:cNvPicPr>
            <a:picLocks noChangeAspect="1"/>
          </p:cNvPicPr>
          <p:nvPr/>
        </p:nvPicPr>
        <p:blipFill>
          <a:blip r:embed="rId8" cstate="print"/>
          <a:srcRect l="38333" t="21167" r="37500" b="21167"/>
          <a:stretch>
            <a:fillRect/>
          </a:stretch>
        </p:blipFill>
        <p:spPr>
          <a:xfrm>
            <a:off x="545275" y="3645932"/>
            <a:ext cx="2209800" cy="2133600"/>
          </a:xfrm>
          <a:prstGeom prst="rect">
            <a:avLst/>
          </a:prstGeom>
        </p:spPr>
      </p:pic>
      <p:pic>
        <p:nvPicPr>
          <p:cNvPr id="30" name="Picture 29" descr="FCC co site.tif"/>
          <p:cNvPicPr>
            <a:picLocks noChangeAspect="1"/>
          </p:cNvPicPr>
          <p:nvPr/>
        </p:nvPicPr>
        <p:blipFill>
          <a:blip r:embed="rId9" cstate="print"/>
          <a:srcRect l="36667" t="23227" r="42500" b="25286"/>
          <a:stretch>
            <a:fillRect/>
          </a:stretch>
        </p:blipFill>
        <p:spPr>
          <a:xfrm>
            <a:off x="3429000" y="3798332"/>
            <a:ext cx="1905000" cy="1905000"/>
          </a:xfrm>
          <a:prstGeom prst="rect">
            <a:avLst/>
          </a:prstGeom>
        </p:spPr>
      </p:pic>
      <p:sp>
        <p:nvSpPr>
          <p:cNvPr id="31" name="Rectangle 30"/>
          <p:cNvSpPr/>
          <p:nvPr/>
        </p:nvSpPr>
        <p:spPr>
          <a:xfrm>
            <a:off x="1022373" y="5867400"/>
            <a:ext cx="1130759" cy="400110"/>
          </a:xfrm>
          <a:prstGeom prst="rect">
            <a:avLst/>
          </a:prstGeom>
        </p:spPr>
        <p:txBody>
          <a:bodyPr wrap="none">
            <a:spAutoFit/>
          </a:bodyPr>
          <a:lstStyle/>
          <a:p>
            <a:r>
              <a:rPr lang="en-US" sz="2000" b="1" dirty="0" smtClean="0"/>
              <a:t>Rock salt</a:t>
            </a:r>
          </a:p>
        </p:txBody>
      </p:sp>
      <p:sp>
        <p:nvSpPr>
          <p:cNvPr id="32" name="Rectangle 31"/>
          <p:cNvSpPr/>
          <p:nvPr/>
        </p:nvSpPr>
        <p:spPr>
          <a:xfrm>
            <a:off x="3352800" y="5715000"/>
            <a:ext cx="2489721" cy="400110"/>
          </a:xfrm>
          <a:prstGeom prst="rect">
            <a:avLst/>
          </a:prstGeom>
        </p:spPr>
        <p:txBody>
          <a:bodyPr wrap="none">
            <a:spAutoFit/>
          </a:bodyPr>
          <a:lstStyle/>
          <a:p>
            <a:r>
              <a:rPr lang="en-US" sz="2000" b="1" dirty="0" smtClean="0"/>
              <a:t>½ of </a:t>
            </a:r>
            <a:r>
              <a:rPr lang="en-US" sz="2000" b="1" dirty="0" smtClean="0"/>
              <a:t>tetrahedral </a:t>
            </a:r>
            <a:r>
              <a:rPr lang="en-US" sz="2000" b="1" dirty="0" smtClean="0"/>
              <a:t>sites</a:t>
            </a:r>
          </a:p>
        </p:txBody>
      </p:sp>
      <p:sp>
        <p:nvSpPr>
          <p:cNvPr id="34" name="Rectangle 33"/>
          <p:cNvSpPr/>
          <p:nvPr/>
        </p:nvSpPr>
        <p:spPr>
          <a:xfrm>
            <a:off x="2771900" y="4419600"/>
            <a:ext cx="413896" cy="646331"/>
          </a:xfrm>
          <a:prstGeom prst="rect">
            <a:avLst/>
          </a:prstGeom>
        </p:spPr>
        <p:txBody>
          <a:bodyPr wrap="none">
            <a:spAutoFit/>
          </a:bodyPr>
          <a:lstStyle/>
          <a:p>
            <a:r>
              <a:rPr lang="en-US" sz="3600" b="1" dirty="0" smtClean="0"/>
              <a:t>+</a:t>
            </a:r>
          </a:p>
        </p:txBody>
      </p:sp>
      <p:sp>
        <p:nvSpPr>
          <p:cNvPr id="35" name="Rectangle 34"/>
          <p:cNvSpPr/>
          <p:nvPr/>
        </p:nvSpPr>
        <p:spPr>
          <a:xfrm>
            <a:off x="5486400" y="4495800"/>
            <a:ext cx="413896" cy="646331"/>
          </a:xfrm>
          <a:prstGeom prst="rect">
            <a:avLst/>
          </a:prstGeom>
        </p:spPr>
        <p:txBody>
          <a:bodyPr wrap="none">
            <a:spAutoFit/>
          </a:bodyPr>
          <a:lstStyle/>
          <a:p>
            <a:r>
              <a:rPr lang="en-US" sz="3600" b="1" dirty="0" smtClean="0"/>
              <a:t>=</a:t>
            </a:r>
          </a:p>
        </p:txBody>
      </p:sp>
      <p:graphicFrame>
        <p:nvGraphicFramePr>
          <p:cNvPr id="33" name="Object 32"/>
          <p:cNvGraphicFramePr>
            <a:graphicFrameLocks noChangeAspect="1"/>
          </p:cNvGraphicFramePr>
          <p:nvPr/>
        </p:nvGraphicFramePr>
        <p:xfrm>
          <a:off x="6781800" y="5290750"/>
          <a:ext cx="922338" cy="398849"/>
        </p:xfrm>
        <a:graphic>
          <a:graphicData uri="http://schemas.openxmlformats.org/presentationml/2006/ole">
            <p:oleObj spid="_x0000_s1026" name="Equation" r:id="rId10" imgW="469800" imgH="203040" progId="Equation.3">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MBE Talk 4-25-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MBE Talk 4-25-14</Template>
  <TotalTime>11670</TotalTime>
  <Words>1432</Words>
  <Application>Microsoft Office PowerPoint</Application>
  <PresentationFormat>On-screen Show (4:3)</PresentationFormat>
  <Paragraphs>283</Paragraphs>
  <Slides>27</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MBE Talk 4-25-14</vt:lpstr>
      <vt:lpstr>Microsoft Equation 3.0</vt:lpstr>
      <vt:lpstr>Heusler Half-Metals</vt:lpstr>
      <vt:lpstr>Outline</vt:lpstr>
      <vt:lpstr>Motivation - Spintronics</vt:lpstr>
      <vt:lpstr>Motivation - Spintronics</vt:lpstr>
      <vt:lpstr>Motivation - Spintronics</vt:lpstr>
      <vt:lpstr>What is a Half Metal?</vt:lpstr>
      <vt:lpstr>Some Predicted Half Metals</vt:lpstr>
      <vt:lpstr>Heusler Half Metals</vt:lpstr>
      <vt:lpstr>Half Heusler Crystal Structure</vt:lpstr>
      <vt:lpstr>Heusler Crystal Structure</vt:lpstr>
      <vt:lpstr>Origin of Gap in Co2MnSi</vt:lpstr>
      <vt:lpstr>Origin of Gap in Co2MnSi</vt:lpstr>
      <vt:lpstr>Origin of Gap in Co2MnSi</vt:lpstr>
      <vt:lpstr>Origin of Gap in Co2MnSi</vt:lpstr>
      <vt:lpstr>Origin of Gap in Co2MnSi</vt:lpstr>
      <vt:lpstr>Origin of Gap in Co2MnSi</vt:lpstr>
      <vt:lpstr>Co2MnSi Density of States</vt:lpstr>
      <vt:lpstr>Origin of Gap in Co2MnAl</vt:lpstr>
      <vt:lpstr>Origin of Gap in Co2FeSi</vt:lpstr>
      <vt:lpstr>Slater-Pauling Behavior</vt:lpstr>
      <vt:lpstr>Quaternary Heusler</vt:lpstr>
      <vt:lpstr>Quaternary Heuslers (Cont.)</vt:lpstr>
      <vt:lpstr>Summary</vt:lpstr>
      <vt:lpstr>Heusler Periodic Table</vt:lpstr>
      <vt:lpstr>Origin of Gap in Co2MnSi</vt:lpstr>
      <vt:lpstr>Quaternary Heuslers</vt:lpstr>
      <vt:lpstr>Mulliken Symbols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Heusler Half-Metals</dc:title>
  <dc:creator>Sean Harrington</dc:creator>
  <cp:lastModifiedBy>Sean Harrington</cp:lastModifiedBy>
  <cp:revision>10</cp:revision>
  <dcterms:created xsi:type="dcterms:W3CDTF">2014-05-16T16:27:58Z</dcterms:created>
  <dcterms:modified xsi:type="dcterms:W3CDTF">2014-05-28T20:01:33Z</dcterms:modified>
</cp:coreProperties>
</file>