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57" r:id="rId4"/>
    <p:sldId id="258" r:id="rId5"/>
    <p:sldId id="259" r:id="rId6"/>
    <p:sldId id="267" r:id="rId7"/>
    <p:sldId id="260" r:id="rId8"/>
    <p:sldId id="262" r:id="rId9"/>
    <p:sldId id="264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6380" autoAdjust="0"/>
  </p:normalViewPr>
  <p:slideViewPr>
    <p:cSldViewPr>
      <p:cViewPr varScale="1">
        <p:scale>
          <a:sx n="50" d="100"/>
          <a:sy n="50" d="100"/>
        </p:scale>
        <p:origin x="-10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CC9F7-509D-41FA-8A42-91A3974865F0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3B92A-EC05-4479-822A-0171ED39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 J. Round noted yellow luminescence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SiC in 1907, and later blue, spawning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 LED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r>
              <a:rPr lang="en-US" dirty="0" smtClean="0"/>
              <a:t>-The plate was successfully</a:t>
            </a:r>
            <a:r>
              <a:rPr lang="en-US" baseline="0" dirty="0" smtClean="0"/>
              <a:t> </a:t>
            </a:r>
            <a:r>
              <a:rPr lang="en-US" dirty="0" smtClean="0"/>
              <a:t>tested using .30-06 Springfield 166 grain armor piercing ammunition at a velocity in excess of 2,900 fps</a:t>
            </a:r>
          </a:p>
          <a:p>
            <a:r>
              <a:rPr lang="en-US" dirty="0" smtClean="0"/>
              <a:t>-Substrates now as large</a:t>
            </a:r>
            <a:r>
              <a:rPr lang="en-US" baseline="0" dirty="0" smtClean="0"/>
              <a:t> as 3-4”</a:t>
            </a:r>
          </a:p>
          <a:p>
            <a:r>
              <a:rPr lang="en-US" baseline="0" dirty="0" smtClean="0"/>
              <a:t>-1200 V JFET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3B92A-EC05-4479-822A-0171ED39AF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Si- [Ne]3s2-3p2</a:t>
            </a:r>
          </a:p>
          <a:p>
            <a:r>
              <a:rPr lang="en-US" dirty="0" smtClean="0"/>
              <a:t>C-</a:t>
            </a:r>
            <a:r>
              <a:rPr lang="en-US" baseline="0" dirty="0" smtClean="0"/>
              <a:t> [He]2</a:t>
            </a:r>
            <a:r>
              <a:rPr lang="en-US" dirty="0" smtClean="0"/>
              <a:t>s2-2p2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3B92A-EC05-4479-822A-0171ED39AF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A,B,C are unique positions along horizontal direction</a:t>
            </a:r>
          </a:p>
          <a:p>
            <a:r>
              <a:rPr lang="en-US" dirty="0" smtClean="0"/>
              <a:t>BCB</a:t>
            </a:r>
            <a:r>
              <a:rPr lang="en-US" baseline="0" dirty="0" smtClean="0"/>
              <a:t> stacking is designated h for HCP stacking</a:t>
            </a:r>
          </a:p>
          <a:p>
            <a:r>
              <a:rPr lang="en-US" baseline="0" dirty="0" smtClean="0"/>
              <a:t>ABC stacking is designated c or k for FCC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3B92A-EC05-4479-822A-0171ED39AF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Intrinsic (vacancy-agglomerated)</a:t>
            </a:r>
            <a:r>
              <a:rPr lang="en-US" baseline="0" dirty="0" smtClean="0"/>
              <a:t> fault</a:t>
            </a:r>
          </a:p>
          <a:p>
            <a:r>
              <a:rPr lang="en-US" baseline="0" dirty="0" smtClean="0"/>
              <a:t>SFE in SiC ~ 0.19 </a:t>
            </a:r>
            <a:r>
              <a:rPr lang="en-US" baseline="0" dirty="0" err="1" smtClean="0"/>
              <a:t>uJ</a:t>
            </a:r>
            <a:r>
              <a:rPr lang="en-US" baseline="0" dirty="0" smtClean="0"/>
              <a:t>/cm^2 compared to 7.5 </a:t>
            </a:r>
            <a:r>
              <a:rPr lang="en-US" baseline="0" dirty="0" err="1" smtClean="0"/>
              <a:t>uJ</a:t>
            </a:r>
            <a:r>
              <a:rPr lang="en-US" baseline="0" dirty="0" smtClean="0"/>
              <a:t>/cm^2 for 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3B92A-EC05-4479-822A-0171ED39AFF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ANNNI was developed as an equilibrium method to describe magnetic phase transitions using mean field theory</a:t>
            </a:r>
          </a:p>
          <a:p>
            <a:r>
              <a:rPr lang="en-US" dirty="0" smtClean="0"/>
              <a:t>Si, </a:t>
            </a:r>
            <a:r>
              <a:rPr lang="en-US" dirty="0" err="1" smtClean="0"/>
              <a:t>sj</a:t>
            </a:r>
            <a:r>
              <a:rPr lang="en-US" dirty="0" smtClean="0"/>
              <a:t>=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Ising</a:t>
            </a:r>
            <a:r>
              <a:rPr lang="en-US" baseline="0" dirty="0" smtClean="0"/>
              <a:t> spin variables</a:t>
            </a:r>
            <a:endParaRPr lang="en-US" dirty="0" smtClean="0"/>
          </a:p>
          <a:p>
            <a:r>
              <a:rPr lang="en-US" dirty="0" smtClean="0"/>
              <a:t>J0= In plane</a:t>
            </a:r>
            <a:r>
              <a:rPr lang="en-US" baseline="0" dirty="0" smtClean="0"/>
              <a:t> interaction parameter</a:t>
            </a:r>
            <a:endParaRPr lang="en-US" dirty="0" smtClean="0"/>
          </a:p>
          <a:p>
            <a:r>
              <a:rPr lang="en-US" dirty="0" smtClean="0"/>
              <a:t>J1=First neighbor</a:t>
            </a:r>
            <a:r>
              <a:rPr lang="en-US" baseline="0" dirty="0" smtClean="0"/>
              <a:t> interaction energy</a:t>
            </a:r>
          </a:p>
          <a:p>
            <a:r>
              <a:rPr lang="en-US" baseline="0" dirty="0" smtClean="0"/>
              <a:t>J2=Second neighbor interaction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3B92A-EC05-4479-822A-0171ED39AF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3B92A-EC05-4479-822A-0171ED39AF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Surface</a:t>
            </a:r>
            <a:r>
              <a:rPr lang="en-US" baseline="0" dirty="0" smtClean="0"/>
              <a:t> reaction limited with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3B92A-EC05-4479-822A-0171ED39AF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2H highest b/c stacking of off axis bonds</a:t>
            </a: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Planar averaged charge densities between neighboring h (slightly positive) and c (slightly negative) layers act to lower the crystal energy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-Calculated with self-consistent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pseudopotential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method, within local-density-functional approx.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3B92A-EC05-4479-822A-0171ED39AF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85C57C-F1C9-4EE8-B98C-04309512CA5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5810B2-0FA9-4F36-A25E-1FD2ABE41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5C57C-F1C9-4EE8-B98C-04309512CA5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810B2-0FA9-4F36-A25E-1FD2ABE41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5C57C-F1C9-4EE8-B98C-04309512CA5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810B2-0FA9-4F36-A25E-1FD2ABE41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5C57C-F1C9-4EE8-B98C-04309512CA5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810B2-0FA9-4F36-A25E-1FD2ABE415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5C57C-F1C9-4EE8-B98C-04309512CA5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810B2-0FA9-4F36-A25E-1FD2ABE415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5C57C-F1C9-4EE8-B98C-04309512CA5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810B2-0FA9-4F36-A25E-1FD2ABE415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5C57C-F1C9-4EE8-B98C-04309512CA5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810B2-0FA9-4F36-A25E-1FD2ABE41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5C57C-F1C9-4EE8-B98C-04309512CA5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810B2-0FA9-4F36-A25E-1FD2ABE415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5C57C-F1C9-4EE8-B98C-04309512CA5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810B2-0FA9-4F36-A25E-1FD2ABE41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85C57C-F1C9-4EE8-B98C-04309512CA5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810B2-0FA9-4F36-A25E-1FD2ABE41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85C57C-F1C9-4EE8-B98C-04309512CA5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5810B2-0FA9-4F36-A25E-1FD2ABE415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85C57C-F1C9-4EE8-B98C-04309512CA5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5810B2-0FA9-4F36-A25E-1FD2ABE41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43000"/>
            <a:ext cx="8915400" cy="1829761"/>
          </a:xfrm>
        </p:spPr>
        <p:txBody>
          <a:bodyPr/>
          <a:lstStyle/>
          <a:p>
            <a:r>
              <a:rPr lang="en-US" dirty="0" smtClean="0"/>
              <a:t>Polytypism of Silicon Carbide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Steven Griffiths</a:t>
            </a:r>
          </a:p>
          <a:p>
            <a:r>
              <a:rPr lang="en-US" dirty="0" smtClean="0"/>
              <a:t>MATRL 286G</a:t>
            </a:r>
          </a:p>
          <a:p>
            <a:r>
              <a:rPr lang="en-US" dirty="0" smtClean="0"/>
              <a:t>6-4-14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SiC Growth - Modified Lely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3155" t="36502" r="51550" b="18495"/>
          <a:stretch>
            <a:fillRect/>
          </a:stretch>
        </p:blipFill>
        <p:spPr bwMode="auto">
          <a:xfrm>
            <a:off x="5029200" y="11430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3753" t="24715" r="49843" b="29277"/>
          <a:stretch>
            <a:fillRect/>
          </a:stretch>
        </p:blipFill>
        <p:spPr bwMode="auto">
          <a:xfrm>
            <a:off x="838200" y="10668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 l="26940" t="13542" r="27965" b="14583"/>
          <a:stretch>
            <a:fillRect/>
          </a:stretch>
        </p:blipFill>
        <p:spPr bwMode="auto">
          <a:xfrm>
            <a:off x="5562600" y="3810000"/>
            <a:ext cx="2819400" cy="252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4044077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dirty="0" smtClean="0"/>
              <a:t>Growth Metrics (4H and 6H):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err="1" smtClean="0"/>
              <a:t>T</a:t>
            </a:r>
            <a:r>
              <a:rPr lang="en-US" baseline="-25000" dirty="0" err="1" smtClean="0"/>
              <a:t>seed</a:t>
            </a:r>
            <a:r>
              <a:rPr lang="en-US" baseline="-25000" dirty="0" smtClean="0"/>
              <a:t> </a:t>
            </a:r>
            <a:r>
              <a:rPr lang="en-US" dirty="0" smtClean="0"/>
              <a:t> = 2000 – 2300 °C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err="1" smtClean="0"/>
              <a:t>T</a:t>
            </a:r>
            <a:r>
              <a:rPr lang="en-US" baseline="-25000" dirty="0" err="1" smtClean="0"/>
              <a:t>source</a:t>
            </a:r>
            <a:r>
              <a:rPr lang="en-US" baseline="-25000" dirty="0" smtClean="0"/>
              <a:t> </a:t>
            </a:r>
            <a:r>
              <a:rPr lang="en-US" dirty="0" smtClean="0"/>
              <a:t> = 2300 – 2600 °C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P = 6 mbar (</a:t>
            </a:r>
            <a:r>
              <a:rPr lang="en-US" dirty="0" err="1" smtClean="0"/>
              <a:t>Ar</a:t>
            </a:r>
            <a:r>
              <a:rPr lang="en-US" dirty="0" smtClean="0"/>
              <a:t>)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Diameter &gt; 3 in.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Growth Rate: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dirty="0" smtClean="0"/>
              <a:t>4H = 100 – 200 </a:t>
            </a:r>
            <a:r>
              <a:rPr lang="el-GR" dirty="0" smtClean="0">
                <a:latin typeface="Lucida Sans Unicode"/>
                <a:cs typeface="Lucida Sans Unicode"/>
              </a:rPr>
              <a:t>μ</a:t>
            </a:r>
            <a:r>
              <a:rPr lang="en-US" dirty="0" smtClean="0">
                <a:latin typeface="Lucida Sans Unicode"/>
                <a:cs typeface="Lucida Sans Unicode"/>
              </a:rPr>
              <a:t>m/h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dirty="0" smtClean="0">
                <a:latin typeface="Lucida Sans Unicode"/>
                <a:cs typeface="Lucida Sans Unicode"/>
              </a:rPr>
              <a:t>6H = 300 – 1000 </a:t>
            </a:r>
            <a:r>
              <a:rPr lang="el-GR" dirty="0" smtClean="0">
                <a:cs typeface="Lucida Sans Unicode"/>
              </a:rPr>
              <a:t>μ</a:t>
            </a:r>
            <a:r>
              <a:rPr lang="en-US" dirty="0" smtClean="0">
                <a:cs typeface="Lucida Sans Unicode"/>
              </a:rPr>
              <a:t>m/h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4876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" dirty="0" smtClean="0"/>
              <a:t>Ziegler, G., </a:t>
            </a:r>
            <a:r>
              <a:rPr lang="en-US" sz="800" dirty="0" err="1" smtClean="0"/>
              <a:t>Lanig</a:t>
            </a:r>
            <a:r>
              <a:rPr lang="en-US" sz="800" dirty="0" smtClean="0"/>
              <a:t>, P., </a:t>
            </a:r>
            <a:r>
              <a:rPr lang="en-US" sz="800" dirty="0" err="1" smtClean="0"/>
              <a:t>Theis</a:t>
            </a:r>
            <a:r>
              <a:rPr lang="en-US" sz="800" dirty="0" smtClean="0"/>
              <a:t>, D., </a:t>
            </a:r>
            <a:r>
              <a:rPr lang="en-US" sz="800" dirty="0" err="1" smtClean="0"/>
              <a:t>Weyrich</a:t>
            </a:r>
            <a:r>
              <a:rPr lang="en-US" sz="800" dirty="0" smtClean="0"/>
              <a:t>, C. (1983), Single crystal growth of SiC substrate material for blue light emitting diodes. Electron Devices, IEEE Transactions on , vol.30, no.4, pp.277-281.</a:t>
            </a:r>
            <a:endParaRPr lang="en-US" sz="800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181600" y="6477000"/>
            <a:ext cx="411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Pons, M. (1999), State of the art in the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modelling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 SiC sublimation growth, Materials Science and Engineering: B, Volumes 61–62, 30,</a:t>
            </a:r>
            <a:r>
              <a:rPr kumimoji="0" lang="en-US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pp.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18-28.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Polytype Stabilization in Epitaxy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47211" t="36502" r="23162" b="22563"/>
          <a:stretch>
            <a:fillRect/>
          </a:stretch>
        </p:blipFill>
        <p:spPr bwMode="auto">
          <a:xfrm>
            <a:off x="0" y="121920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67200" y="1447800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dirty="0" smtClean="0"/>
              <a:t>Two-Dimensional Nucleation Growth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Surface-reaction limited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Large area terraces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latin typeface="Lucida Sans Unicode"/>
                <a:cs typeface="Lucida Sans Unicode"/>
              </a:rPr>
              <a:t>Polytype determined by T</a:t>
            </a:r>
          </a:p>
          <a:p>
            <a:pPr marL="236538" indent="-236538"/>
            <a:r>
              <a:rPr lang="en-US" dirty="0" smtClean="0">
                <a:latin typeface="Lucida Sans Unicode"/>
                <a:cs typeface="Lucida Sans Unicode"/>
              </a:rPr>
              <a:t>Step-Flow Growth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Diffusion limited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Small area terraces (vicinal substrates)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Stabilizes substrate polytype to lower T</a:t>
            </a:r>
          </a:p>
          <a:p>
            <a:pPr marL="693738" lvl="1" indent="-236538">
              <a:buFont typeface="Arial" pitchFamily="34" charset="0"/>
              <a:buChar char="•"/>
            </a:pPr>
            <a:endParaRPr lang="en-US" dirty="0" smtClean="0"/>
          </a:p>
          <a:p>
            <a:pPr marL="236538" indent="-236538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 l="40996" t="35417" r="32064" b="20833"/>
          <a:stretch>
            <a:fillRect/>
          </a:stretch>
        </p:blipFill>
        <p:spPr bwMode="auto">
          <a:xfrm>
            <a:off x="5334000" y="3886200"/>
            <a:ext cx="2971800" cy="271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1478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err="1" smtClean="0"/>
              <a:t>Matsunami</a:t>
            </a:r>
            <a:r>
              <a:rPr lang="en-US" sz="800" dirty="0" smtClean="0"/>
              <a:t>, H., &amp; Kimoto, T. (1997). Step-controlled epitaxial growth of SiC: High quality </a:t>
            </a:r>
            <a:r>
              <a:rPr lang="en-US" sz="800" dirty="0" err="1" smtClean="0"/>
              <a:t>homoepitaxy</a:t>
            </a:r>
            <a:r>
              <a:rPr lang="en-US" sz="800" dirty="0" smtClean="0"/>
              <a:t>. </a:t>
            </a:r>
            <a:r>
              <a:rPr lang="en-US" sz="800" i="1" dirty="0" smtClean="0"/>
              <a:t>Materials Science and Engineering: R: Reports</a:t>
            </a:r>
            <a:r>
              <a:rPr lang="en-US" sz="800" dirty="0" smtClean="0"/>
              <a:t>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562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SiC is a useful material for electronic applications</a:t>
            </a:r>
          </a:p>
          <a:p>
            <a:pPr lvl="1"/>
            <a:r>
              <a:rPr lang="en-US" dirty="0" smtClean="0"/>
              <a:t>Wide </a:t>
            </a:r>
            <a:r>
              <a:rPr lang="en-US" dirty="0" err="1" smtClean="0"/>
              <a:t>bandgap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High temperature, field stability</a:t>
            </a:r>
          </a:p>
          <a:p>
            <a:pPr lvl="1"/>
            <a:r>
              <a:rPr lang="en-US" dirty="0" smtClean="0"/>
              <a:t>Easy to dope</a:t>
            </a:r>
          </a:p>
          <a:p>
            <a:r>
              <a:rPr lang="en-US" dirty="0" smtClean="0"/>
              <a:t>Many polytypes exist </a:t>
            </a:r>
          </a:p>
          <a:p>
            <a:pPr lvl="1"/>
            <a:r>
              <a:rPr lang="en-US" dirty="0" smtClean="0"/>
              <a:t>Various (sometimes conflicting) kinetic and thermodynamic justifications</a:t>
            </a:r>
          </a:p>
          <a:p>
            <a:r>
              <a:rPr lang="en-US" dirty="0" smtClean="0"/>
              <a:t>Certain polytypes can be stabilized by tailoring the growth mode with seed orientation and environmental factors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64103" t="8837" r="24198" b="64067"/>
          <a:stretch>
            <a:fillRect/>
          </a:stretch>
        </p:blipFill>
        <p:spPr bwMode="auto">
          <a:xfrm>
            <a:off x="5410200" y="17526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768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Park, C. H., Cheong, B. H., Lee, K. H., &amp; Chang, K. J. (1994). Structural and electronic properties of cubic, 2H, 4H, and 6H </a:t>
            </a:r>
            <a:r>
              <a:rPr lang="en-US" sz="800" dirty="0" err="1" smtClean="0"/>
              <a:t>SiC.</a:t>
            </a:r>
            <a:r>
              <a:rPr lang="en-US" sz="800" dirty="0" smtClean="0"/>
              <a:t> </a:t>
            </a:r>
            <a:r>
              <a:rPr lang="en-US" sz="800" i="1" dirty="0" smtClean="0"/>
              <a:t>Physical Review B</a:t>
            </a:r>
            <a:r>
              <a:rPr lang="en-US" sz="800" dirty="0" smtClean="0"/>
              <a:t>, </a:t>
            </a:r>
            <a:r>
              <a:rPr lang="en-US" sz="800" i="1" dirty="0" smtClean="0"/>
              <a:t>49</a:t>
            </a:r>
            <a:r>
              <a:rPr lang="en-US" sz="800" dirty="0" smtClean="0"/>
              <a:t>(7), 4485-4493.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arenR"/>
            </a:pPr>
            <a:r>
              <a:rPr lang="en-US" dirty="0" smtClean="0"/>
              <a:t>http</a:t>
            </a:r>
            <a:r>
              <a:rPr lang="en-US" dirty="0" smtClean="0"/>
              <a:t>://www.autointell.com/news-2000/September-2000/September-05-00-p5.htm</a:t>
            </a: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www.powerwaywafer.com/SiC-Substrate.html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http</a:t>
            </a:r>
            <a:r>
              <a:rPr lang="en-US" dirty="0" smtClean="0"/>
              <a:t>://www.infineon.com/cms/en/corporate/press/news/releases/2012/INFPMM201205-038.html </a:t>
            </a: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http://</a:t>
            </a:r>
            <a:r>
              <a:rPr lang="en-US" dirty="0" smtClean="0"/>
              <a:t>www.generalarmour.com/pagePBA/Traumaplatesstart.htm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http</a:t>
            </a:r>
            <a:r>
              <a:rPr lang="en-US" dirty="0" smtClean="0"/>
              <a:t>://www.signicn.com/productinfo.asp?id=2120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Non-Publication References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Generalized Properties</a:t>
            </a:r>
          </a:p>
          <a:p>
            <a:r>
              <a:rPr lang="en-US" dirty="0" smtClean="0"/>
              <a:t>SiC Structure and Polytypism</a:t>
            </a:r>
          </a:p>
          <a:p>
            <a:r>
              <a:rPr lang="en-US" dirty="0" smtClean="0"/>
              <a:t>Polytype Notation</a:t>
            </a:r>
          </a:p>
          <a:p>
            <a:r>
              <a:rPr lang="en-US" dirty="0" smtClean="0"/>
              <a:t>Theories on Polytype Formation</a:t>
            </a:r>
          </a:p>
          <a:p>
            <a:pPr lvl="1"/>
            <a:r>
              <a:rPr lang="en-US" dirty="0" smtClean="0"/>
              <a:t>Screw Dislocation Theory</a:t>
            </a:r>
          </a:p>
          <a:p>
            <a:pPr lvl="1"/>
            <a:r>
              <a:rPr lang="en-US" dirty="0" smtClean="0"/>
              <a:t>Faulted Matrix Model</a:t>
            </a:r>
          </a:p>
          <a:p>
            <a:pPr lvl="1"/>
            <a:r>
              <a:rPr lang="en-US" dirty="0" smtClean="0"/>
              <a:t>Axial Next Nearest Neighbor </a:t>
            </a:r>
            <a:r>
              <a:rPr lang="en-US" dirty="0" err="1" smtClean="0"/>
              <a:t>Ising</a:t>
            </a:r>
            <a:r>
              <a:rPr lang="en-US" dirty="0" smtClean="0"/>
              <a:t> Model (ANNNI) </a:t>
            </a:r>
          </a:p>
          <a:p>
            <a:r>
              <a:rPr lang="en-US" dirty="0" smtClean="0"/>
              <a:t>Bulk SiC Growth – Modified Lely</a:t>
            </a:r>
          </a:p>
          <a:p>
            <a:r>
              <a:rPr lang="en-US" dirty="0" smtClean="0"/>
              <a:t>Polytype Stabilization in Epitaxy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for SiC</a:t>
            </a:r>
            <a:endParaRPr lang="en-US" dirty="0"/>
          </a:p>
        </p:txBody>
      </p:sp>
      <p:pic>
        <p:nvPicPr>
          <p:cNvPr id="2050" name="Picture 2" descr="http://www.generalarmour.com/imagesPBA/plates_on_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2750095" cy="1620723"/>
          </a:xfrm>
          <a:prstGeom prst="rect">
            <a:avLst/>
          </a:prstGeom>
          <a:noFill/>
        </p:spPr>
      </p:pic>
      <p:pic>
        <p:nvPicPr>
          <p:cNvPr id="2052" name="Picture 4" descr="http://www.signicn.com/bigpic/68/20120513011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343400"/>
            <a:ext cx="2286000" cy="1714500"/>
          </a:xfrm>
          <a:prstGeom prst="rect">
            <a:avLst/>
          </a:prstGeom>
          <a:noFill/>
        </p:spPr>
      </p:pic>
      <p:pic>
        <p:nvPicPr>
          <p:cNvPr id="3074" name="Picture 2" descr="http://www.infineon.com/export/sites/default/media/press/Image/press_photo/Infineon_CoolSiC_TO247.jpg"/>
          <p:cNvPicPr>
            <a:picLocks noChangeAspect="1" noChangeArrowheads="1"/>
          </p:cNvPicPr>
          <p:nvPr/>
        </p:nvPicPr>
        <p:blipFill>
          <a:blip r:embed="rId5" cstate="print"/>
          <a:srcRect l="21058" r="21783" b="4000"/>
          <a:stretch>
            <a:fillRect/>
          </a:stretch>
        </p:blipFill>
        <p:spPr bwMode="auto">
          <a:xfrm>
            <a:off x="7162800" y="1905000"/>
            <a:ext cx="1447800" cy="1828800"/>
          </a:xfrm>
          <a:prstGeom prst="rect">
            <a:avLst/>
          </a:prstGeom>
          <a:noFill/>
        </p:spPr>
      </p:pic>
      <p:pic>
        <p:nvPicPr>
          <p:cNvPr id="3076" name="Picture 4" descr="http://www.autointell.com/news-2000/September-2000/Porsche-PCCB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1" y="1905000"/>
            <a:ext cx="2362199" cy="1719481"/>
          </a:xfrm>
          <a:prstGeom prst="rect">
            <a:avLst/>
          </a:prstGeom>
          <a:noFill/>
        </p:spPr>
      </p:pic>
      <p:pic>
        <p:nvPicPr>
          <p:cNvPr id="3078" name="Picture 6" descr="http://www.powerwaywafer.com/images/201203/thumb_img/8_thumb_G_13315963126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371600"/>
            <a:ext cx="2438400" cy="20029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36576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[1]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3528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[2]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3823156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[3]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60198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[4]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60198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[5]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6642556"/>
            <a:ext cx="198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Non-publication links on last slide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Generalized Properties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423869"/>
          <a:ext cx="8305801" cy="44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/>
                <a:gridCol w="947055"/>
                <a:gridCol w="1295400"/>
                <a:gridCol w="1219200"/>
                <a:gridCol w="1284517"/>
                <a:gridCol w="1382483"/>
                <a:gridCol w="990603"/>
              </a:tblGrid>
              <a:tr h="709731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g</a:t>
                      </a:r>
                      <a:r>
                        <a:rPr lang="en-US" baseline="0" dirty="0" smtClean="0"/>
                        <a:t>  </a:t>
                      </a:r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eV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lang="en-US" baseline="-25000" dirty="0" smtClean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(cm2/Vs)</a:t>
                      </a:r>
                      <a:endParaRPr lang="en-US" baseline="-25000" dirty="0" smtClean="0"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Lucida Sans Unicode"/>
                        </a:rPr>
                        <a:t>μ</a:t>
                      </a:r>
                      <a:r>
                        <a:rPr lang="en-US" baseline="-25000" dirty="0" smtClean="0">
                          <a:latin typeface="+mn-lt"/>
                          <a:cs typeface="Lucida Sans Unicode"/>
                        </a:rPr>
                        <a:t>p</a:t>
                      </a:r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(cm2/Vs)</a:t>
                      </a:r>
                      <a:endParaRPr lang="en-US" baseline="-25000" dirty="0" smtClean="0">
                        <a:latin typeface="+mn-lt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(MV/cm)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Lucida Sans Unicode"/>
                          <a:cs typeface="Lucida Sans Unicode"/>
                        </a:rPr>
                        <a:t>κ</a:t>
                      </a:r>
                      <a:endParaRPr lang="en-US" dirty="0" smtClean="0">
                        <a:latin typeface="Lucida Sans Unicode"/>
                        <a:cs typeface="Lucida Sans Unicode"/>
                      </a:endParaRPr>
                    </a:p>
                    <a:p>
                      <a:r>
                        <a:rPr lang="en-US" dirty="0" smtClean="0"/>
                        <a:t>(W/cm-K)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</a:p>
                    <a:p>
                      <a:r>
                        <a:rPr lang="en-US" dirty="0" smtClean="0"/>
                        <a:t>(Å)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3C-SiC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 (I)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4.36</a:t>
                      </a:r>
                      <a:endParaRPr lang="en-US" dirty="0"/>
                    </a:p>
                  </a:txBody>
                  <a:tcPr/>
                </a:tc>
              </a:tr>
              <a:tr h="641538">
                <a:tc>
                  <a:txBody>
                    <a:bodyPr/>
                    <a:lstStyle/>
                    <a:p>
                      <a:r>
                        <a:rPr lang="en-US" dirty="0" smtClean="0"/>
                        <a:t>6H-SiC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 (I)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370</a:t>
                      </a:r>
                      <a:r>
                        <a:rPr lang="en-US" baseline="30000" dirty="0" smtClean="0"/>
                        <a:t>a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50</a:t>
                      </a:r>
                      <a:r>
                        <a:rPr lang="en-US" baseline="30000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3.08</a:t>
                      </a:r>
                      <a:r>
                        <a:rPr lang="en-US" baseline="30000" dirty="0" smtClean="0"/>
                        <a:t>a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15.12</a:t>
                      </a:r>
                      <a:r>
                        <a:rPr lang="en-US" baseline="30000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641538">
                <a:tc>
                  <a:txBody>
                    <a:bodyPr/>
                    <a:lstStyle/>
                    <a:p>
                      <a:r>
                        <a:rPr lang="en-US" dirty="0" smtClean="0"/>
                        <a:t>4H-SiC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720</a:t>
                      </a:r>
                      <a:r>
                        <a:rPr lang="en-US" baseline="30000" dirty="0" smtClean="0"/>
                        <a:t>a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650</a:t>
                      </a:r>
                      <a:r>
                        <a:rPr lang="en-US" baseline="30000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3.08</a:t>
                      </a:r>
                      <a:r>
                        <a:rPr lang="en-US" baseline="30000" dirty="0" smtClean="0"/>
                        <a:t>a </a:t>
                      </a:r>
                      <a:r>
                        <a:rPr lang="en-US" baseline="0" dirty="0" smtClean="0"/>
                        <a:t> </a:t>
                      </a:r>
                      <a:endParaRPr lang="en-US" baseline="30000" dirty="0" smtClean="0"/>
                    </a:p>
                    <a:p>
                      <a:r>
                        <a:rPr lang="en-US" baseline="0" dirty="0" smtClean="0"/>
                        <a:t>10.08</a:t>
                      </a:r>
                      <a:r>
                        <a:rPr lang="en-US" baseline="30000" dirty="0" smtClean="0"/>
                        <a:t>c 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</a:tr>
              <a:tr h="641538">
                <a:tc>
                  <a:txBody>
                    <a:bodyPr/>
                    <a:lstStyle/>
                    <a:p>
                      <a:r>
                        <a:rPr lang="en-US" dirty="0" smtClean="0"/>
                        <a:t>2H-SiC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 (I)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NA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NA</a:t>
                      </a:r>
                      <a:endParaRPr lang="en-US" baseline="300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NA</a:t>
                      </a:r>
                      <a:endParaRPr lang="en-US" baseline="300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NA</a:t>
                      </a:r>
                      <a:endParaRPr lang="en-US" baseline="300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3.08</a:t>
                      </a:r>
                      <a:r>
                        <a:rPr lang="en-US" baseline="30000" dirty="0" smtClean="0"/>
                        <a:t>a </a:t>
                      </a:r>
                      <a:r>
                        <a:rPr lang="en-US" baseline="0" dirty="0" smtClean="0"/>
                        <a:t> </a:t>
                      </a:r>
                      <a:endParaRPr lang="en-US" baseline="30000" dirty="0" smtClean="0"/>
                    </a:p>
                    <a:p>
                      <a:r>
                        <a:rPr lang="en-US" baseline="0" dirty="0" smtClean="0"/>
                        <a:t>5.05</a:t>
                      </a:r>
                      <a:r>
                        <a:rPr lang="en-US" baseline="30000" dirty="0" smtClean="0"/>
                        <a:t>c 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</a:tr>
              <a:tr h="373462"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 (I)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5.43</a:t>
                      </a:r>
                      <a:endParaRPr lang="en-US" dirty="0"/>
                    </a:p>
                  </a:txBody>
                  <a:tcPr/>
                </a:tc>
              </a:tr>
              <a:tr h="383273">
                <a:tc>
                  <a:txBody>
                    <a:bodyPr/>
                    <a:lstStyle/>
                    <a:p>
                      <a:r>
                        <a:rPr lang="en-US" dirty="0" smtClean="0"/>
                        <a:t>GaAs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5.65</a:t>
                      </a:r>
                      <a:endParaRPr lang="en-US" dirty="0"/>
                    </a:p>
                  </a:txBody>
                  <a:tcPr/>
                </a:tc>
              </a:tr>
              <a:tr h="616148">
                <a:tc>
                  <a:txBody>
                    <a:bodyPr/>
                    <a:lstStyle/>
                    <a:p>
                      <a:r>
                        <a:rPr lang="en-US" dirty="0" smtClean="0"/>
                        <a:t>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3.19</a:t>
                      </a:r>
                      <a:r>
                        <a:rPr lang="en-US" baseline="30000" dirty="0" smtClean="0"/>
                        <a:t>a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5.19</a:t>
                      </a:r>
                      <a:r>
                        <a:rPr lang="en-US" baseline="30000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257800" y="6138446"/>
            <a:ext cx="396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Chow, T.P., </a:t>
            </a:r>
            <a:r>
              <a:rPr lang="en-US" sz="800" dirty="0" err="1" smtClean="0"/>
              <a:t>Ramungul</a:t>
            </a:r>
            <a:r>
              <a:rPr lang="en-US" sz="800" dirty="0" smtClean="0"/>
              <a:t>, N., </a:t>
            </a:r>
            <a:r>
              <a:rPr lang="en-US" sz="800" dirty="0" err="1" smtClean="0"/>
              <a:t>Fedison</a:t>
            </a:r>
            <a:r>
              <a:rPr lang="en-US" sz="800" dirty="0" smtClean="0"/>
              <a:t>, J., &amp; Tang, Y. (2004). SiC power bipolar transistors and </a:t>
            </a:r>
            <a:r>
              <a:rPr lang="en-US" sz="800" dirty="0" err="1" smtClean="0"/>
              <a:t>thyristors</a:t>
            </a:r>
            <a:r>
              <a:rPr lang="en-US" sz="800" dirty="0" smtClean="0"/>
              <a:t>. </a:t>
            </a:r>
            <a:r>
              <a:rPr lang="en-US" sz="800" i="1" dirty="0" smtClean="0"/>
              <a:t>Silicon Carbide: Recent Major </a:t>
            </a:r>
            <a:r>
              <a:rPr lang="en-US" sz="800" i="1" dirty="0" err="1" smtClean="0"/>
              <a:t>Adcances</a:t>
            </a:r>
            <a:r>
              <a:rPr lang="en-US" sz="800" i="1" dirty="0" smtClean="0"/>
              <a:t>.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5257800" y="651944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Mishra</a:t>
            </a:r>
            <a:r>
              <a:rPr lang="en-US" sz="800" dirty="0" smtClean="0"/>
              <a:t>, U. K., &amp; Singh, J. (2008). </a:t>
            </a:r>
            <a:r>
              <a:rPr lang="en-US" sz="800" i="1" dirty="0" smtClean="0"/>
              <a:t>Semiconductor device physics and design</a:t>
            </a:r>
            <a:r>
              <a:rPr lang="en-US" sz="800" dirty="0" smtClean="0"/>
              <a:t>. Dordrecht, the Netherlands: Springer.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“Polymorphism in one dimension” </a:t>
            </a:r>
          </a:p>
          <a:p>
            <a:pPr algn="ctr"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Schneer</a:t>
            </a:r>
            <a:r>
              <a:rPr lang="en-US" sz="2000" dirty="0" smtClean="0"/>
              <a:t>, 1955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 Structure and Polytypism	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13470" t="25000" r="13324" b="33333"/>
          <a:stretch>
            <a:fillRect/>
          </a:stretch>
        </p:blipFill>
        <p:spPr bwMode="auto">
          <a:xfrm>
            <a:off x="381000" y="2209800"/>
            <a:ext cx="8305800" cy="265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l="45315" t="53126" r="21889" b="26041"/>
          <a:stretch>
            <a:fillRect/>
          </a:stretch>
        </p:blipFill>
        <p:spPr bwMode="auto">
          <a:xfrm>
            <a:off x="4267200" y="4953000"/>
            <a:ext cx="426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676400" y="5562600"/>
            <a:ext cx="5486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76400" y="5029200"/>
            <a:ext cx="0" cy="5486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0" y="5410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u="sng" dirty="0" smtClean="0"/>
              <a:t>1</a:t>
            </a:r>
            <a:r>
              <a:rPr lang="en-US" sz="1400" dirty="0" smtClean="0"/>
              <a:t>100]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5638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[11</a:t>
            </a:r>
            <a:r>
              <a:rPr lang="en-US" sz="1400" u="sng" dirty="0" smtClean="0"/>
              <a:t>2</a:t>
            </a:r>
            <a:r>
              <a:rPr lang="en-US" sz="1400" dirty="0" smtClean="0"/>
              <a:t>0]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4800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[0001]</a:t>
            </a:r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69720" y="5486400"/>
            <a:ext cx="182880" cy="182880"/>
            <a:chOff x="2819400" y="6172200"/>
            <a:chExt cx="182880" cy="182880"/>
          </a:xfrm>
        </p:grpSpPr>
        <p:sp>
          <p:nvSpPr>
            <p:cNvPr id="16" name="Oval 15"/>
            <p:cNvSpPr/>
            <p:nvPr/>
          </p:nvSpPr>
          <p:spPr>
            <a:xfrm>
              <a:off x="2819400" y="6172200"/>
              <a:ext cx="182880" cy="1828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87980" y="62484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71600" y="1981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1981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1981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6H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419600" y="6519446"/>
            <a:ext cx="48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Starke, U., Bernhardt, J., </a:t>
            </a:r>
            <a:r>
              <a:rPr lang="en-US" sz="800" dirty="0" err="1" smtClean="0"/>
              <a:t>Schardt</a:t>
            </a:r>
            <a:r>
              <a:rPr lang="en-US" sz="800" dirty="0" smtClean="0"/>
              <a:t>, J., &amp; Heinz, K. (1999). SiC surface reconstruction: relevancy of atomic structure for growth technology. </a:t>
            </a:r>
            <a:r>
              <a:rPr lang="en-US" sz="800" i="1" dirty="0" smtClean="0"/>
              <a:t>Surface Review and Letters.</a:t>
            </a:r>
            <a:endParaRPr lang="en-US" sz="800" dirty="0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0" y="1143000"/>
            <a:ext cx="46482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Polytypie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Baumhauer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1912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Polytype Notation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314355"/>
          <a:ext cx="7848600" cy="386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19200"/>
                <a:gridCol w="1219200"/>
                <a:gridCol w="1600200"/>
                <a:gridCol w="2514600"/>
              </a:tblGrid>
              <a:tr h="5906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Ramsdell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Zhdanov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n-lt"/>
                          <a:cs typeface="Lucida Sans Unicode"/>
                        </a:rPr>
                        <a:t>H</a:t>
                      </a:r>
                      <a:r>
                        <a:rPr lang="en-US" dirty="0" err="1" smtClean="0">
                          <a:latin typeface="Lucida Sans Unicode"/>
                          <a:cs typeface="Lucida Sans Unicode"/>
                        </a:rPr>
                        <a:t>ä</a:t>
                      </a:r>
                      <a:r>
                        <a:rPr lang="en-US" dirty="0" err="1" smtClean="0">
                          <a:latin typeface="+mn-lt"/>
                          <a:cs typeface="Lucida Sans Unicode"/>
                        </a:rPr>
                        <a:t>gg</a:t>
                      </a:r>
                      <a:endParaRPr lang="en-US" baseline="-25000" dirty="0" smtClean="0">
                        <a:latin typeface="+mn-lt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ucida Sans Unicode"/>
                          <a:cs typeface="Lucida Sans Unicode"/>
                        </a:rPr>
                        <a:t>Jagodzinski</a:t>
                      </a:r>
                      <a:endParaRPr lang="en-US" baseline="-25000" dirty="0" smtClean="0"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Lucida Sans Unicode"/>
                          <a:cs typeface="Lucida Sans Unicode"/>
                        </a:rPr>
                        <a:t>Stacking Order</a:t>
                      </a:r>
                      <a:endParaRPr lang="en-US" baseline="30000" dirty="0" smtClean="0"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</a:tr>
              <a:tr h="651273">
                <a:tc>
                  <a:txBody>
                    <a:bodyPr/>
                    <a:lstStyle/>
                    <a:p>
                      <a:r>
                        <a:rPr lang="en-US" dirty="0" smtClean="0"/>
                        <a:t>3C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ABC or ACB</a:t>
                      </a:r>
                    </a:p>
                  </a:txBody>
                  <a:tcPr/>
                </a:tc>
              </a:tr>
              <a:tr h="651273">
                <a:tc>
                  <a:txBody>
                    <a:bodyPr/>
                    <a:lstStyle/>
                    <a:p>
                      <a:r>
                        <a:rPr lang="en-US" dirty="0" smtClean="0"/>
                        <a:t>2H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ABABAB</a:t>
                      </a:r>
                    </a:p>
                  </a:txBody>
                  <a:tcPr/>
                </a:tc>
              </a:tr>
              <a:tr h="651273">
                <a:tc>
                  <a:txBody>
                    <a:bodyPr/>
                    <a:lstStyle/>
                    <a:p>
                      <a:r>
                        <a:rPr lang="en-US" dirty="0" smtClean="0"/>
                        <a:t>4H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++--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khkh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ABCB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651273">
                <a:tc>
                  <a:txBody>
                    <a:bodyPr/>
                    <a:lstStyle/>
                    <a:p>
                      <a:r>
                        <a:rPr lang="en-US" dirty="0" smtClean="0"/>
                        <a:t>6H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+++---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hkkhkk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ABCACB</a:t>
                      </a:r>
                      <a:endParaRPr lang="en-US" dirty="0"/>
                    </a:p>
                  </a:txBody>
                  <a:tcPr/>
                </a:tc>
              </a:tr>
              <a:tr h="668948">
                <a:tc>
                  <a:txBody>
                    <a:bodyPr/>
                    <a:lstStyle/>
                    <a:p>
                      <a:r>
                        <a:rPr lang="en-US" dirty="0" smtClean="0"/>
                        <a:t>15R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(23)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(++---)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kkhkh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ABCBACABACBCACB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 Dislocation Theory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61378" t="10233" r="21869" b="34026"/>
          <a:stretch>
            <a:fillRect/>
          </a:stretch>
        </p:blipFill>
        <p:spPr bwMode="auto">
          <a:xfrm>
            <a:off x="4343400" y="1371600"/>
            <a:ext cx="487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772483"/>
            <a:ext cx="403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Dislocations with a screw component (</a:t>
            </a:r>
            <a:r>
              <a:rPr lang="en-US" b="1" dirty="0" smtClean="0"/>
              <a:t>b </a:t>
            </a:r>
            <a:r>
              <a:rPr lang="en-US" dirty="0" smtClean="0"/>
              <a:t>|| </a:t>
            </a:r>
            <a:r>
              <a:rPr lang="en-US" b="1" dirty="0" smtClean="0"/>
              <a:t>t</a:t>
            </a:r>
            <a:r>
              <a:rPr lang="en-US" dirty="0" smtClean="0"/>
              <a:t>) provide continuous nucleation sites along the [0001] axis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The “pitch” of the screw is equivalent to the magnitude of the Burgers vector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Dislocations with Burgers vector magnitudes differing from </a:t>
            </a:r>
            <a:r>
              <a:rPr lang="en-US" u="sng" dirty="0" smtClean="0"/>
              <a:t>integer-multiples</a:t>
            </a:r>
            <a:r>
              <a:rPr lang="en-US" dirty="0" smtClean="0"/>
              <a:t> of the original unit cell height produce different [0001] periodicities, i.e. different polytypes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181600" y="6396335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Burton, W. K., Cabrera, N., &amp; Frank, F. C. (1951). The Growth of Crystals and the Equilibrium Structure of their Surfaces. </a:t>
            </a:r>
            <a:r>
              <a:rPr lang="en-US" sz="800" i="1" dirty="0" smtClean="0"/>
              <a:t>Philosophical Transactions of the Royal Society A: Mathematical, Physical and Engineering Sciences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Faulted Matrix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1143000"/>
            <a:ext cx="586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Some SiC polytypes have been grown with integer-multiples of 6H, 15R, or 4H unit cells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Stacking faults present near the surface of the screw dislocation ledge make anomalous polytypes possible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Stacking fault energies determine the likelihood that specific polytypes might be grown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59936" t="31294" r="16667" b="11681"/>
          <a:stretch>
            <a:fillRect/>
          </a:stretch>
        </p:blipFill>
        <p:spPr bwMode="auto">
          <a:xfrm>
            <a:off x="76200" y="1143000"/>
            <a:ext cx="342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68269" t="13030" r="7666" b="40692"/>
          <a:stretch>
            <a:fillRect/>
          </a:stretch>
        </p:blipFill>
        <p:spPr bwMode="auto">
          <a:xfrm>
            <a:off x="5181600" y="32004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" y="5257800"/>
            <a:ext cx="3352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" dirty="0" err="1" smtClean="0"/>
              <a:t>Pandey</a:t>
            </a:r>
            <a:r>
              <a:rPr lang="en-US" sz="800" dirty="0" smtClean="0"/>
              <a:t>, D., &amp; Krishna, P. (1975). A model for the growth of anomalous polytype structures in </a:t>
            </a:r>
            <a:r>
              <a:rPr lang="en-US" sz="800" dirty="0" err="1" smtClean="0"/>
              <a:t>vapour</a:t>
            </a:r>
            <a:r>
              <a:rPr lang="en-US" sz="800" dirty="0" smtClean="0"/>
              <a:t> grown </a:t>
            </a:r>
            <a:r>
              <a:rPr lang="en-US" sz="800" dirty="0" err="1" smtClean="0"/>
              <a:t>SiC.</a:t>
            </a:r>
            <a:r>
              <a:rPr lang="en-US" sz="800" dirty="0" smtClean="0"/>
              <a:t> </a:t>
            </a:r>
            <a:r>
              <a:rPr lang="en-US" sz="800" i="1" dirty="0" smtClean="0"/>
              <a:t>Journal of Crystal Growth</a:t>
            </a:r>
            <a:r>
              <a:rPr lang="en-US" sz="800" dirty="0" smtClean="0"/>
              <a:t>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Axial Next-Nearest Neighbor </a:t>
            </a:r>
            <a:br>
              <a:rPr lang="en-US" dirty="0" smtClean="0"/>
            </a:br>
            <a:r>
              <a:rPr lang="en-US" dirty="0" err="1" smtClean="0"/>
              <a:t>Ising</a:t>
            </a:r>
            <a:r>
              <a:rPr lang="en-US" dirty="0" smtClean="0"/>
              <a:t> Model (ANNNI)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24445" t="41026" r="56428" b="21596"/>
          <a:stretch>
            <a:fillRect/>
          </a:stretch>
        </p:blipFill>
        <p:spPr bwMode="auto">
          <a:xfrm>
            <a:off x="5943600" y="990600"/>
            <a:ext cx="251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58173" t="34188" r="17468" b="35043"/>
          <a:stretch>
            <a:fillRect/>
          </a:stretch>
        </p:blipFill>
        <p:spPr bwMode="auto">
          <a:xfrm>
            <a:off x="5638800" y="3657600"/>
            <a:ext cx="3257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2209800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Band notation is analogous to that of Zhdanov and </a:t>
            </a:r>
            <a:r>
              <a:rPr lang="en-US" dirty="0" err="1" smtClean="0"/>
              <a:t>Ramsdell</a:t>
            </a:r>
            <a:r>
              <a:rPr lang="en-US" dirty="0" smtClean="0"/>
              <a:t>: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dirty="0" smtClean="0"/>
              <a:t>&lt;1&gt; = 2H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dirty="0" smtClean="0"/>
              <a:t>&lt;</a:t>
            </a:r>
            <a:r>
              <a:rPr lang="en-US" dirty="0" smtClean="0">
                <a:latin typeface="Lucida Sans Unicode"/>
                <a:cs typeface="Lucida Sans Unicode"/>
              </a:rPr>
              <a:t>∞&gt; = 3C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dirty="0" smtClean="0">
                <a:latin typeface="Lucida Sans Unicode"/>
                <a:cs typeface="Lucida Sans Unicode"/>
              </a:rPr>
              <a:t>&lt;2&gt; = 4H = 22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dirty="0" smtClean="0">
                <a:latin typeface="Lucida Sans Unicode"/>
                <a:cs typeface="Lucida Sans Unicode"/>
              </a:rPr>
              <a:t>&lt;3&gt; = 6H = 33</a:t>
            </a:r>
            <a:endParaRPr lang="en-US" baseline="-25000" dirty="0" smtClean="0"/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Interaction parameters are dependent on </a:t>
            </a:r>
            <a:r>
              <a:rPr lang="en-US" dirty="0" err="1" smtClean="0"/>
              <a:t>T,p</a:t>
            </a:r>
            <a:r>
              <a:rPr lang="en-US" dirty="0" smtClean="0"/>
              <a:t>,</a:t>
            </a:r>
            <a:r>
              <a:rPr lang="el-GR" dirty="0" smtClean="0">
                <a:latin typeface="Lucida Sans Unicode"/>
                <a:cs typeface="Lucida Sans Unicode"/>
              </a:rPr>
              <a:t>μ</a:t>
            </a:r>
            <a:endParaRPr lang="en-US" dirty="0" smtClean="0">
              <a:latin typeface="Lucida Sans Unicode"/>
              <a:cs typeface="Lucida Sans Unicode"/>
            </a:endParaRP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/>
              <a:t>Independent experiments show three types of reversible SiC reactions: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dirty="0" smtClean="0"/>
              <a:t>2H </a:t>
            </a:r>
            <a:r>
              <a:rPr lang="en-US" dirty="0" smtClean="0">
                <a:latin typeface="Lucida Sans Unicode"/>
                <a:cs typeface="Lucida Sans Unicode"/>
              </a:rPr>
              <a:t>⇄ 3C, i.e. &lt;1&gt; </a:t>
            </a:r>
            <a:r>
              <a:rPr lang="en-US" dirty="0" smtClean="0">
                <a:cs typeface="Lucida Sans Unicode"/>
              </a:rPr>
              <a:t>⇄ &lt;∞&gt;</a:t>
            </a:r>
            <a:endParaRPr lang="en-US" dirty="0" smtClean="0">
              <a:latin typeface="Lucida Sans Unicode"/>
              <a:cs typeface="Lucida Sans Unicode"/>
            </a:endParaRPr>
          </a:p>
          <a:p>
            <a:pPr marL="693738" lvl="1" indent="-236538">
              <a:buFont typeface="Arial" pitchFamily="34" charset="0"/>
              <a:buChar char="•"/>
            </a:pPr>
            <a:r>
              <a:rPr lang="en-US" dirty="0" smtClean="0">
                <a:latin typeface="Lucida Sans Unicode"/>
                <a:cs typeface="Lucida Sans Unicode"/>
              </a:rPr>
              <a:t>3C </a:t>
            </a:r>
            <a:r>
              <a:rPr lang="en-US" dirty="0" smtClean="0">
                <a:cs typeface="Lucida Sans Unicode"/>
              </a:rPr>
              <a:t>⇄ 6H, i.e. &lt;∞&gt; ⇄ &lt;3&gt;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dirty="0" smtClean="0">
                <a:cs typeface="Lucida Sans Unicode"/>
              </a:rPr>
              <a:t>6H ⇄ 4H, i.e. &lt;3&gt; ⇄ &lt;2&gt;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 l="9956" t="75000" r="29722" b="15625"/>
          <a:stretch>
            <a:fillRect/>
          </a:stretch>
        </p:blipFill>
        <p:spPr bwMode="auto">
          <a:xfrm>
            <a:off x="304800" y="1600200"/>
            <a:ext cx="5486400" cy="47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638800" y="6553200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Price, G. D. and </a:t>
            </a:r>
            <a:r>
              <a:rPr lang="en-US" sz="800" dirty="0" err="1" smtClean="0"/>
              <a:t>Yeomans</a:t>
            </a:r>
            <a:r>
              <a:rPr lang="en-US" sz="800" dirty="0" smtClean="0"/>
              <a:t>, J. (1984), The application of the ANNNI model to polytypic </a:t>
            </a:r>
            <a:r>
              <a:rPr lang="en-US" sz="800" dirty="0" err="1" smtClean="0"/>
              <a:t>behaviour</a:t>
            </a:r>
            <a:r>
              <a:rPr lang="en-US" sz="800" dirty="0" smtClean="0"/>
              <a:t>. </a:t>
            </a:r>
            <a:r>
              <a:rPr lang="en-US" sz="800" dirty="0" err="1" smtClean="0"/>
              <a:t>Acta</a:t>
            </a:r>
            <a:r>
              <a:rPr lang="en-US" sz="800" dirty="0" smtClean="0"/>
              <a:t> </a:t>
            </a:r>
            <a:r>
              <a:rPr lang="en-US" sz="800" dirty="0" err="1" smtClean="0"/>
              <a:t>Cryst</a:t>
            </a:r>
            <a:r>
              <a:rPr lang="en-US" sz="800" dirty="0" smtClean="0"/>
              <a:t>. B, 40: 448–454.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5998</TotalTime>
  <Words>1173</Words>
  <Application>Microsoft Office PowerPoint</Application>
  <PresentationFormat>On-screen Show (4:3)</PresentationFormat>
  <Paragraphs>236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Polytypism of Silicon Carbide</vt:lpstr>
      <vt:lpstr>Outline </vt:lpstr>
      <vt:lpstr>Applications for SiC</vt:lpstr>
      <vt:lpstr>Generalized Properties</vt:lpstr>
      <vt:lpstr>SiC Structure and Polytypism </vt:lpstr>
      <vt:lpstr>Polytype Notation</vt:lpstr>
      <vt:lpstr>Screw Dislocation Theory</vt:lpstr>
      <vt:lpstr>Faulted Matrix Model</vt:lpstr>
      <vt:lpstr>Axial Next-Nearest Neighbor  Ising Model (ANNNI)</vt:lpstr>
      <vt:lpstr>Bulk SiC Growth - Modified Lely</vt:lpstr>
      <vt:lpstr>Polytype Stabilization in Epitaxy</vt:lpstr>
      <vt:lpstr>Conclusions</vt:lpstr>
      <vt:lpstr>Non-Publication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Polytypism of Silicon Carbide</dc:title>
  <dc:creator>Steven</dc:creator>
  <cp:lastModifiedBy>Steven</cp:lastModifiedBy>
  <cp:revision>11</cp:revision>
  <dcterms:created xsi:type="dcterms:W3CDTF">2014-05-24T20:04:32Z</dcterms:created>
  <dcterms:modified xsi:type="dcterms:W3CDTF">2014-06-04T21:05:56Z</dcterms:modified>
</cp:coreProperties>
</file>