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15F1E"/>
    <a:srgbClr val="E5AA05"/>
    <a:srgbClr val="C49204"/>
    <a:srgbClr val="898600"/>
    <a:srgbClr val="C5C000"/>
    <a:srgbClr val="D22800"/>
    <a:srgbClr val="FF3300"/>
    <a:srgbClr val="DB9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83692" autoAdjust="0"/>
  </p:normalViewPr>
  <p:slideViewPr>
    <p:cSldViewPr>
      <p:cViewPr>
        <p:scale>
          <a:sx n="100" d="100"/>
          <a:sy n="100" d="100"/>
        </p:scale>
        <p:origin x="-141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FBE36-A848-4D15-A0D0-1225B6347961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5D67-A5A4-4AA7-97CA-F13D9CCAA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</a:t>
            </a:r>
            <a:r>
              <a:rPr lang="en-US" baseline="0" dirty="0" smtClean="0"/>
              <a:t> band gap is higher than that of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62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Alternating layers</a:t>
            </a:r>
          </a:p>
          <a:p>
            <a:r>
              <a:rPr lang="en-US" dirty="0" smtClean="0"/>
              <a:t>Compare to Zinc</a:t>
            </a:r>
            <a:r>
              <a:rPr lang="en-US" baseline="0" dirty="0" smtClean="0"/>
              <a:t> Blende</a:t>
            </a:r>
          </a:p>
          <a:p>
            <a:r>
              <a:rPr lang="en-US" baseline="0" dirty="0" smtClean="0"/>
              <a:t>Valence octet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0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“A” LCAO is hybridization of Cu-4s,</a:t>
            </a:r>
            <a:r>
              <a:rPr lang="en-US" baseline="0" dirty="0" smtClean="0"/>
              <a:t> Zn-4s, and Sn-5p</a:t>
            </a:r>
          </a:p>
          <a:p>
            <a:r>
              <a:rPr lang="en-US" baseline="0" dirty="0" smtClean="0"/>
              <a:t>Top of VB is again anti-bonding, decreasing gap</a:t>
            </a:r>
          </a:p>
          <a:p>
            <a:r>
              <a:rPr lang="en-US" baseline="0" dirty="0" smtClean="0"/>
              <a:t>Sub-band splitting can be see in the molecular interaction diagram and in the band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8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TFPV</a:t>
            </a:r>
            <a:r>
              <a:rPr lang="en-US" baseline="0" dirty="0" smtClean="0"/>
              <a:t> also benefits from </a:t>
            </a:r>
            <a:r>
              <a:rPr lang="en-US" dirty="0" smtClean="0"/>
              <a:t>flexibility</a:t>
            </a:r>
          </a:p>
          <a:p>
            <a:r>
              <a:rPr lang="en-US" dirty="0" err="1" smtClean="0"/>
              <a:t>CdTe</a:t>
            </a:r>
            <a:r>
              <a:rPr lang="en-US" baseline="0" dirty="0" smtClean="0"/>
              <a:t> is industry standard, but c</a:t>
            </a:r>
            <a:r>
              <a:rPr lang="en-US" dirty="0" smtClean="0"/>
              <a:t>admium</a:t>
            </a:r>
            <a:r>
              <a:rPr lang="en-US" baseline="0" dirty="0" smtClean="0"/>
              <a:t> toxicity and tellurium shortage with exponential growth are problematic</a:t>
            </a:r>
          </a:p>
          <a:p>
            <a:r>
              <a:rPr lang="en-US" baseline="0" dirty="0" smtClean="0"/>
              <a:t>Towards $.50/W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 cost and abundance</a:t>
            </a:r>
          </a:p>
          <a:p>
            <a:r>
              <a:rPr lang="en-US" dirty="0" smtClean="0"/>
              <a:t>CU2S - First successful thin</a:t>
            </a:r>
            <a:r>
              <a:rPr lang="en-US" baseline="0" dirty="0" smtClean="0"/>
              <a:t> film technology</a:t>
            </a:r>
            <a:endParaRPr lang="en-US" dirty="0" smtClean="0"/>
          </a:p>
          <a:p>
            <a:r>
              <a:rPr lang="en-US" dirty="0" smtClean="0"/>
              <a:t>CIGS - Declining</a:t>
            </a:r>
            <a:r>
              <a:rPr lang="en-US" baseline="0" dirty="0" smtClean="0"/>
              <a:t> cost of crystalline Si versus In and </a:t>
            </a:r>
            <a:r>
              <a:rPr lang="en-US" baseline="0" dirty="0" err="1" smtClean="0"/>
              <a:t>Ga</a:t>
            </a:r>
            <a:r>
              <a:rPr lang="en-US" baseline="0" dirty="0" smtClean="0"/>
              <a:t> =&gt; </a:t>
            </a:r>
            <a:r>
              <a:rPr lang="en-US" baseline="0" dirty="0" err="1" smtClean="0"/>
              <a:t>Solyndra</a:t>
            </a:r>
            <a:endParaRPr lang="en-US" baseline="0" dirty="0" smtClean="0"/>
          </a:p>
          <a:p>
            <a:r>
              <a:rPr lang="en-US" baseline="0" dirty="0" smtClean="0"/>
              <a:t>CZTS - Earth abundance is desirable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95D67-A5A4-4AA7-97CA-F13D9CCAAD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5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8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</a:t>
            </a:r>
            <a:r>
              <a:rPr lang="en-US" baseline="0" dirty="0" smtClean="0"/>
              <a:t> Diffusion/stability. </a:t>
            </a:r>
            <a:r>
              <a:rPr lang="en-US" baseline="0" dirty="0" smtClean="0"/>
              <a:t>Problem</a:t>
            </a:r>
            <a:r>
              <a:rPr lang="en-US" baseline="0" dirty="0" smtClean="0"/>
              <a:t>. Toxicity Chemical simplicity means easier processing</a:t>
            </a:r>
          </a:p>
          <a:p>
            <a:r>
              <a:rPr lang="en-US" baseline="0" dirty="0" smtClean="0"/>
              <a:t>Sulfur valence has a full octet/complete shell configuration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3FB7-A4D0-2047-BC18-BB5CDE0F9A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HCP</a:t>
            </a:r>
            <a:r>
              <a:rPr lang="en-US" baseline="0" dirty="0" smtClean="0"/>
              <a:t> b</a:t>
            </a:r>
            <a:r>
              <a:rPr lang="en-US" dirty="0" smtClean="0"/>
              <a:t>ackbone of sulfur anions with interstitial</a:t>
            </a:r>
            <a:r>
              <a:rPr lang="en-US" baseline="0" dirty="0" smtClean="0"/>
              <a:t> “fluid” of </a:t>
            </a:r>
            <a:r>
              <a:rPr lang="en-US" dirty="0" smtClean="0"/>
              <a:t>copper atoms</a:t>
            </a:r>
          </a:p>
          <a:p>
            <a:r>
              <a:rPr lang="en-US" dirty="0" smtClean="0"/>
              <a:t>Low chalcocite: 96</a:t>
            </a:r>
            <a:r>
              <a:rPr lang="en-US" baseline="0" dirty="0" smtClean="0"/>
              <a:t> copper atoms, 48 Sulfur atoms. Monoclinic </a:t>
            </a:r>
            <a:endParaRPr lang="en-US" dirty="0" smtClean="0"/>
          </a:p>
          <a:p>
            <a:r>
              <a:rPr lang="en-US" dirty="0" smtClean="0"/>
              <a:t>Phase purity problems. </a:t>
            </a:r>
            <a:r>
              <a:rPr lang="en-US" dirty="0" smtClean="0"/>
              <a:t>Vacancy</a:t>
            </a:r>
            <a:r>
              <a:rPr lang="en-US" baseline="0" dirty="0" smtClean="0"/>
              <a:t> stability plus “disproportionation” of Cu+ to Cu0 and Cu2+ gives static Cu2+ (bound to sulfur lattice) and highly mobile Cu0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87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 get</a:t>
            </a:r>
            <a:r>
              <a:rPr lang="en-US" baseline="0" dirty="0" smtClean="0"/>
              <a:t> phase purity.</a:t>
            </a:r>
          </a:p>
          <a:p>
            <a:r>
              <a:rPr lang="en-US" baseline="0" dirty="0" err="1" smtClean="0"/>
              <a:t>Djurlite</a:t>
            </a:r>
            <a:r>
              <a:rPr lang="en-US" baseline="0" dirty="0" smtClean="0"/>
              <a:t> is difficult to distinguish from chalcocite by XRD, and surface is unstable in ambient conditions</a:t>
            </a:r>
          </a:p>
          <a:p>
            <a:r>
              <a:rPr lang="en-US" baseline="0" dirty="0" err="1" smtClean="0"/>
              <a:t>Anilite</a:t>
            </a:r>
            <a:r>
              <a:rPr lang="en-US" baseline="0" dirty="0" smtClean="0"/>
              <a:t> is most stable, with 1.4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bandgap</a:t>
            </a:r>
            <a:r>
              <a:rPr lang="en-US" baseline="0" dirty="0" smtClean="0"/>
              <a:t>. NREL thinks it may be promising, especially if </a:t>
            </a:r>
            <a:r>
              <a:rPr lang="en-US" baseline="0" dirty="0" err="1" smtClean="0"/>
              <a:t>Sn</a:t>
            </a:r>
            <a:r>
              <a:rPr lang="en-US" baseline="0" dirty="0" smtClean="0"/>
              <a:t>-doped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5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4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Zinc Blende</a:t>
            </a:r>
            <a:r>
              <a:rPr lang="en-US" baseline="0" dirty="0" smtClean="0"/>
              <a:t> interpenetrating </a:t>
            </a:r>
            <a:r>
              <a:rPr lang="en-US" baseline="0" dirty="0" err="1" smtClean="0"/>
              <a:t>fcc</a:t>
            </a:r>
            <a:r>
              <a:rPr lang="en-US" baseline="0" dirty="0" smtClean="0"/>
              <a:t>, but not rock salt. It is diamond cubic with alternating S and Zn</a:t>
            </a:r>
          </a:p>
          <a:p>
            <a:r>
              <a:rPr lang="en-US" dirty="0" smtClean="0"/>
              <a:t>Can see why CIS is</a:t>
            </a:r>
            <a:r>
              <a:rPr lang="en-US" baseline="0" dirty="0" smtClean="0"/>
              <a:t> a good semiconductor and understand its structure simultaneously by starting with </a:t>
            </a:r>
            <a:r>
              <a:rPr lang="en-US" baseline="0" dirty="0" err="1" smtClean="0"/>
              <a:t>ZnS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ZnS</a:t>
            </a:r>
            <a:r>
              <a:rPr lang="en-US" baseline="0" dirty="0" smtClean="0"/>
              <a:t> II-VI semiconductor wide band gap</a:t>
            </a:r>
            <a:endParaRPr lang="en-US" dirty="0" smtClean="0"/>
          </a:p>
          <a:p>
            <a:r>
              <a:rPr lang="en-US" dirty="0" smtClean="0"/>
              <a:t>Fork Zn2+</a:t>
            </a:r>
          </a:p>
          <a:p>
            <a:r>
              <a:rPr lang="en-US" dirty="0" smtClean="0"/>
              <a:t>All atoms are 4-coordinated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B1E08-B741-3C48-8B93-0A5DE7AB66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7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4BC1-1912-45B6-B9C6-687A2B3994CB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A1F7-9916-4DD9-8C3D-3297DD50CB77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13A5-9F7F-47E7-AB4A-EF8DC09E7561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411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871-FEE5-4A28-A4ED-E893DEDF68FD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84925"/>
            <a:ext cx="457200" cy="396875"/>
          </a:xfrm>
        </p:spPr>
        <p:txBody>
          <a:bodyPr/>
          <a:lstStyle>
            <a:lvl1pPr algn="r">
              <a:defRPr b="1"/>
            </a:lvl1pPr>
          </a:lstStyle>
          <a:p>
            <a:fld id="{85DD869C-A0DD-4269-BF7D-6B559445C6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DAA4-C29B-423C-8BB2-E2238C602959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5AE0-A380-4FF5-A3B4-640BBBB1A6FC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5579-428D-4FAB-B126-9C304DB3E5A5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2E35-EE0E-49D2-B748-FC4282FE02A4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6189-48F0-4A40-937E-9EAB118292AA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1095-658D-4FA0-8727-82A293F69A25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4DFF-A96E-4799-81F1-6985444E3E88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E08D-0E85-4AAF-B51F-6238D420B071}" type="datetime1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CC08-445C-44F1-A9AB-5884975752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87733" y="76200"/>
            <a:ext cx="1380067" cy="732871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Copper Chalcogenide Semiconductors for Photovoltaic Applications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Evanko</a:t>
            </a:r>
          </a:p>
          <a:p>
            <a:r>
              <a:rPr lang="en-US" dirty="0" smtClean="0"/>
              <a:t>Materials 286G</a:t>
            </a:r>
          </a:p>
          <a:p>
            <a:r>
              <a:rPr lang="en-US" dirty="0"/>
              <a:t>2</a:t>
            </a:r>
            <a:r>
              <a:rPr lang="en-US" dirty="0" smtClean="0"/>
              <a:t> June 2014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733" y="76200"/>
            <a:ext cx="1380067" cy="7328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878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Density of States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57640" y="1272516"/>
            <a:ext cx="545296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Top of the valence band is a hybridization of Cu d-states and Se p-states.</a:t>
            </a:r>
          </a:p>
          <a:p>
            <a:r>
              <a:rPr lang="en-US" sz="4000" dirty="0" smtClean="0"/>
              <a:t>VB has </a:t>
            </a:r>
            <a:r>
              <a:rPr lang="en-US" sz="4000" dirty="0" err="1" smtClean="0"/>
              <a:t>antibonding</a:t>
            </a:r>
            <a:r>
              <a:rPr lang="en-US" sz="4000" dirty="0" smtClean="0"/>
              <a:t> character. Energy is increased by repulsive p-d interactions, lowering the band gap.</a:t>
            </a:r>
          </a:p>
          <a:p>
            <a:r>
              <a:rPr lang="en-US" sz="4000" dirty="0" smtClean="0"/>
              <a:t>This behavior is different than many semiconductors, and attributed to the high-energy Cu d-electrons</a:t>
            </a:r>
            <a:endParaRPr lang="en-US" sz="4000" dirty="0"/>
          </a:p>
          <a:p>
            <a:endParaRPr lang="en-US" sz="30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S</a:t>
            </a:r>
            <a:r>
              <a:rPr lang="en-US" sz="1500" dirty="0"/>
              <a:t>. </a:t>
            </a:r>
            <a:r>
              <a:rPr lang="en-US" sz="1500" dirty="0" err="1"/>
              <a:t>Siebentritt</a:t>
            </a:r>
            <a:r>
              <a:rPr lang="en-US" sz="1500" dirty="0"/>
              <a:t>, M. </a:t>
            </a:r>
            <a:r>
              <a:rPr lang="en-US" sz="1500" dirty="0" err="1"/>
              <a:t>Igalson</a:t>
            </a:r>
            <a:r>
              <a:rPr lang="en-US" sz="1500" dirty="0"/>
              <a:t>, C. </a:t>
            </a:r>
            <a:r>
              <a:rPr lang="en-US" sz="1500" dirty="0" err="1"/>
              <a:t>Persson</a:t>
            </a:r>
            <a:r>
              <a:rPr lang="en-US" sz="1500" dirty="0"/>
              <a:t>, and S. </a:t>
            </a:r>
            <a:r>
              <a:rPr lang="en-US" sz="1500" dirty="0" err="1"/>
              <a:t>Lany</a:t>
            </a:r>
            <a:r>
              <a:rPr lang="en-US" sz="1500" dirty="0"/>
              <a:t>, “The electronic structure </a:t>
            </a:r>
            <a:r>
              <a:rPr lang="en-US" sz="1500" dirty="0" smtClean="0"/>
              <a:t>of </a:t>
            </a:r>
            <a:r>
              <a:rPr lang="en-US" sz="1500" dirty="0" err="1" smtClean="0"/>
              <a:t>chalcopyrites</a:t>
            </a:r>
            <a:r>
              <a:rPr lang="en-US" sz="1500" dirty="0"/>
              <a:t>-bands, point defects and grain boundaries,” </a:t>
            </a:r>
            <a:r>
              <a:rPr lang="en-US" sz="1500" i="1" dirty="0" err="1"/>
              <a:t>Prog</a:t>
            </a:r>
            <a:r>
              <a:rPr lang="en-US" sz="1500" i="1" dirty="0"/>
              <a:t>. Photovoltaics Res. Appl.</a:t>
            </a:r>
            <a:r>
              <a:rPr lang="en-US" sz="1500" dirty="0"/>
              <a:t>, vol. 18, no. 6, pp. 390–410, Sep. 2010.</a:t>
            </a:r>
            <a:r>
              <a:rPr lang="en-US" sz="1500" dirty="0" smtClean="0">
                <a:effectLst/>
              </a:rPr>
              <a:t> </a:t>
            </a: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972" t="11344" r="47492" b="21534"/>
          <a:stretch/>
        </p:blipFill>
        <p:spPr>
          <a:xfrm>
            <a:off x="251262" y="1205533"/>
            <a:ext cx="2814848" cy="2775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508" t="10791" r="13034" b="22087"/>
          <a:stretch/>
        </p:blipFill>
        <p:spPr>
          <a:xfrm>
            <a:off x="549154" y="3777587"/>
            <a:ext cx="2516955" cy="27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Copper Zinc Tin Sulfide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0292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Cu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ZnSnS</a:t>
            </a:r>
            <a:r>
              <a:rPr lang="en-US" sz="2800" baseline="-25000" dirty="0" smtClean="0"/>
              <a:t>4 </a:t>
            </a:r>
            <a:r>
              <a:rPr lang="en-US" sz="2800" dirty="0" smtClean="0"/>
              <a:t>(CZTS) </a:t>
            </a:r>
            <a:r>
              <a:rPr lang="en-US" sz="2800" dirty="0"/>
              <a:t>has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g</a:t>
            </a:r>
            <a:r>
              <a:rPr lang="en-US" sz="2800" dirty="0" smtClean="0"/>
              <a:t>=1.5 </a:t>
            </a:r>
            <a:r>
              <a:rPr lang="en-US" sz="2800" dirty="0" err="1"/>
              <a:t>eV</a:t>
            </a:r>
            <a:endParaRPr lang="en-US" sz="2800" dirty="0"/>
          </a:p>
          <a:p>
            <a:r>
              <a:rPr lang="en-US" sz="2800" dirty="0" smtClean="0"/>
              <a:t>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-II-IV-VI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copper chalcogenide semiconductor with </a:t>
            </a:r>
            <a:r>
              <a:rPr lang="en-US" sz="2800" dirty="0" smtClean="0"/>
              <a:t>kesterite </a:t>
            </a:r>
            <a:r>
              <a:rPr lang="en-US" sz="2800" dirty="0"/>
              <a:t>structure </a:t>
            </a:r>
          </a:p>
          <a:p>
            <a:r>
              <a:rPr lang="en-US" sz="2800" dirty="0"/>
              <a:t>Band gap is tunable from 1 </a:t>
            </a:r>
            <a:r>
              <a:rPr lang="en-US" sz="2800" dirty="0" err="1"/>
              <a:t>eV</a:t>
            </a:r>
            <a:r>
              <a:rPr lang="en-US" sz="2800" dirty="0"/>
              <a:t> – </a:t>
            </a:r>
            <a:r>
              <a:rPr lang="en-US" sz="2800" dirty="0" smtClean="0"/>
              <a:t>1.5 </a:t>
            </a:r>
            <a:r>
              <a:rPr lang="en-US" sz="2800" dirty="0" err="1"/>
              <a:t>eV</a:t>
            </a:r>
            <a:r>
              <a:rPr lang="en-US" sz="2800" dirty="0"/>
              <a:t> by forming solid solution with </a:t>
            </a:r>
            <a:r>
              <a:rPr lang="en-US" sz="2800" dirty="0" smtClean="0"/>
              <a:t>Cu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ZnSnSe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to get </a:t>
            </a:r>
            <a:r>
              <a:rPr lang="en-US" sz="2800" dirty="0"/>
              <a:t>Cu</a:t>
            </a:r>
            <a:r>
              <a:rPr lang="en-US" sz="2800" baseline="-25000" dirty="0"/>
              <a:t>2</a:t>
            </a:r>
            <a:r>
              <a:rPr lang="en-US" sz="2800" dirty="0"/>
              <a:t>ZnSn(S</a:t>
            </a:r>
            <a:r>
              <a:rPr lang="en-US" sz="2800" baseline="-25000" dirty="0"/>
              <a:t>x</a:t>
            </a:r>
            <a:r>
              <a:rPr lang="en-US" sz="2800" dirty="0"/>
              <a:t>Se</a:t>
            </a:r>
            <a:r>
              <a:rPr lang="en-US" sz="2800" baseline="-25000" dirty="0"/>
              <a:t>1-x</a:t>
            </a:r>
            <a:r>
              <a:rPr lang="en-US" sz="2800" dirty="0"/>
              <a:t>)</a:t>
            </a:r>
            <a:r>
              <a:rPr lang="en-US" sz="2800" baseline="-25000" dirty="0"/>
              <a:t>4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CZTSSe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err="1" smtClean="0"/>
              <a:t>CZTSSe</a:t>
            </a:r>
            <a:r>
              <a:rPr lang="en-US" sz="2800" dirty="0" smtClean="0"/>
              <a:t> has surpassed 10</a:t>
            </a:r>
            <a:r>
              <a:rPr lang="en-US" sz="2800" dirty="0"/>
              <a:t>% solar energy conversion efficiency</a:t>
            </a:r>
          </a:p>
          <a:p>
            <a:r>
              <a:rPr lang="en-US" sz="2800" dirty="0" smtClean="0"/>
              <a:t>Earth abundant materials</a:t>
            </a:r>
            <a:endParaRPr lang="en-US" sz="2800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5905598" y="3502976"/>
            <a:ext cx="431459" cy="49673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0135" y="3987194"/>
            <a:ext cx="431459" cy="4967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3491533"/>
            <a:ext cx="431459" cy="5081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26520" y="3017679"/>
            <a:ext cx="431459" cy="4967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5427" t="5445" b="42585"/>
          <a:stretch/>
        </p:blipFill>
        <p:spPr>
          <a:xfrm>
            <a:off x="5486400" y="1981200"/>
            <a:ext cx="3294930" cy="25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Kesterite Crystal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9951" y="1421559"/>
            <a:ext cx="3157623" cy="5145106"/>
          </a:xfrm>
        </p:spPr>
        <p:txBody>
          <a:bodyPr>
            <a:normAutofit lnSpcReduction="10000"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J</a:t>
            </a:r>
            <a:r>
              <a:rPr lang="en-US" sz="1200" dirty="0"/>
              <a:t>. </a:t>
            </a:r>
            <a:r>
              <a:rPr lang="en-US" sz="1200" dirty="0" err="1"/>
              <a:t>Paier</a:t>
            </a:r>
            <a:r>
              <a:rPr lang="en-US" sz="1200" dirty="0"/>
              <a:t>, R. Asahi, A. Nagoya, and G. </a:t>
            </a:r>
            <a:r>
              <a:rPr lang="en-US" sz="1200" dirty="0" err="1"/>
              <a:t>Kresse</a:t>
            </a:r>
            <a:r>
              <a:rPr lang="en-US" sz="1200" dirty="0"/>
              <a:t>, “Cu2ZnSnS4 as a potential photovoltaic material: A hybrid </a:t>
            </a:r>
            <a:r>
              <a:rPr lang="en-US" sz="1200" dirty="0" err="1"/>
              <a:t>Hartree-Fock</a:t>
            </a:r>
            <a:r>
              <a:rPr lang="en-US" sz="1200" dirty="0"/>
              <a:t> density functional theory study,” </a:t>
            </a:r>
            <a:r>
              <a:rPr lang="en-US" sz="1200" i="1" dirty="0"/>
              <a:t>Phys. Rev. B</a:t>
            </a:r>
            <a:r>
              <a:rPr lang="en-US" sz="1200" dirty="0"/>
              <a:t>, vol. 79, no. 11, pp. 115–126, Mar. 2009.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645"/>
          <a:stretch/>
        </p:blipFill>
        <p:spPr>
          <a:xfrm>
            <a:off x="6869577" y="3704713"/>
            <a:ext cx="3003769" cy="2657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0198" y="5563184"/>
            <a:ext cx="431459" cy="49673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4735" y="6047402"/>
            <a:ext cx="431459" cy="4967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5551741"/>
            <a:ext cx="431459" cy="5081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21120" y="5077887"/>
            <a:ext cx="431459" cy="4967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55427" t="5445" b="42585"/>
          <a:stretch/>
        </p:blipFill>
        <p:spPr>
          <a:xfrm>
            <a:off x="381000" y="4041408"/>
            <a:ext cx="3294930" cy="2511792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75567"/>
              </p:ext>
            </p:extLst>
          </p:nvPr>
        </p:nvGraphicFramePr>
        <p:xfrm>
          <a:off x="354229" y="1424314"/>
          <a:ext cx="441655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746"/>
                <a:gridCol w="1967805"/>
              </a:tblGrid>
              <a:tr h="43443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CuInSe</a:t>
                      </a:r>
                      <a:r>
                        <a:rPr lang="en-US" sz="2400" baseline="-25000" dirty="0" smtClean="0"/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Cu</a:t>
                      </a:r>
                      <a:r>
                        <a:rPr lang="en-US" sz="2400" baseline="30000" dirty="0" smtClean="0"/>
                        <a:t>+                </a:t>
                      </a:r>
                      <a:r>
                        <a:rPr lang="en-US" sz="2400" baseline="0" dirty="0" smtClean="0"/>
                        <a:t>In</a:t>
                      </a:r>
                      <a:r>
                        <a:rPr lang="en-US" sz="2400" baseline="30000" dirty="0" smtClean="0"/>
                        <a:t>3+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Se</a:t>
                      </a:r>
                      <a:r>
                        <a:rPr lang="en-US" sz="2400" baseline="30000" dirty="0" smtClean="0"/>
                        <a:t>2-         </a:t>
                      </a:r>
                      <a:r>
                        <a:rPr lang="en-US" sz="2400" dirty="0" smtClean="0"/>
                        <a:t>Se</a:t>
                      </a:r>
                      <a:r>
                        <a:rPr lang="en-US" sz="2400" baseline="30000" dirty="0" smtClean="0"/>
                        <a:t>2- 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30000" dirty="0" smtClean="0"/>
                        <a:t>   </a:t>
                      </a:r>
                    </a:p>
                  </a:txBody>
                  <a:tcPr/>
                </a:tc>
              </a:tr>
              <a:tr h="434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Cu</a:t>
                      </a:r>
                      <a:r>
                        <a:rPr lang="en-US" sz="2400" baseline="30000" dirty="0" smtClean="0"/>
                        <a:t>+  </a:t>
                      </a:r>
                      <a:r>
                        <a:rPr lang="en-US" sz="2400" baseline="0" dirty="0" smtClean="0"/>
                        <a:t>Cu</a:t>
                      </a:r>
                      <a:r>
                        <a:rPr lang="en-US" sz="2400" baseline="30000" dirty="0" smtClean="0"/>
                        <a:t>+  </a:t>
                      </a:r>
                      <a:r>
                        <a:rPr lang="en-US" sz="2400" baseline="0" dirty="0" smtClean="0"/>
                        <a:t>Zn</a:t>
                      </a:r>
                      <a:r>
                        <a:rPr lang="en-US" sz="2400" baseline="30000" dirty="0" smtClean="0"/>
                        <a:t>2+  </a:t>
                      </a:r>
                      <a:r>
                        <a:rPr lang="en-US" sz="2400" baseline="0" dirty="0" smtClean="0"/>
                        <a:t>Sn</a:t>
                      </a:r>
                      <a:r>
                        <a:rPr lang="en-US" sz="2400" baseline="30000" dirty="0" smtClean="0"/>
                        <a:t>4+ </a:t>
                      </a:r>
                      <a:endParaRPr lang="en-US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2-   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2-   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2-   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2-    </a:t>
                      </a:r>
                    </a:p>
                  </a:txBody>
                  <a:tcPr/>
                </a:tc>
              </a:tr>
              <a:tr h="43443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Cu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ZnSnS</a:t>
                      </a:r>
                      <a:r>
                        <a:rPr lang="en-US" sz="2400" baseline="-25000" dirty="0" smtClean="0"/>
                        <a:t>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-25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2082225" y="2727606"/>
            <a:ext cx="194492" cy="72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115567" y="2727606"/>
            <a:ext cx="171612" cy="709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87178" y="2716164"/>
            <a:ext cx="194492" cy="72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891410" y="2742702"/>
            <a:ext cx="171612" cy="709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00191" y="2731260"/>
            <a:ext cx="171612" cy="709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71802" y="2719818"/>
            <a:ext cx="194492" cy="72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76115" y="2731260"/>
            <a:ext cx="194492" cy="72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85300" y="2746356"/>
            <a:ext cx="171612" cy="709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62632">
            <a:off x="6443905" y="1743928"/>
            <a:ext cx="2632361" cy="16583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65280" y="1541289"/>
            <a:ext cx="235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Chalcopyrite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988158" y="3956084"/>
            <a:ext cx="235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Kesterite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988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Density of States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For CZTS and </a:t>
            </a:r>
            <a:r>
              <a:rPr lang="en-US" sz="2800" dirty="0" err="1" smtClean="0"/>
              <a:t>CZTSe</a:t>
            </a:r>
            <a:r>
              <a:rPr lang="en-US" sz="2800" dirty="0" smtClean="0"/>
              <a:t>, the top </a:t>
            </a:r>
            <a:r>
              <a:rPr lang="en-US" sz="2800" dirty="0"/>
              <a:t>of the valence band is a hybridization of Cu d-states and </a:t>
            </a:r>
            <a:r>
              <a:rPr lang="en-US" sz="2800" dirty="0" err="1" smtClean="0"/>
              <a:t>chalcogen</a:t>
            </a:r>
            <a:r>
              <a:rPr lang="en-US" sz="2800" dirty="0" smtClean="0"/>
              <a:t> </a:t>
            </a:r>
            <a:r>
              <a:rPr lang="en-US" sz="2800" dirty="0"/>
              <a:t>p-</a:t>
            </a:r>
            <a:r>
              <a:rPr lang="en-US" sz="2800" dirty="0" smtClean="0"/>
              <a:t>states, similar to CIGS.</a:t>
            </a:r>
            <a:endParaRPr lang="en-US" sz="28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C</a:t>
            </a:r>
            <a:r>
              <a:rPr lang="en-US" sz="1200" dirty="0"/>
              <a:t>. </a:t>
            </a:r>
            <a:r>
              <a:rPr lang="en-US" sz="1200" dirty="0" err="1"/>
              <a:t>Persson</a:t>
            </a:r>
            <a:r>
              <a:rPr lang="en-US" sz="1200" dirty="0"/>
              <a:t>, “Electronic and optical properties of Cu2ZnSnS4 and Cu2ZnSnSe4,” </a:t>
            </a:r>
            <a:r>
              <a:rPr lang="en-US" sz="1200" i="1" dirty="0"/>
              <a:t>J. Appl. Phys.</a:t>
            </a:r>
            <a:r>
              <a:rPr lang="en-US" sz="1200" dirty="0"/>
              <a:t>, vol. 107, no. 5, p. 053710, 2010.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384" b="4937"/>
          <a:stretch/>
        </p:blipFill>
        <p:spPr>
          <a:xfrm>
            <a:off x="4896602" y="2208493"/>
            <a:ext cx="3637798" cy="3722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5534"/>
          <a:stretch/>
        </p:blipFill>
        <p:spPr>
          <a:xfrm>
            <a:off x="533400" y="2232013"/>
            <a:ext cx="3664432" cy="3571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8790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Kesterite Cu</a:t>
            </a:r>
            <a:r>
              <a:rPr lang="en-US" baseline="-25000" dirty="0" smtClean="0"/>
              <a:t>2</a:t>
            </a:r>
            <a:r>
              <a:rPr lang="en-US" dirty="0" smtClean="0"/>
              <a:t>ZnSnS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93475" y="58674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Kesterite Cu</a:t>
            </a:r>
            <a:r>
              <a:rPr lang="en-US" baseline="-25000" dirty="0" smtClean="0"/>
              <a:t>2</a:t>
            </a:r>
            <a:r>
              <a:rPr lang="en-US" dirty="0" smtClean="0"/>
              <a:t>ZnSnSe</a:t>
            </a:r>
            <a:r>
              <a:rPr lang="en-US" baseline="-250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4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CZTS Electronic Structure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9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Molecular interaction and band diagrams for CZTS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J. </a:t>
            </a:r>
            <a:r>
              <a:rPr lang="en-US" sz="1200" dirty="0" err="1" smtClean="0"/>
              <a:t>Paier</a:t>
            </a:r>
            <a:r>
              <a:rPr lang="en-US" sz="1200" dirty="0" smtClean="0"/>
              <a:t>, R. Asahi, A. Nagoya, and G. </a:t>
            </a:r>
            <a:r>
              <a:rPr lang="en-US" sz="1200" dirty="0" err="1" smtClean="0"/>
              <a:t>Kresse</a:t>
            </a:r>
            <a:r>
              <a:rPr lang="en-US" sz="1200" dirty="0" smtClean="0"/>
              <a:t>, “Cu2ZnSnS4 as a potential photovoltaic material: A hybrid </a:t>
            </a:r>
            <a:r>
              <a:rPr lang="en-US" sz="1200" dirty="0" err="1" smtClean="0"/>
              <a:t>Hartree-Fock</a:t>
            </a:r>
            <a:r>
              <a:rPr lang="en-US" sz="1200" dirty="0" smtClean="0"/>
              <a:t> density functional theory study,” </a:t>
            </a:r>
            <a:r>
              <a:rPr lang="en-US" sz="1200" i="1" dirty="0" smtClean="0"/>
              <a:t>Phys. Rev. B</a:t>
            </a:r>
            <a:r>
              <a:rPr lang="en-US" sz="1200" dirty="0" smtClean="0"/>
              <a:t>, vol. 79, no. 11, pp. 115–126, Mar. 2009.</a:t>
            </a:r>
            <a:r>
              <a:rPr lang="en-US" sz="1200" dirty="0" smtClean="0">
                <a:effectLst/>
              </a:rPr>
              <a:t> 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3840"/>
          <a:stretch/>
        </p:blipFill>
        <p:spPr>
          <a:xfrm>
            <a:off x="140852" y="1790452"/>
            <a:ext cx="5087559" cy="4153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6046" r="5275" b="19294"/>
          <a:stretch/>
        </p:blipFill>
        <p:spPr>
          <a:xfrm>
            <a:off x="5076857" y="1825367"/>
            <a:ext cx="3526575" cy="42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Copper </a:t>
            </a:r>
            <a:r>
              <a:rPr lang="en-US" sz="2800" dirty="0" err="1" smtClean="0"/>
              <a:t>chalcogenides</a:t>
            </a:r>
            <a:r>
              <a:rPr lang="en-US" sz="2800" dirty="0" smtClean="0"/>
              <a:t> are well represented in the categories of thin-film and emerging photovoltaics.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     Research Cell Efficiency Records. National Renewable Energy Laboratory. </a:t>
            </a:r>
            <a:r>
              <a:rPr lang="en-US" sz="1200" dirty="0"/>
              <a:t>2014</a:t>
            </a:r>
            <a:r>
              <a:rPr lang="en-US" sz="1200" dirty="0" smtClean="0"/>
              <a:t>. </a:t>
            </a:r>
            <a:r>
              <a:rPr lang="en-US" sz="1200" dirty="0" err="1" smtClean="0"/>
              <a:t>www.nrel.gov</a:t>
            </a:r>
            <a:r>
              <a:rPr lang="en-US" sz="1200" dirty="0"/>
              <a:t>/</a:t>
            </a:r>
            <a:r>
              <a:rPr lang="en-US" sz="1200" dirty="0" err="1"/>
              <a:t>ncpv</a:t>
            </a:r>
            <a:r>
              <a:rPr lang="en-US" sz="1200" dirty="0"/>
              <a:t>/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03759" y="2209800"/>
            <a:ext cx="7251734" cy="4008350"/>
            <a:chOff x="1892266" y="2276942"/>
            <a:chExt cx="7251734" cy="4008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7804" t="58337"/>
            <a:stretch/>
          </p:blipFill>
          <p:spPr>
            <a:xfrm>
              <a:off x="2289033" y="2276942"/>
              <a:ext cx="6854967" cy="40046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5561" t="8781" r="59377" b="60553"/>
            <a:stretch/>
          </p:blipFill>
          <p:spPr>
            <a:xfrm>
              <a:off x="2311014" y="2276942"/>
              <a:ext cx="2241494" cy="27001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380" t="58375" r="95042" b="-38"/>
            <a:stretch/>
          </p:blipFill>
          <p:spPr>
            <a:xfrm>
              <a:off x="1892266" y="2280596"/>
              <a:ext cx="418748" cy="4004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10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Cu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S showed early promise but is limited by low stability.</a:t>
            </a:r>
          </a:p>
          <a:p>
            <a:r>
              <a:rPr lang="en-US" sz="4000" dirty="0" err="1" smtClean="0"/>
              <a:t>CISe</a:t>
            </a:r>
            <a:r>
              <a:rPr lang="en-US" sz="4000" dirty="0" smtClean="0"/>
              <a:t> has a chalcopyrite structure and a low band gap</a:t>
            </a:r>
          </a:p>
          <a:p>
            <a:pPr lvl="1"/>
            <a:r>
              <a:rPr lang="en-US" sz="3600" dirty="0" err="1" smtClean="0"/>
              <a:t>E</a:t>
            </a:r>
            <a:r>
              <a:rPr lang="en-US" sz="3600" baseline="-25000" dirty="0" err="1" smtClean="0"/>
              <a:t>g</a:t>
            </a:r>
            <a:r>
              <a:rPr lang="en-US" sz="3600" dirty="0" smtClean="0"/>
              <a:t> can be increased by incorporating gallium.</a:t>
            </a:r>
          </a:p>
          <a:p>
            <a:r>
              <a:rPr lang="en-US" sz="4000" dirty="0" smtClean="0"/>
              <a:t>CZTS has a kesterite structure and a high band gap</a:t>
            </a:r>
          </a:p>
          <a:p>
            <a:pPr lvl="1"/>
            <a:r>
              <a:rPr lang="en-US" sz="3600" dirty="0" err="1" smtClean="0"/>
              <a:t>E</a:t>
            </a:r>
            <a:r>
              <a:rPr lang="en-US" sz="3600" baseline="-25000" dirty="0" err="1" smtClean="0"/>
              <a:t>g</a:t>
            </a:r>
            <a:r>
              <a:rPr lang="en-US" sz="3600" dirty="0" smtClean="0"/>
              <a:t> can be decreased by incorporating selenium</a:t>
            </a:r>
          </a:p>
          <a:p>
            <a:r>
              <a:rPr lang="en-US" sz="4000" dirty="0" smtClean="0"/>
              <a:t>Chalcopyrite and kesterite are derived from zinc blende</a:t>
            </a:r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	</a:t>
            </a:r>
          </a:p>
          <a:p>
            <a:pPr marL="0" indent="0">
              <a:buNone/>
            </a:pPr>
            <a:r>
              <a:rPr lang="en-US" sz="1700" dirty="0"/>
              <a:t>	</a:t>
            </a:r>
            <a:r>
              <a:rPr lang="en-US" sz="1700" dirty="0" smtClean="0"/>
              <a:t>I</a:t>
            </a:r>
            <a:r>
              <a:rPr lang="en-US" sz="1700" dirty="0"/>
              <a:t>. </a:t>
            </a:r>
            <a:r>
              <a:rPr lang="en-US" sz="1700" dirty="0" err="1"/>
              <a:t>Repins</a:t>
            </a:r>
            <a:r>
              <a:rPr lang="en-US" sz="1700" dirty="0"/>
              <a:t>, N. </a:t>
            </a:r>
            <a:r>
              <a:rPr lang="en-US" sz="1700" dirty="0" err="1"/>
              <a:t>Vora</a:t>
            </a:r>
            <a:r>
              <a:rPr lang="en-US" sz="1700" dirty="0"/>
              <a:t>, C. </a:t>
            </a:r>
            <a:r>
              <a:rPr lang="en-US" sz="1700" dirty="0" err="1"/>
              <a:t>Beall</a:t>
            </a:r>
            <a:r>
              <a:rPr lang="en-US" sz="1700" dirty="0"/>
              <a:t>, S. Wei, Y. Yan, M. Romero, G. Teeter, H. Du, B. To, and M. Young, “</a:t>
            </a:r>
            <a:r>
              <a:rPr lang="en-US" sz="1700" dirty="0" err="1"/>
              <a:t>Kesterites</a:t>
            </a:r>
            <a:r>
              <a:rPr lang="en-US" sz="1700" dirty="0"/>
              <a:t> and </a:t>
            </a:r>
            <a:r>
              <a:rPr lang="en-US" sz="1700" dirty="0" err="1"/>
              <a:t>Chalcopyrites</a:t>
            </a:r>
            <a:r>
              <a:rPr lang="en-US" sz="1700" dirty="0"/>
              <a:t> : A </a:t>
            </a:r>
            <a:r>
              <a:rPr lang="en-US" sz="1700" dirty="0" smtClean="0"/>
              <a:t>	Comparison </a:t>
            </a:r>
            <a:r>
              <a:rPr lang="en-US" sz="1700" dirty="0"/>
              <a:t>of Close Cousins,” in </a:t>
            </a:r>
            <a:r>
              <a:rPr lang="en-US" sz="1700" i="1" dirty="0"/>
              <a:t>Materials Research Society Spring Meeting</a:t>
            </a:r>
            <a:r>
              <a:rPr lang="en-US" sz="1700" dirty="0"/>
              <a:t>, 2011, no. May.</a:t>
            </a:r>
            <a:r>
              <a:rPr lang="en-US" sz="1700" dirty="0" smtClean="0">
                <a:effectLst/>
              </a:rPr>
              <a:t> 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768"/>
          <a:stretch/>
        </p:blipFill>
        <p:spPr>
          <a:xfrm>
            <a:off x="914400" y="3699425"/>
            <a:ext cx="7165581" cy="23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5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800"/>
            <a:ext cx="9144000" cy="4651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1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 Film Solar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21" y="1447800"/>
            <a:ext cx="4516159" cy="497890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Thin </a:t>
            </a:r>
            <a:r>
              <a:rPr lang="en-US" sz="2800" dirty="0" smtClean="0"/>
              <a:t>film solar cell semiconductors have very high absorption coefficients and are manufactured with much less material.</a:t>
            </a:r>
          </a:p>
          <a:p>
            <a:r>
              <a:rPr lang="en-US" sz="2800" dirty="0" smtClean="0"/>
              <a:t>Efficiency is lower than crystalline Si, but so is $/W.</a:t>
            </a:r>
            <a:endParaRPr lang="en-US" sz="2800" dirty="0"/>
          </a:p>
          <a:p>
            <a:r>
              <a:rPr lang="en-US" sz="2800" dirty="0" smtClean="0"/>
              <a:t>P-type</a:t>
            </a:r>
            <a:r>
              <a:rPr lang="en-US" sz="2800" baseline="0" dirty="0" smtClean="0"/>
              <a:t> absorber layer: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 from </a:t>
            </a:r>
            <a:r>
              <a:rPr lang="en-US" baseline="0" dirty="0" smtClean="0"/>
              <a:t>1 to 1.5 </a:t>
            </a:r>
            <a:r>
              <a:rPr lang="en-US" baseline="0" dirty="0" err="1" smtClean="0"/>
              <a:t>eV</a:t>
            </a:r>
            <a:endParaRPr lang="en-US" baseline="0" dirty="0" smtClean="0"/>
          </a:p>
          <a:p>
            <a:pPr lvl="1"/>
            <a:r>
              <a:rPr lang="en-US" baseline="0" dirty="0" smtClean="0"/>
              <a:t>Absorption coefficient       &gt; 10</a:t>
            </a:r>
            <a:r>
              <a:rPr lang="en-US" baseline="30000" dirty="0" smtClean="0"/>
              <a:t>4</a:t>
            </a:r>
            <a:r>
              <a:rPr lang="en-US" baseline="0" dirty="0" smtClean="0"/>
              <a:t> cm</a:t>
            </a:r>
            <a:r>
              <a:rPr lang="en-US" baseline="30000" dirty="0" smtClean="0"/>
              <a:t>-1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066" y="1447800"/>
            <a:ext cx="3577107" cy="307000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5231269" y="4713803"/>
            <a:ext cx="37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 Hicks. Driving Solar Innovations from Laboratory to Marketplace. NREL Continuum. 2014. </a:t>
            </a:r>
            <a:r>
              <a:rPr lang="en-US" sz="1200" dirty="0" err="1" smtClean="0"/>
              <a:t>www.nrel.gov</a:t>
            </a:r>
            <a:r>
              <a:rPr lang="en-US" sz="1200" dirty="0" smtClean="0"/>
              <a:t>/continuum/spectrum/</a:t>
            </a:r>
            <a:r>
              <a:rPr lang="en-US" sz="1200" dirty="0" err="1" smtClean="0"/>
              <a:t>photovoltaics.cfm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733" y="76200"/>
            <a:ext cx="1380067" cy="7328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347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Copper Chalcogenide</a:t>
            </a:r>
            <a:r>
              <a:rPr lang="en-US" dirty="0"/>
              <a:t>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5127648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	Y</a:t>
            </a:r>
            <a:r>
              <a:rPr lang="en-US" sz="1200" dirty="0"/>
              <a:t>. Zhao and C. </a:t>
            </a:r>
            <a:r>
              <a:rPr lang="en-US" sz="1200" dirty="0" err="1"/>
              <a:t>Burda</a:t>
            </a:r>
            <a:r>
              <a:rPr lang="en-US" sz="1200" dirty="0"/>
              <a:t>, “Development of </a:t>
            </a:r>
            <a:r>
              <a:rPr lang="en-US" sz="1200" dirty="0" err="1"/>
              <a:t>plasmonic</a:t>
            </a:r>
            <a:r>
              <a:rPr lang="en-US" sz="1200" dirty="0"/>
              <a:t> semiconductor </a:t>
            </a:r>
            <a:r>
              <a:rPr lang="en-US" sz="1200" dirty="0" err="1"/>
              <a:t>nanomaterials</a:t>
            </a:r>
            <a:r>
              <a:rPr lang="en-US" sz="1200" dirty="0"/>
              <a:t> with copper </a:t>
            </a:r>
            <a:r>
              <a:rPr lang="en-US" sz="1200" dirty="0" err="1"/>
              <a:t>chalcogenides</a:t>
            </a:r>
            <a:r>
              <a:rPr lang="en-US" sz="1200" dirty="0"/>
              <a:t> for a future </a:t>
            </a:r>
            <a:r>
              <a:rPr lang="en-US" sz="1200" dirty="0" smtClean="0"/>
              <a:t>	with </a:t>
            </a:r>
            <a:r>
              <a:rPr lang="en-US" sz="1200" dirty="0"/>
              <a:t>sustainable energy materials,” </a:t>
            </a:r>
            <a:r>
              <a:rPr lang="en-US" sz="1200" i="1" dirty="0"/>
              <a:t>Energy Environ. Sci.</a:t>
            </a:r>
            <a:r>
              <a:rPr lang="en-US" sz="1200" dirty="0"/>
              <a:t>, vol. 5, no. 2, p. 5564, 2012.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327" b="21129"/>
          <a:stretch/>
        </p:blipFill>
        <p:spPr>
          <a:xfrm>
            <a:off x="800834" y="1680295"/>
            <a:ext cx="6944521" cy="341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4888851" y="5137423"/>
            <a:ext cx="2650584" cy="1144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896625" y="4965794"/>
            <a:ext cx="0" cy="17162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89286" y="4969448"/>
            <a:ext cx="0" cy="17162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1947" y="4973102"/>
            <a:ext cx="0" cy="17162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82382" y="4973102"/>
            <a:ext cx="0" cy="17162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88851" y="5747502"/>
            <a:ext cx="2654249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00292" y="5564432"/>
            <a:ext cx="0" cy="17162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86049" y="5571740"/>
            <a:ext cx="0" cy="17162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53791" y="5453667"/>
            <a:ext cx="2654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317804" y="5270597"/>
            <a:ext cx="0" cy="171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03561" y="5277905"/>
            <a:ext cx="0" cy="171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900292" y="5278382"/>
            <a:ext cx="0" cy="171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118234" y="5270117"/>
            <a:ext cx="0" cy="171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62263" y="5125970"/>
            <a:ext cx="61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CIGS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10404" y="479781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CZTS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921607" y="5366729"/>
            <a:ext cx="61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6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836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Binary Cu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</a:p>
          <a:p>
            <a:pPr lvl="1"/>
            <a:r>
              <a:rPr lang="en-US" dirty="0" smtClean="0"/>
              <a:t>Early Cu</a:t>
            </a:r>
            <a:r>
              <a:rPr lang="en-US" baseline="-25000" dirty="0" smtClean="0"/>
              <a:t>2</a:t>
            </a:r>
            <a:r>
              <a:rPr lang="en-US" dirty="0" smtClean="0"/>
              <a:t>S/</a:t>
            </a:r>
            <a:r>
              <a:rPr lang="en-US" dirty="0" err="1" smtClean="0"/>
              <a:t>CdS</a:t>
            </a:r>
            <a:r>
              <a:rPr lang="en-US" dirty="0"/>
              <a:t> </a:t>
            </a:r>
            <a:r>
              <a:rPr lang="en-US" dirty="0" smtClean="0"/>
              <a:t>cells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aterial instability</a:t>
            </a:r>
          </a:p>
          <a:p>
            <a:r>
              <a:rPr lang="en-US" sz="2800" dirty="0" smtClean="0"/>
              <a:t>Ternary (</a:t>
            </a:r>
            <a:r>
              <a:rPr lang="en-US" sz="2800" dirty="0" smtClean="0"/>
              <a:t>I-III-VI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materials</a:t>
            </a:r>
          </a:p>
          <a:p>
            <a:pPr lvl="1"/>
            <a:r>
              <a:rPr lang="en-US" dirty="0" smtClean="0"/>
              <a:t>Copper indium selenide</a:t>
            </a:r>
            <a:r>
              <a:rPr lang="en-US" dirty="0"/>
              <a:t> </a:t>
            </a:r>
            <a:r>
              <a:rPr lang="en-US" dirty="0" smtClean="0"/>
              <a:t>(CIS)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opper gallium selenide (CGS) and CIGS</a:t>
            </a:r>
          </a:p>
          <a:p>
            <a:pPr lvl="1"/>
            <a:r>
              <a:rPr lang="en-US" dirty="0" smtClean="0"/>
              <a:t>Derivation of chalcopyrite from zinc blende</a:t>
            </a:r>
          </a:p>
          <a:p>
            <a:r>
              <a:rPr lang="en-US" sz="2800" dirty="0" smtClean="0"/>
              <a:t>Quaternary (I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-II-IV-VI</a:t>
            </a:r>
            <a:r>
              <a:rPr lang="en-US" sz="2800" baseline="-25000" dirty="0"/>
              <a:t>4</a:t>
            </a:r>
            <a:r>
              <a:rPr lang="en-US" sz="2800" dirty="0" smtClean="0"/>
              <a:t>) materials</a:t>
            </a:r>
          </a:p>
          <a:p>
            <a:pPr lvl="1"/>
            <a:r>
              <a:rPr lang="en-US" dirty="0" smtClean="0"/>
              <a:t>Copper zinc tin sulfide (CZTS) and selenide (</a:t>
            </a:r>
            <a:r>
              <a:rPr lang="en-US" dirty="0" err="1" smtClean="0"/>
              <a:t>CZTSe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Derivation of kesterite from chalcopyrite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03317" y="1295400"/>
            <a:ext cx="3294930" cy="1962582"/>
            <a:chOff x="5391870" y="4656859"/>
            <a:chExt cx="3294930" cy="1962582"/>
          </a:xfrm>
        </p:grpSpPr>
        <p:sp>
          <p:nvSpPr>
            <p:cNvPr id="5" name="Rectangle 4"/>
            <p:cNvSpPr/>
            <p:nvPr/>
          </p:nvSpPr>
          <p:spPr>
            <a:xfrm>
              <a:off x="5391870" y="5617982"/>
              <a:ext cx="431459" cy="5081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31990" y="5144127"/>
              <a:ext cx="431459" cy="98203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55427" t="16809" b="42585"/>
            <a:stretch/>
          </p:blipFill>
          <p:spPr>
            <a:xfrm>
              <a:off x="5391870" y="4656859"/>
              <a:ext cx="3294930" cy="196258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823329" y="5629424"/>
              <a:ext cx="7967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21280" y="6118376"/>
              <a:ext cx="402475" cy="77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223755" y="6145586"/>
              <a:ext cx="0" cy="4738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23755" y="6619441"/>
              <a:ext cx="8351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827000" y="5617982"/>
              <a:ext cx="0" cy="4738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620081" y="5652308"/>
              <a:ext cx="0" cy="4738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047487" y="6114721"/>
              <a:ext cx="0" cy="4738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20081" y="6110589"/>
              <a:ext cx="402475" cy="77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81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37308" y="1433530"/>
            <a:ext cx="3111878" cy="1614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Cuprous Sulfide (Cu</a:t>
            </a:r>
            <a:r>
              <a:rPr lang="en-US" baseline="-25000" dirty="0" smtClean="0"/>
              <a:t>2</a:t>
            </a:r>
            <a:r>
              <a:rPr lang="en-US" dirty="0" smtClean="0"/>
              <a:t>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205959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P-type with 1.2 </a:t>
            </a:r>
            <a:r>
              <a:rPr lang="en-US" sz="2800" dirty="0" err="1"/>
              <a:t>eV</a:t>
            </a:r>
            <a:r>
              <a:rPr lang="en-US" sz="2800" dirty="0"/>
              <a:t> band gap</a:t>
            </a:r>
          </a:p>
          <a:p>
            <a:r>
              <a:rPr lang="en-US" sz="2800" dirty="0" err="1" smtClean="0"/>
              <a:t>CdS</a:t>
            </a:r>
            <a:r>
              <a:rPr lang="en-US" sz="2800" dirty="0" smtClean="0"/>
              <a:t>/Cu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 </a:t>
            </a:r>
            <a:r>
              <a:rPr lang="en-US" sz="2800" dirty="0" err="1"/>
              <a:t>h</a:t>
            </a:r>
            <a:r>
              <a:rPr lang="en-US" sz="2800" dirty="0" err="1" smtClean="0"/>
              <a:t>eterojunction</a:t>
            </a:r>
            <a:r>
              <a:rPr lang="en-US" sz="2800" dirty="0" smtClean="0"/>
              <a:t> </a:t>
            </a:r>
            <a:r>
              <a:rPr lang="en-US" sz="2800" dirty="0" smtClean="0"/>
              <a:t>cells have efficiencies </a:t>
            </a:r>
            <a:r>
              <a:rPr lang="en-US" sz="2800" dirty="0" smtClean="0"/>
              <a:t>of</a:t>
            </a:r>
            <a:r>
              <a:rPr lang="en-US" sz="2800" dirty="0" smtClean="0"/>
              <a:t> </a:t>
            </a:r>
            <a:r>
              <a:rPr lang="en-US" sz="2800" dirty="0" smtClean="0"/>
              <a:t>10</a:t>
            </a:r>
            <a:r>
              <a:rPr lang="en-US" sz="2800" dirty="0" smtClean="0"/>
              <a:t>% </a:t>
            </a:r>
          </a:p>
          <a:p>
            <a:r>
              <a:rPr lang="en-US" sz="2800" dirty="0" smtClean="0"/>
              <a:t>Most common </a:t>
            </a:r>
            <a:r>
              <a:rPr lang="en-US" sz="2800" dirty="0" smtClean="0"/>
              <a:t>synthesis method is </a:t>
            </a:r>
            <a:r>
              <a:rPr lang="en-US" sz="2800" dirty="0" err="1"/>
              <a:t>c</a:t>
            </a:r>
            <a:r>
              <a:rPr lang="en-US" sz="2800" dirty="0" err="1" smtClean="0"/>
              <a:t>ation</a:t>
            </a:r>
            <a:r>
              <a:rPr lang="en-US" sz="2800" dirty="0" smtClean="0"/>
              <a:t> exchange by dipping </a:t>
            </a:r>
            <a:r>
              <a:rPr lang="en-US" sz="2800" dirty="0" err="1" smtClean="0"/>
              <a:t>CdS</a:t>
            </a:r>
            <a:r>
              <a:rPr lang="en-US" sz="2800" dirty="0" smtClean="0"/>
              <a:t> film into </a:t>
            </a:r>
            <a:r>
              <a:rPr lang="en-US" sz="2800" dirty="0" err="1" smtClean="0"/>
              <a:t>CuCl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5654" y="6553200"/>
            <a:ext cx="7777655" cy="37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/>
              <a:t>J. Tang, Z. </a:t>
            </a:r>
            <a:r>
              <a:rPr lang="en-US" sz="1000" dirty="0" err="1" smtClean="0"/>
              <a:t>Huo</a:t>
            </a:r>
            <a:r>
              <a:rPr lang="en-US" sz="1000" dirty="0" smtClean="0"/>
              <a:t>, Sarah </a:t>
            </a:r>
            <a:r>
              <a:rPr lang="en-US" sz="1000" dirty="0" err="1" smtClean="0"/>
              <a:t>Brittman</a:t>
            </a:r>
            <a:r>
              <a:rPr lang="en-US" sz="1000" dirty="0" smtClean="0"/>
              <a:t>, </a:t>
            </a:r>
            <a:r>
              <a:rPr lang="en-US" sz="1000" dirty="0" err="1" smtClean="0"/>
              <a:t>Hanwei</a:t>
            </a:r>
            <a:r>
              <a:rPr lang="en-US" sz="1000" dirty="0" smtClean="0"/>
              <a:t> </a:t>
            </a:r>
            <a:r>
              <a:rPr lang="en-US" sz="1000" dirty="0" err="1" smtClean="0"/>
              <a:t>Gao</a:t>
            </a:r>
            <a:r>
              <a:rPr lang="en-US" sz="1000" dirty="0" smtClean="0"/>
              <a:t> and </a:t>
            </a:r>
            <a:r>
              <a:rPr lang="en-US" sz="1000" dirty="0" err="1" smtClean="0"/>
              <a:t>Peidong</a:t>
            </a:r>
            <a:r>
              <a:rPr lang="en-US" sz="1000" dirty="0" smtClean="0"/>
              <a:t> Yang . </a:t>
            </a:r>
            <a:r>
              <a:rPr lang="en-US" sz="1000" dirty="0" smtClean="0"/>
              <a:t>“Solution</a:t>
            </a:r>
            <a:r>
              <a:rPr lang="en-US" sz="1000" dirty="0"/>
              <a:t>-processed core–shell nanowires for efficient photovoltaic </a:t>
            </a:r>
            <a:r>
              <a:rPr lang="en-US" sz="1000" dirty="0" smtClean="0"/>
              <a:t>cells.” </a:t>
            </a:r>
            <a:r>
              <a:rPr lang="en-US" sz="1000" i="1" dirty="0" smtClean="0"/>
              <a:t>Nature </a:t>
            </a:r>
            <a:r>
              <a:rPr lang="en-US" sz="1000" i="1" dirty="0"/>
              <a:t>Nanotechnology</a:t>
            </a:r>
            <a:r>
              <a:rPr lang="en-US" sz="1000" dirty="0"/>
              <a:t> </a:t>
            </a:r>
            <a:r>
              <a:rPr lang="en-US" sz="1000" b="1" dirty="0"/>
              <a:t>6</a:t>
            </a:r>
            <a:r>
              <a:rPr lang="en-US" sz="1000" dirty="0"/>
              <a:t>, 568–572 (2011</a:t>
            </a:r>
            <a:r>
              <a:rPr lang="en-US" sz="1000" dirty="0" smtClean="0"/>
              <a:t>).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53529"/>
            <a:ext cx="8214441" cy="226659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68671"/>
              </p:ext>
            </p:extLst>
          </p:nvPr>
        </p:nvGraphicFramePr>
        <p:xfrm>
          <a:off x="5663157" y="1538752"/>
          <a:ext cx="288263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317"/>
                <a:gridCol w="1441317"/>
              </a:tblGrid>
              <a:tr h="43443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Cu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</a:t>
                      </a:r>
                      <a:r>
                        <a:rPr lang="en-US" sz="2400" baseline="30000" dirty="0" smtClean="0"/>
                        <a:t>1+   </a:t>
                      </a:r>
                      <a:r>
                        <a:rPr lang="en-US" sz="2400" dirty="0" smtClean="0"/>
                        <a:t>Cu</a:t>
                      </a:r>
                      <a:r>
                        <a:rPr lang="en-US" sz="2400" baseline="30000" dirty="0" smtClean="0"/>
                        <a:t>1+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2-</a:t>
                      </a:r>
                    </a:p>
                  </a:txBody>
                  <a:tcPr/>
                </a:tc>
              </a:tr>
              <a:tr h="434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4s</a:t>
                      </a:r>
                      <a:r>
                        <a:rPr lang="en-US" sz="2400" baseline="30000" dirty="0" smtClean="0"/>
                        <a:t>0</a:t>
                      </a:r>
                      <a:r>
                        <a:rPr lang="en-US" sz="2400" dirty="0" smtClean="0"/>
                        <a:t>3d</a:t>
                      </a:r>
                      <a:r>
                        <a:rPr lang="en-US" sz="2400" baseline="300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3s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3p</a:t>
                      </a:r>
                      <a:r>
                        <a:rPr lang="en-US" sz="2400" baseline="300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27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Cu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S</a:t>
            </a:r>
            <a:r>
              <a:rPr lang="en-US" dirty="0" smtClean="0"/>
              <a:t> Phases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4764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	Q</a:t>
            </a:r>
            <a:r>
              <a:rPr lang="en-US" sz="1200" dirty="0"/>
              <a:t>. </a:t>
            </a:r>
            <a:r>
              <a:rPr lang="en-US" sz="1200" dirty="0" err="1"/>
              <a:t>Xu</a:t>
            </a:r>
            <a:r>
              <a:rPr lang="en-US" sz="1200" dirty="0"/>
              <a:t>, B. Huang, Y. Zhao, Y. Yan, R. </a:t>
            </a:r>
            <a:r>
              <a:rPr lang="en-US" sz="1200" dirty="0" err="1"/>
              <a:t>Noufi</a:t>
            </a:r>
            <a:r>
              <a:rPr lang="en-US" sz="1200" dirty="0"/>
              <a:t>, and S.-H. Wei, “Crystal and electronic structures of </a:t>
            </a:r>
            <a:r>
              <a:rPr lang="en-US" sz="1200" dirty="0" err="1"/>
              <a:t>CuxS</a:t>
            </a:r>
            <a:r>
              <a:rPr lang="en-US" sz="1200" dirty="0"/>
              <a:t> solar cell absorbers,” </a:t>
            </a:r>
            <a:r>
              <a:rPr lang="en-US" sz="1200" dirty="0" smtClean="0"/>
              <a:t>	</a:t>
            </a:r>
            <a:r>
              <a:rPr lang="en-US" sz="1200" i="1" dirty="0" smtClean="0"/>
              <a:t>Appl</a:t>
            </a:r>
            <a:r>
              <a:rPr lang="en-US" sz="1200" i="1" dirty="0"/>
              <a:t>. Phys. </a:t>
            </a:r>
            <a:r>
              <a:rPr lang="en-US" sz="1200" i="1" dirty="0" err="1"/>
              <a:t>Lett</a:t>
            </a:r>
            <a:r>
              <a:rPr lang="en-US" sz="1200" i="1" dirty="0"/>
              <a:t>.</a:t>
            </a:r>
            <a:r>
              <a:rPr lang="en-US" sz="1200" dirty="0"/>
              <a:t>, vol. 100, no. 6, p. 061906, 2012.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46" y="1371600"/>
            <a:ext cx="6223754" cy="4491761"/>
          </a:xfrm>
          <a:prstGeom prst="rect">
            <a:avLst/>
          </a:prstGeom>
          <a:ln>
            <a:solidFill>
              <a:srgbClr val="604A7B"/>
            </a:solidFill>
          </a:ln>
        </p:spPr>
      </p:pic>
    </p:spTree>
    <p:extLst>
      <p:ext uri="{BB962C8B-B14F-4D97-AF65-F5344CB8AC3E}">
        <p14:creationId xmlns:p14="http://schemas.microsoft.com/office/powerpoint/2010/main" val="404269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</a:t>
            </a:r>
            <a:r>
              <a:rPr lang="en-US" dirty="0" err="1" smtClean="0"/>
              <a:t>Cu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199" y="1295400"/>
            <a:ext cx="842080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Synthesizing and identifying phase-pure materials is difficult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687"/>
          <a:stretch/>
        </p:blipFill>
        <p:spPr>
          <a:xfrm>
            <a:off x="4467252" y="2057400"/>
            <a:ext cx="4676748" cy="3695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796" r="8065" b="11078"/>
          <a:stretch/>
        </p:blipFill>
        <p:spPr>
          <a:xfrm>
            <a:off x="125849" y="2228378"/>
            <a:ext cx="4341404" cy="3768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3749" y="5791200"/>
            <a:ext cx="417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</a:t>
            </a:r>
            <a:r>
              <a:rPr lang="en-US" sz="1200" dirty="0" err="1" smtClean="0"/>
              <a:t>Blachnik</a:t>
            </a:r>
            <a:r>
              <a:rPr lang="en-US" sz="1200" dirty="0" smtClean="0"/>
              <a:t> and A. Muller, “The formation of Cu2S from the elements I. Copper used in form of powders,” </a:t>
            </a:r>
            <a:r>
              <a:rPr lang="en-US" sz="1200" i="1" dirty="0" err="1" smtClean="0"/>
              <a:t>Thermochim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Acta</a:t>
            </a:r>
            <a:r>
              <a:rPr lang="en-US" sz="1200" dirty="0" smtClean="0"/>
              <a:t>, vol. 361, pp. 31–52, 2000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17373" y="5791200"/>
            <a:ext cx="457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Y. Zhao and C. </a:t>
            </a:r>
            <a:r>
              <a:rPr lang="en-US" sz="1200" dirty="0" err="1" smtClean="0"/>
              <a:t>Burda</a:t>
            </a:r>
            <a:r>
              <a:rPr lang="en-US" sz="1200" dirty="0" smtClean="0"/>
              <a:t>, “Development of </a:t>
            </a:r>
            <a:r>
              <a:rPr lang="en-US" sz="1200" dirty="0" err="1" smtClean="0"/>
              <a:t>plasmonic</a:t>
            </a:r>
            <a:r>
              <a:rPr lang="en-US" sz="1200" dirty="0" smtClean="0"/>
              <a:t> semiconductor </a:t>
            </a:r>
            <a:r>
              <a:rPr lang="en-US" sz="1200" dirty="0" err="1" smtClean="0"/>
              <a:t>nanomaterials</a:t>
            </a:r>
            <a:r>
              <a:rPr lang="en-US" sz="1200" dirty="0" smtClean="0"/>
              <a:t> with copper </a:t>
            </a:r>
            <a:r>
              <a:rPr lang="en-US" sz="1200" dirty="0" err="1" smtClean="0"/>
              <a:t>chalcogenides</a:t>
            </a:r>
            <a:r>
              <a:rPr lang="en-US" sz="1200" dirty="0" smtClean="0"/>
              <a:t> for a future with sustainable energy materials,” </a:t>
            </a:r>
            <a:r>
              <a:rPr lang="en-US" sz="1200" i="1" dirty="0" smtClean="0"/>
              <a:t>Energy Environ. Sci.</a:t>
            </a:r>
            <a:r>
              <a:rPr lang="en-US" sz="1200" dirty="0" smtClean="0"/>
              <a:t>, vol. 5, no. 2, p. 5564, 2012.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859779" y="4047643"/>
            <a:ext cx="0" cy="1350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3077" y="4151817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Digenite</a:t>
            </a:r>
            <a:endParaRPr lang="en-US" sz="12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09199" y="4312003"/>
            <a:ext cx="22769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25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Copper Indium Selenide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524000"/>
            <a:ext cx="4953000" cy="50017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CuInSe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(CIS) has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g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1 </a:t>
            </a:r>
            <a:r>
              <a:rPr lang="en-US" sz="2800" dirty="0" err="1" smtClean="0"/>
              <a:t>eV</a:t>
            </a:r>
            <a:endParaRPr lang="en-US" sz="2800" dirty="0" smtClean="0"/>
          </a:p>
          <a:p>
            <a:r>
              <a:rPr lang="en-US" sz="2800" dirty="0" smtClean="0"/>
              <a:t>I-III-VI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copper chalcogenide semiconductor with chalcopyrite structure </a:t>
            </a:r>
          </a:p>
          <a:p>
            <a:r>
              <a:rPr lang="en-US" sz="2800" dirty="0" smtClean="0"/>
              <a:t>Band gap is tunable from 1 </a:t>
            </a:r>
            <a:r>
              <a:rPr lang="en-US" sz="2800" dirty="0" err="1" smtClean="0"/>
              <a:t>eV</a:t>
            </a:r>
            <a:r>
              <a:rPr lang="en-US" sz="2800" dirty="0" smtClean="0"/>
              <a:t> – 1.7 </a:t>
            </a:r>
            <a:r>
              <a:rPr lang="en-US" sz="2800" dirty="0" err="1" smtClean="0"/>
              <a:t>eV</a:t>
            </a:r>
            <a:r>
              <a:rPr lang="en-US" sz="2800" dirty="0" smtClean="0"/>
              <a:t> by forming solid solution with CuGaSe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(CGS)</a:t>
            </a:r>
          </a:p>
          <a:p>
            <a:r>
              <a:rPr lang="en-US" sz="2800" dirty="0" smtClean="0"/>
              <a:t>CuIn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Ga</a:t>
            </a:r>
            <a:r>
              <a:rPr lang="en-US" sz="2800" baseline="-25000" dirty="0" smtClean="0"/>
              <a:t>1-x</a:t>
            </a:r>
            <a:r>
              <a:rPr lang="en-US" sz="2800" dirty="0" smtClean="0"/>
              <a:t>Se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(CIGS) now rivals </a:t>
            </a:r>
            <a:r>
              <a:rPr lang="en-US" sz="2800" dirty="0" err="1" smtClean="0"/>
              <a:t>CdTe</a:t>
            </a:r>
            <a:r>
              <a:rPr lang="en-US" sz="2800" dirty="0" smtClean="0"/>
              <a:t> with 20% solar energy conversion efficiency</a:t>
            </a:r>
          </a:p>
          <a:p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363903" y="3707188"/>
            <a:ext cx="431459" cy="9900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44270" y="2208297"/>
            <a:ext cx="3294930" cy="2511792"/>
            <a:chOff x="5391870" y="4107649"/>
            <a:chExt cx="3294930" cy="2511792"/>
          </a:xfrm>
        </p:grpSpPr>
        <p:sp>
          <p:nvSpPr>
            <p:cNvPr id="6" name="Rectangle 5"/>
            <p:cNvSpPr/>
            <p:nvPr/>
          </p:nvSpPr>
          <p:spPr>
            <a:xfrm>
              <a:off x="5391870" y="5617982"/>
              <a:ext cx="431459" cy="5081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31990" y="5629423"/>
              <a:ext cx="431459" cy="496739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5427" t="5445" b="42585"/>
            <a:stretch/>
          </p:blipFill>
          <p:spPr>
            <a:xfrm>
              <a:off x="5391870" y="4107649"/>
              <a:ext cx="3294930" cy="2511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91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Chalcopyrite Crystal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62632">
            <a:off x="5745288" y="3425432"/>
            <a:ext cx="3465745" cy="2183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374" y="1143000"/>
            <a:ext cx="1917808" cy="1743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6833" y="5375947"/>
            <a:ext cx="431459" cy="9900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4416548"/>
            <a:ext cx="3294930" cy="1972300"/>
            <a:chOff x="5391870" y="4647141"/>
            <a:chExt cx="3294930" cy="1972300"/>
          </a:xfrm>
        </p:grpSpPr>
        <p:sp>
          <p:nvSpPr>
            <p:cNvPr id="9" name="Rectangle 8"/>
            <p:cNvSpPr/>
            <p:nvPr/>
          </p:nvSpPr>
          <p:spPr>
            <a:xfrm>
              <a:off x="5391870" y="5617982"/>
              <a:ext cx="431459" cy="5081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31990" y="5629423"/>
              <a:ext cx="431459" cy="496739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55427" t="16607" b="42585"/>
            <a:stretch/>
          </p:blipFill>
          <p:spPr>
            <a:xfrm>
              <a:off x="5391870" y="4647141"/>
              <a:ext cx="3294930" cy="1972300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5542"/>
              </p:ext>
            </p:extLst>
          </p:nvPr>
        </p:nvGraphicFramePr>
        <p:xfrm>
          <a:off x="457200" y="1339759"/>
          <a:ext cx="32949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465"/>
                <a:gridCol w="1647465"/>
              </a:tblGrid>
              <a:tr h="43443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/>
                        <a:t>Zn</a:t>
                      </a:r>
                      <a:r>
                        <a:rPr lang="en-US" sz="2400" dirty="0" err="1" smtClean="0"/>
                        <a:t>S</a:t>
                      </a:r>
                      <a:endParaRPr lang="en-US" sz="2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431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Zn</a:t>
                      </a:r>
                      <a:r>
                        <a:rPr lang="en-US" sz="2400" baseline="30000" dirty="0" smtClean="0"/>
                        <a:t>2+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2-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30000" dirty="0" smtClean="0"/>
                        <a:t>   </a:t>
                      </a:r>
                    </a:p>
                  </a:txBody>
                  <a:tcPr/>
                </a:tc>
              </a:tr>
              <a:tr h="4344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Cu</a:t>
                      </a:r>
                      <a:r>
                        <a:rPr lang="en-US" sz="2400" baseline="30000" dirty="0" smtClean="0"/>
                        <a:t>+   </a:t>
                      </a:r>
                      <a:r>
                        <a:rPr lang="en-US" sz="2400" baseline="0" dirty="0" smtClean="0"/>
                        <a:t>In</a:t>
                      </a:r>
                      <a:r>
                        <a:rPr lang="en-US" sz="2400" baseline="30000" dirty="0" smtClean="0"/>
                        <a:t>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Se</a:t>
                      </a:r>
                      <a:r>
                        <a:rPr lang="en-US" sz="2400" baseline="30000" dirty="0" smtClean="0"/>
                        <a:t>2-   </a:t>
                      </a:r>
                      <a:r>
                        <a:rPr lang="en-US" sz="2400" dirty="0" smtClean="0"/>
                        <a:t>Se</a:t>
                      </a:r>
                      <a:r>
                        <a:rPr lang="en-US" sz="2400" baseline="30000" dirty="0" smtClean="0"/>
                        <a:t>2-   </a:t>
                      </a:r>
                    </a:p>
                  </a:txBody>
                  <a:tcPr/>
                </a:tc>
              </a:tr>
              <a:tr h="43443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CuInSe</a:t>
                      </a:r>
                      <a:r>
                        <a:rPr lang="en-US" sz="2400" baseline="-25000" dirty="0" smtClean="0"/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1063991" y="2620167"/>
            <a:ext cx="171612" cy="709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35602" y="2608725"/>
            <a:ext cx="194492" cy="72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80809" y="2620167"/>
            <a:ext cx="171612" cy="709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52420" y="2608725"/>
            <a:ext cx="194492" cy="720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24595" y="1441644"/>
            <a:ext cx="189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Zinc Blende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324595" y="3756571"/>
            <a:ext cx="235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Chalcopyrite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07198" y="6113044"/>
            <a:ext cx="413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en.wikipedia.org</a:t>
            </a:r>
            <a:r>
              <a:rPr lang="en-US" sz="1200" dirty="0" smtClean="0"/>
              <a:t>/wiki/File:Sphalerite-unit-cell-3D-balls.png and</a:t>
            </a:r>
          </a:p>
          <a:p>
            <a:r>
              <a:rPr lang="en-US" sz="1200" dirty="0" err="1" smtClean="0"/>
              <a:t>en.wikipedia.org</a:t>
            </a:r>
            <a:r>
              <a:rPr lang="en-US" sz="1200" dirty="0" smtClean="0"/>
              <a:t>/wiki/File:Chalcopyrite-unit-cell-3D-balls.png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701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an-Mod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12478</TotalTime>
  <Words>1285</Words>
  <Application>Microsoft Macintosh PowerPoint</Application>
  <PresentationFormat>On-screen Show (4:3)</PresentationFormat>
  <Paragraphs>283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Sean-Modified</vt:lpstr>
      <vt:lpstr>Copper Chalcogenide Semiconductors for Photovoltaic Applications</vt:lpstr>
      <vt:lpstr>Thin Film Solar cells</vt:lpstr>
      <vt:lpstr>Copper Chalcogenides</vt:lpstr>
      <vt:lpstr>Outline</vt:lpstr>
      <vt:lpstr>Cuprous Sulfide (Cu2S)</vt:lpstr>
      <vt:lpstr>Structure of CuxS Phases</vt:lpstr>
      <vt:lpstr>Analysis of CuxS</vt:lpstr>
      <vt:lpstr>Copper Indium Selenide</vt:lpstr>
      <vt:lpstr>Chalcopyrite Crystal Structure</vt:lpstr>
      <vt:lpstr>Density of States</vt:lpstr>
      <vt:lpstr>Copper Zinc Tin Sulfide</vt:lpstr>
      <vt:lpstr>Kesterite Crystal Structure</vt:lpstr>
      <vt:lpstr>Density of States</vt:lpstr>
      <vt:lpstr>CZTS Electronic Structure</vt:lpstr>
      <vt:lpstr>Performance</vt:lpstr>
      <vt:lpstr>Summary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Heusler Half-Metals</dc:title>
  <dc:creator>Sean Harrington</dc:creator>
  <cp:lastModifiedBy>Brian Evanko</cp:lastModifiedBy>
  <cp:revision>35</cp:revision>
  <dcterms:created xsi:type="dcterms:W3CDTF">2014-05-16T16:27:58Z</dcterms:created>
  <dcterms:modified xsi:type="dcterms:W3CDTF">2014-06-02T20:49:33Z</dcterms:modified>
</cp:coreProperties>
</file>