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16"/>
  </p:notesMasterIdLst>
  <p:handoutMasterIdLst>
    <p:handoutMasterId r:id="rId17"/>
  </p:handoutMasterIdLst>
  <p:sldIdLst>
    <p:sldId id="258" r:id="rId2"/>
    <p:sldId id="261" r:id="rId3"/>
    <p:sldId id="274" r:id="rId4"/>
    <p:sldId id="275" r:id="rId5"/>
    <p:sldId id="259" r:id="rId6"/>
    <p:sldId id="260" r:id="rId7"/>
    <p:sldId id="276" r:id="rId8"/>
    <p:sldId id="279" r:id="rId9"/>
    <p:sldId id="280" r:id="rId10"/>
    <p:sldId id="277" r:id="rId11"/>
    <p:sldId id="278" r:id="rId12"/>
    <p:sldId id="281" r:id="rId13"/>
    <p:sldId id="272" r:id="rId14"/>
    <p:sldId id="282"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5pPr>
    <a:lvl6pPr marL="2286000" algn="l" defTabSz="914400" rtl="0" eaLnBrk="1" latinLnBrk="0" hangingPunct="1">
      <a:defRPr sz="2400" kern="1200">
        <a:solidFill>
          <a:schemeClr val="tx1"/>
        </a:solidFill>
        <a:latin typeface="Arial" charset="0"/>
        <a:ea typeface="ＭＳ Ｐゴシック" pitchFamily="80" charset="-128"/>
        <a:cs typeface="+mn-cs"/>
      </a:defRPr>
    </a:lvl6pPr>
    <a:lvl7pPr marL="2743200" algn="l" defTabSz="914400" rtl="0" eaLnBrk="1" latinLnBrk="0" hangingPunct="1">
      <a:defRPr sz="2400" kern="1200">
        <a:solidFill>
          <a:schemeClr val="tx1"/>
        </a:solidFill>
        <a:latin typeface="Arial" charset="0"/>
        <a:ea typeface="ＭＳ Ｐゴシック" pitchFamily="80" charset="-128"/>
        <a:cs typeface="+mn-cs"/>
      </a:defRPr>
    </a:lvl7pPr>
    <a:lvl8pPr marL="3200400" algn="l" defTabSz="914400" rtl="0" eaLnBrk="1" latinLnBrk="0" hangingPunct="1">
      <a:defRPr sz="2400" kern="1200">
        <a:solidFill>
          <a:schemeClr val="tx1"/>
        </a:solidFill>
        <a:latin typeface="Arial" charset="0"/>
        <a:ea typeface="ＭＳ Ｐゴシック" pitchFamily="80" charset="-128"/>
        <a:cs typeface="+mn-cs"/>
      </a:defRPr>
    </a:lvl8pPr>
    <a:lvl9pPr marL="3657600" algn="l" defTabSz="914400" rtl="0" eaLnBrk="1" latinLnBrk="0" hangingPunct="1">
      <a:defRPr sz="2400" kern="1200">
        <a:solidFill>
          <a:schemeClr val="tx1"/>
        </a:solidFill>
        <a:latin typeface="Arial" charset="0"/>
        <a:ea typeface="ＭＳ Ｐゴシック" pitchFamily="8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1624"/>
    <a:srgbClr val="4862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32" autoAdjust="0"/>
    <p:restoredTop sz="90929"/>
  </p:normalViewPr>
  <p:slideViewPr>
    <p:cSldViewPr>
      <p:cViewPr varScale="1">
        <p:scale>
          <a:sx n="38" d="100"/>
          <a:sy n="38" d="100"/>
        </p:scale>
        <p:origin x="-114" y="-6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457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458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458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C2CEF71-F40A-4A53-9023-B8818A2CCE58}"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E39AA3F-9589-4687-9A8B-35A6C6B3A08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 I’m Will Elliott,</a:t>
            </a:r>
            <a:r>
              <a:rPr lang="en-US" baseline="0" dirty="0" smtClean="0"/>
              <a:t> and I’m going to talk to you about Spin-Orbit coupling in heavy semiconductors</a:t>
            </a:r>
            <a:endParaRPr lang="en-US" dirty="0"/>
          </a:p>
        </p:txBody>
      </p:sp>
      <p:sp>
        <p:nvSpPr>
          <p:cNvPr id="4" name="Slide Number Placeholder 3"/>
          <p:cNvSpPr>
            <a:spLocks noGrp="1"/>
          </p:cNvSpPr>
          <p:nvPr>
            <p:ph type="sldNum" sz="quarter" idx="10"/>
          </p:nvPr>
        </p:nvSpPr>
        <p:spPr/>
        <p:txBody>
          <a:bodyPr/>
          <a:lstStyle/>
          <a:p>
            <a:fld id="{CE39AA3F-9589-4687-9A8B-35A6C6B3A08F}" type="slidenum">
              <a:rPr lang="en-US" smtClean="0"/>
              <a:pPr/>
              <a:t>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a</a:t>
            </a:r>
            <a:r>
              <a:rPr lang="en-US" baseline="0" dirty="0" smtClean="0"/>
              <a:t> Bohr atom, electrons zip around nuclei like the Earth around the sun, and spin (which isn’t part of the model) can be treated as the literal spinning of the electron about it’s </a:t>
            </a:r>
            <a:endParaRPr lang="en-US" dirty="0"/>
          </a:p>
        </p:txBody>
      </p:sp>
      <p:sp>
        <p:nvSpPr>
          <p:cNvPr id="4" name="Slide Number Placeholder 3"/>
          <p:cNvSpPr>
            <a:spLocks noGrp="1"/>
          </p:cNvSpPr>
          <p:nvPr>
            <p:ph type="sldNum" sz="quarter" idx="10"/>
          </p:nvPr>
        </p:nvSpPr>
        <p:spPr/>
        <p:txBody>
          <a:bodyPr/>
          <a:lstStyle/>
          <a:p>
            <a:fld id="{CE39AA3F-9589-4687-9A8B-35A6C6B3A08F}" type="slidenum">
              <a:rPr lang="en-US" smtClean="0"/>
              <a:pPr/>
              <a:t>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a:t>
            </a:r>
            <a:r>
              <a:rPr lang="en-US" baseline="0" dirty="0" smtClean="0"/>
              <a:t> as the sun appears to (or does in fact, if </a:t>
            </a:r>
            <a:r>
              <a:rPr lang="en-US" dirty="0" smtClean="0"/>
              <a:t>Urban VIII is to</a:t>
            </a:r>
            <a:r>
              <a:rPr lang="en-US" baseline="0" dirty="0" smtClean="0"/>
              <a:t> be believe) revolve around the Earth from Earth’s surface, from the point of view of the electron, the nucleus appears to revolve around it. How </a:t>
            </a:r>
            <a:r>
              <a:rPr lang="en-US" i="1" baseline="0" dirty="0" smtClean="0"/>
              <a:t>fast</a:t>
            </a:r>
            <a:r>
              <a:rPr lang="en-US" i="0" baseline="0" dirty="0" smtClean="0"/>
              <a:t> it appears to revolving is dependent only upon how fast the electron is revolving, decoupled from the spin. The Earth rotates about an axis, but if it didn’t (and weren’t tidally locked) days would simply be a year long.</a:t>
            </a:r>
            <a:endParaRPr lang="en-US" dirty="0"/>
          </a:p>
        </p:txBody>
      </p:sp>
      <p:sp>
        <p:nvSpPr>
          <p:cNvPr id="4" name="Slide Number Placeholder 3"/>
          <p:cNvSpPr>
            <a:spLocks noGrp="1"/>
          </p:cNvSpPr>
          <p:nvPr>
            <p:ph type="sldNum" sz="quarter" idx="10"/>
          </p:nvPr>
        </p:nvSpPr>
        <p:spPr/>
        <p:txBody>
          <a:bodyPr/>
          <a:lstStyle/>
          <a:p>
            <a:fld id="{CE39AA3F-9589-4687-9A8B-35A6C6B3A08F}" type="slidenum">
              <a:rPr lang="en-US" smtClean="0"/>
              <a:pPr/>
              <a:t>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as we would normally think</a:t>
            </a:r>
            <a:r>
              <a:rPr lang="en-US" baseline="0" dirty="0" smtClean="0"/>
              <a:t> of the electrons moving inducing a magnetic field as </a:t>
            </a:r>
            <a:r>
              <a:rPr lang="en-US" baseline="0" dirty="0" err="1" smtClean="0"/>
              <a:t>dicted</a:t>
            </a:r>
            <a:r>
              <a:rPr lang="en-US" baseline="0" dirty="0" smtClean="0"/>
              <a:t> by </a:t>
            </a:r>
            <a:r>
              <a:rPr lang="en-US" baseline="0" dirty="0" err="1" smtClean="0"/>
              <a:t>Biot-Savart</a:t>
            </a:r>
            <a:r>
              <a:rPr lang="en-US" baseline="0" dirty="0" smtClean="0"/>
              <a:t>, the electron moving through a static electric field will experience a magnetic field. This is true generally, and gives us the ability to control spin </a:t>
            </a:r>
            <a:endParaRPr lang="en-US" dirty="0"/>
          </a:p>
        </p:txBody>
      </p:sp>
      <p:sp>
        <p:nvSpPr>
          <p:cNvPr id="4" name="Slide Number Placeholder 3"/>
          <p:cNvSpPr>
            <a:spLocks noGrp="1"/>
          </p:cNvSpPr>
          <p:nvPr>
            <p:ph type="sldNum" sz="quarter" idx="10"/>
          </p:nvPr>
        </p:nvSpPr>
        <p:spPr/>
        <p:txBody>
          <a:bodyPr/>
          <a:lstStyle/>
          <a:p>
            <a:fld id="{CE39AA3F-9589-4687-9A8B-35A6C6B3A08F}" type="slidenum">
              <a:rPr lang="en-US" smtClean="0"/>
              <a:pPr/>
              <a:t>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39AA3F-9589-4687-9A8B-35A6C6B3A08F}" type="slidenum">
              <a:rPr lang="en-US" smtClean="0"/>
              <a:pPr/>
              <a:t>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Gradient in band is</a:t>
            </a:r>
            <a:r>
              <a:rPr lang="en-US" baseline="0" dirty="0" smtClean="0"/>
              <a:t> an electric field.</a:t>
            </a:r>
          </a:p>
          <a:p>
            <a:r>
              <a:rPr lang="en-US" baseline="0" dirty="0" smtClean="0"/>
              <a:t>Symmetric bending -&gt; no net field</a:t>
            </a:r>
          </a:p>
          <a:p>
            <a:r>
              <a:rPr lang="en-US" baseline="0" dirty="0" smtClean="0"/>
              <a:t>Asymmetric bending -&gt; net field causes SO interaction</a:t>
            </a:r>
            <a:endParaRPr lang="en-US" dirty="0"/>
          </a:p>
        </p:txBody>
      </p:sp>
      <p:sp>
        <p:nvSpPr>
          <p:cNvPr id="4" name="Slide Number Placeholder 3"/>
          <p:cNvSpPr>
            <a:spLocks noGrp="1"/>
          </p:cNvSpPr>
          <p:nvPr>
            <p:ph type="sldNum" sz="quarter" idx="10"/>
          </p:nvPr>
        </p:nvSpPr>
        <p:spPr/>
        <p:txBody>
          <a:bodyPr/>
          <a:lstStyle/>
          <a:p>
            <a:fld id="{CE39AA3F-9589-4687-9A8B-35A6C6B3A08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Gradient in band is</a:t>
            </a:r>
            <a:r>
              <a:rPr lang="en-US" baseline="0" dirty="0" smtClean="0"/>
              <a:t> an electric field.</a:t>
            </a:r>
          </a:p>
          <a:p>
            <a:r>
              <a:rPr lang="en-US" baseline="0" dirty="0" smtClean="0"/>
              <a:t>Symmetric bending -&gt; no net field</a:t>
            </a:r>
          </a:p>
          <a:p>
            <a:r>
              <a:rPr lang="en-US" baseline="0" dirty="0" smtClean="0"/>
              <a:t>Asymmetric bending -&gt; net field causes SO interaction</a:t>
            </a:r>
            <a:endParaRPr lang="en-US" dirty="0"/>
          </a:p>
        </p:txBody>
      </p:sp>
      <p:sp>
        <p:nvSpPr>
          <p:cNvPr id="4" name="Slide Number Placeholder 3"/>
          <p:cNvSpPr>
            <a:spLocks noGrp="1"/>
          </p:cNvSpPr>
          <p:nvPr>
            <p:ph type="sldNum" sz="quarter" idx="10"/>
          </p:nvPr>
        </p:nvSpPr>
        <p:spPr/>
        <p:txBody>
          <a:bodyPr/>
          <a:lstStyle/>
          <a:p>
            <a:fld id="{CE39AA3F-9589-4687-9A8B-35A6C6B3A08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Gradient in band is</a:t>
            </a:r>
            <a:r>
              <a:rPr lang="en-US" baseline="0" dirty="0" smtClean="0"/>
              <a:t> an electric field.</a:t>
            </a:r>
          </a:p>
          <a:p>
            <a:r>
              <a:rPr lang="en-US" baseline="0" dirty="0" smtClean="0"/>
              <a:t>Symmetric bending -&gt; no net field</a:t>
            </a:r>
          </a:p>
          <a:p>
            <a:r>
              <a:rPr lang="en-US" baseline="0" dirty="0" smtClean="0"/>
              <a:t>Asymmetric bending -&gt; net field causes SO interaction</a:t>
            </a:r>
            <a:endParaRPr lang="en-US" dirty="0"/>
          </a:p>
        </p:txBody>
      </p:sp>
      <p:sp>
        <p:nvSpPr>
          <p:cNvPr id="4" name="Slide Number Placeholder 3"/>
          <p:cNvSpPr>
            <a:spLocks noGrp="1"/>
          </p:cNvSpPr>
          <p:nvPr>
            <p:ph type="sldNum" sz="quarter" idx="10"/>
          </p:nvPr>
        </p:nvSpPr>
        <p:spPr/>
        <p:txBody>
          <a:bodyPr/>
          <a:lstStyle/>
          <a:p>
            <a:fld id="{CE39AA3F-9589-4687-9A8B-35A6C6B3A08F}"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0722" name="Picture 2"/>
          <p:cNvPicPr>
            <a:picLocks noChangeAspect="1" noChangeArrowheads="1"/>
          </p:cNvPicPr>
          <p:nvPr userDrawn="1"/>
        </p:nvPicPr>
        <p:blipFill>
          <a:blip r:embed="rId2" cstate="print"/>
          <a:stretch>
            <a:fillRect/>
          </a:stretch>
        </p:blipFill>
        <p:spPr bwMode="auto">
          <a:xfrm>
            <a:off x="0" y="0"/>
            <a:ext cx="8959588" cy="654050"/>
          </a:xfrm>
          <a:prstGeom prst="rect">
            <a:avLst/>
          </a:prstGeom>
          <a:noFill/>
        </p:spPr>
      </p:pic>
      <p:sp>
        <p:nvSpPr>
          <p:cNvPr id="30725" name="Rectangle 5"/>
          <p:cNvSpPr>
            <a:spLocks noGrp="1" noChangeArrowheads="1"/>
          </p:cNvSpPr>
          <p:nvPr>
            <p:ph type="subTitle" idx="1"/>
          </p:nvPr>
        </p:nvSpPr>
        <p:spPr>
          <a:xfrm>
            <a:off x="1371600" y="3200400"/>
            <a:ext cx="6400800" cy="1066800"/>
          </a:xfrm>
          <a:effectLst>
            <a:outerShdw dist="35921" dir="2700000" algn="ctr" rotWithShape="0">
              <a:schemeClr val="bg2"/>
            </a:outerShdw>
          </a:effectLst>
        </p:spPr>
        <p:txBody>
          <a:bodyPr/>
          <a:lstStyle>
            <a:lvl1pPr marL="0" indent="0" algn="ctr">
              <a:buFont typeface="Times" pitchFamily="80" charset="0"/>
              <a:buNone/>
              <a:defRPr sz="2800"/>
            </a:lvl1pPr>
          </a:lstStyle>
          <a:p>
            <a:r>
              <a:rPr lang="en-US" smtClean="0"/>
              <a:t>Click to edit Master subtitle style</a:t>
            </a:r>
            <a:endParaRPr lang="en-US"/>
          </a:p>
        </p:txBody>
      </p:sp>
      <p:sp>
        <p:nvSpPr>
          <p:cNvPr id="8" name="Date Placeholder 7"/>
          <p:cNvSpPr>
            <a:spLocks noGrp="1"/>
          </p:cNvSpPr>
          <p:nvPr>
            <p:ph type="dt" sz="half" idx="10"/>
          </p:nvPr>
        </p:nvSpPr>
        <p:spPr/>
        <p:txBody>
          <a:bodyPr/>
          <a:lstStyle/>
          <a:p>
            <a:r>
              <a:rPr lang="en-US" dirty="0" smtClean="0"/>
              <a:t>Monday, June 2, 2014</a:t>
            </a:r>
            <a:endParaRPr lang="en-US" dirty="0"/>
          </a:p>
        </p:txBody>
      </p:sp>
      <p:sp>
        <p:nvSpPr>
          <p:cNvPr id="9" name="Slide Number Placeholder 8"/>
          <p:cNvSpPr>
            <a:spLocks noGrp="1"/>
          </p:cNvSpPr>
          <p:nvPr>
            <p:ph type="sldNum" sz="quarter" idx="11"/>
          </p:nvPr>
        </p:nvSpPr>
        <p:spPr/>
        <p:txBody>
          <a:bodyPr/>
          <a:lstStyle/>
          <a:p>
            <a:fld id="{50007EED-9527-47BB-800A-7691E17360BA}"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lvl1pPr>
              <a:defRPr/>
            </a:lvl1pPr>
          </a:lstStyle>
          <a:p>
            <a:fld id="{DA9A7A3F-BD5B-4F1A-871E-644C36C16CF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lvl1pPr>
              <a:defRPr/>
            </a:lvl1pPr>
          </a:lstStyle>
          <a:p>
            <a:fld id="{39E7C418-BCD7-48FF-973C-1C565BAA6A7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lvl1pPr>
              <a:defRPr/>
            </a:lvl1pPr>
          </a:lstStyle>
          <a:p>
            <a:fld id="{B1D1C6F3-04F1-42AD-8D51-C4B7D396E19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lvl1pPr>
              <a:defRPr/>
            </a:lvl1pPr>
          </a:lstStyle>
          <a:p>
            <a:fld id="{0E5058F6-F572-4875-9C8D-CEF09CEC7D0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Monday, June 2, 2014</a:t>
            </a:r>
            <a:endParaRPr lang="en-US" dirty="0"/>
          </a:p>
        </p:txBody>
      </p:sp>
      <p:sp>
        <p:nvSpPr>
          <p:cNvPr id="7" name="Slide Number Placeholder 6"/>
          <p:cNvSpPr>
            <a:spLocks noGrp="1"/>
          </p:cNvSpPr>
          <p:nvPr>
            <p:ph type="sldNum" sz="quarter" idx="12"/>
          </p:nvPr>
        </p:nvSpPr>
        <p:spPr/>
        <p:txBody>
          <a:bodyPr/>
          <a:lstStyle>
            <a:lvl1pPr>
              <a:defRPr/>
            </a:lvl1pPr>
          </a:lstStyle>
          <a:p>
            <a:fld id="{5ADEE572-B3B1-492B-85C3-25B24B92DBE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Monday, June 2, 2014</a:t>
            </a:r>
            <a:endParaRPr lang="en-US" dirty="0"/>
          </a:p>
        </p:txBody>
      </p:sp>
      <p:sp>
        <p:nvSpPr>
          <p:cNvPr id="9" name="Slide Number Placeholder 8"/>
          <p:cNvSpPr>
            <a:spLocks noGrp="1"/>
          </p:cNvSpPr>
          <p:nvPr>
            <p:ph type="sldNum" sz="quarter" idx="12"/>
          </p:nvPr>
        </p:nvSpPr>
        <p:spPr/>
        <p:txBody>
          <a:bodyPr/>
          <a:lstStyle>
            <a:lvl1pPr>
              <a:defRPr/>
            </a:lvl1pPr>
          </a:lstStyle>
          <a:p>
            <a:fld id="{6E49EE9D-B511-4A80-826B-C6789F138F4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Monday, June 2, 2014</a:t>
            </a:r>
            <a:endParaRPr lang="en-US" dirty="0"/>
          </a:p>
        </p:txBody>
      </p:sp>
      <p:sp>
        <p:nvSpPr>
          <p:cNvPr id="5" name="Slide Number Placeholder 4"/>
          <p:cNvSpPr>
            <a:spLocks noGrp="1"/>
          </p:cNvSpPr>
          <p:nvPr>
            <p:ph type="sldNum" sz="quarter" idx="12"/>
          </p:nvPr>
        </p:nvSpPr>
        <p:spPr/>
        <p:txBody>
          <a:bodyPr/>
          <a:lstStyle>
            <a:lvl1pPr>
              <a:defRPr/>
            </a:lvl1pPr>
          </a:lstStyle>
          <a:p>
            <a:fld id="{209DC51D-7EEB-473F-97C6-D4C32E77F5F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Monday, June 2, 2014</a:t>
            </a:r>
            <a:endParaRPr lang="en-US" dirty="0"/>
          </a:p>
        </p:txBody>
      </p:sp>
      <p:sp>
        <p:nvSpPr>
          <p:cNvPr id="4" name="Slide Number Placeholder 3"/>
          <p:cNvSpPr>
            <a:spLocks noGrp="1"/>
          </p:cNvSpPr>
          <p:nvPr>
            <p:ph type="sldNum" sz="quarter" idx="12"/>
          </p:nvPr>
        </p:nvSpPr>
        <p:spPr/>
        <p:txBody>
          <a:bodyPr/>
          <a:lstStyle>
            <a:lvl1pPr>
              <a:defRPr/>
            </a:lvl1pPr>
          </a:lstStyle>
          <a:p>
            <a:fld id="{28657644-74BF-4AC9-859A-27CEBF8FAD8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Monday, June 2, 2014</a:t>
            </a:r>
            <a:endParaRPr lang="en-US" dirty="0"/>
          </a:p>
        </p:txBody>
      </p:sp>
      <p:sp>
        <p:nvSpPr>
          <p:cNvPr id="7" name="Slide Number Placeholder 6"/>
          <p:cNvSpPr>
            <a:spLocks noGrp="1"/>
          </p:cNvSpPr>
          <p:nvPr>
            <p:ph type="sldNum" sz="quarter" idx="12"/>
          </p:nvPr>
        </p:nvSpPr>
        <p:spPr/>
        <p:txBody>
          <a:bodyPr/>
          <a:lstStyle>
            <a:lvl1pPr>
              <a:defRPr/>
            </a:lvl1pPr>
          </a:lstStyle>
          <a:p>
            <a:fld id="{FC547CF6-56E2-4F1B-BD2F-52202129E1D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Monday, June 2, 2014</a:t>
            </a:r>
            <a:endParaRPr lang="en-US" dirty="0"/>
          </a:p>
        </p:txBody>
      </p:sp>
      <p:sp>
        <p:nvSpPr>
          <p:cNvPr id="7" name="Slide Number Placeholder 6"/>
          <p:cNvSpPr>
            <a:spLocks noGrp="1"/>
          </p:cNvSpPr>
          <p:nvPr>
            <p:ph type="sldNum" sz="quarter" idx="12"/>
          </p:nvPr>
        </p:nvSpPr>
        <p:spPr/>
        <p:txBody>
          <a:bodyPr/>
          <a:lstStyle>
            <a:lvl1pPr>
              <a:defRPr/>
            </a:lvl1pPr>
          </a:lstStyle>
          <a:p>
            <a:fld id="{8F4407E5-270F-4FE4-9335-33305A65D0C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5" name="Picture 11"/>
          <p:cNvPicPr>
            <a:picLocks noChangeAspect="1" noChangeArrowheads="1"/>
          </p:cNvPicPr>
          <p:nvPr/>
        </p:nvPicPr>
        <p:blipFill>
          <a:blip r:embed="rId13" cstate="print"/>
          <a:stretch>
            <a:fillRect/>
          </a:stretch>
        </p:blipFill>
        <p:spPr bwMode="auto">
          <a:xfrm>
            <a:off x="0" y="0"/>
            <a:ext cx="8959588" cy="654050"/>
          </a:xfrm>
          <a:prstGeom prst="rect">
            <a:avLst/>
          </a:prstGeom>
          <a:noFill/>
        </p:spPr>
      </p:pic>
      <p:sp>
        <p:nvSpPr>
          <p:cNvPr id="1039" name="Rectangle 15"/>
          <p:cNvSpPr>
            <a:spLocks noGrp="1" noChangeArrowheads="1"/>
          </p:cNvSpPr>
          <p:nvPr>
            <p:ph type="title"/>
          </p:nvPr>
        </p:nvSpPr>
        <p:spPr bwMode="auto">
          <a:xfrm>
            <a:off x="685800" y="685800"/>
            <a:ext cx="7772400" cy="685800"/>
          </a:xfrm>
          <a:prstGeom prst="rect">
            <a:avLst/>
          </a:prstGeom>
          <a:noFill/>
          <a:ln w="9525">
            <a:noFill/>
            <a:miter lim="800000"/>
            <a:headEnd/>
            <a:tailEnd/>
          </a:ln>
          <a:effectLst>
            <a:outerShdw dist="35921" dir="2700000" algn="ctr" rotWithShape="0">
              <a:schemeClr val="bg2"/>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40" name="Rectangle 16"/>
          <p:cNvSpPr>
            <a:spLocks noGrp="1" noChangeArrowheads="1"/>
          </p:cNvSpPr>
          <p:nvPr>
            <p:ph type="body" idx="1"/>
          </p:nvPr>
        </p:nvSpPr>
        <p:spPr bwMode="auto">
          <a:xfrm>
            <a:off x="685800" y="1676400"/>
            <a:ext cx="77724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41" name="Rectangle 17"/>
          <p:cNvSpPr>
            <a:spLocks noGrp="1" noChangeArrowheads="1"/>
          </p:cNvSpPr>
          <p:nvPr>
            <p:ph type="dt" sz="half" idx="2"/>
          </p:nvPr>
        </p:nvSpPr>
        <p:spPr bwMode="auto">
          <a:xfrm>
            <a:off x="152400" y="65532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solidFill>
                  <a:schemeClr val="bg2"/>
                </a:solidFill>
              </a:defRPr>
            </a:lvl1pPr>
          </a:lstStyle>
          <a:p>
            <a:r>
              <a:rPr lang="en-US" dirty="0" smtClean="0"/>
              <a:t>Monday, June 2, 2014</a:t>
            </a:r>
            <a:endParaRPr lang="en-US" dirty="0"/>
          </a:p>
        </p:txBody>
      </p:sp>
      <p:sp>
        <p:nvSpPr>
          <p:cNvPr id="1043" name="Rectangle 19"/>
          <p:cNvSpPr>
            <a:spLocks noGrp="1" noChangeArrowheads="1"/>
          </p:cNvSpPr>
          <p:nvPr>
            <p:ph type="sldNum" sz="quarter" idx="4"/>
          </p:nvPr>
        </p:nvSpPr>
        <p:spPr bwMode="auto">
          <a:xfrm>
            <a:off x="7086600" y="65532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a:solidFill>
                  <a:schemeClr val="bg2"/>
                </a:solidFill>
              </a:defRPr>
            </a:lvl1pPr>
          </a:lstStyle>
          <a:p>
            <a:fld id="{50007EED-9527-47BB-800A-7691E17360B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rgbClr val="041624"/>
          </a:solidFill>
          <a:latin typeface="+mj-lt"/>
          <a:ea typeface="+mj-ea"/>
          <a:cs typeface="+mj-cs"/>
        </a:defRPr>
      </a:lvl1pPr>
      <a:lvl2pPr algn="ctr" rtl="0" eaLnBrk="1" fontAlgn="base" hangingPunct="1">
        <a:spcBef>
          <a:spcPct val="0"/>
        </a:spcBef>
        <a:spcAft>
          <a:spcPct val="0"/>
        </a:spcAft>
        <a:defRPr sz="3200" b="1">
          <a:solidFill>
            <a:srgbClr val="486296"/>
          </a:solidFill>
          <a:latin typeface="Arial" charset="0"/>
          <a:ea typeface="ＭＳ Ｐゴシック" pitchFamily="80" charset="-128"/>
        </a:defRPr>
      </a:lvl2pPr>
      <a:lvl3pPr algn="ctr" rtl="0" eaLnBrk="1" fontAlgn="base" hangingPunct="1">
        <a:spcBef>
          <a:spcPct val="0"/>
        </a:spcBef>
        <a:spcAft>
          <a:spcPct val="0"/>
        </a:spcAft>
        <a:defRPr sz="3200" b="1">
          <a:solidFill>
            <a:srgbClr val="486296"/>
          </a:solidFill>
          <a:latin typeface="Arial" charset="0"/>
          <a:ea typeface="ＭＳ Ｐゴシック" pitchFamily="80" charset="-128"/>
        </a:defRPr>
      </a:lvl3pPr>
      <a:lvl4pPr algn="ctr" rtl="0" eaLnBrk="1" fontAlgn="base" hangingPunct="1">
        <a:spcBef>
          <a:spcPct val="0"/>
        </a:spcBef>
        <a:spcAft>
          <a:spcPct val="0"/>
        </a:spcAft>
        <a:defRPr sz="3200" b="1">
          <a:solidFill>
            <a:srgbClr val="486296"/>
          </a:solidFill>
          <a:latin typeface="Arial" charset="0"/>
          <a:ea typeface="ＭＳ Ｐゴシック" pitchFamily="80" charset="-128"/>
        </a:defRPr>
      </a:lvl4pPr>
      <a:lvl5pPr algn="ctr" rtl="0" eaLnBrk="1" fontAlgn="base" hangingPunct="1">
        <a:spcBef>
          <a:spcPct val="0"/>
        </a:spcBef>
        <a:spcAft>
          <a:spcPct val="0"/>
        </a:spcAft>
        <a:defRPr sz="3200" b="1">
          <a:solidFill>
            <a:srgbClr val="486296"/>
          </a:solidFill>
          <a:latin typeface="Arial" charset="0"/>
          <a:ea typeface="ＭＳ Ｐゴシック" pitchFamily="80" charset="-128"/>
        </a:defRPr>
      </a:lvl5pPr>
      <a:lvl6pPr marL="457200" algn="ctr" rtl="0" eaLnBrk="1" fontAlgn="base" hangingPunct="1">
        <a:spcBef>
          <a:spcPct val="0"/>
        </a:spcBef>
        <a:spcAft>
          <a:spcPct val="0"/>
        </a:spcAft>
        <a:defRPr sz="3200" b="1">
          <a:solidFill>
            <a:srgbClr val="486296"/>
          </a:solidFill>
          <a:latin typeface="Arial" charset="0"/>
          <a:ea typeface="ＭＳ Ｐゴシック" pitchFamily="80" charset="-128"/>
        </a:defRPr>
      </a:lvl6pPr>
      <a:lvl7pPr marL="914400" algn="ctr" rtl="0" eaLnBrk="1" fontAlgn="base" hangingPunct="1">
        <a:spcBef>
          <a:spcPct val="0"/>
        </a:spcBef>
        <a:spcAft>
          <a:spcPct val="0"/>
        </a:spcAft>
        <a:defRPr sz="3200" b="1">
          <a:solidFill>
            <a:srgbClr val="486296"/>
          </a:solidFill>
          <a:latin typeface="Arial" charset="0"/>
          <a:ea typeface="ＭＳ Ｐゴシック" pitchFamily="80" charset="-128"/>
        </a:defRPr>
      </a:lvl7pPr>
      <a:lvl8pPr marL="1371600" algn="ctr" rtl="0" eaLnBrk="1" fontAlgn="base" hangingPunct="1">
        <a:spcBef>
          <a:spcPct val="0"/>
        </a:spcBef>
        <a:spcAft>
          <a:spcPct val="0"/>
        </a:spcAft>
        <a:defRPr sz="3200" b="1">
          <a:solidFill>
            <a:srgbClr val="486296"/>
          </a:solidFill>
          <a:latin typeface="Arial" charset="0"/>
          <a:ea typeface="ＭＳ Ｐゴシック" pitchFamily="80" charset="-128"/>
        </a:defRPr>
      </a:lvl8pPr>
      <a:lvl9pPr marL="1828800" algn="ctr" rtl="0" eaLnBrk="1" fontAlgn="base" hangingPunct="1">
        <a:spcBef>
          <a:spcPct val="0"/>
        </a:spcBef>
        <a:spcAft>
          <a:spcPct val="0"/>
        </a:spcAft>
        <a:defRPr sz="3200" b="1">
          <a:solidFill>
            <a:srgbClr val="486296"/>
          </a:solidFill>
          <a:latin typeface="Arial" charset="0"/>
          <a:ea typeface="ＭＳ Ｐゴシック" pitchFamily="80" charset="-128"/>
        </a:defRPr>
      </a:lvl9pPr>
    </p:titleStyle>
    <p:bodyStyle>
      <a:lvl1pPr marL="342900" indent="-342900" algn="l" rtl="0" eaLnBrk="1" fontAlgn="base" hangingPunct="1">
        <a:spcBef>
          <a:spcPct val="20000"/>
        </a:spcBef>
        <a:spcAft>
          <a:spcPct val="0"/>
        </a:spcAft>
        <a:buClr>
          <a:srgbClr val="486296"/>
        </a:buClr>
        <a:buSzPct val="120000"/>
        <a:buFont typeface="Times" pitchFamily="80" charset="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486296"/>
        </a:buClr>
        <a:buSzPct val="120000"/>
        <a:buFont typeface="Wingdings" pitchFamily="80" charset="2"/>
        <a:buChar char="§"/>
        <a:defRPr sz="2000">
          <a:solidFill>
            <a:schemeClr val="tx1"/>
          </a:solidFill>
          <a:latin typeface="+mn-lt"/>
          <a:ea typeface="+mn-ea"/>
        </a:defRPr>
      </a:lvl2pPr>
      <a:lvl3pPr marL="1085850" indent="-228600" algn="l" rtl="0" eaLnBrk="1" fontAlgn="base" hangingPunct="1">
        <a:spcBef>
          <a:spcPct val="20000"/>
        </a:spcBef>
        <a:spcAft>
          <a:spcPct val="0"/>
        </a:spcAft>
        <a:buClr>
          <a:srgbClr val="486296"/>
        </a:buClr>
        <a:buSzPct val="120000"/>
        <a:buChar char="•"/>
        <a:defRPr>
          <a:solidFill>
            <a:schemeClr val="tx1"/>
          </a:solidFill>
          <a:latin typeface="+mn-lt"/>
          <a:ea typeface="+mn-ea"/>
        </a:defRPr>
      </a:lvl3pPr>
      <a:lvl4pPr marL="1428750" indent="-228600" algn="l" rtl="0" eaLnBrk="1" fontAlgn="base" hangingPunct="1">
        <a:spcBef>
          <a:spcPct val="20000"/>
        </a:spcBef>
        <a:spcAft>
          <a:spcPct val="0"/>
        </a:spcAft>
        <a:buClr>
          <a:srgbClr val="486296"/>
        </a:buClr>
        <a:buSzPct val="120000"/>
        <a:buFont typeface="Wingdings" pitchFamily="80" charset="2"/>
        <a:buChar char="§"/>
        <a:defRPr sz="1600">
          <a:solidFill>
            <a:schemeClr val="tx1"/>
          </a:solidFill>
          <a:latin typeface="+mn-lt"/>
          <a:ea typeface="+mn-ea"/>
        </a:defRPr>
      </a:lvl4pPr>
      <a:lvl5pPr marL="1771650" indent="-228600" algn="l" rtl="0" eaLnBrk="1" fontAlgn="base" hangingPunct="1">
        <a:spcBef>
          <a:spcPct val="20000"/>
        </a:spcBef>
        <a:spcAft>
          <a:spcPct val="0"/>
        </a:spcAft>
        <a:buClr>
          <a:srgbClr val="486296"/>
        </a:buClr>
        <a:buSzPct val="120000"/>
        <a:buChar char="•"/>
        <a:defRPr sz="1600">
          <a:solidFill>
            <a:schemeClr val="tx1"/>
          </a:solidFill>
          <a:latin typeface="+mn-lt"/>
          <a:ea typeface="+mn-ea"/>
        </a:defRPr>
      </a:lvl5pPr>
      <a:lvl6pPr marL="2228850" indent="-228600" algn="l" rtl="0" eaLnBrk="1" fontAlgn="base" hangingPunct="1">
        <a:spcBef>
          <a:spcPct val="20000"/>
        </a:spcBef>
        <a:spcAft>
          <a:spcPct val="0"/>
        </a:spcAft>
        <a:buClr>
          <a:srgbClr val="486296"/>
        </a:buClr>
        <a:buSzPct val="120000"/>
        <a:buChar char="•"/>
        <a:defRPr sz="1600">
          <a:solidFill>
            <a:schemeClr val="tx1"/>
          </a:solidFill>
          <a:latin typeface="+mn-lt"/>
          <a:ea typeface="+mn-ea"/>
        </a:defRPr>
      </a:lvl6pPr>
      <a:lvl7pPr marL="2686050" indent="-228600" algn="l" rtl="0" eaLnBrk="1" fontAlgn="base" hangingPunct="1">
        <a:spcBef>
          <a:spcPct val="20000"/>
        </a:spcBef>
        <a:spcAft>
          <a:spcPct val="0"/>
        </a:spcAft>
        <a:buClr>
          <a:srgbClr val="486296"/>
        </a:buClr>
        <a:buSzPct val="120000"/>
        <a:buChar char="•"/>
        <a:defRPr sz="1600">
          <a:solidFill>
            <a:schemeClr val="tx1"/>
          </a:solidFill>
          <a:latin typeface="+mn-lt"/>
          <a:ea typeface="+mn-ea"/>
        </a:defRPr>
      </a:lvl7pPr>
      <a:lvl8pPr marL="3143250" indent="-228600" algn="l" rtl="0" eaLnBrk="1" fontAlgn="base" hangingPunct="1">
        <a:spcBef>
          <a:spcPct val="20000"/>
        </a:spcBef>
        <a:spcAft>
          <a:spcPct val="0"/>
        </a:spcAft>
        <a:buClr>
          <a:srgbClr val="486296"/>
        </a:buClr>
        <a:buSzPct val="120000"/>
        <a:buChar char="•"/>
        <a:defRPr sz="1600">
          <a:solidFill>
            <a:schemeClr val="tx1"/>
          </a:solidFill>
          <a:latin typeface="+mn-lt"/>
          <a:ea typeface="+mn-ea"/>
        </a:defRPr>
      </a:lvl8pPr>
      <a:lvl9pPr marL="3600450" indent="-228600" algn="l" rtl="0" eaLnBrk="1" fontAlgn="base" hangingPunct="1">
        <a:spcBef>
          <a:spcPct val="20000"/>
        </a:spcBef>
        <a:spcAft>
          <a:spcPct val="0"/>
        </a:spcAft>
        <a:buClr>
          <a:srgbClr val="486296"/>
        </a:buClr>
        <a:buSzPct val="120000"/>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5.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371600" y="4495800"/>
            <a:ext cx="6400800" cy="1066800"/>
          </a:xfrm>
        </p:spPr>
        <p:txBody>
          <a:bodyPr/>
          <a:lstStyle/>
          <a:p>
            <a:r>
              <a:rPr lang="en-US" dirty="0" smtClean="0"/>
              <a:t>Will Elliott</a:t>
            </a:r>
            <a:br>
              <a:rPr lang="en-US" dirty="0" smtClean="0"/>
            </a:br>
            <a:r>
              <a:rPr lang="en-US" dirty="0" smtClean="0"/>
              <a:t>MATRL 286G</a:t>
            </a:r>
            <a:endParaRPr lang="en-US" dirty="0"/>
          </a:p>
        </p:txBody>
      </p:sp>
      <p:sp>
        <p:nvSpPr>
          <p:cNvPr id="4" name="Date Placeholder 3"/>
          <p:cNvSpPr>
            <a:spLocks noGrp="1"/>
          </p:cNvSpPr>
          <p:nvPr>
            <p:ph type="dt" sz="half" idx="10"/>
          </p:nvPr>
        </p:nvSpPr>
        <p:spPr/>
        <p:txBody>
          <a:bodyPr/>
          <a:lstStyle/>
          <a:p>
            <a:r>
              <a:rPr lang="en-US" dirty="0" smtClean="0"/>
              <a:t>Monday, June 2, 2014</a:t>
            </a:r>
            <a:endParaRPr lang="en-US" dirty="0"/>
          </a:p>
        </p:txBody>
      </p:sp>
      <p:sp>
        <p:nvSpPr>
          <p:cNvPr id="5" name="Slide Number Placeholder 4"/>
          <p:cNvSpPr>
            <a:spLocks noGrp="1"/>
          </p:cNvSpPr>
          <p:nvPr>
            <p:ph type="sldNum" sz="quarter" idx="11"/>
          </p:nvPr>
        </p:nvSpPr>
        <p:spPr/>
        <p:txBody>
          <a:bodyPr/>
          <a:lstStyle/>
          <a:p>
            <a:fld id="{B1D1C6F3-04F1-42AD-8D51-C4B7D396E19C}" type="slidenum">
              <a:rPr lang="en-US" smtClean="0"/>
              <a:pPr/>
              <a:t>0</a:t>
            </a:fld>
            <a:endParaRPr lang="en-US" dirty="0"/>
          </a:p>
        </p:txBody>
      </p:sp>
      <p:sp>
        <p:nvSpPr>
          <p:cNvPr id="6" name="Title 5"/>
          <p:cNvSpPr>
            <a:spLocks noGrp="1"/>
          </p:cNvSpPr>
          <p:nvPr>
            <p:ph type="title"/>
          </p:nvPr>
        </p:nvSpPr>
        <p:spPr>
          <a:xfrm>
            <a:off x="685800" y="2057400"/>
            <a:ext cx="7772400" cy="685800"/>
          </a:xfrm>
        </p:spPr>
        <p:txBody>
          <a:bodyPr/>
          <a:lstStyle/>
          <a:p>
            <a:r>
              <a:rPr lang="en-US" dirty="0" smtClean="0"/>
              <a:t>Spin-Orbit Coupling in Heavy Semiconductors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Dresselhaus</a:t>
            </a:r>
            <a:r>
              <a:rPr lang="en-US" dirty="0" smtClean="0"/>
              <a:t> Effect</a:t>
            </a:r>
            <a:endParaRPr lang="en-US" dirty="0"/>
          </a:p>
        </p:txBody>
      </p:sp>
      <p:sp>
        <p:nvSpPr>
          <p:cNvPr id="4" name="Text Placeholder 3"/>
          <p:cNvSpPr>
            <a:spLocks noGrp="1"/>
          </p:cNvSpPr>
          <p:nvPr>
            <p:ph sz="half" idx="1"/>
          </p:nvPr>
        </p:nvSpPr>
        <p:spPr/>
        <p:txBody>
          <a:bodyPr/>
          <a:lstStyle/>
          <a:p>
            <a:r>
              <a:rPr lang="en-US" dirty="0" smtClean="0"/>
              <a:t>Bulk Inversion Asymmetry (BIA)</a:t>
            </a:r>
          </a:p>
          <a:p>
            <a:endParaRPr lang="en-US" dirty="0" smtClean="0"/>
          </a:p>
        </p:txBody>
      </p:sp>
      <p:sp>
        <p:nvSpPr>
          <p:cNvPr id="5" name="Date Placeholder 4"/>
          <p:cNvSpPr>
            <a:spLocks noGrp="1"/>
          </p:cNvSpPr>
          <p:nvPr>
            <p:ph type="dt" sz="half" idx="10"/>
          </p:nvPr>
        </p:nvSpPr>
        <p:spPr/>
        <p:txBody>
          <a:body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9</a:t>
            </a:fld>
            <a:endParaRPr lang="en-US"/>
          </a:p>
        </p:txBody>
      </p:sp>
      <p:sp>
        <p:nvSpPr>
          <p:cNvPr id="8" name="Content Placeholder 6"/>
          <p:cNvSpPr txBox="1">
            <a:spLocks/>
          </p:cNvSpPr>
          <p:nvPr/>
        </p:nvSpPr>
        <p:spPr bwMode="auto">
          <a:xfrm>
            <a:off x="4648200" y="1676400"/>
            <a:ext cx="3810000" cy="236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pic>
        <p:nvPicPr>
          <p:cNvPr id="2058" name="Picture 10"/>
          <p:cNvPicPr>
            <a:picLocks noGrp="1" noChangeAspect="1" noChangeArrowheads="1"/>
          </p:cNvPicPr>
          <p:nvPr>
            <p:ph sz="half" idx="2"/>
          </p:nvPr>
        </p:nvPicPr>
        <p:blipFill>
          <a:blip r:embed="rId2" cstate="print"/>
          <a:srcRect/>
          <a:stretch>
            <a:fillRect/>
          </a:stretch>
        </p:blipFill>
        <p:spPr bwMode="auto">
          <a:xfrm>
            <a:off x="1295400" y="3276600"/>
            <a:ext cx="2341491" cy="2126854"/>
          </a:xfrm>
          <a:prstGeom prst="rect">
            <a:avLst/>
          </a:prstGeom>
          <a:noFill/>
          <a:ln w="9525">
            <a:noFill/>
            <a:miter lim="800000"/>
            <a:headEnd/>
            <a:tailEnd/>
          </a:ln>
        </p:spPr>
      </p:pic>
      <p:pic>
        <p:nvPicPr>
          <p:cNvPr id="11" name="Picture 5"/>
          <p:cNvPicPr>
            <a:picLocks noChangeAspect="1" noChangeArrowheads="1"/>
          </p:cNvPicPr>
          <p:nvPr/>
        </p:nvPicPr>
        <p:blipFill>
          <a:blip r:embed="rId3" cstate="print"/>
          <a:srcRect/>
          <a:stretch>
            <a:fillRect/>
          </a:stretch>
        </p:blipFill>
        <p:spPr bwMode="auto">
          <a:xfrm>
            <a:off x="4648200" y="2286000"/>
            <a:ext cx="3810000" cy="495132"/>
          </a:xfrm>
          <a:prstGeom prst="rect">
            <a:avLst/>
          </a:prstGeom>
          <a:noFill/>
          <a:ln w="9525">
            <a:noFill/>
            <a:miter lim="800000"/>
            <a:headEnd/>
            <a:tailEnd/>
          </a:ln>
          <a:effectLst/>
        </p:spPr>
      </p:pic>
      <p:sp>
        <p:nvSpPr>
          <p:cNvPr id="12" name="TextBox 11"/>
          <p:cNvSpPr txBox="1"/>
          <p:nvPr/>
        </p:nvSpPr>
        <p:spPr>
          <a:xfrm>
            <a:off x="4953000" y="3200400"/>
            <a:ext cx="2971800" cy="2308324"/>
          </a:xfrm>
          <a:prstGeom prst="rect">
            <a:avLst/>
          </a:prstGeom>
          <a:noFill/>
        </p:spPr>
        <p:txBody>
          <a:bodyPr wrap="square" rtlCol="0">
            <a:spAutoFit/>
          </a:bodyPr>
          <a:lstStyle/>
          <a:p>
            <a:pPr>
              <a:buFont typeface="Arial" pitchFamily="34" charset="0"/>
              <a:buChar char="•"/>
            </a:pPr>
            <a:r>
              <a:rPr lang="en-US" dirty="0" smtClean="0">
                <a:latin typeface="Calibri" pitchFamily="34" charset="0"/>
              </a:rPr>
              <a:t>Inversion asymmetry in crystal structure</a:t>
            </a:r>
            <a:endParaRPr lang="en-US" dirty="0" smtClean="0">
              <a:latin typeface="Calibri" pitchFamily="34" charset="0"/>
            </a:endParaRPr>
          </a:p>
          <a:p>
            <a:pPr>
              <a:buFont typeface="Arial" pitchFamily="34" charset="0"/>
              <a:buChar char="•"/>
            </a:pPr>
            <a:r>
              <a:rPr lang="en-US" dirty="0" smtClean="0">
                <a:latin typeface="Calibri" pitchFamily="34" charset="0"/>
              </a:rPr>
              <a:t>Occurs in bulk</a:t>
            </a:r>
          </a:p>
          <a:p>
            <a:pPr>
              <a:buFont typeface="Arial" pitchFamily="34" charset="0"/>
              <a:buChar char="•"/>
            </a:pPr>
            <a:r>
              <a:rPr lang="en-US" dirty="0" smtClean="0">
                <a:latin typeface="Calibri" pitchFamily="34" charset="0"/>
              </a:rPr>
              <a:t>Magnitude often similar to </a:t>
            </a:r>
            <a:r>
              <a:rPr lang="en-US" dirty="0" err="1" smtClean="0">
                <a:latin typeface="Calibri" pitchFamily="34" charset="0"/>
              </a:rPr>
              <a:t>Rashba</a:t>
            </a:r>
            <a:r>
              <a:rPr lang="en-US" dirty="0" smtClean="0">
                <a:latin typeface="Calibri" pitchFamily="34" charset="0"/>
              </a:rPr>
              <a:t> effect</a:t>
            </a:r>
            <a:endParaRPr lang="en-US" dirty="0" smtClean="0">
              <a:latin typeface="Calibri" pitchFamily="34" charset="0"/>
            </a:endParaRPr>
          </a:p>
        </p:txBody>
      </p:sp>
      <p:sp>
        <p:nvSpPr>
          <p:cNvPr id="14" name="Rectangle 13"/>
          <p:cNvSpPr/>
          <p:nvPr/>
        </p:nvSpPr>
        <p:spPr bwMode="auto">
          <a:xfrm>
            <a:off x="7162800" y="2286000"/>
            <a:ext cx="1295400" cy="6858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80" charset="-128"/>
            </a:endParaRPr>
          </a:p>
        </p:txBody>
      </p:sp>
      <p:sp>
        <p:nvSpPr>
          <p:cNvPr id="15" name="Rectangle 14"/>
          <p:cNvSpPr/>
          <p:nvPr/>
        </p:nvSpPr>
        <p:spPr>
          <a:xfrm>
            <a:off x="4038600" y="6248400"/>
            <a:ext cx="4572000" cy="430887"/>
          </a:xfrm>
          <a:prstGeom prst="rect">
            <a:avLst/>
          </a:prstGeom>
        </p:spPr>
        <p:txBody>
          <a:bodyPr>
            <a:spAutoFit/>
          </a:bodyPr>
          <a:lstStyle/>
          <a:p>
            <a:r>
              <a:rPr lang="en-US" sz="1100" dirty="0" smtClean="0">
                <a:latin typeface="Calibri" pitchFamily="34" charset="0"/>
              </a:rPr>
              <a:t>http://en.wikipedia.org/wiki/File:Sphalerite-unit-cell-depth-fade-3D-balls.png</a:t>
            </a:r>
            <a:endParaRPr lang="en-US" sz="1100"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Dresselhaus</a:t>
            </a:r>
            <a:r>
              <a:rPr lang="en-US" dirty="0" smtClean="0"/>
              <a:t> Effect</a:t>
            </a:r>
            <a:endParaRPr lang="en-US" dirty="0"/>
          </a:p>
        </p:txBody>
      </p:sp>
      <p:sp>
        <p:nvSpPr>
          <p:cNvPr id="4" name="Text Placeholder 3"/>
          <p:cNvSpPr>
            <a:spLocks noGrp="1"/>
          </p:cNvSpPr>
          <p:nvPr>
            <p:ph sz="half" idx="1"/>
          </p:nvPr>
        </p:nvSpPr>
        <p:spPr/>
        <p:txBody>
          <a:bodyPr/>
          <a:lstStyle/>
          <a:p>
            <a:r>
              <a:rPr lang="en-US" dirty="0" smtClean="0"/>
              <a:t>Bulk Inversion Asymmetry (BIA)</a:t>
            </a:r>
          </a:p>
          <a:p>
            <a:endParaRPr lang="en-US" dirty="0" smtClean="0"/>
          </a:p>
        </p:txBody>
      </p:sp>
      <p:sp>
        <p:nvSpPr>
          <p:cNvPr id="5" name="Date Placeholder 4"/>
          <p:cNvSpPr>
            <a:spLocks noGrp="1"/>
          </p:cNvSpPr>
          <p:nvPr>
            <p:ph type="dt" sz="half" idx="10"/>
          </p:nvPr>
        </p:nvSpPr>
        <p:spPr/>
        <p:txBody>
          <a:body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10</a:t>
            </a:fld>
            <a:endParaRPr lang="en-US"/>
          </a:p>
        </p:txBody>
      </p:sp>
      <p:sp>
        <p:nvSpPr>
          <p:cNvPr id="8" name="Content Placeholder 6"/>
          <p:cNvSpPr txBox="1">
            <a:spLocks/>
          </p:cNvSpPr>
          <p:nvPr/>
        </p:nvSpPr>
        <p:spPr bwMode="auto">
          <a:xfrm>
            <a:off x="4648200" y="1676400"/>
            <a:ext cx="3810000" cy="236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6" name="TextBox 15"/>
          <p:cNvSpPr txBox="1"/>
          <p:nvPr/>
        </p:nvSpPr>
        <p:spPr>
          <a:xfrm>
            <a:off x="3810000" y="6257836"/>
            <a:ext cx="4648200" cy="600164"/>
          </a:xfrm>
          <a:prstGeom prst="rect">
            <a:avLst/>
          </a:prstGeom>
          <a:noFill/>
        </p:spPr>
        <p:txBody>
          <a:bodyPr wrap="square" rtlCol="0">
            <a:spAutoFit/>
          </a:bodyPr>
          <a:lstStyle/>
          <a:p>
            <a:r>
              <a:rPr lang="en-US" sz="1100" dirty="0" err="1" smtClean="0">
                <a:latin typeface="Calibri" pitchFamily="34" charset="0"/>
              </a:rPr>
              <a:t>Seshadri</a:t>
            </a:r>
            <a:r>
              <a:rPr lang="en-US" sz="1100" dirty="0" smtClean="0">
                <a:latin typeface="Calibri" pitchFamily="34" charset="0"/>
              </a:rPr>
              <a:t>, R. “Cohesion II” Lecture in MATRL 218 course, Winter 2014</a:t>
            </a:r>
            <a:r>
              <a:rPr lang="en-US" sz="1100" dirty="0" smtClean="0">
                <a:latin typeface="Calibri" pitchFamily="34" charset="0"/>
              </a:rPr>
              <a:t>, UCSB</a:t>
            </a:r>
            <a:br>
              <a:rPr lang="en-US" sz="1100" dirty="0" smtClean="0">
                <a:latin typeface="Calibri" pitchFamily="34" charset="0"/>
              </a:rPr>
            </a:br>
            <a:r>
              <a:rPr lang="en-US" sz="1100" dirty="0" smtClean="0">
                <a:latin typeface="Calibri" pitchFamily="34" charset="0"/>
              </a:rPr>
              <a:t> http://upload.wikimedia.org/wikipedia/commons/f/f1/Silicon-unit-cell-3D-balls.png</a:t>
            </a:r>
            <a:endParaRPr lang="en-US" sz="1100" dirty="0" smtClean="0">
              <a:latin typeface="Calibri" pitchFamily="34" charset="0"/>
            </a:endParaRPr>
          </a:p>
        </p:txBody>
      </p:sp>
      <p:pic>
        <p:nvPicPr>
          <p:cNvPr id="11" name="Picture 5"/>
          <p:cNvPicPr>
            <a:picLocks noChangeAspect="1" noChangeArrowheads="1"/>
          </p:cNvPicPr>
          <p:nvPr/>
        </p:nvPicPr>
        <p:blipFill>
          <a:blip r:embed="rId2" cstate="print"/>
          <a:srcRect/>
          <a:stretch>
            <a:fillRect/>
          </a:stretch>
        </p:blipFill>
        <p:spPr bwMode="auto">
          <a:xfrm>
            <a:off x="4648200" y="2286000"/>
            <a:ext cx="3810000" cy="495132"/>
          </a:xfrm>
          <a:prstGeom prst="rect">
            <a:avLst/>
          </a:prstGeom>
          <a:noFill/>
          <a:ln w="9525">
            <a:noFill/>
            <a:miter lim="800000"/>
            <a:headEnd/>
            <a:tailEnd/>
          </a:ln>
          <a:effectLst/>
        </p:spPr>
      </p:pic>
      <p:sp>
        <p:nvSpPr>
          <p:cNvPr id="14" name="Rectangle 13"/>
          <p:cNvSpPr/>
          <p:nvPr/>
        </p:nvSpPr>
        <p:spPr bwMode="auto">
          <a:xfrm>
            <a:off x="7162800" y="2286000"/>
            <a:ext cx="1295400" cy="6858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80" charset="-128"/>
            </a:endParaRPr>
          </a:p>
        </p:txBody>
      </p:sp>
      <p:pic>
        <p:nvPicPr>
          <p:cNvPr id="41986" name="Picture 2"/>
          <p:cNvPicPr>
            <a:picLocks noChangeAspect="1" noChangeArrowheads="1"/>
          </p:cNvPicPr>
          <p:nvPr/>
        </p:nvPicPr>
        <p:blipFill>
          <a:blip r:embed="rId3" cstate="print"/>
          <a:srcRect/>
          <a:stretch>
            <a:fillRect/>
          </a:stretch>
        </p:blipFill>
        <p:spPr bwMode="auto">
          <a:xfrm>
            <a:off x="4343400" y="3505200"/>
            <a:ext cx="4261243" cy="2209800"/>
          </a:xfrm>
          <a:prstGeom prst="rect">
            <a:avLst/>
          </a:prstGeom>
          <a:noFill/>
          <a:ln w="9525">
            <a:noFill/>
            <a:miter lim="800000"/>
            <a:headEnd/>
            <a:tailEnd/>
          </a:ln>
        </p:spPr>
      </p:pic>
      <p:pic>
        <p:nvPicPr>
          <p:cNvPr id="41987" name="Picture 3"/>
          <p:cNvPicPr>
            <a:picLocks noGrp="1" noChangeAspect="1" noChangeArrowheads="1"/>
          </p:cNvPicPr>
          <p:nvPr>
            <p:ph sz="half" idx="2"/>
          </p:nvPr>
        </p:nvPicPr>
        <p:blipFill>
          <a:blip r:embed="rId4" cstate="print"/>
          <a:srcRect/>
          <a:stretch>
            <a:fillRect/>
          </a:stretch>
        </p:blipFill>
        <p:spPr bwMode="auto">
          <a:xfrm>
            <a:off x="1351907" y="3276600"/>
            <a:ext cx="2228548" cy="2127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Dresselhaus</a:t>
            </a:r>
            <a:r>
              <a:rPr lang="en-US" dirty="0" smtClean="0"/>
              <a:t> Effect</a:t>
            </a:r>
            <a:endParaRPr lang="en-US" dirty="0"/>
          </a:p>
        </p:txBody>
      </p:sp>
      <p:sp>
        <p:nvSpPr>
          <p:cNvPr id="4" name="Text Placeholder 3"/>
          <p:cNvSpPr>
            <a:spLocks noGrp="1"/>
          </p:cNvSpPr>
          <p:nvPr>
            <p:ph sz="half" idx="1"/>
          </p:nvPr>
        </p:nvSpPr>
        <p:spPr/>
        <p:txBody>
          <a:bodyPr/>
          <a:lstStyle/>
          <a:p>
            <a:r>
              <a:rPr lang="en-US" dirty="0" smtClean="0"/>
              <a:t>Bulk Inversion Asymmetry (BIA)</a:t>
            </a:r>
          </a:p>
          <a:p>
            <a:endParaRPr lang="en-US" dirty="0" smtClean="0"/>
          </a:p>
        </p:txBody>
      </p:sp>
      <p:sp>
        <p:nvSpPr>
          <p:cNvPr id="5" name="Date Placeholder 4"/>
          <p:cNvSpPr>
            <a:spLocks noGrp="1"/>
          </p:cNvSpPr>
          <p:nvPr>
            <p:ph type="dt" sz="half" idx="10"/>
          </p:nvPr>
        </p:nvSpPr>
        <p:spPr/>
        <p:txBody>
          <a:body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11</a:t>
            </a:fld>
            <a:endParaRPr lang="en-US"/>
          </a:p>
        </p:txBody>
      </p:sp>
      <p:sp>
        <p:nvSpPr>
          <p:cNvPr id="8" name="Content Placeholder 6"/>
          <p:cNvSpPr txBox="1">
            <a:spLocks/>
          </p:cNvSpPr>
          <p:nvPr/>
        </p:nvSpPr>
        <p:spPr bwMode="auto">
          <a:xfrm>
            <a:off x="4648200" y="1676400"/>
            <a:ext cx="3810000" cy="236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6" name="TextBox 15"/>
          <p:cNvSpPr txBox="1"/>
          <p:nvPr/>
        </p:nvSpPr>
        <p:spPr>
          <a:xfrm>
            <a:off x="3810000" y="6096000"/>
            <a:ext cx="4648200" cy="938719"/>
          </a:xfrm>
          <a:prstGeom prst="rect">
            <a:avLst/>
          </a:prstGeom>
          <a:noFill/>
        </p:spPr>
        <p:txBody>
          <a:bodyPr wrap="square" rtlCol="0">
            <a:spAutoFit/>
          </a:bodyPr>
          <a:lstStyle/>
          <a:p>
            <a:r>
              <a:rPr lang="en-US" sz="1100" dirty="0" smtClean="0">
                <a:latin typeface="Calibri" pitchFamily="34" charset="0"/>
              </a:rPr>
              <a:t>Lorenz Meier, </a:t>
            </a:r>
            <a:r>
              <a:rPr lang="en-US" sz="1100" dirty="0" err="1" smtClean="0">
                <a:latin typeface="Calibri" pitchFamily="34" charset="0"/>
              </a:rPr>
              <a:t>Gian</a:t>
            </a:r>
            <a:r>
              <a:rPr lang="en-US" sz="1100" dirty="0" smtClean="0">
                <a:latin typeface="Calibri" pitchFamily="34" charset="0"/>
              </a:rPr>
              <a:t> </a:t>
            </a:r>
            <a:r>
              <a:rPr lang="en-US" sz="1100" dirty="0" err="1" smtClean="0">
                <a:latin typeface="Calibri" pitchFamily="34" charset="0"/>
              </a:rPr>
              <a:t>Salis</a:t>
            </a:r>
            <a:r>
              <a:rPr lang="en-US" sz="1100" dirty="0" smtClean="0">
                <a:latin typeface="Calibri" pitchFamily="34" charset="0"/>
              </a:rPr>
              <a:t>, Ivan </a:t>
            </a:r>
            <a:r>
              <a:rPr lang="en-US" sz="1100" dirty="0" err="1" smtClean="0">
                <a:latin typeface="Calibri" pitchFamily="34" charset="0"/>
              </a:rPr>
              <a:t>Shorubalko</a:t>
            </a:r>
            <a:r>
              <a:rPr lang="en-US" sz="1100" dirty="0" smtClean="0">
                <a:latin typeface="Calibri" pitchFamily="34" charset="0"/>
              </a:rPr>
              <a:t>, Emilio </a:t>
            </a:r>
            <a:r>
              <a:rPr lang="en-US" sz="1100" dirty="0" err="1" smtClean="0">
                <a:latin typeface="Calibri" pitchFamily="34" charset="0"/>
              </a:rPr>
              <a:t>Gini</a:t>
            </a:r>
            <a:r>
              <a:rPr lang="en-US" sz="1100" dirty="0" smtClean="0">
                <a:latin typeface="Calibri" pitchFamily="34" charset="0"/>
              </a:rPr>
              <a:t>, </a:t>
            </a:r>
            <a:r>
              <a:rPr lang="en-US" sz="1100" dirty="0" err="1" smtClean="0">
                <a:latin typeface="Calibri" pitchFamily="34" charset="0"/>
              </a:rPr>
              <a:t>Silke</a:t>
            </a:r>
            <a:r>
              <a:rPr lang="en-US" sz="1100" dirty="0" smtClean="0">
                <a:latin typeface="Calibri" pitchFamily="34" charset="0"/>
              </a:rPr>
              <a:t> </a:t>
            </a:r>
            <a:r>
              <a:rPr lang="en-US" sz="1100" dirty="0" err="1" smtClean="0">
                <a:latin typeface="Calibri" pitchFamily="34" charset="0"/>
              </a:rPr>
              <a:t>Schön</a:t>
            </a:r>
            <a:r>
              <a:rPr lang="en-US" sz="1100" dirty="0" smtClean="0">
                <a:latin typeface="Calibri" pitchFamily="34" charset="0"/>
              </a:rPr>
              <a:t>, and Klaus </a:t>
            </a:r>
            <a:r>
              <a:rPr lang="en-US" sz="1100" dirty="0" err="1" smtClean="0">
                <a:latin typeface="Calibri" pitchFamily="34" charset="0"/>
              </a:rPr>
              <a:t>Ensslin</a:t>
            </a:r>
            <a:r>
              <a:rPr lang="en-US" sz="1100" dirty="0" smtClean="0">
                <a:latin typeface="Calibri" pitchFamily="34" charset="0"/>
              </a:rPr>
              <a:t>. (2007). Measurement of </a:t>
            </a:r>
            <a:r>
              <a:rPr lang="en-US" sz="1100" dirty="0" err="1" smtClean="0">
                <a:latin typeface="Calibri" pitchFamily="34" charset="0"/>
              </a:rPr>
              <a:t>Rashba</a:t>
            </a:r>
            <a:r>
              <a:rPr lang="en-US" sz="1100" dirty="0" smtClean="0">
                <a:latin typeface="Calibri" pitchFamily="34" charset="0"/>
              </a:rPr>
              <a:t> and </a:t>
            </a:r>
            <a:r>
              <a:rPr lang="en-US" sz="1100" dirty="0" err="1" smtClean="0">
                <a:latin typeface="Calibri" pitchFamily="34" charset="0"/>
              </a:rPr>
              <a:t>Dresselhaus</a:t>
            </a:r>
            <a:r>
              <a:rPr lang="en-US" sz="1100" dirty="0" smtClean="0">
                <a:latin typeface="Calibri" pitchFamily="34" charset="0"/>
              </a:rPr>
              <a:t> spin–orbit magnetic fields. </a:t>
            </a:r>
            <a:r>
              <a:rPr lang="en-US" sz="1100" i="1" dirty="0" smtClean="0">
                <a:latin typeface="Calibri" pitchFamily="34" charset="0"/>
              </a:rPr>
              <a:t>Nature Physics</a:t>
            </a:r>
            <a:r>
              <a:rPr lang="en-US" sz="1100" dirty="0" smtClean="0">
                <a:latin typeface="Calibri" pitchFamily="34" charset="0"/>
              </a:rPr>
              <a:t>. </a:t>
            </a:r>
            <a:r>
              <a:rPr lang="en-US" sz="1100" dirty="0" smtClean="0">
                <a:latin typeface="Calibri" pitchFamily="34" charset="0"/>
              </a:rPr>
              <a:t>doi:10.1038/nphys675</a:t>
            </a:r>
          </a:p>
          <a:p>
            <a:r>
              <a:rPr lang="en-US" sz="1100" dirty="0" smtClean="0">
                <a:latin typeface="Calibri" pitchFamily="34" charset="0"/>
              </a:rPr>
              <a:t>http://en.wikipedia.org/wiki/File:Sphalerite-unit-cell-depth-fade-3D-balls.png</a:t>
            </a:r>
          </a:p>
          <a:p>
            <a:endParaRPr lang="en-US" sz="1100" dirty="0">
              <a:latin typeface="Calibri" pitchFamily="34" charset="0"/>
            </a:endParaRPr>
          </a:p>
        </p:txBody>
      </p:sp>
      <p:pic>
        <p:nvPicPr>
          <p:cNvPr id="2058" name="Picture 10"/>
          <p:cNvPicPr>
            <a:picLocks noGrp="1" noChangeAspect="1" noChangeArrowheads="1"/>
          </p:cNvPicPr>
          <p:nvPr>
            <p:ph sz="half" idx="2"/>
          </p:nvPr>
        </p:nvPicPr>
        <p:blipFill>
          <a:blip r:embed="rId2" cstate="print"/>
          <a:srcRect/>
          <a:stretch>
            <a:fillRect/>
          </a:stretch>
        </p:blipFill>
        <p:spPr bwMode="auto">
          <a:xfrm>
            <a:off x="1295400" y="3276600"/>
            <a:ext cx="2341491" cy="2126854"/>
          </a:xfrm>
          <a:prstGeom prst="rect">
            <a:avLst/>
          </a:prstGeom>
          <a:noFill/>
          <a:ln w="9525">
            <a:noFill/>
            <a:miter lim="800000"/>
            <a:headEnd/>
            <a:tailEnd/>
          </a:ln>
        </p:spPr>
      </p:pic>
      <p:pic>
        <p:nvPicPr>
          <p:cNvPr id="11" name="Picture 5"/>
          <p:cNvPicPr>
            <a:picLocks noChangeAspect="1" noChangeArrowheads="1"/>
          </p:cNvPicPr>
          <p:nvPr/>
        </p:nvPicPr>
        <p:blipFill>
          <a:blip r:embed="rId3" cstate="print"/>
          <a:srcRect/>
          <a:stretch>
            <a:fillRect/>
          </a:stretch>
        </p:blipFill>
        <p:spPr bwMode="auto">
          <a:xfrm>
            <a:off x="4648200" y="2286000"/>
            <a:ext cx="3810000" cy="495132"/>
          </a:xfrm>
          <a:prstGeom prst="rect">
            <a:avLst/>
          </a:prstGeom>
          <a:noFill/>
          <a:ln w="9525">
            <a:noFill/>
            <a:miter lim="800000"/>
            <a:headEnd/>
            <a:tailEnd/>
          </a:ln>
          <a:effectLst/>
        </p:spPr>
      </p:pic>
      <p:sp>
        <p:nvSpPr>
          <p:cNvPr id="14" name="Rectangle 13"/>
          <p:cNvSpPr/>
          <p:nvPr/>
        </p:nvSpPr>
        <p:spPr bwMode="auto">
          <a:xfrm>
            <a:off x="7162800" y="2286000"/>
            <a:ext cx="1295400" cy="6858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80" charset="-128"/>
            </a:endParaRPr>
          </a:p>
        </p:txBody>
      </p:sp>
      <p:pic>
        <p:nvPicPr>
          <p:cNvPr id="13" name="Picture 3"/>
          <p:cNvPicPr>
            <a:picLocks noChangeAspect="1" noChangeArrowheads="1"/>
          </p:cNvPicPr>
          <p:nvPr/>
        </p:nvPicPr>
        <p:blipFill>
          <a:blip r:embed="rId4" cstate="print"/>
          <a:srcRect/>
          <a:stretch>
            <a:fillRect/>
          </a:stretch>
        </p:blipFill>
        <p:spPr bwMode="auto">
          <a:xfrm>
            <a:off x="4876800" y="3124200"/>
            <a:ext cx="2971800" cy="30624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err="1" smtClean="0"/>
              <a:t>Dresselhaus</a:t>
            </a:r>
            <a:r>
              <a:rPr lang="en-US" dirty="0" smtClean="0"/>
              <a:t> and </a:t>
            </a:r>
            <a:r>
              <a:rPr lang="en-US" dirty="0" err="1" smtClean="0"/>
              <a:t>Rashba</a:t>
            </a:r>
            <a:r>
              <a:rPr lang="en-US" dirty="0" smtClean="0"/>
              <a:t> Interaction</a:t>
            </a:r>
            <a:endParaRPr lang="en-US" dirty="0"/>
          </a:p>
        </p:txBody>
      </p:sp>
      <p:sp>
        <p:nvSpPr>
          <p:cNvPr id="10" name="Text Placeholder 9"/>
          <p:cNvSpPr>
            <a:spLocks noGrp="1"/>
          </p:cNvSpPr>
          <p:nvPr>
            <p:ph type="body" idx="1"/>
          </p:nvPr>
        </p:nvSpPr>
        <p:spPr/>
        <p:txBody>
          <a:bodyPr/>
          <a:lstStyle/>
          <a:p>
            <a:r>
              <a:rPr lang="en-US" dirty="0" err="1" smtClean="0"/>
              <a:t>Desselhaus</a:t>
            </a:r>
            <a:endParaRPr lang="en-US" dirty="0"/>
          </a:p>
        </p:txBody>
      </p:sp>
      <p:sp>
        <p:nvSpPr>
          <p:cNvPr id="12" name="Text Placeholder 11"/>
          <p:cNvSpPr>
            <a:spLocks noGrp="1"/>
          </p:cNvSpPr>
          <p:nvPr>
            <p:ph type="body" sz="quarter" idx="3"/>
          </p:nvPr>
        </p:nvSpPr>
        <p:spPr>
          <a:xfrm>
            <a:off x="6248400" y="1600200"/>
            <a:ext cx="4041775" cy="639762"/>
          </a:xfrm>
        </p:spPr>
        <p:txBody>
          <a:bodyPr/>
          <a:lstStyle/>
          <a:p>
            <a:r>
              <a:rPr lang="en-US" dirty="0" err="1" smtClean="0"/>
              <a:t>Rashba</a:t>
            </a:r>
            <a:endParaRPr lang="en-US" dirty="0"/>
          </a:p>
        </p:txBody>
      </p:sp>
      <p:sp>
        <p:nvSpPr>
          <p:cNvPr id="5" name="Date Placeholder 4"/>
          <p:cNvSpPr>
            <a:spLocks noGrp="1"/>
          </p:cNvSpPr>
          <p:nvPr>
            <p:ph type="dt" sz="half" idx="10"/>
          </p:nvPr>
        </p:nvSpPr>
        <p:spPr/>
        <p:txBody>
          <a:bodyPr/>
          <a:lstStyle/>
          <a:p>
            <a:r>
              <a:rPr lang="en-US"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12</a:t>
            </a:fld>
            <a:endParaRPr lang="en-US"/>
          </a:p>
        </p:txBody>
      </p:sp>
      <p:sp>
        <p:nvSpPr>
          <p:cNvPr id="7" name="TextBox 6"/>
          <p:cNvSpPr txBox="1"/>
          <p:nvPr/>
        </p:nvSpPr>
        <p:spPr>
          <a:xfrm>
            <a:off x="3810000" y="6257836"/>
            <a:ext cx="4648200" cy="430887"/>
          </a:xfrm>
          <a:prstGeom prst="rect">
            <a:avLst/>
          </a:prstGeom>
          <a:noFill/>
        </p:spPr>
        <p:txBody>
          <a:bodyPr wrap="square" rtlCol="0">
            <a:spAutoFit/>
          </a:bodyPr>
          <a:lstStyle/>
          <a:p>
            <a:r>
              <a:rPr lang="en-US" sz="1100" dirty="0" smtClean="0">
                <a:latin typeface="Calibri" pitchFamily="34" charset="0"/>
              </a:rPr>
              <a:t>Winkler, R. “Spin-Orbit Coupling in 2 Dimensions” Lecture at University of Hannover, http://www.niu.edu/rwinkler/teaching/spin-04/wh3.pdf</a:t>
            </a:r>
            <a:endParaRPr lang="en-US" sz="1100" dirty="0">
              <a:latin typeface="Calibri" pitchFamily="34" charset="0"/>
            </a:endParaRPr>
          </a:p>
        </p:txBody>
      </p:sp>
      <p:pic>
        <p:nvPicPr>
          <p:cNvPr id="19" name="Picture 2"/>
          <p:cNvPicPr>
            <a:picLocks noGrp="1" noChangeAspect="1" noChangeArrowheads="1"/>
          </p:cNvPicPr>
          <p:nvPr>
            <p:ph sz="quarter" idx="4"/>
          </p:nvPr>
        </p:nvPicPr>
        <p:blipFill>
          <a:blip r:embed="rId2" cstate="print"/>
          <a:srcRect/>
          <a:stretch>
            <a:fillRect/>
          </a:stretch>
        </p:blipFill>
        <p:spPr bwMode="auto">
          <a:xfrm>
            <a:off x="5486400" y="2286000"/>
            <a:ext cx="3095238" cy="2914286"/>
          </a:xfrm>
          <a:prstGeom prst="rect">
            <a:avLst/>
          </a:prstGeom>
          <a:noFill/>
          <a:ln w="9525">
            <a:noFill/>
            <a:miter lim="800000"/>
            <a:headEnd/>
            <a:tailEnd/>
          </a:ln>
        </p:spPr>
      </p:pic>
      <p:pic>
        <p:nvPicPr>
          <p:cNvPr id="21" name="Picture 1"/>
          <p:cNvPicPr>
            <a:picLocks noGrp="1" noChangeAspect="1" noChangeArrowheads="1"/>
          </p:cNvPicPr>
          <p:nvPr>
            <p:ph sz="half" idx="2"/>
          </p:nvPr>
        </p:nvPicPr>
        <p:blipFill>
          <a:blip r:embed="rId3" cstate="print"/>
          <a:srcRect/>
          <a:stretch>
            <a:fillRect/>
          </a:stretch>
        </p:blipFill>
        <p:spPr bwMode="auto">
          <a:xfrm>
            <a:off x="0" y="2209800"/>
            <a:ext cx="2943225" cy="3048000"/>
          </a:xfrm>
          <a:prstGeom prst="rect">
            <a:avLst/>
          </a:prstGeom>
          <a:noFill/>
          <a:ln w="9525">
            <a:noFill/>
            <a:miter lim="800000"/>
            <a:headEnd/>
            <a:tailEnd/>
          </a:ln>
        </p:spPr>
      </p:pic>
      <p:pic>
        <p:nvPicPr>
          <p:cNvPr id="23" name="Picture 2"/>
          <p:cNvPicPr>
            <a:picLocks noChangeAspect="1" noChangeArrowheads="1"/>
          </p:cNvPicPr>
          <p:nvPr/>
        </p:nvPicPr>
        <p:blipFill>
          <a:blip r:embed="rId4" cstate="print"/>
          <a:srcRect/>
          <a:stretch>
            <a:fillRect/>
          </a:stretch>
        </p:blipFill>
        <p:spPr bwMode="auto">
          <a:xfrm>
            <a:off x="2971800" y="3733800"/>
            <a:ext cx="2551352" cy="2510983"/>
          </a:xfrm>
          <a:prstGeom prst="rect">
            <a:avLst/>
          </a:prstGeom>
          <a:noFill/>
          <a:ln w="9525">
            <a:noFill/>
            <a:miter lim="800000"/>
            <a:headEnd/>
            <a:tailEnd/>
          </a:ln>
          <a:effectLst/>
        </p:spPr>
      </p:pic>
      <p:sp>
        <p:nvSpPr>
          <p:cNvPr id="24" name="Text Placeholder 9"/>
          <p:cNvSpPr txBox="1">
            <a:spLocks/>
          </p:cNvSpPr>
          <p:nvPr/>
        </p:nvSpPr>
        <p:spPr bwMode="auto">
          <a:xfrm>
            <a:off x="3352800" y="3124200"/>
            <a:ext cx="2362200" cy="6397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rgbClr val="486296"/>
              </a:buClr>
              <a:buSzPct val="120000"/>
              <a:buFont typeface="Times" pitchFamily="80" charset="0"/>
              <a:buNone/>
              <a:tabLst/>
              <a:defRPr/>
            </a:pPr>
            <a:r>
              <a:rPr kumimoji="0" lang="en-US" sz="2400" b="1" i="0" u="none" strike="noStrike" kern="0" cap="none" spc="0" normalizeH="0" baseline="0" noProof="0" dirty="0" smtClean="0">
                <a:ln>
                  <a:noFill/>
                </a:ln>
                <a:solidFill>
                  <a:schemeClr val="tx1"/>
                </a:solidFill>
                <a:effectLst/>
                <a:uLnTx/>
                <a:uFillTx/>
                <a:latin typeface="+mn-lt"/>
                <a:ea typeface="+mn-ea"/>
                <a:cs typeface="+mn-cs"/>
              </a:rPr>
              <a:t>Net S.</a:t>
            </a:r>
            <a:r>
              <a:rPr lang="en-US" b="1" kern="0" noProof="0" dirty="0" smtClean="0">
                <a:latin typeface="+mn-lt"/>
                <a:ea typeface="+mn-ea"/>
              </a:rPr>
              <a:t>O. Field</a:t>
            </a: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Special Case</a:t>
            </a:r>
            <a:endParaRPr lang="en-US" dirty="0"/>
          </a:p>
        </p:txBody>
      </p:sp>
      <p:pic>
        <p:nvPicPr>
          <p:cNvPr id="43011" name="Picture 3"/>
          <p:cNvPicPr>
            <a:picLocks noGrp="1" noChangeAspect="1" noChangeArrowheads="1"/>
          </p:cNvPicPr>
          <p:nvPr>
            <p:ph sz="half" idx="1"/>
          </p:nvPr>
        </p:nvPicPr>
        <p:blipFill>
          <a:blip r:embed="rId2" cstate="print"/>
          <a:stretch>
            <a:fillRect/>
          </a:stretch>
        </p:blipFill>
        <p:spPr bwMode="auto">
          <a:xfrm>
            <a:off x="838200" y="1524000"/>
            <a:ext cx="2257425" cy="2324100"/>
          </a:xfrm>
          <a:prstGeom prst="rect">
            <a:avLst/>
          </a:prstGeom>
          <a:noFill/>
          <a:ln w="9525">
            <a:noFill/>
            <a:miter lim="800000"/>
            <a:headEnd/>
            <a:tailEnd/>
          </a:ln>
        </p:spPr>
      </p:pic>
      <p:sp>
        <p:nvSpPr>
          <p:cNvPr id="15" name="Content Placeholder 14"/>
          <p:cNvSpPr>
            <a:spLocks noGrp="1"/>
          </p:cNvSpPr>
          <p:nvPr>
            <p:ph sz="half" idx="2"/>
          </p:nvPr>
        </p:nvSpPr>
        <p:spPr/>
        <p:txBody>
          <a:bodyPr/>
          <a:lstStyle/>
          <a:p>
            <a:r>
              <a:rPr lang="en-US" sz="1800" dirty="0" smtClean="0">
                <a:latin typeface="+mj-lt"/>
              </a:rPr>
              <a:t>When </a:t>
            </a:r>
            <a:r>
              <a:rPr lang="en-US" sz="1800" dirty="0" err="1" smtClean="0">
                <a:latin typeface="+mj-lt"/>
              </a:rPr>
              <a:t>Rashba</a:t>
            </a:r>
            <a:r>
              <a:rPr lang="en-US" sz="1800" dirty="0" smtClean="0">
                <a:latin typeface="+mj-lt"/>
              </a:rPr>
              <a:t> and </a:t>
            </a:r>
            <a:r>
              <a:rPr lang="en-US" sz="1800" dirty="0" err="1" smtClean="0">
                <a:latin typeface="+mj-lt"/>
              </a:rPr>
              <a:t>Dresselhaus</a:t>
            </a:r>
            <a:r>
              <a:rPr lang="en-US" sz="1800" dirty="0" smtClean="0">
                <a:latin typeface="+mj-lt"/>
              </a:rPr>
              <a:t> coupling are of equal magnitude</a:t>
            </a:r>
            <a:endParaRPr lang="en-US" sz="1800" dirty="0" smtClean="0">
              <a:latin typeface="+mj-lt"/>
            </a:endParaRPr>
          </a:p>
          <a:p>
            <a:r>
              <a:rPr lang="en-US" sz="1800" dirty="0" smtClean="0">
                <a:latin typeface="+mj-lt"/>
              </a:rPr>
              <a:t>Invariance with </a:t>
            </a:r>
            <a:r>
              <a:rPr lang="en-US" sz="1800" dirty="0" smtClean="0">
                <a:latin typeface="+mj-lt"/>
              </a:rPr>
              <a:t>respect to rotation </a:t>
            </a:r>
            <a:r>
              <a:rPr lang="en-US" sz="1800" dirty="0" smtClean="0">
                <a:latin typeface="+mj-lt"/>
              </a:rPr>
              <a:t>of electron spin gives conservation </a:t>
            </a:r>
            <a:r>
              <a:rPr lang="en-US" sz="1800" dirty="0" smtClean="0">
                <a:latin typeface="+mj-lt"/>
              </a:rPr>
              <a:t>of spin polarization </a:t>
            </a:r>
            <a:endParaRPr lang="en-US" sz="1800" dirty="0" smtClean="0">
              <a:latin typeface="+mj-lt"/>
            </a:endParaRPr>
          </a:p>
          <a:p>
            <a:r>
              <a:rPr lang="en-US" sz="1800" dirty="0" smtClean="0">
                <a:latin typeface="+mj-lt"/>
              </a:rPr>
              <a:t>Normally broken by spin-orbit coupling</a:t>
            </a:r>
          </a:p>
          <a:p>
            <a:r>
              <a:rPr lang="en-US" sz="1800" dirty="0" smtClean="0">
                <a:latin typeface="+mj-lt"/>
              </a:rPr>
              <a:t>Can recover this symmetry with amplitude and phase of helical density wave if </a:t>
            </a:r>
            <a:r>
              <a:rPr lang="en-US" sz="1800" dirty="0" err="1" smtClean="0">
                <a:latin typeface="+mj-lt"/>
              </a:rPr>
              <a:t>Rashba</a:t>
            </a:r>
            <a:r>
              <a:rPr lang="en-US" sz="1800" dirty="0" smtClean="0">
                <a:latin typeface="+mj-lt"/>
              </a:rPr>
              <a:t> and </a:t>
            </a:r>
            <a:r>
              <a:rPr lang="en-US" sz="1800" dirty="0" err="1" smtClean="0">
                <a:latin typeface="+mj-lt"/>
              </a:rPr>
              <a:t>Dresselhaus</a:t>
            </a:r>
            <a:r>
              <a:rPr lang="en-US" sz="1800" dirty="0" smtClean="0">
                <a:latin typeface="+mj-lt"/>
              </a:rPr>
              <a:t> effects are equal</a:t>
            </a:r>
            <a:endParaRPr lang="en-US" sz="1800" dirty="0">
              <a:latin typeface="+mj-lt"/>
            </a:endParaRPr>
          </a:p>
        </p:txBody>
      </p:sp>
      <p:sp>
        <p:nvSpPr>
          <p:cNvPr id="5" name="Date Placeholder 4"/>
          <p:cNvSpPr>
            <a:spLocks noGrp="1"/>
          </p:cNvSpPr>
          <p:nvPr>
            <p:ph type="dt" sz="half" idx="10"/>
          </p:nvPr>
        </p:nvSpPr>
        <p:spPr/>
        <p:txBody>
          <a:bodyPr/>
          <a:lstStyle/>
          <a:p>
            <a:r>
              <a:rPr lang="en-US"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13</a:t>
            </a:fld>
            <a:endParaRPr lang="en-US"/>
          </a:p>
        </p:txBody>
      </p:sp>
      <p:sp>
        <p:nvSpPr>
          <p:cNvPr id="7" name="TextBox 6"/>
          <p:cNvSpPr txBox="1"/>
          <p:nvPr/>
        </p:nvSpPr>
        <p:spPr>
          <a:xfrm>
            <a:off x="1447800" y="6257836"/>
            <a:ext cx="7162800" cy="600164"/>
          </a:xfrm>
          <a:prstGeom prst="rect">
            <a:avLst/>
          </a:prstGeom>
          <a:noFill/>
        </p:spPr>
        <p:txBody>
          <a:bodyPr wrap="square" rtlCol="0">
            <a:spAutoFit/>
          </a:bodyPr>
          <a:lstStyle/>
          <a:p>
            <a:r>
              <a:rPr lang="en-US" sz="1100" dirty="0" smtClean="0">
                <a:latin typeface="Calibri" pitchFamily="34" charset="0"/>
              </a:rPr>
              <a:t>Liu</a:t>
            </a:r>
            <a:r>
              <a:rPr lang="en-US" sz="1100" dirty="0" smtClean="0">
                <a:latin typeface="Calibri" pitchFamily="34" charset="0"/>
              </a:rPr>
              <a:t>, M.-H.; Chen, K.-W.; Chen, S.-H.; Chang, C.-R. Persistent spin helix in </a:t>
            </a:r>
            <a:r>
              <a:rPr lang="en-US" sz="1100" dirty="0" err="1" smtClean="0">
                <a:latin typeface="Calibri" pitchFamily="34" charset="0"/>
              </a:rPr>
              <a:t>Rashba-Dresselhaus</a:t>
            </a:r>
            <a:r>
              <a:rPr lang="en-US" sz="1100" dirty="0" smtClean="0">
                <a:latin typeface="Calibri" pitchFamily="34" charset="0"/>
              </a:rPr>
              <a:t> two-dimensional electron systems. </a:t>
            </a:r>
            <a:r>
              <a:rPr lang="en-US" sz="1100" i="1" dirty="0" smtClean="0">
                <a:latin typeface="Calibri" pitchFamily="34" charset="0"/>
              </a:rPr>
              <a:t>Phys. Rev. B</a:t>
            </a:r>
            <a:r>
              <a:rPr lang="en-US" sz="1100" dirty="0" smtClean="0">
                <a:latin typeface="Calibri" pitchFamily="34" charset="0"/>
              </a:rPr>
              <a:t> </a:t>
            </a:r>
            <a:r>
              <a:rPr lang="en-US" sz="1100" b="1" dirty="0" smtClean="0">
                <a:latin typeface="Calibri" pitchFamily="34" charset="0"/>
              </a:rPr>
              <a:t>2006</a:t>
            </a:r>
            <a:r>
              <a:rPr lang="en-US" sz="1100" dirty="0" smtClean="0">
                <a:latin typeface="Calibri" pitchFamily="34" charset="0"/>
              </a:rPr>
              <a:t>, </a:t>
            </a:r>
            <a:r>
              <a:rPr lang="en-US" sz="1100" i="1" dirty="0" smtClean="0">
                <a:latin typeface="Calibri" pitchFamily="34" charset="0"/>
              </a:rPr>
              <a:t>74</a:t>
            </a:r>
            <a:r>
              <a:rPr lang="en-US" sz="1100" dirty="0" smtClean="0">
                <a:latin typeface="Calibri" pitchFamily="34" charset="0"/>
              </a:rPr>
              <a:t>, 235322.</a:t>
            </a:r>
          </a:p>
          <a:p>
            <a:endParaRPr lang="en-US" sz="1100" dirty="0">
              <a:latin typeface="Calibri" pitchFamily="34" charset="0"/>
            </a:endParaRPr>
          </a:p>
        </p:txBody>
      </p:sp>
      <p:pic>
        <p:nvPicPr>
          <p:cNvPr id="43013" name="Picture 5"/>
          <p:cNvPicPr>
            <a:picLocks noChangeAspect="1" noChangeArrowheads="1"/>
          </p:cNvPicPr>
          <p:nvPr/>
        </p:nvPicPr>
        <p:blipFill>
          <a:blip r:embed="rId3" cstate="print"/>
          <a:srcRect/>
          <a:stretch>
            <a:fillRect/>
          </a:stretch>
        </p:blipFill>
        <p:spPr bwMode="auto">
          <a:xfrm>
            <a:off x="533400" y="3733800"/>
            <a:ext cx="2724150" cy="230921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685800"/>
            <a:ext cx="9144000" cy="685800"/>
          </a:xfrm>
        </p:spPr>
        <p:txBody>
          <a:bodyPr/>
          <a:lstStyle/>
          <a:p>
            <a:r>
              <a:rPr lang="en-US" dirty="0" smtClean="0"/>
              <a:t>Review: S.O. Coupling in Atomic Physics</a:t>
            </a:r>
            <a:endParaRPr lang="en-US" dirty="0"/>
          </a:p>
        </p:txBody>
      </p:sp>
      <p:sp>
        <p:nvSpPr>
          <p:cNvPr id="5" name="Date Placeholder 4"/>
          <p:cNvSpPr>
            <a:spLocks noGrp="1"/>
          </p:cNvSpPr>
          <p:nvPr>
            <p:ph type="dt" sz="half" idx="10"/>
          </p:nvPr>
        </p:nvSpPr>
        <p:spPr/>
        <p:txBody>
          <a:body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1</a:t>
            </a:fld>
            <a:endParaRPr lang="en-US" dirty="0"/>
          </a:p>
        </p:txBody>
      </p:sp>
      <p:sp>
        <p:nvSpPr>
          <p:cNvPr id="13" name="Up Arrow 12"/>
          <p:cNvSpPr/>
          <p:nvPr/>
        </p:nvSpPr>
        <p:spPr bwMode="auto">
          <a:xfrm>
            <a:off x="1295400" y="1828800"/>
            <a:ext cx="152400" cy="2971800"/>
          </a:xfrm>
          <a:prstGeom prst="upArrow">
            <a:avLst/>
          </a:prstGeom>
          <a:solidFill>
            <a:srgbClr val="04162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16" name="Oval 15"/>
          <p:cNvSpPr/>
          <p:nvPr/>
        </p:nvSpPr>
        <p:spPr bwMode="auto">
          <a:xfrm>
            <a:off x="685800" y="2438400"/>
            <a:ext cx="1371600" cy="13716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15" name="Oval 14"/>
          <p:cNvSpPr/>
          <p:nvPr/>
        </p:nvSpPr>
        <p:spPr bwMode="auto">
          <a:xfrm>
            <a:off x="228600" y="2743200"/>
            <a:ext cx="304800" cy="304800"/>
          </a:xfrm>
          <a:prstGeom prst="ellipse">
            <a:avLst/>
          </a:prstGeom>
          <a:solidFill>
            <a:srgbClr val="FFC000"/>
          </a:solidFill>
          <a:ln>
            <a:solidFill>
              <a:srgbClr val="041624"/>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cxnSp>
        <p:nvCxnSpPr>
          <p:cNvPr id="18" name="Straight Arrow Connector 17"/>
          <p:cNvCxnSpPr/>
          <p:nvPr/>
        </p:nvCxnSpPr>
        <p:spPr bwMode="auto">
          <a:xfrm flipV="1">
            <a:off x="381000" y="2514600"/>
            <a:ext cx="0" cy="762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Curved Up Arrow 13"/>
          <p:cNvSpPr/>
          <p:nvPr/>
        </p:nvSpPr>
        <p:spPr bwMode="auto">
          <a:xfrm>
            <a:off x="381000" y="3048000"/>
            <a:ext cx="2057400" cy="381000"/>
          </a:xfrm>
          <a:prstGeom prst="curvedUpArrow">
            <a:avLst/>
          </a:prstGeom>
          <a:solidFill>
            <a:srgbClr val="04162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pic>
        <p:nvPicPr>
          <p:cNvPr id="3074" name="Picture 2"/>
          <p:cNvPicPr>
            <a:picLocks noChangeAspect="1" noChangeArrowheads="1"/>
          </p:cNvPicPr>
          <p:nvPr/>
        </p:nvPicPr>
        <p:blipFill>
          <a:blip r:embed="rId3" cstate="print"/>
          <a:srcRect/>
          <a:stretch>
            <a:fillRect/>
          </a:stretch>
        </p:blipFill>
        <p:spPr bwMode="auto">
          <a:xfrm>
            <a:off x="152400" y="4953000"/>
            <a:ext cx="3081867" cy="749643"/>
          </a:xfrm>
          <a:prstGeom prst="rect">
            <a:avLst/>
          </a:prstGeom>
          <a:noFill/>
          <a:ln w="9525">
            <a:noFill/>
            <a:miter lim="800000"/>
            <a:headEnd/>
            <a:tailEnd/>
          </a:ln>
        </p:spPr>
      </p:pic>
      <p:sp>
        <p:nvSpPr>
          <p:cNvPr id="22" name="TextBox 21"/>
          <p:cNvSpPr txBox="1"/>
          <p:nvPr/>
        </p:nvSpPr>
        <p:spPr>
          <a:xfrm>
            <a:off x="3886200" y="1981200"/>
            <a:ext cx="3962400" cy="830997"/>
          </a:xfrm>
          <a:prstGeom prst="rect">
            <a:avLst/>
          </a:prstGeom>
          <a:noFill/>
        </p:spPr>
        <p:txBody>
          <a:bodyPr wrap="square" rtlCol="0">
            <a:spAutoFit/>
          </a:bodyPr>
          <a:lstStyle/>
          <a:p>
            <a:r>
              <a:rPr lang="en-US" dirty="0" smtClean="0"/>
              <a:t>Electron orbits nucleus in potential energy well V</a:t>
            </a:r>
            <a:r>
              <a:rPr lang="en-US" baseline="-25000" dirty="0" smtClean="0"/>
              <a:t>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685800"/>
            <a:ext cx="9144000" cy="685800"/>
          </a:xfrm>
        </p:spPr>
        <p:txBody>
          <a:bodyPr/>
          <a:lstStyle/>
          <a:p>
            <a:r>
              <a:rPr lang="en-US" dirty="0" smtClean="0"/>
              <a:t>Review: S.O. Coupling in Atomic Physics</a:t>
            </a:r>
            <a:endParaRPr lang="en-US" dirty="0"/>
          </a:p>
        </p:txBody>
      </p:sp>
      <p:sp>
        <p:nvSpPr>
          <p:cNvPr id="5" name="Date Placeholder 4"/>
          <p:cNvSpPr>
            <a:spLocks noGrp="1"/>
          </p:cNvSpPr>
          <p:nvPr>
            <p:ph type="dt" sz="half" idx="10"/>
          </p:nvPr>
        </p:nvSpPr>
        <p:spPr/>
        <p:txBody>
          <a:body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2</a:t>
            </a:fld>
            <a:endParaRPr lang="en-US" dirty="0"/>
          </a:p>
        </p:txBody>
      </p:sp>
      <p:sp>
        <p:nvSpPr>
          <p:cNvPr id="13" name="Up Arrow 12"/>
          <p:cNvSpPr/>
          <p:nvPr/>
        </p:nvSpPr>
        <p:spPr bwMode="auto">
          <a:xfrm>
            <a:off x="609600" y="1828800"/>
            <a:ext cx="152400" cy="2971800"/>
          </a:xfrm>
          <a:prstGeom prst="upArrow">
            <a:avLst/>
          </a:prstGeom>
          <a:solidFill>
            <a:srgbClr val="04162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16" name="Oval 15"/>
          <p:cNvSpPr/>
          <p:nvPr/>
        </p:nvSpPr>
        <p:spPr bwMode="auto">
          <a:xfrm>
            <a:off x="0" y="2514600"/>
            <a:ext cx="1371600" cy="13716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15" name="Oval 14"/>
          <p:cNvSpPr/>
          <p:nvPr/>
        </p:nvSpPr>
        <p:spPr bwMode="auto">
          <a:xfrm>
            <a:off x="1524000" y="3200400"/>
            <a:ext cx="304800" cy="304800"/>
          </a:xfrm>
          <a:prstGeom prst="ellipse">
            <a:avLst/>
          </a:prstGeom>
          <a:solidFill>
            <a:srgbClr val="FFC000"/>
          </a:solidFill>
          <a:ln>
            <a:solidFill>
              <a:srgbClr val="041624"/>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cxnSp>
        <p:nvCxnSpPr>
          <p:cNvPr id="18" name="Straight Arrow Connector 17"/>
          <p:cNvCxnSpPr/>
          <p:nvPr/>
        </p:nvCxnSpPr>
        <p:spPr bwMode="auto">
          <a:xfrm flipV="1">
            <a:off x="1676400" y="2971800"/>
            <a:ext cx="0" cy="762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Curved Up Arrow 13"/>
          <p:cNvSpPr/>
          <p:nvPr/>
        </p:nvSpPr>
        <p:spPr bwMode="auto">
          <a:xfrm>
            <a:off x="685800" y="3352800"/>
            <a:ext cx="2057400" cy="381000"/>
          </a:xfrm>
          <a:prstGeom prst="curvedUpArrow">
            <a:avLst/>
          </a:prstGeom>
          <a:solidFill>
            <a:srgbClr val="04162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pic>
        <p:nvPicPr>
          <p:cNvPr id="3074" name="Picture 2"/>
          <p:cNvPicPr>
            <a:picLocks noChangeAspect="1" noChangeArrowheads="1"/>
          </p:cNvPicPr>
          <p:nvPr/>
        </p:nvPicPr>
        <p:blipFill>
          <a:blip r:embed="rId3" cstate="print"/>
          <a:srcRect/>
          <a:stretch>
            <a:fillRect/>
          </a:stretch>
        </p:blipFill>
        <p:spPr bwMode="auto">
          <a:xfrm>
            <a:off x="152400" y="4953000"/>
            <a:ext cx="3081867" cy="749643"/>
          </a:xfrm>
          <a:prstGeom prst="rect">
            <a:avLst/>
          </a:prstGeom>
          <a:noFill/>
          <a:ln w="9525">
            <a:noFill/>
            <a:miter lim="800000"/>
            <a:headEnd/>
            <a:tailEnd/>
          </a:ln>
        </p:spPr>
      </p:pic>
      <p:sp>
        <p:nvSpPr>
          <p:cNvPr id="11" name="TextBox 10"/>
          <p:cNvSpPr txBox="1"/>
          <p:nvPr/>
        </p:nvSpPr>
        <p:spPr>
          <a:xfrm>
            <a:off x="3886200" y="1981200"/>
            <a:ext cx="3962400" cy="2677656"/>
          </a:xfrm>
          <a:prstGeom prst="rect">
            <a:avLst/>
          </a:prstGeom>
          <a:noFill/>
        </p:spPr>
        <p:txBody>
          <a:bodyPr wrap="square" rtlCol="0">
            <a:spAutoFit/>
          </a:bodyPr>
          <a:lstStyle/>
          <a:p>
            <a:r>
              <a:rPr lang="en-US" dirty="0" smtClean="0"/>
              <a:t>Electron orbits nucleus in potential energy well V</a:t>
            </a:r>
            <a:r>
              <a:rPr lang="en-US" baseline="-25000" dirty="0" smtClean="0"/>
              <a:t>0</a:t>
            </a:r>
            <a:endParaRPr lang="en-US" dirty="0" smtClean="0"/>
          </a:p>
          <a:p>
            <a:endParaRPr lang="en-US" dirty="0" smtClean="0"/>
          </a:p>
          <a:p>
            <a:r>
              <a:rPr lang="en-US" dirty="0" smtClean="0"/>
              <a:t>From POV of the electron, nucleus revolves around the electron, with speed dependent on p</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685800"/>
            <a:ext cx="9144000" cy="685800"/>
          </a:xfrm>
        </p:spPr>
        <p:txBody>
          <a:bodyPr/>
          <a:lstStyle/>
          <a:p>
            <a:r>
              <a:rPr lang="en-US" dirty="0" smtClean="0"/>
              <a:t>Review: S.O. Coupling in Atomic Physics</a:t>
            </a:r>
            <a:endParaRPr lang="en-US" dirty="0"/>
          </a:p>
        </p:txBody>
      </p:sp>
      <p:sp>
        <p:nvSpPr>
          <p:cNvPr id="5" name="Date Placeholder 4"/>
          <p:cNvSpPr>
            <a:spLocks noGrp="1"/>
          </p:cNvSpPr>
          <p:nvPr>
            <p:ph type="dt" sz="half" idx="10"/>
          </p:nvPr>
        </p:nvSpPr>
        <p:spPr/>
        <p:txBody>
          <a:body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3</a:t>
            </a:fld>
            <a:endParaRPr lang="en-US" dirty="0"/>
          </a:p>
        </p:txBody>
      </p:sp>
      <p:sp>
        <p:nvSpPr>
          <p:cNvPr id="13" name="Up Arrow 12"/>
          <p:cNvSpPr/>
          <p:nvPr/>
        </p:nvSpPr>
        <p:spPr bwMode="auto">
          <a:xfrm>
            <a:off x="609600" y="1828800"/>
            <a:ext cx="152400" cy="2971800"/>
          </a:xfrm>
          <a:prstGeom prst="upArrow">
            <a:avLst/>
          </a:prstGeom>
          <a:solidFill>
            <a:srgbClr val="04162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16" name="Oval 15"/>
          <p:cNvSpPr/>
          <p:nvPr/>
        </p:nvSpPr>
        <p:spPr bwMode="auto">
          <a:xfrm>
            <a:off x="0" y="2514600"/>
            <a:ext cx="1371600" cy="13716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15" name="Oval 14"/>
          <p:cNvSpPr/>
          <p:nvPr/>
        </p:nvSpPr>
        <p:spPr bwMode="auto">
          <a:xfrm>
            <a:off x="1524000" y="3200400"/>
            <a:ext cx="304800" cy="304800"/>
          </a:xfrm>
          <a:prstGeom prst="ellipse">
            <a:avLst/>
          </a:prstGeom>
          <a:solidFill>
            <a:srgbClr val="FFC000"/>
          </a:solidFill>
          <a:ln>
            <a:solidFill>
              <a:srgbClr val="041624"/>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cxnSp>
        <p:nvCxnSpPr>
          <p:cNvPr id="18" name="Straight Arrow Connector 17"/>
          <p:cNvCxnSpPr/>
          <p:nvPr/>
        </p:nvCxnSpPr>
        <p:spPr bwMode="auto">
          <a:xfrm flipV="1">
            <a:off x="1676400" y="2971800"/>
            <a:ext cx="0" cy="762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Curved Up Arrow 13"/>
          <p:cNvSpPr/>
          <p:nvPr/>
        </p:nvSpPr>
        <p:spPr bwMode="auto">
          <a:xfrm>
            <a:off x="685800" y="3352800"/>
            <a:ext cx="2057400" cy="381000"/>
          </a:xfrm>
          <a:prstGeom prst="curvedUpArrow">
            <a:avLst/>
          </a:prstGeom>
          <a:solidFill>
            <a:srgbClr val="04162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pic>
        <p:nvPicPr>
          <p:cNvPr id="3074" name="Picture 2"/>
          <p:cNvPicPr>
            <a:picLocks noChangeAspect="1" noChangeArrowheads="1"/>
          </p:cNvPicPr>
          <p:nvPr/>
        </p:nvPicPr>
        <p:blipFill>
          <a:blip r:embed="rId3" cstate="print"/>
          <a:srcRect/>
          <a:stretch>
            <a:fillRect/>
          </a:stretch>
        </p:blipFill>
        <p:spPr bwMode="auto">
          <a:xfrm>
            <a:off x="152400" y="4953000"/>
            <a:ext cx="3081867" cy="749643"/>
          </a:xfrm>
          <a:prstGeom prst="rect">
            <a:avLst/>
          </a:prstGeom>
          <a:noFill/>
          <a:ln w="9525">
            <a:noFill/>
            <a:miter lim="800000"/>
            <a:headEnd/>
            <a:tailEnd/>
          </a:ln>
        </p:spPr>
      </p:pic>
      <p:sp>
        <p:nvSpPr>
          <p:cNvPr id="11" name="TextBox 10"/>
          <p:cNvSpPr txBox="1"/>
          <p:nvPr/>
        </p:nvSpPr>
        <p:spPr>
          <a:xfrm>
            <a:off x="3886200" y="1981200"/>
            <a:ext cx="3962400" cy="3046988"/>
          </a:xfrm>
          <a:prstGeom prst="rect">
            <a:avLst/>
          </a:prstGeom>
          <a:noFill/>
        </p:spPr>
        <p:txBody>
          <a:bodyPr wrap="square" rtlCol="0">
            <a:spAutoFit/>
          </a:bodyPr>
          <a:lstStyle/>
          <a:p>
            <a:r>
              <a:rPr lang="en-US" dirty="0" smtClean="0"/>
              <a:t>Mobile positive charge induces B field perpendicular to p and V</a:t>
            </a:r>
            <a:r>
              <a:rPr lang="en-US" baseline="-25000" dirty="0" smtClean="0"/>
              <a:t>0</a:t>
            </a:r>
            <a:r>
              <a:rPr lang="en-US" dirty="0" smtClean="0"/>
              <a:t> </a:t>
            </a:r>
          </a:p>
          <a:p>
            <a:endParaRPr lang="en-US" dirty="0" smtClean="0"/>
          </a:p>
          <a:p>
            <a:r>
              <a:rPr lang="en-US" dirty="0" smtClean="0"/>
              <a:t>Induced field interacts with electron’s spin</a:t>
            </a:r>
          </a:p>
          <a:p>
            <a:endParaRPr lang="en-US" dirty="0" smtClean="0"/>
          </a:p>
          <a:p>
            <a:r>
              <a:rPr lang="en-US" dirty="0" smtClean="0"/>
              <a:t> </a:t>
            </a:r>
          </a:p>
        </p:txBody>
      </p:sp>
      <p:sp>
        <p:nvSpPr>
          <p:cNvPr id="17" name="Arc 16"/>
          <p:cNvSpPr/>
          <p:nvPr/>
        </p:nvSpPr>
        <p:spPr bwMode="auto">
          <a:xfrm>
            <a:off x="685800" y="1905000"/>
            <a:ext cx="762000" cy="3048000"/>
          </a:xfrm>
          <a:prstGeom prst="arc">
            <a:avLst>
              <a:gd name="adj1" fmla="val 16511672"/>
              <a:gd name="adj2" fmla="val 507461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19" name="Arc 18"/>
          <p:cNvSpPr/>
          <p:nvPr/>
        </p:nvSpPr>
        <p:spPr bwMode="auto">
          <a:xfrm>
            <a:off x="457200" y="1905000"/>
            <a:ext cx="762000" cy="3048000"/>
          </a:xfrm>
          <a:prstGeom prst="arc">
            <a:avLst>
              <a:gd name="adj1" fmla="val 15808817"/>
              <a:gd name="adj2" fmla="val 5736591"/>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20" name="Arc 19"/>
          <p:cNvSpPr/>
          <p:nvPr/>
        </p:nvSpPr>
        <p:spPr bwMode="auto">
          <a:xfrm flipH="1">
            <a:off x="1905000" y="1905000"/>
            <a:ext cx="762000" cy="3048000"/>
          </a:xfrm>
          <a:prstGeom prst="arc">
            <a:avLst>
              <a:gd name="adj1" fmla="val 16511672"/>
              <a:gd name="adj2" fmla="val 5074610"/>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21" name="Arc 20"/>
          <p:cNvSpPr/>
          <p:nvPr/>
        </p:nvSpPr>
        <p:spPr bwMode="auto">
          <a:xfrm flipH="1">
            <a:off x="2133600" y="1905000"/>
            <a:ext cx="762000" cy="3048000"/>
          </a:xfrm>
          <a:prstGeom prst="arc">
            <a:avLst>
              <a:gd name="adj1" fmla="val 15808817"/>
              <a:gd name="adj2" fmla="val 5736591"/>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80"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Spin-Orbit Gap</a:t>
            </a:r>
            <a:endParaRPr lang="en-US" dirty="0"/>
          </a:p>
        </p:txBody>
      </p:sp>
      <p:sp>
        <p:nvSpPr>
          <p:cNvPr id="4" name="Date Placeholder 3"/>
          <p:cNvSpPr>
            <a:spLocks noGrp="1"/>
          </p:cNvSpPr>
          <p:nvPr>
            <p:ph type="dt" sz="half" idx="10"/>
          </p:nvPr>
        </p:nvSpPr>
        <p:spPr/>
        <p:txBody>
          <a:bodyPr/>
          <a:lstStyle/>
          <a:p>
            <a:r>
              <a:rPr lang="en-US" dirty="0" smtClean="0"/>
              <a:t>Monday, June 2, 2014</a:t>
            </a:r>
            <a:endParaRPr lang="en-US" dirty="0"/>
          </a:p>
        </p:txBody>
      </p:sp>
      <p:sp>
        <p:nvSpPr>
          <p:cNvPr id="5" name="Slide Number Placeholder 4"/>
          <p:cNvSpPr>
            <a:spLocks noGrp="1"/>
          </p:cNvSpPr>
          <p:nvPr>
            <p:ph type="sldNum" sz="quarter" idx="12"/>
          </p:nvPr>
        </p:nvSpPr>
        <p:spPr/>
        <p:txBody>
          <a:bodyPr/>
          <a:lstStyle/>
          <a:p>
            <a:fld id="{B1D1C6F3-04F1-42AD-8D51-C4B7D396E19C}" type="slidenum">
              <a:rPr lang="en-US" smtClean="0"/>
              <a:pPr/>
              <a:t>4</a:t>
            </a:fld>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4648200" y="1981200"/>
            <a:ext cx="3467100" cy="3124200"/>
          </a:xfrm>
          <a:prstGeom prst="rect">
            <a:avLst/>
          </a:prstGeom>
          <a:noFill/>
          <a:ln w="9525">
            <a:noFill/>
            <a:miter lim="800000"/>
            <a:headEnd/>
            <a:tailEnd/>
          </a:ln>
        </p:spPr>
      </p:pic>
      <p:sp>
        <p:nvSpPr>
          <p:cNvPr id="13" name="TextBox 12"/>
          <p:cNvSpPr txBox="1"/>
          <p:nvPr/>
        </p:nvSpPr>
        <p:spPr>
          <a:xfrm>
            <a:off x="3810000" y="6427113"/>
            <a:ext cx="4648200" cy="430887"/>
          </a:xfrm>
          <a:prstGeom prst="rect">
            <a:avLst/>
          </a:prstGeom>
          <a:noFill/>
        </p:spPr>
        <p:txBody>
          <a:bodyPr wrap="square" rtlCol="0">
            <a:spAutoFit/>
          </a:bodyPr>
          <a:lstStyle/>
          <a:p>
            <a:r>
              <a:rPr lang="en-US" sz="1100" dirty="0" smtClean="0">
                <a:latin typeface="Calibri" pitchFamily="34" charset="0"/>
              </a:rPr>
              <a:t>Winkler, R. Spin--Orbit Coupling Effects in Two-Dimensional Electron and Hole Systems, 3rd ed.; Springer: New York, 2003; pp 1-30, 61-115.</a:t>
            </a:r>
            <a:endParaRPr lang="en-US" sz="1100" dirty="0">
              <a:latin typeface="Calibri" pitchFamily="34" charset="0"/>
            </a:endParaRPr>
          </a:p>
        </p:txBody>
      </p:sp>
      <p:pic>
        <p:nvPicPr>
          <p:cNvPr id="1027" name="Picture 3"/>
          <p:cNvPicPr>
            <a:picLocks noChangeAspect="1" noChangeArrowheads="1"/>
          </p:cNvPicPr>
          <p:nvPr/>
        </p:nvPicPr>
        <p:blipFill>
          <a:blip r:embed="rId4" cstate="print"/>
          <a:srcRect/>
          <a:stretch>
            <a:fillRect/>
          </a:stretch>
        </p:blipFill>
        <p:spPr bwMode="auto">
          <a:xfrm>
            <a:off x="609600" y="4038600"/>
            <a:ext cx="3590925" cy="1981200"/>
          </a:xfrm>
          <a:prstGeom prst="rect">
            <a:avLst/>
          </a:prstGeom>
          <a:noFill/>
          <a:ln w="9525">
            <a:noFill/>
            <a:miter lim="800000"/>
            <a:headEnd/>
            <a:tailEnd/>
          </a:ln>
        </p:spPr>
      </p:pic>
      <p:pic>
        <p:nvPicPr>
          <p:cNvPr id="1028" name="Picture 4"/>
          <p:cNvPicPr>
            <a:picLocks noChangeAspect="1" noChangeArrowheads="1"/>
          </p:cNvPicPr>
          <p:nvPr/>
        </p:nvPicPr>
        <p:blipFill>
          <a:blip r:embed="rId5" cstate="print"/>
          <a:srcRect/>
          <a:stretch>
            <a:fillRect/>
          </a:stretch>
        </p:blipFill>
        <p:spPr bwMode="auto">
          <a:xfrm>
            <a:off x="4800600" y="5486400"/>
            <a:ext cx="3378200" cy="361950"/>
          </a:xfrm>
          <a:prstGeom prst="rect">
            <a:avLst/>
          </a:prstGeom>
          <a:noFill/>
          <a:ln w="9525">
            <a:noFill/>
            <a:miter lim="800000"/>
            <a:headEnd/>
            <a:tailEnd/>
          </a:ln>
        </p:spPr>
      </p:pic>
      <p:sp>
        <p:nvSpPr>
          <p:cNvPr id="17" name="TextBox 16"/>
          <p:cNvSpPr txBox="1"/>
          <p:nvPr/>
        </p:nvSpPr>
        <p:spPr>
          <a:xfrm>
            <a:off x="685800" y="1752600"/>
            <a:ext cx="3505200" cy="923330"/>
          </a:xfrm>
          <a:prstGeom prst="rect">
            <a:avLst/>
          </a:prstGeom>
          <a:noFill/>
        </p:spPr>
        <p:txBody>
          <a:bodyPr wrap="square" rtlCol="0">
            <a:spAutoFit/>
          </a:bodyPr>
          <a:lstStyle/>
          <a:p>
            <a:r>
              <a:rPr lang="en-US" sz="1800" dirty="0" smtClean="0">
                <a:latin typeface="Calibri" pitchFamily="34" charset="0"/>
              </a:rPr>
              <a:t>The “</a:t>
            </a:r>
            <a:r>
              <a:rPr lang="en-US" sz="1800" dirty="0" err="1" smtClean="0">
                <a:latin typeface="Calibri" pitchFamily="34" charset="0"/>
              </a:rPr>
              <a:t>oribtal</a:t>
            </a:r>
            <a:r>
              <a:rPr lang="en-US" sz="1800" dirty="0" smtClean="0">
                <a:latin typeface="Calibri" pitchFamily="34" charset="0"/>
              </a:rPr>
              <a:t>” angular momentum of electrons is changed by interaction of spin to split bands</a:t>
            </a:r>
            <a:endParaRPr lang="en-US" sz="1800"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Inversion Asymmetry</a:t>
            </a:r>
            <a:endParaRPr lang="en-US" dirty="0"/>
          </a:p>
        </p:txBody>
      </p:sp>
      <p:sp>
        <p:nvSpPr>
          <p:cNvPr id="4" name="Text Placeholder 3"/>
          <p:cNvSpPr>
            <a:spLocks noGrp="1"/>
          </p:cNvSpPr>
          <p:nvPr>
            <p:ph sz="half" idx="1"/>
          </p:nvPr>
        </p:nvSpPr>
        <p:spPr/>
        <p:txBody>
          <a:bodyPr/>
          <a:lstStyle/>
          <a:p>
            <a:r>
              <a:rPr lang="en-US" dirty="0" smtClean="0"/>
              <a:t>Bulk Inversion Asymmetry (BIA)</a:t>
            </a:r>
          </a:p>
          <a:p>
            <a:endParaRPr lang="en-US" dirty="0" smtClean="0"/>
          </a:p>
        </p:txBody>
      </p:sp>
      <p:sp>
        <p:nvSpPr>
          <p:cNvPr id="5" name="Date Placeholder 4"/>
          <p:cNvSpPr>
            <a:spLocks noGrp="1"/>
          </p:cNvSpPr>
          <p:nvPr>
            <p:ph type="dt" sz="half" idx="10"/>
          </p:nvPr>
        </p:nvSpPr>
        <p:spPr/>
        <p:txBody>
          <a:body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5</a:t>
            </a:fld>
            <a:endParaRPr lang="en-US"/>
          </a:p>
        </p:txBody>
      </p:sp>
      <p:sp>
        <p:nvSpPr>
          <p:cNvPr id="8" name="Content Placeholder 6"/>
          <p:cNvSpPr txBox="1">
            <a:spLocks/>
          </p:cNvSpPr>
          <p:nvPr/>
        </p:nvSpPr>
        <p:spPr bwMode="auto">
          <a:xfrm>
            <a:off x="4648200" y="1676400"/>
            <a:ext cx="3810000" cy="236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3" name="Text Placeholder 3"/>
          <p:cNvSpPr txBox="1">
            <a:spLocks/>
          </p:cNvSpPr>
          <p:nvPr/>
        </p:nvSpPr>
        <p:spPr bwMode="auto">
          <a:xfrm>
            <a:off x="5029200" y="1676400"/>
            <a:ext cx="38100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Structural Inversion Asymmetry (SIA)</a:t>
            </a:r>
          </a:p>
        </p:txBody>
      </p:sp>
      <p:sp>
        <p:nvSpPr>
          <p:cNvPr id="16" name="TextBox 15"/>
          <p:cNvSpPr txBox="1"/>
          <p:nvPr/>
        </p:nvSpPr>
        <p:spPr>
          <a:xfrm>
            <a:off x="3810000" y="6427113"/>
            <a:ext cx="4648200" cy="430887"/>
          </a:xfrm>
          <a:prstGeom prst="rect">
            <a:avLst/>
          </a:prstGeom>
          <a:noFill/>
        </p:spPr>
        <p:txBody>
          <a:bodyPr wrap="square" rtlCol="0">
            <a:spAutoFit/>
          </a:bodyPr>
          <a:lstStyle/>
          <a:p>
            <a:r>
              <a:rPr lang="en-US" sz="1100" dirty="0" smtClean="0">
                <a:latin typeface="Calibri" pitchFamily="34" charset="0"/>
              </a:rPr>
              <a:t>Winkler, R. Spin--Orbit Coupling Effects in Two-Dimensional Electron and Hole Systems, 3rd ed.; Springer: New York, 2003; pp 1-30, 61-115.</a:t>
            </a:r>
            <a:endParaRPr lang="en-US" sz="1100" dirty="0">
              <a:latin typeface="Calibri" pitchFamily="34" charset="0"/>
            </a:endParaRPr>
          </a:p>
        </p:txBody>
      </p:sp>
      <p:pic>
        <p:nvPicPr>
          <p:cNvPr id="2055" name="Picture 7"/>
          <p:cNvPicPr>
            <a:picLocks noChangeAspect="1" noChangeArrowheads="1"/>
          </p:cNvPicPr>
          <p:nvPr/>
        </p:nvPicPr>
        <p:blipFill>
          <a:blip r:embed="rId2" cstate="print"/>
          <a:srcRect/>
          <a:stretch>
            <a:fillRect/>
          </a:stretch>
        </p:blipFill>
        <p:spPr bwMode="auto">
          <a:xfrm>
            <a:off x="4572000" y="2971800"/>
            <a:ext cx="3826985" cy="3311143"/>
          </a:xfrm>
          <a:prstGeom prst="rect">
            <a:avLst/>
          </a:prstGeom>
          <a:noFill/>
          <a:ln w="9525">
            <a:noFill/>
            <a:miter lim="800000"/>
            <a:headEnd/>
            <a:tailEnd/>
          </a:ln>
        </p:spPr>
      </p:pic>
      <p:pic>
        <p:nvPicPr>
          <p:cNvPr id="2058" name="Picture 10"/>
          <p:cNvPicPr>
            <a:picLocks noGrp="1" noChangeAspect="1" noChangeArrowheads="1"/>
          </p:cNvPicPr>
          <p:nvPr>
            <p:ph sz="half" idx="2"/>
          </p:nvPr>
        </p:nvPicPr>
        <p:blipFill>
          <a:blip r:embed="rId3" cstate="print"/>
          <a:srcRect/>
          <a:stretch>
            <a:fillRect/>
          </a:stretch>
        </p:blipFill>
        <p:spPr bwMode="auto">
          <a:xfrm>
            <a:off x="1295400" y="3276600"/>
            <a:ext cx="2341491" cy="21268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Rashba</a:t>
            </a:r>
            <a:r>
              <a:rPr lang="en-US" dirty="0" smtClean="0"/>
              <a:t> Effect</a:t>
            </a:r>
            <a:endParaRPr lang="en-US" dirty="0"/>
          </a:p>
        </p:txBody>
      </p:sp>
      <p:sp>
        <p:nvSpPr>
          <p:cNvPr id="5" name="Date Placeholder 4"/>
          <p:cNvSpPr>
            <a:spLocks noGrp="1"/>
          </p:cNvSpPr>
          <p:nvPr>
            <p:ph type="dt" sz="half" idx="10"/>
          </p:nvPr>
        </p:nvSpPr>
        <p:spPr/>
        <p:txBody>
          <a:body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6</a:t>
            </a:fld>
            <a:endParaRPr lang="en-US"/>
          </a:p>
        </p:txBody>
      </p:sp>
      <p:sp>
        <p:nvSpPr>
          <p:cNvPr id="8" name="Content Placeholder 6"/>
          <p:cNvSpPr txBox="1">
            <a:spLocks/>
          </p:cNvSpPr>
          <p:nvPr/>
        </p:nvSpPr>
        <p:spPr bwMode="auto">
          <a:xfrm>
            <a:off x="4648200" y="1676400"/>
            <a:ext cx="3810000" cy="236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3" name="Text Placeholder 3"/>
          <p:cNvSpPr txBox="1">
            <a:spLocks/>
          </p:cNvSpPr>
          <p:nvPr/>
        </p:nvSpPr>
        <p:spPr bwMode="auto">
          <a:xfrm>
            <a:off x="5029200" y="1676400"/>
            <a:ext cx="38100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Structural Inversion Asymmetry (SIA)</a:t>
            </a:r>
          </a:p>
        </p:txBody>
      </p:sp>
      <p:sp>
        <p:nvSpPr>
          <p:cNvPr id="16" name="TextBox 15"/>
          <p:cNvSpPr txBox="1"/>
          <p:nvPr/>
        </p:nvSpPr>
        <p:spPr>
          <a:xfrm>
            <a:off x="4114800" y="6088559"/>
            <a:ext cx="4648200" cy="769441"/>
          </a:xfrm>
          <a:prstGeom prst="rect">
            <a:avLst/>
          </a:prstGeom>
          <a:noFill/>
        </p:spPr>
        <p:txBody>
          <a:bodyPr wrap="square" rtlCol="0">
            <a:spAutoFit/>
          </a:bodyPr>
          <a:lstStyle/>
          <a:p>
            <a:r>
              <a:rPr lang="en-US" sz="1100" dirty="0" smtClean="0">
                <a:latin typeface="Calibri" pitchFamily="34" charset="0"/>
              </a:rPr>
              <a:t>Winkler, R. Spin--Orbit Coupling Effects in Two-Dimensional Electron and Hole Systems, 3rd ed.; Springer: New York, 2003;  pp 168</a:t>
            </a:r>
          </a:p>
          <a:p>
            <a:r>
              <a:rPr lang="en-US" sz="1100" dirty="0" smtClean="0">
                <a:latin typeface="Calibri" pitchFamily="34" charset="0"/>
              </a:rPr>
              <a:t>B. Andrei Bernevig,1,2 J. Orenstein,3,4 and </a:t>
            </a:r>
            <a:r>
              <a:rPr lang="en-US" sz="1100" dirty="0" err="1" smtClean="0">
                <a:latin typeface="Calibri" pitchFamily="34" charset="0"/>
              </a:rPr>
              <a:t>Shou</a:t>
            </a:r>
            <a:r>
              <a:rPr lang="en-US" sz="1100" dirty="0" smtClean="0">
                <a:latin typeface="Calibri" pitchFamily="34" charset="0"/>
              </a:rPr>
              <a:t>-Cheng Zhang1 </a:t>
            </a:r>
            <a:r>
              <a:rPr lang="en-US" sz="1100" dirty="0" smtClean="0">
                <a:latin typeface="Calibri" pitchFamily="34" charset="0"/>
              </a:rPr>
              <a:t>PRL </a:t>
            </a:r>
            <a:r>
              <a:rPr lang="en-US" sz="1100" b="1" dirty="0" smtClean="0">
                <a:latin typeface="Calibri" pitchFamily="34" charset="0"/>
              </a:rPr>
              <a:t>97, 236601 (2006)</a:t>
            </a:r>
            <a:endParaRPr lang="en-US" sz="1100" dirty="0">
              <a:latin typeface="Calibri" pitchFamily="34" charset="0"/>
            </a:endParaRPr>
          </a:p>
        </p:txBody>
      </p:sp>
      <p:pic>
        <p:nvPicPr>
          <p:cNvPr id="12" name="Picture 5"/>
          <p:cNvPicPr>
            <a:picLocks noGrp="1" noChangeAspect="1" noChangeArrowheads="1"/>
          </p:cNvPicPr>
          <p:nvPr>
            <p:ph sz="half" idx="1"/>
          </p:nvPr>
        </p:nvPicPr>
        <p:blipFill>
          <a:blip r:embed="rId3" cstate="print"/>
          <a:srcRect/>
          <a:stretch>
            <a:fillRect/>
          </a:stretch>
        </p:blipFill>
        <p:spPr bwMode="auto">
          <a:xfrm>
            <a:off x="304800" y="2362200"/>
            <a:ext cx="3810000" cy="495132"/>
          </a:xfrm>
          <a:prstGeom prst="rect">
            <a:avLst/>
          </a:prstGeom>
          <a:noFill/>
          <a:ln w="9525">
            <a:noFill/>
            <a:miter lim="800000"/>
            <a:headEnd/>
            <a:tailEnd/>
          </a:ln>
        </p:spPr>
      </p:pic>
      <p:pic>
        <p:nvPicPr>
          <p:cNvPr id="38914" name="Picture 2"/>
          <p:cNvPicPr>
            <a:picLocks noChangeAspect="1" noChangeArrowheads="1"/>
          </p:cNvPicPr>
          <p:nvPr/>
        </p:nvPicPr>
        <p:blipFill>
          <a:blip r:embed="rId4" cstate="print"/>
          <a:srcRect/>
          <a:stretch>
            <a:fillRect/>
          </a:stretch>
        </p:blipFill>
        <p:spPr bwMode="auto">
          <a:xfrm>
            <a:off x="4419600" y="2743200"/>
            <a:ext cx="4436918" cy="3200400"/>
          </a:xfrm>
          <a:prstGeom prst="rect">
            <a:avLst/>
          </a:prstGeom>
          <a:noFill/>
          <a:ln w="9525">
            <a:noFill/>
            <a:miter lim="800000"/>
            <a:headEnd/>
            <a:tailEnd/>
          </a:ln>
        </p:spPr>
      </p:pic>
      <p:sp>
        <p:nvSpPr>
          <p:cNvPr id="15" name="Rectangle 14"/>
          <p:cNvSpPr/>
          <p:nvPr/>
        </p:nvSpPr>
        <p:spPr bwMode="auto">
          <a:xfrm>
            <a:off x="1371600" y="2362200"/>
            <a:ext cx="1295400" cy="6858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80" charset="-128"/>
            </a:endParaRPr>
          </a:p>
        </p:txBody>
      </p:sp>
      <p:sp>
        <p:nvSpPr>
          <p:cNvPr id="17" name="TextBox 16"/>
          <p:cNvSpPr txBox="1"/>
          <p:nvPr/>
        </p:nvSpPr>
        <p:spPr>
          <a:xfrm>
            <a:off x="609600" y="3276600"/>
            <a:ext cx="2971800" cy="2677656"/>
          </a:xfrm>
          <a:prstGeom prst="rect">
            <a:avLst/>
          </a:prstGeom>
          <a:noFill/>
        </p:spPr>
        <p:txBody>
          <a:bodyPr wrap="square" rtlCol="0">
            <a:spAutoFit/>
          </a:bodyPr>
          <a:lstStyle/>
          <a:p>
            <a:pPr>
              <a:buFont typeface="Arial" pitchFamily="34" charset="0"/>
              <a:buChar char="•"/>
            </a:pPr>
            <a:r>
              <a:rPr lang="en-US" dirty="0" smtClean="0">
                <a:latin typeface="Calibri" pitchFamily="34" charset="0"/>
              </a:rPr>
              <a:t>Asymmetry in quantum confinement</a:t>
            </a:r>
            <a:endParaRPr lang="en-US" dirty="0" smtClean="0">
              <a:latin typeface="Calibri" pitchFamily="34" charset="0"/>
            </a:endParaRPr>
          </a:p>
          <a:p>
            <a:pPr>
              <a:buFont typeface="Arial" pitchFamily="34" charset="0"/>
              <a:buChar char="•"/>
            </a:pPr>
            <a:r>
              <a:rPr lang="en-US" dirty="0" smtClean="0">
                <a:latin typeface="Calibri" pitchFamily="34" charset="0"/>
              </a:rPr>
              <a:t>Occurs at </a:t>
            </a:r>
            <a:r>
              <a:rPr lang="en-US" dirty="0" err="1" smtClean="0">
                <a:latin typeface="Calibri" pitchFamily="34" charset="0"/>
              </a:rPr>
              <a:t>heterostructures</a:t>
            </a:r>
            <a:r>
              <a:rPr lang="en-US" dirty="0" smtClean="0">
                <a:latin typeface="Calibri" pitchFamily="34" charset="0"/>
              </a:rPr>
              <a:t> and surfaces</a:t>
            </a:r>
            <a:endParaRPr lang="en-US" dirty="0" smtClean="0">
              <a:latin typeface="Calibri" pitchFamily="34" charset="0"/>
            </a:endParaRPr>
          </a:p>
          <a:p>
            <a:pPr>
              <a:buFont typeface="Arial" pitchFamily="34" charset="0"/>
              <a:buChar char="•"/>
            </a:pPr>
            <a:r>
              <a:rPr lang="en-US" dirty="0" smtClean="0">
                <a:latin typeface="Calibri" pitchFamily="34" charset="0"/>
              </a:rPr>
              <a:t>Applied E field can increase effect</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Rashba</a:t>
            </a:r>
            <a:r>
              <a:rPr lang="en-US" dirty="0" smtClean="0"/>
              <a:t> Effect</a:t>
            </a:r>
            <a:endParaRPr lang="en-US" dirty="0"/>
          </a:p>
        </p:txBody>
      </p:sp>
      <p:sp>
        <p:nvSpPr>
          <p:cNvPr id="5" name="Date Placeholder 4"/>
          <p:cNvSpPr>
            <a:spLocks noGrp="1"/>
          </p:cNvSpPr>
          <p:nvPr>
            <p:ph type="dt" sz="half" idx="10"/>
          </p:nvPr>
        </p:nvSpPr>
        <p:spPr/>
        <p:txBody>
          <a:body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7</a:t>
            </a:fld>
            <a:endParaRPr lang="en-US"/>
          </a:p>
        </p:txBody>
      </p:sp>
      <p:sp>
        <p:nvSpPr>
          <p:cNvPr id="8" name="Content Placeholder 6"/>
          <p:cNvSpPr txBox="1">
            <a:spLocks/>
          </p:cNvSpPr>
          <p:nvPr/>
        </p:nvSpPr>
        <p:spPr bwMode="auto">
          <a:xfrm>
            <a:off x="4648200" y="1676400"/>
            <a:ext cx="3810000" cy="236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3" name="Text Placeholder 3"/>
          <p:cNvSpPr txBox="1">
            <a:spLocks/>
          </p:cNvSpPr>
          <p:nvPr/>
        </p:nvSpPr>
        <p:spPr bwMode="auto">
          <a:xfrm>
            <a:off x="5029200" y="1676400"/>
            <a:ext cx="38100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Structural Inversion Asymmetry (SIA)</a:t>
            </a:r>
          </a:p>
        </p:txBody>
      </p:sp>
      <p:sp>
        <p:nvSpPr>
          <p:cNvPr id="16" name="TextBox 15"/>
          <p:cNvSpPr txBox="1"/>
          <p:nvPr/>
        </p:nvSpPr>
        <p:spPr>
          <a:xfrm>
            <a:off x="4114800" y="5919281"/>
            <a:ext cx="4648200" cy="938719"/>
          </a:xfrm>
          <a:prstGeom prst="rect">
            <a:avLst/>
          </a:prstGeom>
          <a:noFill/>
        </p:spPr>
        <p:txBody>
          <a:bodyPr wrap="square" rtlCol="0">
            <a:spAutoFit/>
          </a:bodyPr>
          <a:lstStyle/>
          <a:p>
            <a:r>
              <a:rPr lang="en-US" sz="1100" dirty="0" smtClean="0">
                <a:latin typeface="Calibri" pitchFamily="34" charset="0"/>
              </a:rPr>
              <a:t>Winkler, R. Spin--Orbit Coupling Effects in Two-Dimensional Electron and Hole Systems, 3rd ed.; Springer: New York, 2003;  pp 168</a:t>
            </a:r>
            <a:br>
              <a:rPr lang="en-US" sz="1100" dirty="0" smtClean="0">
                <a:latin typeface="Calibri" pitchFamily="34" charset="0"/>
              </a:rPr>
            </a:br>
            <a:r>
              <a:rPr lang="en-US" sz="1100" dirty="0" smtClean="0">
                <a:latin typeface="Calibri" pitchFamily="34" charset="0"/>
              </a:rPr>
              <a:t>Winkler, R. </a:t>
            </a:r>
            <a:r>
              <a:rPr lang="en-US" sz="1100" dirty="0" smtClean="0">
                <a:latin typeface="Calibri" pitchFamily="34" charset="0"/>
              </a:rPr>
              <a:t>“Spin-Orbit Coupling in 2 Dimensions”</a:t>
            </a:r>
          </a:p>
          <a:p>
            <a:r>
              <a:rPr lang="en-US" sz="1100" dirty="0" smtClean="0">
                <a:latin typeface="Calibri" pitchFamily="34" charset="0"/>
              </a:rPr>
              <a:t>B. Andrei Bernevig,1,2 J. Orenstein,3,4 and </a:t>
            </a:r>
            <a:r>
              <a:rPr lang="en-US" sz="1100" dirty="0" err="1" smtClean="0">
                <a:latin typeface="Calibri" pitchFamily="34" charset="0"/>
              </a:rPr>
              <a:t>Shou</a:t>
            </a:r>
            <a:r>
              <a:rPr lang="en-US" sz="1100" dirty="0" smtClean="0">
                <a:latin typeface="Calibri" pitchFamily="34" charset="0"/>
              </a:rPr>
              <a:t>-Cheng Zhang1 </a:t>
            </a:r>
            <a:r>
              <a:rPr lang="en-US" sz="1100" dirty="0" smtClean="0">
                <a:latin typeface="Calibri" pitchFamily="34" charset="0"/>
              </a:rPr>
              <a:t>PRL </a:t>
            </a:r>
            <a:r>
              <a:rPr lang="en-US" sz="1100" b="1" dirty="0" smtClean="0">
                <a:latin typeface="Calibri" pitchFamily="34" charset="0"/>
              </a:rPr>
              <a:t>97, 236601 (2006)</a:t>
            </a:r>
            <a:endParaRPr lang="en-US" sz="1100" dirty="0">
              <a:latin typeface="Calibri" pitchFamily="34" charset="0"/>
            </a:endParaRPr>
          </a:p>
        </p:txBody>
      </p:sp>
      <p:pic>
        <p:nvPicPr>
          <p:cNvPr id="12" name="Picture 5"/>
          <p:cNvPicPr>
            <a:picLocks noGrp="1" noChangeAspect="1" noChangeArrowheads="1"/>
          </p:cNvPicPr>
          <p:nvPr>
            <p:ph sz="half" idx="1"/>
          </p:nvPr>
        </p:nvPicPr>
        <p:blipFill>
          <a:blip r:embed="rId3" cstate="print"/>
          <a:srcRect/>
          <a:stretch>
            <a:fillRect/>
          </a:stretch>
        </p:blipFill>
        <p:spPr bwMode="auto">
          <a:xfrm>
            <a:off x="304800" y="2362200"/>
            <a:ext cx="3810000" cy="495132"/>
          </a:xfrm>
          <a:prstGeom prst="rect">
            <a:avLst/>
          </a:prstGeom>
          <a:noFill/>
          <a:ln w="9525">
            <a:noFill/>
            <a:miter lim="800000"/>
            <a:headEnd/>
            <a:tailEnd/>
          </a:ln>
        </p:spPr>
      </p:pic>
      <p:pic>
        <p:nvPicPr>
          <p:cNvPr id="38914" name="Picture 2"/>
          <p:cNvPicPr>
            <a:picLocks noChangeAspect="1" noChangeArrowheads="1"/>
          </p:cNvPicPr>
          <p:nvPr/>
        </p:nvPicPr>
        <p:blipFill>
          <a:blip r:embed="rId4" cstate="print"/>
          <a:srcRect/>
          <a:stretch>
            <a:fillRect/>
          </a:stretch>
        </p:blipFill>
        <p:spPr bwMode="auto">
          <a:xfrm>
            <a:off x="4419600" y="2743200"/>
            <a:ext cx="4436918" cy="3200400"/>
          </a:xfrm>
          <a:prstGeom prst="rect">
            <a:avLst/>
          </a:prstGeom>
          <a:noFill/>
          <a:ln w="9525">
            <a:noFill/>
            <a:miter lim="800000"/>
            <a:headEnd/>
            <a:tailEnd/>
          </a:ln>
        </p:spPr>
      </p:pic>
      <p:sp>
        <p:nvSpPr>
          <p:cNvPr id="15" name="Rectangle 14"/>
          <p:cNvSpPr/>
          <p:nvPr/>
        </p:nvSpPr>
        <p:spPr bwMode="auto">
          <a:xfrm>
            <a:off x="1371600" y="2362200"/>
            <a:ext cx="1295400" cy="6858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80" charset="-128"/>
            </a:endParaRPr>
          </a:p>
        </p:txBody>
      </p:sp>
      <p:pic>
        <p:nvPicPr>
          <p:cNvPr id="39938" name="Picture 2"/>
          <p:cNvPicPr>
            <a:picLocks noChangeAspect="1" noChangeArrowheads="1"/>
          </p:cNvPicPr>
          <p:nvPr/>
        </p:nvPicPr>
        <p:blipFill>
          <a:blip r:embed="rId5" cstate="print"/>
          <a:srcRect/>
          <a:stretch>
            <a:fillRect/>
          </a:stretch>
        </p:blipFill>
        <p:spPr bwMode="auto">
          <a:xfrm>
            <a:off x="228600" y="3581400"/>
            <a:ext cx="4019085"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p:cNvPicPr>
            <a:picLocks noGrp="1" noChangeAspect="1" noChangeArrowheads="1"/>
          </p:cNvPicPr>
          <p:nvPr>
            <p:ph sz="quarter" idx="4294967295"/>
          </p:nvPr>
        </p:nvPicPr>
        <p:blipFill>
          <a:blip r:embed="rId3" cstate="print"/>
          <a:srcRect/>
          <a:stretch>
            <a:fillRect/>
          </a:stretch>
        </p:blipFill>
        <p:spPr bwMode="auto">
          <a:xfrm>
            <a:off x="0" y="3276600"/>
            <a:ext cx="3733800" cy="3127294"/>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err="1" smtClean="0"/>
              <a:t>Rashba</a:t>
            </a:r>
            <a:r>
              <a:rPr lang="en-US" dirty="0" smtClean="0"/>
              <a:t> Effect</a:t>
            </a:r>
            <a:endParaRPr lang="en-US" dirty="0"/>
          </a:p>
        </p:txBody>
      </p:sp>
      <p:sp>
        <p:nvSpPr>
          <p:cNvPr id="5" name="Date Placeholder 4"/>
          <p:cNvSpPr>
            <a:spLocks noGrp="1"/>
          </p:cNvSpPr>
          <p:nvPr>
            <p:ph type="dt" sz="half" idx="10"/>
          </p:nvPr>
        </p:nvSpPr>
        <p:spPr/>
        <p:txBody>
          <a:bodyPr/>
          <a:lstStyle/>
          <a:p>
            <a:r>
              <a:rPr lang="en-US" dirty="0" smtClean="0"/>
              <a:t>Monday, June 2, 2014</a:t>
            </a:r>
            <a:endParaRPr lang="en-US" dirty="0"/>
          </a:p>
        </p:txBody>
      </p:sp>
      <p:sp>
        <p:nvSpPr>
          <p:cNvPr id="6" name="Slide Number Placeholder 5"/>
          <p:cNvSpPr>
            <a:spLocks noGrp="1"/>
          </p:cNvSpPr>
          <p:nvPr>
            <p:ph type="sldNum" sz="quarter" idx="12"/>
          </p:nvPr>
        </p:nvSpPr>
        <p:spPr/>
        <p:txBody>
          <a:bodyPr/>
          <a:lstStyle/>
          <a:p>
            <a:fld id="{FC547CF6-56E2-4F1B-BD2F-52202129E1D2}" type="slidenum">
              <a:rPr lang="en-US" smtClean="0"/>
              <a:pPr/>
              <a:t>8</a:t>
            </a:fld>
            <a:endParaRPr lang="en-US"/>
          </a:p>
        </p:txBody>
      </p:sp>
      <p:sp>
        <p:nvSpPr>
          <p:cNvPr id="8" name="Content Placeholder 6"/>
          <p:cNvSpPr txBox="1">
            <a:spLocks/>
          </p:cNvSpPr>
          <p:nvPr/>
        </p:nvSpPr>
        <p:spPr bwMode="auto">
          <a:xfrm>
            <a:off x="4648200" y="1676400"/>
            <a:ext cx="3810000" cy="2362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3" name="Text Placeholder 3"/>
          <p:cNvSpPr txBox="1">
            <a:spLocks/>
          </p:cNvSpPr>
          <p:nvPr/>
        </p:nvSpPr>
        <p:spPr bwMode="auto">
          <a:xfrm>
            <a:off x="5029200" y="1676400"/>
            <a:ext cx="38100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rgbClr val="486296"/>
              </a:buClr>
              <a:buSzPct val="120000"/>
              <a:buFont typeface="Times" pitchFamily="80" charset="0"/>
              <a:buChar char="•"/>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Structural Inversion Asymmetry (SIA)</a:t>
            </a:r>
          </a:p>
        </p:txBody>
      </p:sp>
      <p:sp>
        <p:nvSpPr>
          <p:cNvPr id="16" name="TextBox 15"/>
          <p:cNvSpPr txBox="1"/>
          <p:nvPr/>
        </p:nvSpPr>
        <p:spPr>
          <a:xfrm>
            <a:off x="2057400" y="5919281"/>
            <a:ext cx="6705600" cy="938719"/>
          </a:xfrm>
          <a:prstGeom prst="rect">
            <a:avLst/>
          </a:prstGeom>
          <a:noFill/>
        </p:spPr>
        <p:txBody>
          <a:bodyPr wrap="square" rtlCol="0">
            <a:spAutoFit/>
          </a:bodyPr>
          <a:lstStyle/>
          <a:p>
            <a:r>
              <a:rPr lang="en-US" sz="1100" dirty="0" smtClean="0">
                <a:latin typeface="Calibri" pitchFamily="34" charset="0"/>
              </a:rPr>
              <a:t>Winkler, R. Spin--Orbit Coupling Effects in Two-Dimensional Electron and Hole Systems, 3rd ed.; Springer: New York, 2003;  pp 168</a:t>
            </a:r>
            <a:br>
              <a:rPr lang="en-US" sz="1100" dirty="0" smtClean="0">
                <a:latin typeface="Calibri" pitchFamily="34" charset="0"/>
              </a:rPr>
            </a:br>
            <a:r>
              <a:rPr lang="en-US" sz="1100" dirty="0" smtClean="0">
                <a:latin typeface="Calibri" pitchFamily="34" charset="0"/>
              </a:rPr>
              <a:t> Lorenz Meier, </a:t>
            </a:r>
            <a:r>
              <a:rPr lang="en-US" sz="1100" dirty="0" err="1" smtClean="0">
                <a:latin typeface="Calibri" pitchFamily="34" charset="0"/>
              </a:rPr>
              <a:t>Gian</a:t>
            </a:r>
            <a:r>
              <a:rPr lang="en-US" sz="1100" dirty="0" smtClean="0">
                <a:latin typeface="Calibri" pitchFamily="34" charset="0"/>
              </a:rPr>
              <a:t> </a:t>
            </a:r>
            <a:r>
              <a:rPr lang="en-US" sz="1100" dirty="0" err="1" smtClean="0">
                <a:latin typeface="Calibri" pitchFamily="34" charset="0"/>
              </a:rPr>
              <a:t>Salis</a:t>
            </a:r>
            <a:r>
              <a:rPr lang="en-US" sz="1100" dirty="0" smtClean="0">
                <a:latin typeface="Calibri" pitchFamily="34" charset="0"/>
              </a:rPr>
              <a:t>, Ivan </a:t>
            </a:r>
            <a:r>
              <a:rPr lang="en-US" sz="1100" dirty="0" err="1" smtClean="0">
                <a:latin typeface="Calibri" pitchFamily="34" charset="0"/>
              </a:rPr>
              <a:t>Shorubalko</a:t>
            </a:r>
            <a:r>
              <a:rPr lang="en-US" sz="1100" dirty="0" smtClean="0">
                <a:latin typeface="Calibri" pitchFamily="34" charset="0"/>
              </a:rPr>
              <a:t>, Emilio </a:t>
            </a:r>
            <a:r>
              <a:rPr lang="en-US" sz="1100" dirty="0" err="1" smtClean="0">
                <a:latin typeface="Calibri" pitchFamily="34" charset="0"/>
              </a:rPr>
              <a:t>Gini</a:t>
            </a:r>
            <a:r>
              <a:rPr lang="en-US" sz="1100" dirty="0" smtClean="0">
                <a:latin typeface="Calibri" pitchFamily="34" charset="0"/>
              </a:rPr>
              <a:t>, </a:t>
            </a:r>
            <a:r>
              <a:rPr lang="en-US" sz="1100" dirty="0" err="1" smtClean="0">
                <a:latin typeface="Calibri" pitchFamily="34" charset="0"/>
              </a:rPr>
              <a:t>Silke</a:t>
            </a:r>
            <a:r>
              <a:rPr lang="en-US" sz="1100" dirty="0" smtClean="0">
                <a:latin typeface="Calibri" pitchFamily="34" charset="0"/>
              </a:rPr>
              <a:t> </a:t>
            </a:r>
            <a:r>
              <a:rPr lang="en-US" sz="1100" dirty="0" err="1" smtClean="0">
                <a:latin typeface="Calibri" pitchFamily="34" charset="0"/>
              </a:rPr>
              <a:t>Schön</a:t>
            </a:r>
            <a:r>
              <a:rPr lang="en-US" sz="1100" dirty="0" smtClean="0">
                <a:latin typeface="Calibri" pitchFamily="34" charset="0"/>
              </a:rPr>
              <a:t>, and Klaus </a:t>
            </a:r>
            <a:r>
              <a:rPr lang="en-US" sz="1100" dirty="0" err="1" smtClean="0">
                <a:latin typeface="Calibri" pitchFamily="34" charset="0"/>
              </a:rPr>
              <a:t>Ensslin</a:t>
            </a:r>
            <a:r>
              <a:rPr lang="en-US" sz="1100" dirty="0" smtClean="0">
                <a:latin typeface="Calibri" pitchFamily="34" charset="0"/>
              </a:rPr>
              <a:t>. (2007). </a:t>
            </a:r>
            <a:r>
              <a:rPr lang="en-US" sz="1100" dirty="0" smtClean="0">
                <a:latin typeface="Calibri" pitchFamily="34" charset="0"/>
              </a:rPr>
              <a:t>Measurement of </a:t>
            </a:r>
            <a:r>
              <a:rPr lang="en-US" sz="1100" dirty="0" err="1" smtClean="0">
                <a:latin typeface="Calibri" pitchFamily="34" charset="0"/>
              </a:rPr>
              <a:t>Rashba</a:t>
            </a:r>
            <a:r>
              <a:rPr lang="en-US" sz="1100" dirty="0" smtClean="0">
                <a:latin typeface="Calibri" pitchFamily="34" charset="0"/>
              </a:rPr>
              <a:t> and </a:t>
            </a:r>
            <a:r>
              <a:rPr lang="en-US" sz="1100" dirty="0" err="1" smtClean="0">
                <a:latin typeface="Calibri" pitchFamily="34" charset="0"/>
              </a:rPr>
              <a:t>Dresselhaus</a:t>
            </a:r>
            <a:r>
              <a:rPr lang="en-US" sz="1100" dirty="0" smtClean="0">
                <a:latin typeface="Calibri" pitchFamily="34" charset="0"/>
              </a:rPr>
              <a:t> spin–orbit magnetic fields. </a:t>
            </a:r>
            <a:r>
              <a:rPr lang="en-US" sz="1100" i="1" dirty="0" smtClean="0">
                <a:latin typeface="Calibri" pitchFamily="34" charset="0"/>
              </a:rPr>
              <a:t>Nature </a:t>
            </a:r>
            <a:r>
              <a:rPr lang="en-US" sz="1100" i="1" dirty="0" smtClean="0">
                <a:latin typeface="Calibri" pitchFamily="34" charset="0"/>
              </a:rPr>
              <a:t>Physics</a:t>
            </a:r>
            <a:r>
              <a:rPr lang="en-US" sz="1100" dirty="0" smtClean="0">
                <a:latin typeface="Calibri" pitchFamily="34" charset="0"/>
              </a:rPr>
              <a:t>. doi:10.1038/nphys675</a:t>
            </a:r>
            <a:endParaRPr lang="en-US" sz="1100" dirty="0" smtClean="0">
              <a:latin typeface="Calibri" pitchFamily="34" charset="0"/>
            </a:endParaRPr>
          </a:p>
          <a:p>
            <a:r>
              <a:rPr lang="en-US" sz="1100" dirty="0" smtClean="0">
                <a:latin typeface="Calibri" pitchFamily="34" charset="0"/>
              </a:rPr>
              <a:t>B. Andrei Bernevig,1,2 J. Orenstein,3,4 and </a:t>
            </a:r>
            <a:r>
              <a:rPr lang="en-US" sz="1100" dirty="0" err="1" smtClean="0">
                <a:latin typeface="Calibri" pitchFamily="34" charset="0"/>
              </a:rPr>
              <a:t>Shou</a:t>
            </a:r>
            <a:r>
              <a:rPr lang="en-US" sz="1100" dirty="0" smtClean="0">
                <a:latin typeface="Calibri" pitchFamily="34" charset="0"/>
              </a:rPr>
              <a:t>-Cheng Zhang1 </a:t>
            </a:r>
            <a:r>
              <a:rPr lang="en-US" sz="1100" dirty="0" smtClean="0">
                <a:latin typeface="Calibri" pitchFamily="34" charset="0"/>
              </a:rPr>
              <a:t>PRL </a:t>
            </a:r>
            <a:r>
              <a:rPr lang="en-US" sz="1100" b="1" dirty="0" smtClean="0">
                <a:latin typeface="Calibri" pitchFamily="34" charset="0"/>
              </a:rPr>
              <a:t>97, 236601 (2006)</a:t>
            </a:r>
            <a:endParaRPr lang="en-US" sz="1100" dirty="0">
              <a:latin typeface="Calibri" pitchFamily="34" charset="0"/>
            </a:endParaRPr>
          </a:p>
        </p:txBody>
      </p:sp>
      <p:pic>
        <p:nvPicPr>
          <p:cNvPr id="12" name="Picture 5"/>
          <p:cNvPicPr>
            <a:picLocks noGrp="1" noChangeAspect="1" noChangeArrowheads="1"/>
          </p:cNvPicPr>
          <p:nvPr>
            <p:ph sz="half" idx="1"/>
          </p:nvPr>
        </p:nvPicPr>
        <p:blipFill>
          <a:blip r:embed="rId4" cstate="print"/>
          <a:srcRect/>
          <a:stretch>
            <a:fillRect/>
          </a:stretch>
        </p:blipFill>
        <p:spPr bwMode="auto">
          <a:xfrm>
            <a:off x="304800" y="2362200"/>
            <a:ext cx="3810000" cy="495132"/>
          </a:xfrm>
          <a:prstGeom prst="rect">
            <a:avLst/>
          </a:prstGeom>
          <a:noFill/>
          <a:ln w="9525">
            <a:noFill/>
            <a:miter lim="800000"/>
            <a:headEnd/>
            <a:tailEnd/>
          </a:ln>
        </p:spPr>
      </p:pic>
      <p:pic>
        <p:nvPicPr>
          <p:cNvPr id="38914" name="Picture 2"/>
          <p:cNvPicPr>
            <a:picLocks noChangeAspect="1" noChangeArrowheads="1"/>
          </p:cNvPicPr>
          <p:nvPr/>
        </p:nvPicPr>
        <p:blipFill>
          <a:blip r:embed="rId5" cstate="print"/>
          <a:srcRect/>
          <a:stretch>
            <a:fillRect/>
          </a:stretch>
        </p:blipFill>
        <p:spPr bwMode="auto">
          <a:xfrm>
            <a:off x="4419600" y="2743200"/>
            <a:ext cx="4436918" cy="3200400"/>
          </a:xfrm>
          <a:prstGeom prst="rect">
            <a:avLst/>
          </a:prstGeom>
          <a:noFill/>
          <a:ln w="9525">
            <a:noFill/>
            <a:miter lim="800000"/>
            <a:headEnd/>
            <a:tailEnd/>
          </a:ln>
        </p:spPr>
      </p:pic>
      <p:sp>
        <p:nvSpPr>
          <p:cNvPr id="15" name="Rectangle 14"/>
          <p:cNvSpPr/>
          <p:nvPr/>
        </p:nvSpPr>
        <p:spPr bwMode="auto">
          <a:xfrm>
            <a:off x="1371600" y="2362200"/>
            <a:ext cx="1295400" cy="6858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8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CB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DCB Template</Template>
  <TotalTime>1826</TotalTime>
  <Words>903</Words>
  <Application>Microsoft Office PowerPoint</Application>
  <PresentationFormat>On-screen Show (4:3)</PresentationFormat>
  <Paragraphs>109</Paragraphs>
  <Slides>14</Slides>
  <Notes>8</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DCB Template</vt:lpstr>
      <vt:lpstr>Spin-Orbit Coupling in Heavy Semiconductors</vt:lpstr>
      <vt:lpstr>Review: S.O. Coupling in Atomic Physics</vt:lpstr>
      <vt:lpstr>Review: S.O. Coupling in Atomic Physics</vt:lpstr>
      <vt:lpstr>Review: S.O. Coupling in Atomic Physics</vt:lpstr>
      <vt:lpstr>Spin-Orbit Gap</vt:lpstr>
      <vt:lpstr>Inversion Asymmetry</vt:lpstr>
      <vt:lpstr>Rashba Effect</vt:lpstr>
      <vt:lpstr>Rashba Effect</vt:lpstr>
      <vt:lpstr>Rashba Effect</vt:lpstr>
      <vt:lpstr>Dresselhaus Effect</vt:lpstr>
      <vt:lpstr>Dresselhaus Effect</vt:lpstr>
      <vt:lpstr>Dresselhaus Effect</vt:lpstr>
      <vt:lpstr>Dresselhaus and Rashba Interaction</vt:lpstr>
      <vt:lpstr>Special Case</vt:lpstr>
    </vt:vector>
  </TitlesOfParts>
  <Company>University of Idaho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Will</dc:creator>
  <cp:lastModifiedBy>Will</cp:lastModifiedBy>
  <cp:revision>36</cp:revision>
  <dcterms:created xsi:type="dcterms:W3CDTF">2014-06-01T14:27:16Z</dcterms:created>
  <dcterms:modified xsi:type="dcterms:W3CDTF">2014-06-02T20:54:00Z</dcterms:modified>
</cp:coreProperties>
</file>