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8" r:id="rId2"/>
    <p:sldId id="261" r:id="rId3"/>
    <p:sldId id="284" r:id="rId4"/>
    <p:sldId id="285" r:id="rId5"/>
    <p:sldId id="286" r:id="rId6"/>
    <p:sldId id="287" r:id="rId7"/>
    <p:sldId id="304" r:id="rId8"/>
    <p:sldId id="305" r:id="rId9"/>
    <p:sldId id="264" r:id="rId10"/>
    <p:sldId id="265" r:id="rId11"/>
    <p:sldId id="266" r:id="rId12"/>
    <p:sldId id="303" r:id="rId13"/>
    <p:sldId id="278" r:id="rId14"/>
    <p:sldId id="273" r:id="rId15"/>
    <p:sldId id="300" r:id="rId16"/>
    <p:sldId id="275" r:id="rId17"/>
    <p:sldId id="301" r:id="rId18"/>
    <p:sldId id="291" r:id="rId19"/>
    <p:sldId id="297" r:id="rId20"/>
    <p:sldId id="299" r:id="rId21"/>
    <p:sldId id="302" r:id="rId22"/>
    <p:sldId id="294" r:id="rId23"/>
    <p:sldId id="309" r:id="rId24"/>
    <p:sldId id="310" r:id="rId25"/>
    <p:sldId id="306" r:id="rId26"/>
    <p:sldId id="308" r:id="rId27"/>
    <p:sldId id="307" r:id="rId28"/>
    <p:sldId id="328" r:id="rId29"/>
    <p:sldId id="329" r:id="rId30"/>
    <p:sldId id="330" r:id="rId31"/>
    <p:sldId id="331" r:id="rId32"/>
    <p:sldId id="332" r:id="rId33"/>
    <p:sldId id="333" r:id="rId34"/>
    <p:sldId id="311" r:id="rId35"/>
    <p:sldId id="314" r:id="rId36"/>
    <p:sldId id="315" r:id="rId37"/>
    <p:sldId id="317" r:id="rId38"/>
    <p:sldId id="312" r:id="rId39"/>
    <p:sldId id="313" r:id="rId40"/>
    <p:sldId id="280" r:id="rId41"/>
    <p:sldId id="327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342A72"/>
    <a:srgbClr val="43593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392" y="54"/>
      </p:cViewPr>
      <p:guideLst>
        <p:guide orient="horz" pos="2160"/>
        <p:guide pos="288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33B03-3918-2A4F-919C-53655D0F0A12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6B673-6B73-B043-8C60-BD800FBB6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61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see variation with TM, anion,</a:t>
            </a:r>
            <a:r>
              <a:rPr lang="en-US" baseline="0" dirty="0" smtClean="0"/>
              <a:t> oxidation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B673-6B73-B043-8C60-BD800FBB68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90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discharge – reducing cathode (Li to cathode)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B673-6B73-B043-8C60-BD800FBB68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46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Turn</a:t>
            </a:r>
            <a:r>
              <a:rPr lang="en-US" baseline="0" dirty="0" smtClean="0"/>
              <a:t> this schematic image over, </a:t>
            </a:r>
            <a:r>
              <a:rPr lang="en-US" baseline="0" smtClean="0"/>
              <a:t>think about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B673-6B73-B043-8C60-BD800FBB68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18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Going beyond the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 of the electrolyte can result in decomposition of the electrolyte, which will add complexity to the analysis and understanding.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– what kinds of things influence the energy/potential of each electrode?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B673-6B73-B043-8C60-BD800FBB68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22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Going beyond the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 of the electrolyte can result in decomposition of the electrolyte, which will add complexity to the analysis and understanding.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– what kinds of things influence the energy/potential of each electrode?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B673-6B73-B043-8C60-BD800FBB68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22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energy can correspond to the </a:t>
            </a:r>
            <a:r>
              <a:rPr lang="en-US" dirty="0" err="1" smtClean="0"/>
              <a:t>fermi</a:t>
            </a:r>
            <a:r>
              <a:rPr lang="en-US" dirty="0" smtClean="0"/>
              <a:t> energy in an itinerant-electron band, or based on the energy of a redox couple of a transition metal </a:t>
            </a:r>
            <a:r>
              <a:rPr lang="en-US" dirty="0" err="1" smtClean="0"/>
              <a:t>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B673-6B73-B043-8C60-BD800FBB68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15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energy can correspond to the </a:t>
            </a:r>
            <a:r>
              <a:rPr lang="en-US" dirty="0" err="1" smtClean="0"/>
              <a:t>fermi</a:t>
            </a:r>
            <a:r>
              <a:rPr lang="en-US" dirty="0" smtClean="0"/>
              <a:t> energy in an itinerant-electron band, or based on the energy of a redox couple of a transition metal </a:t>
            </a:r>
            <a:r>
              <a:rPr lang="en-US" dirty="0" err="1" smtClean="0"/>
              <a:t>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B673-6B73-B043-8C60-BD800FBB68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85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Turn</a:t>
            </a:r>
            <a:r>
              <a:rPr lang="en-US" baseline="0" dirty="0" smtClean="0"/>
              <a:t> this schematic image over, </a:t>
            </a:r>
            <a:r>
              <a:rPr lang="en-US" baseline="0" smtClean="0"/>
              <a:t>think about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B673-6B73-B043-8C60-BD800FBB68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31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energy can correspond to the </a:t>
            </a:r>
            <a:r>
              <a:rPr lang="en-US" dirty="0" err="1" smtClean="0"/>
              <a:t>fermi</a:t>
            </a:r>
            <a:r>
              <a:rPr lang="en-US" dirty="0" smtClean="0"/>
              <a:t> energy in an itinerant-electron band, or based on the energy of a redox couple of a transition metal </a:t>
            </a:r>
            <a:r>
              <a:rPr lang="en-US" dirty="0" err="1" smtClean="0"/>
              <a:t>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B673-6B73-B043-8C60-BD800FBB68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38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energy can correspond to the </a:t>
            </a:r>
            <a:r>
              <a:rPr lang="en-US" dirty="0" err="1" smtClean="0"/>
              <a:t>fermi</a:t>
            </a:r>
            <a:r>
              <a:rPr lang="en-US" dirty="0" smtClean="0"/>
              <a:t> energy in an itinerant-electron band, or based on the energy of a redox couple of a transition metal </a:t>
            </a:r>
            <a:r>
              <a:rPr lang="en-US" dirty="0" err="1" smtClean="0"/>
              <a:t>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B673-6B73-B043-8C60-BD800FBB68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34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energy can correspond to the </a:t>
            </a:r>
            <a:r>
              <a:rPr lang="en-US" dirty="0" err="1" smtClean="0"/>
              <a:t>fermi</a:t>
            </a:r>
            <a:r>
              <a:rPr lang="en-US" dirty="0" smtClean="0"/>
              <a:t> energy in an itinerant-electron band, or based on the energy of a redox couple of a transition metal </a:t>
            </a:r>
            <a:r>
              <a:rPr lang="en-US" dirty="0" err="1" smtClean="0"/>
              <a:t>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B673-6B73-B043-8C60-BD800FBB68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08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Going beyond the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 of the electrolyte can result in decomposition of the electrolyte, which will add complexity to the analysis and understanding.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– what kinds of things influence the energy/potential of each electrode?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B673-6B73-B043-8C60-BD800FBB68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475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energy can correspond to the </a:t>
            </a:r>
            <a:r>
              <a:rPr lang="en-US" dirty="0" err="1" smtClean="0"/>
              <a:t>fermi</a:t>
            </a:r>
            <a:r>
              <a:rPr lang="en-US" dirty="0" smtClean="0"/>
              <a:t> energy in an itinerant-electron band, or based on the energy of a redox couple of a transition metal </a:t>
            </a:r>
            <a:r>
              <a:rPr lang="en-US" dirty="0" err="1" smtClean="0"/>
              <a:t>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B673-6B73-B043-8C60-BD800FBB68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72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energy can correspond to the </a:t>
            </a:r>
            <a:r>
              <a:rPr lang="en-US" dirty="0" err="1" smtClean="0"/>
              <a:t>fermi</a:t>
            </a:r>
            <a:r>
              <a:rPr lang="en-US" dirty="0" smtClean="0"/>
              <a:t> energy in an itinerant-electron band, or based on the energy of a redox couple of a transition metal </a:t>
            </a:r>
            <a:r>
              <a:rPr lang="en-US" dirty="0" err="1" smtClean="0"/>
              <a:t>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B673-6B73-B043-8C60-BD800FBB689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77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Bandwidth</a:t>
            </a:r>
            <a:r>
              <a:rPr lang="en-US" baseline="0" dirty="0" smtClean="0"/>
              <a:t> of d bands also decrease with increasing EN of anion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B673-6B73-B043-8C60-BD800FBB689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69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energy can correspond to the </a:t>
            </a:r>
            <a:r>
              <a:rPr lang="en-US" dirty="0" err="1" smtClean="0"/>
              <a:t>fermi</a:t>
            </a:r>
            <a:r>
              <a:rPr lang="en-US" dirty="0" smtClean="0"/>
              <a:t> energy in an itinerant-electron band, or based on the energy of a redox couple of a transition metal </a:t>
            </a:r>
            <a:r>
              <a:rPr lang="en-US" dirty="0" err="1" smtClean="0"/>
              <a:t>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B673-6B73-B043-8C60-BD800FBB689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443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Hubbard assumes that the only important repulsion effects occur between two electrons on the same atom.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B673-6B73-B043-8C60-BD800FBB689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274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energy can correspond to the </a:t>
            </a:r>
            <a:r>
              <a:rPr lang="en-US" dirty="0" err="1" smtClean="0"/>
              <a:t>fermi</a:t>
            </a:r>
            <a:r>
              <a:rPr lang="en-US" dirty="0" smtClean="0"/>
              <a:t> energy in an itinerant-electron band, or based on the energy of a redox couple of a transition metal </a:t>
            </a:r>
            <a:r>
              <a:rPr lang="en-US" dirty="0" err="1" smtClean="0"/>
              <a:t>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B673-6B73-B043-8C60-BD800FBB689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242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energy can correspond to the </a:t>
            </a:r>
            <a:r>
              <a:rPr lang="en-US" dirty="0" err="1" smtClean="0"/>
              <a:t>fermi</a:t>
            </a:r>
            <a:r>
              <a:rPr lang="en-US" dirty="0" smtClean="0"/>
              <a:t> energy in an itinerant-electron band, or based on the energy of a redox couple of a transition metal </a:t>
            </a:r>
            <a:r>
              <a:rPr lang="en-US" dirty="0" err="1" smtClean="0"/>
              <a:t>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B673-6B73-B043-8C60-BD800FBB689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780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energy can correspond to the </a:t>
            </a:r>
            <a:r>
              <a:rPr lang="en-US" dirty="0" err="1" smtClean="0"/>
              <a:t>fermi</a:t>
            </a:r>
            <a:r>
              <a:rPr lang="en-US" dirty="0" smtClean="0"/>
              <a:t> energy in an itinerant-electron band, or based on the energy of a redox couple of a transition metal </a:t>
            </a:r>
            <a:r>
              <a:rPr lang="en-US" dirty="0" err="1" smtClean="0"/>
              <a:t>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B673-6B73-B043-8C60-BD800FBB689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536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energy can correspond to the </a:t>
            </a:r>
            <a:r>
              <a:rPr lang="en-US" dirty="0" err="1" smtClean="0"/>
              <a:t>fermi</a:t>
            </a:r>
            <a:r>
              <a:rPr lang="en-US" dirty="0" smtClean="0"/>
              <a:t> energy in an itinerant-electron band, or based on the energy of a redox couple of a transition metal </a:t>
            </a:r>
            <a:r>
              <a:rPr lang="en-US" dirty="0" err="1" smtClean="0"/>
              <a:t>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B673-6B73-B043-8C60-BD800FBB689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19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energy can correspond to the </a:t>
            </a:r>
            <a:r>
              <a:rPr lang="en-US" dirty="0" err="1" smtClean="0"/>
              <a:t>fermi</a:t>
            </a:r>
            <a:r>
              <a:rPr lang="en-US" dirty="0" smtClean="0"/>
              <a:t> energy in an itinerant-electron band, or based on the energy of a redox couple of a transition metal </a:t>
            </a:r>
            <a:r>
              <a:rPr lang="en-US" dirty="0" err="1" smtClean="0"/>
              <a:t>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B673-6B73-B043-8C60-BD800FBB689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09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Going beyond the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 of the electrolyte can result in decomposition of the electrolyte, which will add complexity to the analysis and understanding.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– what kinds of things influence the energy/potential of each electrode?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B673-6B73-B043-8C60-BD800FBB68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511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energy can correspond to the </a:t>
            </a:r>
            <a:r>
              <a:rPr lang="en-US" dirty="0" err="1" smtClean="0"/>
              <a:t>fermi</a:t>
            </a:r>
            <a:r>
              <a:rPr lang="en-US" dirty="0" smtClean="0"/>
              <a:t> energy in an itinerant-electron band, or based on the energy of a redox couple of a transition metal </a:t>
            </a:r>
            <a:r>
              <a:rPr lang="en-US" dirty="0" err="1" smtClean="0"/>
              <a:t>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B673-6B73-B043-8C60-BD800FBB689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888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energy can correspond to the </a:t>
            </a:r>
            <a:r>
              <a:rPr lang="en-US" dirty="0" err="1" smtClean="0"/>
              <a:t>fermi</a:t>
            </a:r>
            <a:r>
              <a:rPr lang="en-US" dirty="0" smtClean="0"/>
              <a:t> energy in an itinerant-electron band, or based on the energy of a redox couple of a transition metal </a:t>
            </a:r>
            <a:r>
              <a:rPr lang="en-US" dirty="0" err="1" smtClean="0"/>
              <a:t>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B673-6B73-B043-8C60-BD800FBB689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447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energy can correspond to the </a:t>
            </a:r>
            <a:r>
              <a:rPr lang="en-US" dirty="0" err="1" smtClean="0"/>
              <a:t>fermi</a:t>
            </a:r>
            <a:r>
              <a:rPr lang="en-US" dirty="0" smtClean="0"/>
              <a:t> energy in an itinerant-electron band, or based on the energy of a redox couple of a transition metal </a:t>
            </a:r>
            <a:r>
              <a:rPr lang="en-US" dirty="0" err="1" smtClean="0"/>
              <a:t>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B673-6B73-B043-8C60-BD800FBB689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373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energy can correspond to the </a:t>
            </a:r>
            <a:r>
              <a:rPr lang="en-US" dirty="0" err="1" smtClean="0"/>
              <a:t>fermi</a:t>
            </a:r>
            <a:r>
              <a:rPr lang="en-US" dirty="0" smtClean="0"/>
              <a:t> energy in an itinerant-electron band, or based on the energy of a redox couple of a transition metal </a:t>
            </a:r>
            <a:r>
              <a:rPr lang="en-US" dirty="0" err="1" smtClean="0"/>
              <a:t>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B673-6B73-B043-8C60-BD800FBB689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033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Going beyond the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 of the electrolyte can result in decomposition of the electrolyte, which will add complexity to the analysis and understanding.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– what kinds of things influence the energy/potential of each electrode?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B673-6B73-B043-8C60-BD800FBB689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30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Going beyond the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 of the electrolyte can result in decomposition of the electrolyte, which will add complexity to the analysis and understanding.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– what kinds of things influence the energy/potential of each electrode?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B673-6B73-B043-8C60-BD800FBB689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730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energy can correspond to the </a:t>
            </a:r>
            <a:r>
              <a:rPr lang="en-US" dirty="0" err="1" smtClean="0"/>
              <a:t>fermi</a:t>
            </a:r>
            <a:r>
              <a:rPr lang="en-US" dirty="0" smtClean="0"/>
              <a:t> energy in an itinerant-electron band, or based on the energy of a redox couple of a transition metal </a:t>
            </a:r>
            <a:r>
              <a:rPr lang="en-US" dirty="0" err="1" smtClean="0"/>
              <a:t>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B673-6B73-B043-8C60-BD800FBB689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270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see variation with TM, anion,</a:t>
            </a:r>
            <a:r>
              <a:rPr lang="en-US" baseline="0" dirty="0" smtClean="0"/>
              <a:t> oxidation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B673-6B73-B043-8C60-BD800FBB689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956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Going beyond the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 of the electrolyte can result in decomposition of the electrolyte, which will add complexity to the analysis and understanding.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– what kinds of things influence the energy/potential of each electrode?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B673-6B73-B043-8C60-BD800FBB689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344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B673-6B73-B043-8C60-BD800FBB689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60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Going beyond the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 of the electrolyte can result in decomposition of the electrolyte, which will add complexity to the analysis and understanding.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– what kinds of things influence the energy/potential of each electrode?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B673-6B73-B043-8C60-BD800FBB68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388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B673-6B73-B043-8C60-BD800FBB689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60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Going beyond the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 of the electrolyte can result in decomposition of the electrolyte, which will add complexity to the analysis and understanding.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– what kinds of things influence the energy/potential of each electrode?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B673-6B73-B043-8C60-BD800FBB68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41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Turn</a:t>
            </a:r>
            <a:r>
              <a:rPr lang="en-US" baseline="0" dirty="0" smtClean="0"/>
              <a:t> this schematic image over, </a:t>
            </a:r>
            <a:r>
              <a:rPr lang="en-US" baseline="0" smtClean="0"/>
              <a:t>think about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B673-6B73-B043-8C60-BD800FBB68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32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Turn</a:t>
            </a:r>
            <a:r>
              <a:rPr lang="en-US" baseline="0" dirty="0" smtClean="0"/>
              <a:t> this schematic image over, </a:t>
            </a:r>
            <a:r>
              <a:rPr lang="en-US" baseline="0" smtClean="0"/>
              <a:t>think about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B673-6B73-B043-8C60-BD800FBB68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61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discharge – reducing cathode (Li to cathode)</a:t>
            </a:r>
          </a:p>
          <a:p>
            <a:r>
              <a:rPr lang="en-US" dirty="0" smtClean="0"/>
              <a:t>Improve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B673-6B73-B043-8C60-BD800FBB68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41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discharge – reducing cathode (Li </a:t>
            </a:r>
            <a:r>
              <a:rPr lang="en-US" smtClean="0"/>
              <a:t>to cathode)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6B673-6B73-B043-8C60-BD800FBB68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7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00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04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68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19729"/>
            <a:ext cx="9144000" cy="2862322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marL="457200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How transition metal, anion, and structure </a:t>
            </a:r>
          </a:p>
          <a:p>
            <a:pPr marL="457200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affect the operating potential of an electrode</a:t>
            </a:r>
          </a:p>
          <a:p>
            <a:pPr marL="457200"/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  <a:p>
            <a:pPr marL="457200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Megan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</a:rPr>
              <a:t>Butala</a:t>
            </a:r>
            <a:endParaRPr lang="en-US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57200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June 2, 2014</a:t>
            </a:r>
          </a:p>
        </p:txBody>
      </p:sp>
    </p:spTree>
    <p:extLst>
      <p:ext uri="{BB962C8B-B14F-4D97-AF65-F5344CB8AC3E}">
        <p14:creationId xmlns:p14="http://schemas.microsoft.com/office/powerpoint/2010/main" val="56822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2294237" y="1658307"/>
            <a:ext cx="4456449" cy="4286086"/>
            <a:chOff x="975360" y="1773520"/>
            <a:chExt cx="4164885" cy="3962936"/>
          </a:xfrm>
        </p:grpSpPr>
        <p:grpSp>
          <p:nvGrpSpPr>
            <p:cNvPr id="65" name="Group 64"/>
            <p:cNvGrpSpPr/>
            <p:nvPr/>
          </p:nvGrpSpPr>
          <p:grpSpPr>
            <a:xfrm>
              <a:off x="975360" y="1986098"/>
              <a:ext cx="4164885" cy="3750358"/>
              <a:chOff x="975360" y="1986098"/>
              <a:chExt cx="4164885" cy="375035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667" t="44222" r="12667" b="11556"/>
              <a:stretch/>
            </p:blipFill>
            <p:spPr>
              <a:xfrm>
                <a:off x="975360" y="2712720"/>
                <a:ext cx="4164885" cy="2682240"/>
              </a:xfrm>
              <a:prstGeom prst="rect">
                <a:avLst/>
              </a:prstGeom>
            </p:spPr>
          </p:pic>
          <p:cxnSp>
            <p:nvCxnSpPr>
              <p:cNvPr id="6" name="Straight Connector 5"/>
              <p:cNvCxnSpPr/>
              <p:nvPr/>
            </p:nvCxnSpPr>
            <p:spPr>
              <a:xfrm flipV="1">
                <a:off x="1463040" y="2171700"/>
                <a:ext cx="0" cy="5638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V="1">
                <a:off x="4606801" y="2171700"/>
                <a:ext cx="0" cy="5638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443633" y="2178020"/>
                <a:ext cx="1112287" cy="75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3520057" y="2164625"/>
                <a:ext cx="1086744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2816610" y="1993173"/>
                <a:ext cx="156755" cy="29935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3118083" y="1986098"/>
                <a:ext cx="156755" cy="29935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0800000" flipH="1" flipV="1">
                <a:off x="3274838" y="1986098"/>
                <a:ext cx="156755" cy="29935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10800000" flipH="1" flipV="1">
                <a:off x="2962714" y="1991540"/>
                <a:ext cx="156755" cy="29935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 flipH="1" flipV="1">
                <a:off x="2654411" y="2007870"/>
                <a:ext cx="156755" cy="29935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2559202" y="2000794"/>
                <a:ext cx="95208" cy="17798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3433729" y="2164625"/>
                <a:ext cx="81969" cy="12627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1063731" y="5367124"/>
                <a:ext cx="7986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Anode</a:t>
                </a:r>
                <a:endParaRPr lang="en-US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119584" y="5365308"/>
                <a:ext cx="974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Cathode</a:t>
                </a:r>
                <a:endParaRPr lang="en-US" dirty="0"/>
              </a:p>
            </p:txBody>
          </p:sp>
          <p:cxnSp>
            <p:nvCxnSpPr>
              <p:cNvPr id="62" name="Straight Connector 61"/>
              <p:cNvCxnSpPr>
                <a:stCxn id="3" idx="0"/>
                <a:endCxn id="3" idx="2"/>
              </p:cNvCxnSpPr>
              <p:nvPr/>
            </p:nvCxnSpPr>
            <p:spPr>
              <a:xfrm>
                <a:off x="3057803" y="2712720"/>
                <a:ext cx="0" cy="2682240"/>
              </a:xfrm>
              <a:prstGeom prst="line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  <a:prstDash val="lg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/>
            <p:cNvSpPr txBox="1"/>
            <p:nvPr/>
          </p:nvSpPr>
          <p:spPr>
            <a:xfrm>
              <a:off x="1598385" y="1773520"/>
              <a:ext cx="358351" cy="3984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e</a:t>
              </a:r>
              <a:r>
                <a:rPr lang="en-US" sz="2200" baseline="30000" dirty="0" smtClean="0"/>
                <a:t>-</a:t>
              </a:r>
              <a:endParaRPr lang="en-US" sz="2200" dirty="0"/>
            </a:p>
          </p:txBody>
        </p:sp>
      </p:grpSp>
      <p:cxnSp>
        <p:nvCxnSpPr>
          <p:cNvPr id="5" name="Straight Arrow Connector 4"/>
          <p:cNvCxnSpPr>
            <a:stCxn id="66" idx="3"/>
          </p:cNvCxnSpPr>
          <p:nvPr/>
        </p:nvCxnSpPr>
        <p:spPr>
          <a:xfrm flipV="1">
            <a:off x="3344314" y="1868653"/>
            <a:ext cx="439363" cy="5098"/>
          </a:xfrm>
          <a:prstGeom prst="straightConnector1">
            <a:avLst/>
          </a:prstGeom>
          <a:ln w="38100">
            <a:solidFill>
              <a:srgbClr val="0FB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99629" y="3223041"/>
            <a:ext cx="4603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Li</a:t>
            </a:r>
            <a:r>
              <a:rPr lang="en-US" sz="2200" baseline="30000" dirty="0" smtClean="0">
                <a:solidFill>
                  <a:schemeClr val="bg1"/>
                </a:solidFill>
              </a:rPr>
              <a:t>+</a:t>
            </a:r>
            <a:endParaRPr lang="en-US" sz="2200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>
            <a:stCxn id="25" idx="3"/>
          </p:cNvCxnSpPr>
          <p:nvPr/>
        </p:nvCxnSpPr>
        <p:spPr>
          <a:xfrm>
            <a:off x="3560011" y="3438485"/>
            <a:ext cx="454705" cy="0"/>
          </a:xfrm>
          <a:prstGeom prst="straightConnector1">
            <a:avLst/>
          </a:prstGeom>
          <a:ln w="38100">
            <a:solidFill>
              <a:srgbClr val="0FB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13872" y="4710024"/>
            <a:ext cx="4603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Li</a:t>
            </a:r>
            <a:r>
              <a:rPr lang="en-US" sz="2200" baseline="30000" dirty="0" smtClean="0"/>
              <a:t>+</a:t>
            </a:r>
            <a:endParaRPr lang="en-US" sz="2200" dirty="0"/>
          </a:p>
        </p:txBody>
      </p:sp>
      <p:cxnSp>
        <p:nvCxnSpPr>
          <p:cNvPr id="30" name="Straight Arrow Connector 29"/>
          <p:cNvCxnSpPr>
            <a:stCxn id="28" idx="3"/>
          </p:cNvCxnSpPr>
          <p:nvPr/>
        </p:nvCxnSpPr>
        <p:spPr>
          <a:xfrm>
            <a:off x="5574254" y="4925468"/>
            <a:ext cx="454705" cy="0"/>
          </a:xfrm>
          <a:prstGeom prst="straightConnector1">
            <a:avLst/>
          </a:prstGeom>
          <a:ln w="38100">
            <a:solidFill>
              <a:srgbClr val="0FB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0" y="128592"/>
            <a:ext cx="9144000" cy="1138773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Applying a load to the cell drives Li</a:t>
            </a:r>
            <a:r>
              <a:rPr lang="en-US" sz="3400" baseline="30000" dirty="0" smtClean="0">
                <a:solidFill>
                  <a:schemeClr val="bg1"/>
                </a:solidFill>
              </a:rPr>
              <a:t>+</a:t>
            </a:r>
            <a:r>
              <a:rPr lang="en-US" sz="3400" dirty="0" smtClean="0">
                <a:solidFill>
                  <a:schemeClr val="bg1"/>
                </a:solidFill>
              </a:rPr>
              <a:t> and electrons to the cathode during discharge</a:t>
            </a:r>
            <a:endParaRPr lang="en-US" sz="34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8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2294237" y="1658307"/>
            <a:ext cx="4456449" cy="4286086"/>
            <a:chOff x="975360" y="1773520"/>
            <a:chExt cx="4164885" cy="3962936"/>
          </a:xfrm>
        </p:grpSpPr>
        <p:grpSp>
          <p:nvGrpSpPr>
            <p:cNvPr id="65" name="Group 64"/>
            <p:cNvGrpSpPr/>
            <p:nvPr/>
          </p:nvGrpSpPr>
          <p:grpSpPr>
            <a:xfrm>
              <a:off x="975360" y="2164625"/>
              <a:ext cx="4164885" cy="3571831"/>
              <a:chOff x="975360" y="2164625"/>
              <a:chExt cx="4164885" cy="3571831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667" t="44222" r="12667" b="11556"/>
              <a:stretch/>
            </p:blipFill>
            <p:spPr>
              <a:xfrm>
                <a:off x="975360" y="2712720"/>
                <a:ext cx="4164885" cy="2682240"/>
              </a:xfrm>
              <a:prstGeom prst="rect">
                <a:avLst/>
              </a:prstGeom>
            </p:spPr>
          </p:pic>
          <p:cxnSp>
            <p:nvCxnSpPr>
              <p:cNvPr id="6" name="Straight Connector 5"/>
              <p:cNvCxnSpPr/>
              <p:nvPr/>
            </p:nvCxnSpPr>
            <p:spPr>
              <a:xfrm flipV="1">
                <a:off x="1463040" y="2171700"/>
                <a:ext cx="0" cy="5638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V="1">
                <a:off x="4606801" y="2171700"/>
                <a:ext cx="0" cy="5638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>
                <a:endCxn id="4" idx="2"/>
              </p:cNvCxnSpPr>
              <p:nvPr/>
            </p:nvCxnSpPr>
            <p:spPr>
              <a:xfrm>
                <a:off x="1456582" y="2178019"/>
                <a:ext cx="1350648" cy="75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4" idx="6"/>
              </p:cNvCxnSpPr>
              <p:nvPr/>
            </p:nvCxnSpPr>
            <p:spPr>
              <a:xfrm flipV="1">
                <a:off x="3305867" y="2164625"/>
                <a:ext cx="1313882" cy="1415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1063731" y="5367124"/>
                <a:ext cx="7986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Anode</a:t>
                </a:r>
                <a:endParaRPr lang="en-US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119584" y="5365308"/>
                <a:ext cx="974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Cathode</a:t>
                </a:r>
                <a:endParaRPr lang="en-US" dirty="0"/>
              </a:p>
            </p:txBody>
          </p:sp>
          <p:cxnSp>
            <p:nvCxnSpPr>
              <p:cNvPr id="62" name="Straight Connector 61"/>
              <p:cNvCxnSpPr>
                <a:stCxn id="3" idx="0"/>
                <a:endCxn id="3" idx="2"/>
              </p:cNvCxnSpPr>
              <p:nvPr/>
            </p:nvCxnSpPr>
            <p:spPr>
              <a:xfrm>
                <a:off x="3057803" y="2712720"/>
                <a:ext cx="0" cy="2682240"/>
              </a:xfrm>
              <a:prstGeom prst="line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  <a:prstDash val="lg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/>
            <p:cNvSpPr txBox="1"/>
            <p:nvPr/>
          </p:nvSpPr>
          <p:spPr>
            <a:xfrm>
              <a:off x="1598385" y="1773520"/>
              <a:ext cx="358351" cy="3984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e</a:t>
              </a:r>
              <a:r>
                <a:rPr lang="en-US" sz="2200" baseline="30000" dirty="0" smtClean="0"/>
                <a:t>-</a:t>
              </a:r>
              <a:endParaRPr lang="en-US" sz="2200" dirty="0"/>
            </a:p>
          </p:txBody>
        </p:sp>
      </p:grpSp>
      <p:cxnSp>
        <p:nvCxnSpPr>
          <p:cNvPr id="5" name="Straight Arrow Connector 4"/>
          <p:cNvCxnSpPr/>
          <p:nvPr/>
        </p:nvCxnSpPr>
        <p:spPr>
          <a:xfrm flipH="1" flipV="1">
            <a:off x="3344314" y="1868653"/>
            <a:ext cx="439363" cy="5098"/>
          </a:xfrm>
          <a:prstGeom prst="straightConnector1">
            <a:avLst/>
          </a:prstGeom>
          <a:ln w="38100">
            <a:solidFill>
              <a:srgbClr val="0FB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flipH="1">
            <a:off x="3522717" y="3223041"/>
            <a:ext cx="4603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Li</a:t>
            </a:r>
            <a:r>
              <a:rPr lang="en-US" sz="2200" baseline="30000" dirty="0" smtClean="0"/>
              <a:t>+</a:t>
            </a:r>
            <a:endParaRPr lang="en-US" sz="2200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986795" y="3438485"/>
            <a:ext cx="454705" cy="0"/>
          </a:xfrm>
          <a:prstGeom prst="straightConnector1">
            <a:avLst/>
          </a:prstGeom>
          <a:ln w="38100">
            <a:solidFill>
              <a:srgbClr val="0FB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540138" y="4710024"/>
            <a:ext cx="4603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Li</a:t>
            </a:r>
            <a:r>
              <a:rPr lang="en-US" sz="2200" baseline="30000" dirty="0" smtClean="0">
                <a:solidFill>
                  <a:schemeClr val="bg1"/>
                </a:solidFill>
              </a:rPr>
              <a:t>+</a:t>
            </a:r>
            <a:endParaRPr lang="en-US" sz="2200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5017076" y="4910445"/>
            <a:ext cx="454705" cy="0"/>
          </a:xfrm>
          <a:prstGeom prst="straightConnector1">
            <a:avLst/>
          </a:prstGeom>
          <a:ln w="38100">
            <a:solidFill>
              <a:srgbClr val="0FB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343256" y="1879715"/>
            <a:ext cx="3449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V</a:t>
            </a:r>
            <a:endParaRPr lang="en-US" sz="2200" dirty="0"/>
          </a:p>
        </p:txBody>
      </p:sp>
      <p:sp>
        <p:nvSpPr>
          <p:cNvPr id="4" name="Oval 3"/>
          <p:cNvSpPr/>
          <p:nvPr/>
        </p:nvSpPr>
        <p:spPr>
          <a:xfrm>
            <a:off x="4254347" y="1831120"/>
            <a:ext cx="533545" cy="530976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128592"/>
            <a:ext cx="9144000" cy="1138773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Applying a voltage to the cell drives Li</a:t>
            </a:r>
            <a:r>
              <a:rPr lang="en-US" sz="3400" baseline="30000" dirty="0" smtClean="0">
                <a:solidFill>
                  <a:schemeClr val="bg1"/>
                </a:solidFill>
              </a:rPr>
              <a:t>+</a:t>
            </a:r>
            <a:r>
              <a:rPr lang="en-US" sz="3400" dirty="0" smtClean="0">
                <a:solidFill>
                  <a:schemeClr val="bg1"/>
                </a:solidFill>
              </a:rPr>
              <a:t> ions and electrons to the anode during charge</a:t>
            </a:r>
            <a:endParaRPr lang="en-US" sz="34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1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910" y="234433"/>
            <a:ext cx="25505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How a battery works</a:t>
            </a:r>
            <a:endParaRPr lang="en-US" sz="2200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406755" y="696574"/>
            <a:ext cx="2217187" cy="1834284"/>
            <a:chOff x="2294237" y="1888219"/>
            <a:chExt cx="4456449" cy="3686831"/>
          </a:xfrm>
        </p:grpSpPr>
        <p:grpSp>
          <p:nvGrpSpPr>
            <p:cNvPr id="8" name="Group 7"/>
            <p:cNvGrpSpPr/>
            <p:nvPr/>
          </p:nvGrpSpPr>
          <p:grpSpPr>
            <a:xfrm>
              <a:off x="2294237" y="1888219"/>
              <a:ext cx="4456449" cy="3686831"/>
              <a:chOff x="975360" y="1986098"/>
              <a:chExt cx="4164885" cy="340886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667" t="44222" r="12667" b="11556"/>
              <a:stretch/>
            </p:blipFill>
            <p:spPr>
              <a:xfrm>
                <a:off x="975360" y="2712720"/>
                <a:ext cx="4164885" cy="2682240"/>
              </a:xfrm>
              <a:prstGeom prst="rect">
                <a:avLst/>
              </a:prstGeom>
            </p:spPr>
          </p:pic>
          <p:cxnSp>
            <p:nvCxnSpPr>
              <p:cNvPr id="13" name="Straight Connector 12"/>
              <p:cNvCxnSpPr/>
              <p:nvPr/>
            </p:nvCxnSpPr>
            <p:spPr>
              <a:xfrm flipV="1">
                <a:off x="1463040" y="2171700"/>
                <a:ext cx="0" cy="5638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606801" y="2171700"/>
                <a:ext cx="0" cy="5638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443633" y="2178020"/>
                <a:ext cx="1112287" cy="75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2816610" y="1993173"/>
                <a:ext cx="156755" cy="29935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3118083" y="1986098"/>
                <a:ext cx="156755" cy="29935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 flipH="1" flipV="1">
                <a:off x="3274838" y="1986098"/>
                <a:ext cx="156755" cy="29935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 flipH="1" flipV="1">
                <a:off x="2962714" y="1991540"/>
                <a:ext cx="156755" cy="29935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0800000" flipH="1" flipV="1">
                <a:off x="2654411" y="2007870"/>
                <a:ext cx="156755" cy="29935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2559202" y="2000794"/>
                <a:ext cx="95208" cy="17798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3433729" y="2164625"/>
                <a:ext cx="81969" cy="12627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12" idx="0"/>
                <a:endCxn id="12" idx="2"/>
              </p:cNvCxnSpPr>
              <p:nvPr/>
            </p:nvCxnSpPr>
            <p:spPr>
              <a:xfrm>
                <a:off x="3057803" y="2712720"/>
                <a:ext cx="0" cy="2682240"/>
              </a:xfrm>
              <a:prstGeom prst="line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  <a:prstDash val="lg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/>
            <p:cNvCxnSpPr/>
            <p:nvPr/>
          </p:nvCxnSpPr>
          <p:spPr>
            <a:xfrm>
              <a:off x="5006961" y="2097523"/>
              <a:ext cx="344220" cy="183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733230" y="2098439"/>
              <a:ext cx="444443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334053" y="1911766"/>
              <a:ext cx="324520" cy="18850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3188463" y="1970298"/>
            <a:ext cx="3010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V and chemical potential</a:t>
            </a:r>
            <a:endParaRPr lang="en-US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6567210" y="3774812"/>
            <a:ext cx="21005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Batteries by DOS</a:t>
            </a:r>
            <a:endParaRPr lang="en-US" sz="22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6329835" y="4199822"/>
            <a:ext cx="1914018" cy="2257425"/>
            <a:chOff x="8971843" y="3186113"/>
            <a:chExt cx="2733466" cy="3654097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10338576" y="3186113"/>
              <a:ext cx="2" cy="3654097"/>
            </a:xfrm>
            <a:prstGeom prst="line">
              <a:avLst/>
            </a:prstGeom>
            <a:ln w="28575"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Arc 29"/>
            <p:cNvSpPr/>
            <p:nvPr/>
          </p:nvSpPr>
          <p:spPr>
            <a:xfrm rot="16200000" flipV="1">
              <a:off x="9604742" y="4930677"/>
              <a:ext cx="1467666" cy="1352133"/>
            </a:xfrm>
            <a:prstGeom prst="arc">
              <a:avLst>
                <a:gd name="adj1" fmla="val 10836817"/>
                <a:gd name="adj2" fmla="val 0"/>
              </a:avLst>
            </a:prstGeom>
            <a:solidFill>
              <a:schemeClr val="accent6">
                <a:lumMod val="50000"/>
                <a:alpha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 rot="16200000" flipV="1">
              <a:off x="10176993" y="2997422"/>
              <a:ext cx="323166" cy="2733466"/>
            </a:xfrm>
            <a:prstGeom prst="arc">
              <a:avLst>
                <a:gd name="adj1" fmla="val 10836817"/>
                <a:gd name="adj2" fmla="val 0"/>
              </a:avLst>
            </a:prstGeom>
            <a:gradFill flip="none" rotWithShape="0">
              <a:gsLst>
                <a:gs pos="100000">
                  <a:srgbClr val="BDD0E6"/>
                </a:gs>
                <a:gs pos="100000">
                  <a:srgbClr val="D9E4F1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0">
                  <a:schemeClr val="accent4">
                    <a:lumMod val="75000"/>
                  </a:schemeClr>
                </a:gs>
                <a:gs pos="95000">
                  <a:schemeClr val="accent4">
                    <a:lumMod val="75000"/>
                  </a:schemeClr>
                </a:gs>
              </a:gsLst>
              <a:lin ang="5400000" scaled="1"/>
              <a:tileRect/>
            </a:gradFill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 rot="16200000" flipV="1">
              <a:off x="10176993" y="2352024"/>
              <a:ext cx="323166" cy="2733466"/>
            </a:xfrm>
            <a:prstGeom prst="arc">
              <a:avLst>
                <a:gd name="adj1" fmla="val 10836817"/>
                <a:gd name="adj2" fmla="val 0"/>
              </a:avLst>
            </a:prstGeom>
            <a:ln>
              <a:solidFill>
                <a:schemeClr val="accent4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0338576" y="4373511"/>
              <a:ext cx="1366733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782199" y="2401185"/>
            <a:ext cx="3547634" cy="3286292"/>
            <a:chOff x="2534650" y="2214396"/>
            <a:chExt cx="3918983" cy="3617931"/>
          </a:xfrm>
        </p:grpSpPr>
        <p:grpSp>
          <p:nvGrpSpPr>
            <p:cNvPr id="39" name="Group 38"/>
            <p:cNvGrpSpPr>
              <a:grpSpLocks noChangeAspect="1"/>
            </p:cNvGrpSpPr>
            <p:nvPr/>
          </p:nvGrpSpPr>
          <p:grpSpPr>
            <a:xfrm>
              <a:off x="2681883" y="2214396"/>
              <a:ext cx="3771750" cy="3394576"/>
              <a:chOff x="576050" y="1347371"/>
              <a:chExt cx="5444113" cy="4899703"/>
            </a:xfrm>
          </p:grpSpPr>
          <p:pic>
            <p:nvPicPr>
              <p:cNvPr id="40" name="Picture 39" descr="homolumo_GoodenoughKim2009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050" y="1347371"/>
                <a:ext cx="5444113" cy="4899703"/>
              </a:xfrm>
              <a:prstGeom prst="rect">
                <a:avLst/>
              </a:prstGeom>
            </p:spPr>
          </p:pic>
          <p:sp>
            <p:nvSpPr>
              <p:cNvPr id="41" name="Rectangle 40"/>
              <p:cNvSpPr/>
              <p:nvPr/>
            </p:nvSpPr>
            <p:spPr>
              <a:xfrm>
                <a:off x="4169518" y="2180175"/>
                <a:ext cx="1011473" cy="7079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781995" y="4580179"/>
                <a:ext cx="1011473" cy="7079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849662" y="2141529"/>
                <a:ext cx="1236024" cy="7079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849662" y="4568941"/>
                <a:ext cx="1236024" cy="7079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2534650" y="4628700"/>
              <a:ext cx="3805408" cy="12036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6500001" y="23202"/>
            <a:ext cx="2574739" cy="66952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53907" y="-1118"/>
            <a:ext cx="2574739" cy="66952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8592"/>
            <a:ext cx="9144000" cy="1138773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We can consider the energies of </a:t>
            </a:r>
          </a:p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the 3 major battery components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560214"/>
            <a:ext cx="8853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marR="0" indent="-406400"/>
            <a:r>
              <a:rPr lang="en-US" sz="1200" dirty="0" err="1" smtClean="0">
                <a:latin typeface="+mj-lt"/>
                <a:ea typeface="MS Mincho" panose="02020609040205080304" pitchFamily="49" charset="-128"/>
              </a:rPr>
              <a:t>Goodenough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&amp; Kim. </a:t>
            </a:r>
            <a:r>
              <a:rPr lang="en-US" sz="1200" i="1" dirty="0" smtClean="0">
                <a:latin typeface="+mj-lt"/>
                <a:ea typeface="MS Mincho" panose="02020609040205080304" pitchFamily="49" charset="-128"/>
              </a:rPr>
              <a:t>Chem. Mater.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</a:t>
            </a:r>
            <a:r>
              <a:rPr lang="en-US" sz="1200" b="1" dirty="0" smtClean="0">
                <a:latin typeface="+mj-lt"/>
                <a:ea typeface="MS Mincho" panose="02020609040205080304" pitchFamily="49" charset="-128"/>
              </a:rPr>
              <a:t>22,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587-603 </a:t>
            </a:r>
            <a:r>
              <a:rPr lang="en-US" sz="1200" dirty="0">
                <a:latin typeface="+mj-lt"/>
                <a:ea typeface="MS Mincho" panose="02020609040205080304" pitchFamily="49" charset="-128"/>
              </a:rPr>
              <a:t>(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2010)</a:t>
            </a:r>
            <a:r>
              <a:rPr lang="en-US" sz="1200" dirty="0">
                <a:latin typeface="+mj-lt"/>
                <a:ea typeface="MS Mincho" panose="02020609040205080304" pitchFamily="49" charset="-128"/>
              </a:rPr>
              <a:t>.</a:t>
            </a:r>
            <a:endParaRPr lang="en-US" sz="1200" dirty="0">
              <a:effectLst/>
              <a:latin typeface="+mj-lt"/>
              <a:ea typeface="MS Mincho" panose="02020609040205080304" pitchFamily="49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3954" y="3560262"/>
            <a:ext cx="16709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 smtClean="0"/>
              <a:t>e</a:t>
            </a:r>
            <a:r>
              <a:rPr lang="en-US" sz="2200" dirty="0" err="1" smtClean="0"/>
              <a:t>V</a:t>
            </a:r>
            <a:r>
              <a:rPr lang="en-US" sz="2200" baseline="-25000" dirty="0" err="1" smtClean="0"/>
              <a:t>oc</a:t>
            </a:r>
            <a:r>
              <a:rPr lang="en-US" sz="2200" dirty="0" smtClean="0"/>
              <a:t> = </a:t>
            </a:r>
            <a:r>
              <a:rPr lang="en-US" sz="2200" dirty="0" err="1" smtClean="0"/>
              <a:t>μ</a:t>
            </a:r>
            <a:r>
              <a:rPr lang="en-US" sz="2200" baseline="-25000" dirty="0" err="1" smtClean="0"/>
              <a:t>A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- </a:t>
            </a:r>
            <a:r>
              <a:rPr lang="en-US" sz="2200" dirty="0" err="1" smtClean="0"/>
              <a:t>μ</a:t>
            </a:r>
            <a:r>
              <a:rPr lang="en-US" sz="2200" baseline="-25000" dirty="0" err="1" smtClean="0"/>
              <a:t>C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3954" y="4338294"/>
            <a:ext cx="22108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V</a:t>
            </a:r>
            <a:r>
              <a:rPr lang="en-US" sz="2200" baseline="-25000" dirty="0" err="1" smtClean="0"/>
              <a:t>oc</a:t>
            </a:r>
            <a:r>
              <a:rPr lang="en-US" sz="2200" dirty="0" smtClean="0"/>
              <a:t> = EMF</a:t>
            </a:r>
            <a:r>
              <a:rPr lang="en-US" sz="2200" baseline="-25000" dirty="0" smtClean="0"/>
              <a:t>C </a:t>
            </a:r>
            <a:r>
              <a:rPr lang="en-US" sz="2200" dirty="0" smtClean="0"/>
              <a:t>- EMF</a:t>
            </a:r>
            <a:r>
              <a:rPr lang="en-US" sz="2200" baseline="-25000" dirty="0" smtClean="0"/>
              <a:t>A</a:t>
            </a:r>
            <a:endParaRPr lang="en-US" sz="2200" dirty="0"/>
          </a:p>
        </p:txBody>
      </p:sp>
      <p:grpSp>
        <p:nvGrpSpPr>
          <p:cNvPr id="8" name="Group 7"/>
          <p:cNvGrpSpPr/>
          <p:nvPr/>
        </p:nvGrpSpPr>
        <p:grpSpPr>
          <a:xfrm>
            <a:off x="576050" y="1347371"/>
            <a:ext cx="5444113" cy="4899703"/>
            <a:chOff x="576050" y="1347371"/>
            <a:chExt cx="5444113" cy="4899703"/>
          </a:xfrm>
        </p:grpSpPr>
        <p:pic>
          <p:nvPicPr>
            <p:cNvPr id="9" name="Picture 8" descr="homolumo_GoodenoughKim2009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050" y="1347371"/>
              <a:ext cx="5444113" cy="489970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169518" y="2180175"/>
              <a:ext cx="1011473" cy="7079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81995" y="4565891"/>
              <a:ext cx="1011473" cy="7079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49662" y="2141529"/>
              <a:ext cx="1236024" cy="7079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49662" y="4568941"/>
              <a:ext cx="1236024" cy="7079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755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8592"/>
            <a:ext cx="9144000" cy="1138773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We can consider the energies of </a:t>
            </a:r>
          </a:p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the 3 major battery components</a:t>
            </a: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23" name="Picture 22" descr="homolumo_GoodenoughKim20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50" y="1347371"/>
            <a:ext cx="5444113" cy="489970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6560214"/>
            <a:ext cx="8853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marR="0" indent="-406400"/>
            <a:r>
              <a:rPr lang="en-US" sz="1200" dirty="0" err="1" smtClean="0">
                <a:latin typeface="+mj-lt"/>
                <a:ea typeface="MS Mincho" panose="02020609040205080304" pitchFamily="49" charset="-128"/>
              </a:rPr>
              <a:t>Goodenough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&amp; Kim. </a:t>
            </a:r>
            <a:r>
              <a:rPr lang="en-US" sz="1200" i="1" dirty="0" smtClean="0">
                <a:latin typeface="+mj-lt"/>
                <a:ea typeface="MS Mincho" panose="02020609040205080304" pitchFamily="49" charset="-128"/>
              </a:rPr>
              <a:t>Chem. Mater.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</a:t>
            </a:r>
            <a:r>
              <a:rPr lang="en-US" sz="1200" b="1" dirty="0" smtClean="0">
                <a:latin typeface="+mj-lt"/>
                <a:ea typeface="MS Mincho" panose="02020609040205080304" pitchFamily="49" charset="-128"/>
              </a:rPr>
              <a:t>22,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587-603 </a:t>
            </a:r>
            <a:r>
              <a:rPr lang="en-US" sz="1200" dirty="0">
                <a:latin typeface="+mj-lt"/>
                <a:ea typeface="MS Mincho" panose="02020609040205080304" pitchFamily="49" charset="-128"/>
              </a:rPr>
              <a:t>(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2010)</a:t>
            </a:r>
            <a:r>
              <a:rPr lang="en-US" sz="1200" dirty="0">
                <a:latin typeface="+mj-lt"/>
                <a:ea typeface="MS Mincho" panose="02020609040205080304" pitchFamily="49" charset="-128"/>
              </a:rPr>
              <a:t>.</a:t>
            </a:r>
            <a:endParaRPr lang="en-US" sz="1200" dirty="0">
              <a:effectLst/>
              <a:latin typeface="+mj-lt"/>
              <a:ea typeface="MS Mincho" panose="02020609040205080304" pitchFamily="49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3954" y="3560262"/>
            <a:ext cx="16709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 smtClean="0"/>
              <a:t>e</a:t>
            </a:r>
            <a:r>
              <a:rPr lang="en-US" sz="2200" dirty="0" err="1" smtClean="0"/>
              <a:t>V</a:t>
            </a:r>
            <a:r>
              <a:rPr lang="en-US" sz="2200" baseline="-25000" dirty="0" err="1" smtClean="0"/>
              <a:t>oc</a:t>
            </a:r>
            <a:r>
              <a:rPr lang="en-US" sz="2200" dirty="0" smtClean="0"/>
              <a:t> = </a:t>
            </a:r>
            <a:r>
              <a:rPr lang="en-US" sz="2200" dirty="0" err="1" smtClean="0"/>
              <a:t>μ</a:t>
            </a:r>
            <a:r>
              <a:rPr lang="en-US" sz="2200" baseline="-25000" dirty="0" err="1" smtClean="0"/>
              <a:t>A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- </a:t>
            </a:r>
            <a:r>
              <a:rPr lang="en-US" sz="2200" dirty="0" err="1" smtClean="0"/>
              <a:t>μ</a:t>
            </a:r>
            <a:r>
              <a:rPr lang="en-US" sz="2200" baseline="-25000" dirty="0" err="1" smtClean="0"/>
              <a:t>C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6093954" y="4338294"/>
            <a:ext cx="22108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V</a:t>
            </a:r>
            <a:r>
              <a:rPr lang="en-US" sz="2200" baseline="-25000" dirty="0" err="1" smtClean="0"/>
              <a:t>oc</a:t>
            </a:r>
            <a:r>
              <a:rPr lang="en-US" sz="2200" dirty="0" smtClean="0"/>
              <a:t> = EMF</a:t>
            </a:r>
            <a:r>
              <a:rPr lang="en-US" sz="2200" baseline="-25000" dirty="0" smtClean="0"/>
              <a:t>C </a:t>
            </a:r>
            <a:r>
              <a:rPr lang="en-US" sz="2200" dirty="0" smtClean="0"/>
              <a:t>- EMF</a:t>
            </a:r>
            <a:r>
              <a:rPr lang="en-US" sz="2200" baseline="-25000" dirty="0" smtClean="0"/>
              <a:t>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172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8592"/>
            <a:ext cx="9144000" cy="1138773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An electrode’s EMF can be understood </a:t>
            </a:r>
          </a:p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by the nature of its DOS</a:t>
            </a:r>
            <a:endParaRPr lang="en-US" sz="34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98646" y="1954648"/>
            <a:ext cx="4328964" cy="3098567"/>
            <a:chOff x="199410" y="1708723"/>
            <a:chExt cx="4328964" cy="3098567"/>
          </a:xfrm>
        </p:grpSpPr>
        <p:pic>
          <p:nvPicPr>
            <p:cNvPr id="5" name="Picture 4" descr="VProfile_2a_GoodenoughKim2009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10" y="1708723"/>
              <a:ext cx="4328964" cy="309856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71598" y="1787531"/>
              <a:ext cx="3594431" cy="12353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6560214"/>
            <a:ext cx="8853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marR="0" indent="-406400"/>
            <a:r>
              <a:rPr lang="en-US" sz="1200" dirty="0" err="1" smtClean="0">
                <a:latin typeface="+mj-lt"/>
                <a:ea typeface="MS Mincho" panose="02020609040205080304" pitchFamily="49" charset="-128"/>
              </a:rPr>
              <a:t>Goodenough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&amp; Kim. </a:t>
            </a:r>
            <a:r>
              <a:rPr lang="en-US" sz="1200" i="1" dirty="0" smtClean="0">
                <a:latin typeface="+mj-lt"/>
                <a:ea typeface="MS Mincho" panose="02020609040205080304" pitchFamily="49" charset="-128"/>
              </a:rPr>
              <a:t>Chem. Mater.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</a:t>
            </a:r>
            <a:r>
              <a:rPr lang="en-US" sz="1200" b="1" dirty="0" smtClean="0">
                <a:latin typeface="+mj-lt"/>
                <a:ea typeface="MS Mincho" panose="02020609040205080304" pitchFamily="49" charset="-128"/>
              </a:rPr>
              <a:t>22,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587-603 </a:t>
            </a:r>
            <a:r>
              <a:rPr lang="en-US" sz="1200" dirty="0">
                <a:latin typeface="+mj-lt"/>
                <a:ea typeface="MS Mincho" panose="02020609040205080304" pitchFamily="49" charset="-128"/>
              </a:rPr>
              <a:t>(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2010)</a:t>
            </a:r>
            <a:r>
              <a:rPr lang="en-US" sz="1200" dirty="0">
                <a:latin typeface="+mj-lt"/>
                <a:ea typeface="MS Mincho" panose="02020609040205080304" pitchFamily="49" charset="-128"/>
              </a:rPr>
              <a:t>.</a:t>
            </a:r>
            <a:endParaRPr lang="en-US" sz="1200" dirty="0">
              <a:effectLst/>
              <a:latin typeface="+mj-lt"/>
              <a:ea typeface="MS Mincho" panose="02020609040205080304" pitchFamily="49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7412" y="1538354"/>
            <a:ext cx="3923671" cy="4598128"/>
            <a:chOff x="87412" y="1538354"/>
            <a:chExt cx="3923671" cy="4598128"/>
          </a:xfrm>
        </p:grpSpPr>
        <p:pic>
          <p:nvPicPr>
            <p:cNvPr id="12" name="Picture 11" descr="DOS_2b_GoodenoughKim2009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" r="52272"/>
            <a:stretch/>
          </p:blipFill>
          <p:spPr>
            <a:xfrm>
              <a:off x="476251" y="1591608"/>
              <a:ext cx="3534832" cy="454487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87412" y="1538354"/>
              <a:ext cx="664005" cy="7079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627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8592"/>
            <a:ext cx="9144000" cy="1138773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An electrode’s EMF can be understood </a:t>
            </a:r>
          </a:p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by the nature of its DOS</a:t>
            </a:r>
            <a:endParaRPr lang="en-US" sz="34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98646" y="1954648"/>
            <a:ext cx="4328964" cy="3098567"/>
            <a:chOff x="199410" y="1708723"/>
            <a:chExt cx="4328964" cy="3098567"/>
          </a:xfrm>
        </p:grpSpPr>
        <p:pic>
          <p:nvPicPr>
            <p:cNvPr id="5" name="Picture 4" descr="VProfile_2a_GoodenoughKim2009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10" y="1708723"/>
              <a:ext cx="4328964" cy="309856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71598" y="1787531"/>
              <a:ext cx="3594431" cy="12353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6560214"/>
            <a:ext cx="8853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marR="0" indent="-406400"/>
            <a:r>
              <a:rPr lang="en-US" sz="1200" dirty="0" err="1" smtClean="0">
                <a:latin typeface="+mj-lt"/>
                <a:ea typeface="MS Mincho" panose="02020609040205080304" pitchFamily="49" charset="-128"/>
              </a:rPr>
              <a:t>Goodenough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&amp; Kim. </a:t>
            </a:r>
            <a:r>
              <a:rPr lang="en-US" sz="1200" i="1" dirty="0" smtClean="0">
                <a:latin typeface="+mj-lt"/>
                <a:ea typeface="MS Mincho" panose="02020609040205080304" pitchFamily="49" charset="-128"/>
              </a:rPr>
              <a:t>Chem. Mater.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</a:t>
            </a:r>
            <a:r>
              <a:rPr lang="en-US" sz="1200" b="1" dirty="0" smtClean="0">
                <a:latin typeface="+mj-lt"/>
                <a:ea typeface="MS Mincho" panose="02020609040205080304" pitchFamily="49" charset="-128"/>
              </a:rPr>
              <a:t>22,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587-603 </a:t>
            </a:r>
            <a:r>
              <a:rPr lang="en-US" sz="1200" dirty="0">
                <a:latin typeface="+mj-lt"/>
                <a:ea typeface="MS Mincho" panose="02020609040205080304" pitchFamily="49" charset="-128"/>
              </a:rPr>
              <a:t>(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2010)</a:t>
            </a:r>
            <a:r>
              <a:rPr lang="en-US" sz="1200" dirty="0">
                <a:latin typeface="+mj-lt"/>
                <a:ea typeface="MS Mincho" panose="02020609040205080304" pitchFamily="49" charset="-128"/>
              </a:rPr>
              <a:t>.</a:t>
            </a:r>
            <a:endParaRPr lang="en-US" sz="1200" dirty="0">
              <a:effectLst/>
              <a:latin typeface="+mj-lt"/>
              <a:ea typeface="MS Mincho" panose="02020609040205080304" pitchFamily="49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7412" y="1538354"/>
            <a:ext cx="3923671" cy="4598128"/>
            <a:chOff x="87412" y="1538354"/>
            <a:chExt cx="3923671" cy="4598128"/>
          </a:xfrm>
        </p:grpSpPr>
        <p:pic>
          <p:nvPicPr>
            <p:cNvPr id="12" name="Picture 11" descr="DOS_2b_GoodenoughKim2009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" r="52272"/>
            <a:stretch/>
          </p:blipFill>
          <p:spPr>
            <a:xfrm>
              <a:off x="476251" y="1591608"/>
              <a:ext cx="3534832" cy="454487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87412" y="1538354"/>
              <a:ext cx="664005" cy="7079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352912" y="5261503"/>
            <a:ext cx="4620432" cy="430887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2200" dirty="0" smtClean="0"/>
              <a:t>Lower orbital energy = higher potential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75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910" y="234433"/>
            <a:ext cx="25505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How a battery works</a:t>
            </a:r>
            <a:endParaRPr lang="en-US" sz="2200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406755" y="696574"/>
            <a:ext cx="2217187" cy="1834284"/>
            <a:chOff x="2294237" y="1888219"/>
            <a:chExt cx="4456449" cy="3686831"/>
          </a:xfrm>
        </p:grpSpPr>
        <p:grpSp>
          <p:nvGrpSpPr>
            <p:cNvPr id="8" name="Group 7"/>
            <p:cNvGrpSpPr/>
            <p:nvPr/>
          </p:nvGrpSpPr>
          <p:grpSpPr>
            <a:xfrm>
              <a:off x="2294237" y="1888219"/>
              <a:ext cx="4456449" cy="3686831"/>
              <a:chOff x="975360" y="1986098"/>
              <a:chExt cx="4164885" cy="340886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667" t="44222" r="12667" b="11556"/>
              <a:stretch/>
            </p:blipFill>
            <p:spPr>
              <a:xfrm>
                <a:off x="975360" y="2712720"/>
                <a:ext cx="4164885" cy="2682240"/>
              </a:xfrm>
              <a:prstGeom prst="rect">
                <a:avLst/>
              </a:prstGeom>
            </p:spPr>
          </p:pic>
          <p:cxnSp>
            <p:nvCxnSpPr>
              <p:cNvPr id="13" name="Straight Connector 12"/>
              <p:cNvCxnSpPr/>
              <p:nvPr/>
            </p:nvCxnSpPr>
            <p:spPr>
              <a:xfrm flipV="1">
                <a:off x="1463040" y="2171700"/>
                <a:ext cx="0" cy="5638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606801" y="2171700"/>
                <a:ext cx="0" cy="5638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443633" y="2178020"/>
                <a:ext cx="1112287" cy="75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2816610" y="1993173"/>
                <a:ext cx="156755" cy="29935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3118083" y="1986098"/>
                <a:ext cx="156755" cy="29935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 flipH="1" flipV="1">
                <a:off x="3274838" y="1986098"/>
                <a:ext cx="156755" cy="29935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 flipH="1" flipV="1">
                <a:off x="2962714" y="1991540"/>
                <a:ext cx="156755" cy="29935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0800000" flipH="1" flipV="1">
                <a:off x="2654411" y="2007870"/>
                <a:ext cx="156755" cy="29935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2559202" y="2000794"/>
                <a:ext cx="95208" cy="17798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3433729" y="2164625"/>
                <a:ext cx="81969" cy="12627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12" idx="0"/>
                <a:endCxn id="12" idx="2"/>
              </p:cNvCxnSpPr>
              <p:nvPr/>
            </p:nvCxnSpPr>
            <p:spPr>
              <a:xfrm>
                <a:off x="3057803" y="2712720"/>
                <a:ext cx="0" cy="2682240"/>
              </a:xfrm>
              <a:prstGeom prst="line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  <a:prstDash val="lg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/>
            <p:cNvCxnSpPr/>
            <p:nvPr/>
          </p:nvCxnSpPr>
          <p:spPr>
            <a:xfrm>
              <a:off x="5006961" y="2097523"/>
              <a:ext cx="344220" cy="183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733230" y="2098439"/>
              <a:ext cx="444443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334053" y="1911766"/>
              <a:ext cx="324520" cy="18850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3188463" y="1970298"/>
            <a:ext cx="3010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V and chemical potential</a:t>
            </a:r>
            <a:endParaRPr lang="en-US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6567210" y="3774812"/>
            <a:ext cx="21005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Batteries by DOS</a:t>
            </a:r>
            <a:endParaRPr lang="en-US" sz="22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6329835" y="4199822"/>
            <a:ext cx="1914018" cy="2257425"/>
            <a:chOff x="8971843" y="3186113"/>
            <a:chExt cx="2733466" cy="3654097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10338576" y="3186113"/>
              <a:ext cx="2" cy="3654097"/>
            </a:xfrm>
            <a:prstGeom prst="line">
              <a:avLst/>
            </a:prstGeom>
            <a:ln w="28575"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Arc 29"/>
            <p:cNvSpPr/>
            <p:nvPr/>
          </p:nvSpPr>
          <p:spPr>
            <a:xfrm rot="16200000" flipV="1">
              <a:off x="9604742" y="4930677"/>
              <a:ext cx="1467666" cy="1352133"/>
            </a:xfrm>
            <a:prstGeom prst="arc">
              <a:avLst>
                <a:gd name="adj1" fmla="val 10836817"/>
                <a:gd name="adj2" fmla="val 0"/>
              </a:avLst>
            </a:prstGeom>
            <a:solidFill>
              <a:schemeClr val="accent6">
                <a:lumMod val="50000"/>
                <a:alpha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 rot="16200000" flipV="1">
              <a:off x="10176993" y="2997422"/>
              <a:ext cx="323166" cy="2733466"/>
            </a:xfrm>
            <a:prstGeom prst="arc">
              <a:avLst>
                <a:gd name="adj1" fmla="val 10836817"/>
                <a:gd name="adj2" fmla="val 0"/>
              </a:avLst>
            </a:prstGeom>
            <a:gradFill flip="none" rotWithShape="0">
              <a:gsLst>
                <a:gs pos="100000">
                  <a:srgbClr val="BDD0E6"/>
                </a:gs>
                <a:gs pos="100000">
                  <a:srgbClr val="D9E4F1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0">
                  <a:schemeClr val="accent4">
                    <a:lumMod val="75000"/>
                  </a:schemeClr>
                </a:gs>
                <a:gs pos="95000">
                  <a:schemeClr val="accent4">
                    <a:lumMod val="75000"/>
                  </a:schemeClr>
                </a:gs>
              </a:gsLst>
              <a:lin ang="5400000" scaled="1"/>
              <a:tileRect/>
            </a:gradFill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 rot="16200000" flipV="1">
              <a:off x="10176993" y="2352024"/>
              <a:ext cx="323166" cy="2733466"/>
            </a:xfrm>
            <a:prstGeom prst="arc">
              <a:avLst>
                <a:gd name="adj1" fmla="val 10836817"/>
                <a:gd name="adj2" fmla="val 0"/>
              </a:avLst>
            </a:prstGeom>
            <a:ln>
              <a:solidFill>
                <a:schemeClr val="accent4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0338576" y="4373511"/>
              <a:ext cx="1366733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782199" y="2401185"/>
            <a:ext cx="3547634" cy="3286292"/>
            <a:chOff x="2534650" y="2214396"/>
            <a:chExt cx="3918983" cy="3617931"/>
          </a:xfrm>
        </p:grpSpPr>
        <p:grpSp>
          <p:nvGrpSpPr>
            <p:cNvPr id="39" name="Group 38"/>
            <p:cNvGrpSpPr>
              <a:grpSpLocks noChangeAspect="1"/>
            </p:cNvGrpSpPr>
            <p:nvPr/>
          </p:nvGrpSpPr>
          <p:grpSpPr>
            <a:xfrm>
              <a:off x="2681883" y="2214396"/>
              <a:ext cx="3771750" cy="3394576"/>
              <a:chOff x="576050" y="1347371"/>
              <a:chExt cx="5444113" cy="4899703"/>
            </a:xfrm>
          </p:grpSpPr>
          <p:pic>
            <p:nvPicPr>
              <p:cNvPr id="40" name="Picture 39" descr="homolumo_GoodenoughKim2009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050" y="1347371"/>
                <a:ext cx="5444113" cy="4899703"/>
              </a:xfrm>
              <a:prstGeom prst="rect">
                <a:avLst/>
              </a:prstGeom>
            </p:spPr>
          </p:pic>
          <p:sp>
            <p:nvSpPr>
              <p:cNvPr id="41" name="Rectangle 40"/>
              <p:cNvSpPr/>
              <p:nvPr/>
            </p:nvSpPr>
            <p:spPr>
              <a:xfrm>
                <a:off x="4169518" y="2180175"/>
                <a:ext cx="1011473" cy="7079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781995" y="4580179"/>
                <a:ext cx="1011473" cy="7079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849662" y="2141529"/>
                <a:ext cx="1236024" cy="7079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849662" y="4568941"/>
                <a:ext cx="1236024" cy="7079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2534650" y="4628700"/>
              <a:ext cx="3805408" cy="12036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169391" y="0"/>
            <a:ext cx="6288559" cy="66952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8592"/>
            <a:ext cx="9144000" cy="1138773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The potential of an electrode depends on chemistry and structure</a:t>
            </a:r>
            <a:endParaRPr lang="en-US" sz="34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331367" y="1570173"/>
            <a:ext cx="2" cy="4116803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6200000" flipV="1">
            <a:off x="3597535" y="4111191"/>
            <a:ext cx="1467666" cy="1352133"/>
          </a:xfrm>
          <a:prstGeom prst="arc">
            <a:avLst>
              <a:gd name="adj1" fmla="val 10836817"/>
              <a:gd name="adj2" fmla="val 0"/>
            </a:avLst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48281" y="1402108"/>
            <a:ext cx="25126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 smtClean="0"/>
              <a:t>M</a:t>
            </a:r>
            <a:r>
              <a:rPr lang="en-US" sz="2200" i="1" baseline="-25000" dirty="0" err="1" smtClean="0"/>
              <a:t>a</a:t>
            </a:r>
            <a:r>
              <a:rPr lang="en-US" sz="2200" i="1" dirty="0" err="1" smtClean="0"/>
              <a:t>X</a:t>
            </a:r>
            <a:r>
              <a:rPr lang="en-US" sz="2200" i="1" baseline="-25000" dirty="0" err="1" smtClean="0"/>
              <a:t>b</a:t>
            </a:r>
            <a:endParaRPr lang="en-US" sz="2200" i="1" baseline="-25000" dirty="0"/>
          </a:p>
          <a:p>
            <a:r>
              <a:rPr lang="en-US" sz="2200" i="1" dirty="0" smtClean="0">
                <a:solidFill>
                  <a:schemeClr val="accent4">
                    <a:lumMod val="75000"/>
                  </a:schemeClr>
                </a:solidFill>
              </a:rPr>
              <a:t>M</a:t>
            </a:r>
            <a:r>
              <a:rPr lang="en-US" sz="2200" dirty="0" smtClean="0"/>
              <a:t> = </a:t>
            </a:r>
            <a:r>
              <a:rPr lang="en-US" sz="2200" dirty="0"/>
              <a:t>transition metal</a:t>
            </a:r>
            <a:endParaRPr lang="en-US" sz="2200" dirty="0" smtClean="0"/>
          </a:p>
          <a:p>
            <a:r>
              <a:rPr lang="en-US" sz="2200" i="1" dirty="0" smtClean="0">
                <a:solidFill>
                  <a:schemeClr val="accent6">
                    <a:lumMod val="50000"/>
                  </a:schemeClr>
                </a:solidFill>
              </a:rPr>
              <a:t>X</a:t>
            </a:r>
            <a:r>
              <a:rPr lang="en-US" sz="2200" dirty="0" smtClean="0"/>
              <a:t> = anion (O, S, F, N)</a:t>
            </a:r>
            <a:endParaRPr lang="en-US" sz="2200" dirty="0"/>
          </a:p>
        </p:txBody>
      </p:sp>
      <p:sp>
        <p:nvSpPr>
          <p:cNvPr id="17" name="Arc 16"/>
          <p:cNvSpPr/>
          <p:nvPr/>
        </p:nvSpPr>
        <p:spPr>
          <a:xfrm rot="16200000" flipV="1">
            <a:off x="4169786" y="2177936"/>
            <a:ext cx="323166" cy="2733466"/>
          </a:xfrm>
          <a:prstGeom prst="arc">
            <a:avLst>
              <a:gd name="adj1" fmla="val 10836817"/>
              <a:gd name="adj2" fmla="val 0"/>
            </a:avLst>
          </a:prstGeom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16200000" flipV="1">
            <a:off x="4169786" y="1060115"/>
            <a:ext cx="323166" cy="2733466"/>
          </a:xfrm>
          <a:prstGeom prst="arc">
            <a:avLst>
              <a:gd name="adj1" fmla="val 10836817"/>
              <a:gd name="adj2" fmla="val 0"/>
            </a:avLst>
          </a:prstGeom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861044" y="46025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chemeClr val="accent6">
                    <a:lumMod val="50000"/>
                  </a:schemeClr>
                </a:solidFill>
              </a:rPr>
              <a:t>X</a:t>
            </a:r>
            <a:r>
              <a:rPr lang="en-US" sz="2200" dirty="0" smtClean="0"/>
              <a:t> p-band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61043" y="3359791"/>
            <a:ext cx="12795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chemeClr val="accent4">
                    <a:lumMod val="75000"/>
                  </a:schemeClr>
                </a:solidFill>
              </a:rPr>
              <a:t>M</a:t>
            </a:r>
            <a:r>
              <a:rPr lang="en-US" sz="2200" dirty="0" smtClean="0"/>
              <a:t> d</a:t>
            </a:r>
            <a:r>
              <a:rPr lang="en-US" sz="2200" baseline="30000" dirty="0" smtClean="0"/>
              <a:t>n+1</a:t>
            </a:r>
            <a:r>
              <a:rPr lang="en-US" sz="2200" dirty="0" smtClean="0"/>
              <a:t>/</a:t>
            </a:r>
            <a:r>
              <a:rPr lang="en-US" sz="2200" dirty="0" err="1" smtClean="0"/>
              <a:t>d</a:t>
            </a:r>
            <a:r>
              <a:rPr lang="en-US" sz="2200" baseline="30000" dirty="0" err="1" smtClean="0"/>
              <a:t>n</a:t>
            </a:r>
            <a:endParaRPr lang="en-US" sz="2200" baseline="300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5861042" y="2242181"/>
            <a:ext cx="12442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chemeClr val="accent4">
                    <a:lumMod val="75000"/>
                  </a:schemeClr>
                </a:solidFill>
              </a:rPr>
              <a:t>M</a:t>
            </a:r>
            <a:r>
              <a:rPr lang="en-US" sz="2200" dirty="0" smtClean="0"/>
              <a:t> </a:t>
            </a:r>
            <a:r>
              <a:rPr lang="en-US" sz="2200" dirty="0" err="1" smtClean="0"/>
              <a:t>d</a:t>
            </a:r>
            <a:r>
              <a:rPr lang="en-US" sz="2200" baseline="30000" dirty="0" err="1" smtClean="0"/>
              <a:t>n</a:t>
            </a:r>
            <a:r>
              <a:rPr lang="en-US" sz="2200" dirty="0" smtClean="0"/>
              <a:t>/d</a:t>
            </a:r>
            <a:r>
              <a:rPr lang="en-US" sz="2200" baseline="30000" dirty="0" smtClean="0"/>
              <a:t>n-1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965875" y="1480026"/>
            <a:ext cx="3225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/>
              <a:t>E</a:t>
            </a:r>
            <a:endParaRPr lang="en-US" sz="2200" i="1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10175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8592"/>
            <a:ext cx="9144000" cy="1138773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Transition metal energy stabilization shows trends from L to R based on ionization energy</a:t>
            </a:r>
            <a:endParaRPr lang="en-US" sz="3400" dirty="0">
              <a:solidFill>
                <a:schemeClr val="bg1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04513" y="1528109"/>
            <a:ext cx="3992517" cy="4544874"/>
            <a:chOff x="104513" y="1528109"/>
            <a:chExt cx="3992517" cy="4544874"/>
          </a:xfrm>
        </p:grpSpPr>
        <p:pic>
          <p:nvPicPr>
            <p:cNvPr id="43" name="Picture 42" descr="DOS_2b_GoodenoughKim2009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98" r="27643"/>
            <a:stretch/>
          </p:blipFill>
          <p:spPr>
            <a:xfrm>
              <a:off x="234773" y="1528109"/>
              <a:ext cx="3862257" cy="4544874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104513" y="5340936"/>
              <a:ext cx="618012" cy="4178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0" y="6560214"/>
            <a:ext cx="8853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marR="0" indent="-406400"/>
            <a:r>
              <a:rPr lang="en-US" sz="1200" dirty="0" err="1" smtClean="0">
                <a:latin typeface="+mj-lt"/>
                <a:ea typeface="MS Mincho" panose="02020609040205080304" pitchFamily="49" charset="-128"/>
              </a:rPr>
              <a:t>Goodenough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&amp; Kim. </a:t>
            </a:r>
            <a:r>
              <a:rPr lang="en-US" sz="1200" i="1" dirty="0" smtClean="0">
                <a:latin typeface="+mj-lt"/>
                <a:ea typeface="MS Mincho" panose="02020609040205080304" pitchFamily="49" charset="-128"/>
              </a:rPr>
              <a:t>Chem. Mater.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</a:t>
            </a:r>
            <a:r>
              <a:rPr lang="en-US" sz="1200" b="1" dirty="0" smtClean="0">
                <a:latin typeface="+mj-lt"/>
                <a:ea typeface="MS Mincho" panose="02020609040205080304" pitchFamily="49" charset="-128"/>
              </a:rPr>
              <a:t>22,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587-603 </a:t>
            </a:r>
            <a:r>
              <a:rPr lang="en-US" sz="1200" dirty="0">
                <a:latin typeface="+mj-lt"/>
                <a:ea typeface="MS Mincho" panose="02020609040205080304" pitchFamily="49" charset="-128"/>
              </a:rPr>
              <a:t>(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2010)</a:t>
            </a:r>
            <a:r>
              <a:rPr lang="en-US" sz="1200" dirty="0">
                <a:latin typeface="+mj-lt"/>
                <a:ea typeface="MS Mincho" panose="02020609040205080304" pitchFamily="49" charset="-128"/>
              </a:rPr>
              <a:t>.</a:t>
            </a:r>
            <a:endParaRPr lang="en-US" sz="1200" dirty="0">
              <a:effectLst/>
              <a:latin typeface="+mj-lt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390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2hayner2013em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2" y="1248785"/>
            <a:ext cx="8725978" cy="51959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581001"/>
            <a:ext cx="8853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marR="0" indent="-406400"/>
            <a:r>
              <a:rPr lang="en-US" sz="1200" dirty="0" err="1" smtClean="0">
                <a:latin typeface="+mj-lt"/>
                <a:ea typeface="MS Mincho" panose="02020609040205080304" pitchFamily="49" charset="-128"/>
              </a:rPr>
              <a:t>Hayner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, Zhao &amp; Kung. </a:t>
            </a:r>
            <a:r>
              <a:rPr lang="en-US" sz="1200" i="1" dirty="0" err="1" smtClean="0">
                <a:latin typeface="+mj-lt"/>
                <a:ea typeface="MS Mincho" panose="02020609040205080304" pitchFamily="49" charset="-128"/>
              </a:rPr>
              <a:t>Annu</a:t>
            </a:r>
            <a:r>
              <a:rPr lang="en-US" sz="1200" i="1" dirty="0" smtClean="0">
                <a:latin typeface="+mj-lt"/>
                <a:ea typeface="MS Mincho" panose="02020609040205080304" pitchFamily="49" charset="-128"/>
              </a:rPr>
              <a:t> .Rev. Chem. </a:t>
            </a:r>
            <a:r>
              <a:rPr lang="en-US" sz="1200" i="1" dirty="0" err="1" smtClean="0">
                <a:latin typeface="+mj-lt"/>
                <a:ea typeface="MS Mincho" panose="02020609040205080304" pitchFamily="49" charset="-128"/>
              </a:rPr>
              <a:t>Biomolec</a:t>
            </a:r>
            <a:r>
              <a:rPr lang="en-US" sz="1200" i="1" dirty="0" smtClean="0">
                <a:latin typeface="+mj-lt"/>
                <a:ea typeface="MS Mincho" panose="02020609040205080304" pitchFamily="49" charset="-128"/>
              </a:rPr>
              <a:t>. Eng.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</a:t>
            </a:r>
            <a:r>
              <a:rPr lang="en-US" sz="1200" b="1" dirty="0">
                <a:latin typeface="+mj-lt"/>
                <a:ea typeface="MS Mincho" panose="02020609040205080304" pitchFamily="49" charset="-128"/>
              </a:rPr>
              <a:t>3,</a:t>
            </a:r>
            <a:r>
              <a:rPr lang="en-US" sz="1200" dirty="0">
                <a:latin typeface="+mj-lt"/>
                <a:ea typeface="MS Mincho" panose="02020609040205080304" pitchFamily="49" charset="-128"/>
              </a:rPr>
              <a:t> 445–71 (2012).</a:t>
            </a:r>
            <a:endParaRPr lang="en-US" sz="1200" dirty="0">
              <a:effectLst/>
              <a:latin typeface="+mj-lt"/>
              <a:ea typeface="MS Mincho" panose="02020609040205080304" pitchFamily="49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8592"/>
            <a:ext cx="9144000" cy="1138773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A wide range of electrode potentials </a:t>
            </a:r>
          </a:p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can be achieved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8592"/>
            <a:ext cx="9144000" cy="1138773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Transition metal energy stabilization shows trends from L to R based on ionization energy</a:t>
            </a:r>
            <a:endParaRPr lang="en-US" sz="3400" dirty="0">
              <a:solidFill>
                <a:schemeClr val="bg1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04513" y="1528109"/>
            <a:ext cx="3992517" cy="4544874"/>
            <a:chOff x="104513" y="1528109"/>
            <a:chExt cx="3992517" cy="4544874"/>
          </a:xfrm>
        </p:grpSpPr>
        <p:pic>
          <p:nvPicPr>
            <p:cNvPr id="43" name="Picture 42" descr="DOS_2b_GoodenoughKim2009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98" r="27643"/>
            <a:stretch/>
          </p:blipFill>
          <p:spPr>
            <a:xfrm>
              <a:off x="234773" y="1528109"/>
              <a:ext cx="3862257" cy="4544874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104513" y="5340936"/>
              <a:ext cx="618012" cy="4178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0" y="6560214"/>
            <a:ext cx="8853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marR="0" indent="-406400"/>
            <a:r>
              <a:rPr lang="en-US" sz="1200" dirty="0" err="1" smtClean="0">
                <a:latin typeface="+mj-lt"/>
                <a:ea typeface="MS Mincho" panose="02020609040205080304" pitchFamily="49" charset="-128"/>
              </a:rPr>
              <a:t>Goodenough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&amp; Kim. </a:t>
            </a:r>
            <a:r>
              <a:rPr lang="en-US" sz="1200" i="1" dirty="0" smtClean="0">
                <a:latin typeface="+mj-lt"/>
                <a:ea typeface="MS Mincho" panose="02020609040205080304" pitchFamily="49" charset="-128"/>
              </a:rPr>
              <a:t>Chem. Mater.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</a:t>
            </a:r>
            <a:r>
              <a:rPr lang="en-US" sz="1200" b="1" dirty="0" smtClean="0">
                <a:latin typeface="+mj-lt"/>
                <a:ea typeface="MS Mincho" panose="02020609040205080304" pitchFamily="49" charset="-128"/>
              </a:rPr>
              <a:t>22,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587-603 </a:t>
            </a:r>
            <a:r>
              <a:rPr lang="en-US" sz="1200" dirty="0">
                <a:latin typeface="+mj-lt"/>
                <a:ea typeface="MS Mincho" panose="02020609040205080304" pitchFamily="49" charset="-128"/>
              </a:rPr>
              <a:t>(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2010)</a:t>
            </a:r>
            <a:r>
              <a:rPr lang="en-US" sz="1200" dirty="0">
                <a:latin typeface="+mj-lt"/>
                <a:ea typeface="MS Mincho" panose="02020609040205080304" pitchFamily="49" charset="-128"/>
              </a:rPr>
              <a:t>.</a:t>
            </a:r>
            <a:endParaRPr lang="en-US" sz="1200" dirty="0">
              <a:effectLst/>
              <a:latin typeface="+mj-lt"/>
              <a:ea typeface="MS Mincho" panose="02020609040205080304" pitchFamily="49" charset="-128"/>
            </a:endParaRPr>
          </a:p>
        </p:txBody>
      </p:sp>
      <p:pic>
        <p:nvPicPr>
          <p:cNvPr id="68" name="Picture 67" descr="ionizationenergy3to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666" y="1739348"/>
            <a:ext cx="4642850" cy="42203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54337" y="4506725"/>
            <a:ext cx="3965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marR="0" indent="-406400"/>
            <a:r>
              <a:rPr lang="en-US" sz="2200" dirty="0" smtClean="0">
                <a:latin typeface="+mj-lt"/>
                <a:ea typeface="MS Mincho" panose="02020609040205080304" pitchFamily="49" charset="-128"/>
              </a:rPr>
              <a:t>Ti</a:t>
            </a:r>
            <a:endParaRPr lang="en-US" sz="2200" dirty="0">
              <a:effectLst/>
              <a:latin typeface="+mj-lt"/>
              <a:ea typeface="MS Mincho" panose="02020609040205080304" pitchFamily="49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17222" y="3606136"/>
            <a:ext cx="6131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marR="0" indent="-406400"/>
            <a:r>
              <a:rPr lang="en-US" sz="2200" dirty="0" smtClean="0">
                <a:latin typeface="+mj-lt"/>
                <a:ea typeface="MS Mincho" panose="02020609040205080304" pitchFamily="49" charset="-128"/>
              </a:rPr>
              <a:t>Co</a:t>
            </a:r>
            <a:endParaRPr lang="en-US" sz="2200" dirty="0">
              <a:effectLst/>
              <a:latin typeface="+mj-lt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05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8592"/>
            <a:ext cx="9144000" cy="1138773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Transition metal energy stabilization shows trends from L to R based on ionization energy</a:t>
            </a:r>
            <a:endParaRPr lang="en-US" sz="3400" dirty="0">
              <a:solidFill>
                <a:schemeClr val="bg1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04513" y="1528109"/>
            <a:ext cx="3992517" cy="4544874"/>
            <a:chOff x="104513" y="1528109"/>
            <a:chExt cx="3992517" cy="4544874"/>
          </a:xfrm>
        </p:grpSpPr>
        <p:pic>
          <p:nvPicPr>
            <p:cNvPr id="43" name="Picture 42" descr="DOS_2b_GoodenoughKim2009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98" r="27643"/>
            <a:stretch/>
          </p:blipFill>
          <p:spPr>
            <a:xfrm>
              <a:off x="234773" y="1528109"/>
              <a:ext cx="3862257" cy="4544874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104513" y="5340936"/>
              <a:ext cx="618012" cy="4178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0" y="6560214"/>
            <a:ext cx="8853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marR="0" indent="-406400"/>
            <a:r>
              <a:rPr lang="en-US" sz="1200" dirty="0" err="1" smtClean="0">
                <a:latin typeface="+mj-lt"/>
                <a:ea typeface="MS Mincho" panose="02020609040205080304" pitchFamily="49" charset="-128"/>
              </a:rPr>
              <a:t>Goodenough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&amp; Kim. </a:t>
            </a:r>
            <a:r>
              <a:rPr lang="en-US" sz="1200" i="1" dirty="0" smtClean="0">
                <a:latin typeface="+mj-lt"/>
                <a:ea typeface="MS Mincho" panose="02020609040205080304" pitchFamily="49" charset="-128"/>
              </a:rPr>
              <a:t>Chem. Mater.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</a:t>
            </a:r>
            <a:r>
              <a:rPr lang="en-US" sz="1200" b="1" dirty="0" smtClean="0">
                <a:latin typeface="+mj-lt"/>
                <a:ea typeface="MS Mincho" panose="02020609040205080304" pitchFamily="49" charset="-128"/>
              </a:rPr>
              <a:t>22,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587-603 </a:t>
            </a:r>
            <a:r>
              <a:rPr lang="en-US" sz="1200" dirty="0">
                <a:latin typeface="+mj-lt"/>
                <a:ea typeface="MS Mincho" panose="02020609040205080304" pitchFamily="49" charset="-128"/>
              </a:rPr>
              <a:t>(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2010)</a:t>
            </a:r>
            <a:r>
              <a:rPr lang="en-US" sz="1200" dirty="0">
                <a:latin typeface="+mj-lt"/>
                <a:ea typeface="MS Mincho" panose="02020609040205080304" pitchFamily="49" charset="-128"/>
              </a:rPr>
              <a:t>.</a:t>
            </a:r>
            <a:endParaRPr lang="en-US" sz="1200" dirty="0">
              <a:effectLst/>
              <a:latin typeface="+mj-lt"/>
              <a:ea typeface="MS Mincho" panose="02020609040205080304" pitchFamily="49" charset="-128"/>
            </a:endParaRPr>
          </a:p>
        </p:txBody>
      </p:sp>
      <p:pic>
        <p:nvPicPr>
          <p:cNvPr id="68" name="Picture 67" descr="ionizationenergy3to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666" y="1739348"/>
            <a:ext cx="4642850" cy="42203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54337" y="4506725"/>
            <a:ext cx="3965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marR="0" indent="-406400"/>
            <a:r>
              <a:rPr lang="en-US" sz="2200" dirty="0" smtClean="0">
                <a:latin typeface="+mj-lt"/>
                <a:ea typeface="MS Mincho" panose="02020609040205080304" pitchFamily="49" charset="-128"/>
              </a:rPr>
              <a:t>Ti</a:t>
            </a:r>
            <a:endParaRPr lang="en-US" sz="2200" dirty="0">
              <a:effectLst/>
              <a:latin typeface="+mj-lt"/>
              <a:ea typeface="MS Mincho" panose="02020609040205080304" pitchFamily="49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17222" y="3606136"/>
            <a:ext cx="6131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marR="0" indent="-406400"/>
            <a:r>
              <a:rPr lang="en-US" sz="2200" dirty="0" smtClean="0">
                <a:latin typeface="+mj-lt"/>
                <a:ea typeface="MS Mincho" panose="02020609040205080304" pitchFamily="49" charset="-128"/>
              </a:rPr>
              <a:t>Co</a:t>
            </a:r>
            <a:endParaRPr lang="en-US" sz="2200" dirty="0">
              <a:effectLst/>
              <a:latin typeface="+mj-lt"/>
              <a:ea typeface="MS Mincho" panose="02020609040205080304" pitchFamily="49" charset="-128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757363" y="4506725"/>
            <a:ext cx="985837" cy="55105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92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60214"/>
            <a:ext cx="8853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marR="0" indent="-406400"/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Adapted from </a:t>
            </a:r>
            <a:r>
              <a:rPr lang="en-US" sz="1200" dirty="0" err="1" smtClean="0">
                <a:latin typeface="+mj-lt"/>
                <a:ea typeface="MS Mincho" panose="02020609040205080304" pitchFamily="49" charset="-128"/>
              </a:rPr>
              <a:t>Goodenough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&amp; Kim. </a:t>
            </a:r>
            <a:r>
              <a:rPr lang="en-US" sz="1200" i="1" dirty="0" smtClean="0">
                <a:latin typeface="+mj-lt"/>
                <a:ea typeface="MS Mincho" panose="02020609040205080304" pitchFamily="49" charset="-128"/>
              </a:rPr>
              <a:t>Chem. Mater.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</a:t>
            </a:r>
            <a:r>
              <a:rPr lang="en-US" sz="1200" b="1" dirty="0" smtClean="0">
                <a:latin typeface="+mj-lt"/>
                <a:ea typeface="MS Mincho" panose="02020609040205080304" pitchFamily="49" charset="-128"/>
              </a:rPr>
              <a:t>22,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587-603 </a:t>
            </a:r>
            <a:r>
              <a:rPr lang="en-US" sz="1200" dirty="0">
                <a:latin typeface="+mj-lt"/>
                <a:ea typeface="MS Mincho" panose="02020609040205080304" pitchFamily="49" charset="-128"/>
              </a:rPr>
              <a:t>(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2010)</a:t>
            </a:r>
            <a:r>
              <a:rPr lang="en-US" sz="1200" dirty="0">
                <a:latin typeface="+mj-lt"/>
                <a:ea typeface="MS Mincho" panose="02020609040205080304" pitchFamily="49" charset="-128"/>
              </a:rPr>
              <a:t>.</a:t>
            </a:r>
            <a:endParaRPr lang="en-US" sz="1200" dirty="0">
              <a:effectLst/>
              <a:latin typeface="+mj-lt"/>
              <a:ea typeface="MS Mincho" panose="02020609040205080304" pitchFamily="49" charset="-12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359553" y="1750653"/>
            <a:ext cx="2" cy="4116803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6200000" flipV="1">
            <a:off x="625722" y="2532457"/>
            <a:ext cx="1467666" cy="1352133"/>
          </a:xfrm>
          <a:prstGeom prst="arc">
            <a:avLst>
              <a:gd name="adj1" fmla="val 10836817"/>
              <a:gd name="adj2" fmla="val 0"/>
            </a:avLst>
          </a:prstGeom>
          <a:solidFill>
            <a:schemeClr val="accent6">
              <a:lumMod val="50000"/>
              <a:alpha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939378" y="2372174"/>
            <a:ext cx="11897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sz="2200" dirty="0" smtClean="0"/>
              <a:t> p-band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560901" y="1741956"/>
            <a:ext cx="2" cy="4116803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 rot="16200000" flipV="1">
            <a:off x="3827067" y="3404152"/>
            <a:ext cx="1467666" cy="1352133"/>
          </a:xfrm>
          <a:prstGeom prst="arc">
            <a:avLst>
              <a:gd name="adj1" fmla="val 10836817"/>
              <a:gd name="adj2" fmla="val 0"/>
            </a:avLst>
          </a:prstGeom>
          <a:solidFill>
            <a:schemeClr val="accent6">
              <a:lumMod val="50000"/>
              <a:alpha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7630208" y="1741956"/>
            <a:ext cx="2" cy="4116803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Arc 46"/>
          <p:cNvSpPr/>
          <p:nvPr/>
        </p:nvSpPr>
        <p:spPr>
          <a:xfrm rot="16200000" flipV="1">
            <a:off x="6896376" y="4282974"/>
            <a:ext cx="1467666" cy="1352133"/>
          </a:xfrm>
          <a:prstGeom prst="arc">
            <a:avLst>
              <a:gd name="adj1" fmla="val 10836817"/>
              <a:gd name="adj2" fmla="val 0"/>
            </a:avLst>
          </a:prstGeom>
          <a:solidFill>
            <a:schemeClr val="accent6">
              <a:lumMod val="50000"/>
              <a:alpha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116779" y="3222172"/>
            <a:ext cx="12474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sz="2200" dirty="0" smtClean="0"/>
              <a:t> p-band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954526" y="3938823"/>
            <a:ext cx="11897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en-US" sz="2200" dirty="0" smtClean="0"/>
              <a:t> p-band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06645" y="1643822"/>
            <a:ext cx="3225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/>
              <a:t>E</a:t>
            </a:r>
            <a:endParaRPr lang="en-US" sz="2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0" y="128592"/>
            <a:ext cx="9144000" cy="1138773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The relative stabilization and bandwidth of the anion (</a:t>
            </a:r>
            <a:r>
              <a:rPr lang="en-US" sz="3400" i="1" dirty="0" smtClean="0">
                <a:solidFill>
                  <a:schemeClr val="bg1"/>
                </a:solidFill>
              </a:rPr>
              <a:t>X</a:t>
            </a:r>
            <a:r>
              <a:rPr lang="en-US" sz="3400" dirty="0" smtClean="0">
                <a:solidFill>
                  <a:schemeClr val="bg1"/>
                </a:solidFill>
              </a:rPr>
              <a:t>) p-band vary with electronegativity</a:t>
            </a:r>
            <a:endParaRPr lang="en-US" sz="3400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923188" y="6283608"/>
            <a:ext cx="3989845" cy="0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40704" y="6068164"/>
            <a:ext cx="8242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EN ↑</a:t>
            </a:r>
          </a:p>
        </p:txBody>
      </p:sp>
    </p:spTree>
    <p:extLst>
      <p:ext uri="{BB962C8B-B14F-4D97-AF65-F5344CB8AC3E}">
        <p14:creationId xmlns:p14="http://schemas.microsoft.com/office/powerpoint/2010/main" val="399968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8592"/>
            <a:ext cx="9144000" cy="1138773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The relative stabilization and bandwidth of the anion (</a:t>
            </a:r>
            <a:r>
              <a:rPr lang="en-US" sz="3400" i="1" dirty="0" smtClean="0">
                <a:solidFill>
                  <a:schemeClr val="bg1"/>
                </a:solidFill>
              </a:rPr>
              <a:t>X</a:t>
            </a:r>
            <a:r>
              <a:rPr lang="en-US" sz="3400" dirty="0" smtClean="0">
                <a:solidFill>
                  <a:schemeClr val="bg1"/>
                </a:solidFill>
              </a:rPr>
              <a:t>) p-band vary with electronegativity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60214"/>
            <a:ext cx="8853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marR="0" indent="-406400"/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Adapted from </a:t>
            </a:r>
            <a:r>
              <a:rPr lang="en-US" sz="1200" dirty="0" err="1" smtClean="0">
                <a:latin typeface="+mj-lt"/>
                <a:ea typeface="MS Mincho" panose="02020609040205080304" pitchFamily="49" charset="-128"/>
              </a:rPr>
              <a:t>Goodenough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&amp; Kim. </a:t>
            </a:r>
            <a:r>
              <a:rPr lang="en-US" sz="1200" i="1" dirty="0" smtClean="0">
                <a:latin typeface="+mj-lt"/>
                <a:ea typeface="MS Mincho" panose="02020609040205080304" pitchFamily="49" charset="-128"/>
              </a:rPr>
              <a:t>Chem. Mater.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</a:t>
            </a:r>
            <a:r>
              <a:rPr lang="en-US" sz="1200" b="1" dirty="0" smtClean="0">
                <a:latin typeface="+mj-lt"/>
                <a:ea typeface="MS Mincho" panose="02020609040205080304" pitchFamily="49" charset="-128"/>
              </a:rPr>
              <a:t>22,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587-603 </a:t>
            </a:r>
            <a:r>
              <a:rPr lang="en-US" sz="1200" dirty="0">
                <a:latin typeface="+mj-lt"/>
                <a:ea typeface="MS Mincho" panose="02020609040205080304" pitchFamily="49" charset="-128"/>
              </a:rPr>
              <a:t>(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2010)</a:t>
            </a:r>
            <a:r>
              <a:rPr lang="en-US" sz="1200" dirty="0">
                <a:latin typeface="+mj-lt"/>
                <a:ea typeface="MS Mincho" panose="02020609040205080304" pitchFamily="49" charset="-128"/>
              </a:rPr>
              <a:t>.</a:t>
            </a:r>
            <a:endParaRPr lang="en-US" sz="1200" dirty="0">
              <a:effectLst/>
              <a:latin typeface="+mj-lt"/>
              <a:ea typeface="MS Mincho" panose="02020609040205080304" pitchFamily="49" charset="-12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359553" y="1750653"/>
            <a:ext cx="2" cy="4116803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6200000" flipV="1">
            <a:off x="412045" y="2446333"/>
            <a:ext cx="1895019" cy="1352133"/>
          </a:xfrm>
          <a:prstGeom prst="arc">
            <a:avLst>
              <a:gd name="adj1" fmla="val 10836817"/>
              <a:gd name="adj2" fmla="val 0"/>
            </a:avLst>
          </a:prstGeom>
          <a:solidFill>
            <a:schemeClr val="accent6">
              <a:lumMod val="50000"/>
              <a:alpha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939378" y="2372174"/>
            <a:ext cx="11897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sz="2200" dirty="0" smtClean="0"/>
              <a:t> p-band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560901" y="1741956"/>
            <a:ext cx="2" cy="4116803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 rot="16200000" flipV="1">
            <a:off x="3827067" y="3404152"/>
            <a:ext cx="1467666" cy="1352133"/>
          </a:xfrm>
          <a:prstGeom prst="arc">
            <a:avLst>
              <a:gd name="adj1" fmla="val 10836817"/>
              <a:gd name="adj2" fmla="val 0"/>
            </a:avLst>
          </a:prstGeom>
          <a:solidFill>
            <a:schemeClr val="accent6">
              <a:lumMod val="50000"/>
              <a:alpha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7630208" y="1741956"/>
            <a:ext cx="2" cy="4116803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Arc 46"/>
          <p:cNvSpPr/>
          <p:nvPr/>
        </p:nvSpPr>
        <p:spPr>
          <a:xfrm rot="16200000" flipV="1">
            <a:off x="7099753" y="4288943"/>
            <a:ext cx="1060913" cy="1746946"/>
          </a:xfrm>
          <a:prstGeom prst="arc">
            <a:avLst>
              <a:gd name="adj1" fmla="val 10836817"/>
              <a:gd name="adj2" fmla="val 0"/>
            </a:avLst>
          </a:prstGeom>
          <a:solidFill>
            <a:schemeClr val="accent6">
              <a:lumMod val="50000"/>
              <a:alpha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116779" y="3222172"/>
            <a:ext cx="12474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sz="2200" dirty="0" smtClean="0"/>
              <a:t> p-band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978561" y="4250750"/>
            <a:ext cx="11897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en-US" sz="2200" dirty="0" smtClean="0"/>
              <a:t> p-band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06645" y="1643822"/>
            <a:ext cx="3225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/>
              <a:t>E</a:t>
            </a:r>
            <a:endParaRPr lang="en-US" sz="2200" dirty="0" smtClean="0"/>
          </a:p>
        </p:txBody>
      </p:sp>
      <p:cxnSp>
        <p:nvCxnSpPr>
          <p:cNvPr id="14" name="Straight Connector 13"/>
          <p:cNvCxnSpPr>
            <a:stCxn id="16" idx="2"/>
          </p:cNvCxnSpPr>
          <p:nvPr/>
        </p:nvCxnSpPr>
        <p:spPr>
          <a:xfrm>
            <a:off x="1011202" y="3258473"/>
            <a:ext cx="0" cy="811436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0"/>
          </p:cNvCxnSpPr>
          <p:nvPr/>
        </p:nvCxnSpPr>
        <p:spPr>
          <a:xfrm flipV="1">
            <a:off x="1011202" y="2174890"/>
            <a:ext cx="0" cy="652696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4071" y="2827586"/>
            <a:ext cx="614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BW</a:t>
            </a:r>
            <a:endParaRPr lang="en-US" sz="2200" dirty="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923188" y="6283608"/>
            <a:ext cx="3989845" cy="0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40704" y="6068164"/>
            <a:ext cx="8242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EN ↑</a:t>
            </a:r>
          </a:p>
        </p:txBody>
      </p:sp>
    </p:spTree>
    <p:extLst>
      <p:ext uri="{BB962C8B-B14F-4D97-AF65-F5344CB8AC3E}">
        <p14:creationId xmlns:p14="http://schemas.microsoft.com/office/powerpoint/2010/main" val="221147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3835250" y="1731756"/>
            <a:ext cx="2" cy="4116803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6200000" flipV="1">
            <a:off x="3101418" y="4272774"/>
            <a:ext cx="1467666" cy="1352133"/>
          </a:xfrm>
          <a:prstGeom prst="arc">
            <a:avLst>
              <a:gd name="adj1" fmla="val 10836817"/>
              <a:gd name="adj2" fmla="val 0"/>
            </a:avLst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48281" y="1402108"/>
            <a:ext cx="7633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 smtClean="0">
                <a:solidFill>
                  <a:schemeClr val="accent4">
                    <a:lumMod val="75000"/>
                  </a:schemeClr>
                </a:solidFill>
              </a:rPr>
              <a:t>M</a:t>
            </a:r>
            <a:r>
              <a:rPr lang="en-US" sz="2200" i="1" baseline="-25000" dirty="0" err="1" smtClean="0"/>
              <a:t>a</a:t>
            </a:r>
            <a:r>
              <a:rPr lang="en-US" sz="2200" i="1" dirty="0" err="1" smtClean="0">
                <a:solidFill>
                  <a:schemeClr val="accent6">
                    <a:lumMod val="50000"/>
                  </a:schemeClr>
                </a:solidFill>
              </a:rPr>
              <a:t>X</a:t>
            </a:r>
            <a:r>
              <a:rPr lang="en-US" sz="2200" i="1" baseline="-25000" dirty="0" err="1" smtClean="0"/>
              <a:t>b</a:t>
            </a:r>
            <a:endParaRPr lang="en-US" sz="2200" i="1" baseline="-25000" dirty="0"/>
          </a:p>
        </p:txBody>
      </p:sp>
      <p:sp>
        <p:nvSpPr>
          <p:cNvPr id="17" name="Arc 16"/>
          <p:cNvSpPr/>
          <p:nvPr/>
        </p:nvSpPr>
        <p:spPr>
          <a:xfrm rot="16200000" flipV="1">
            <a:off x="3673669" y="2339519"/>
            <a:ext cx="323166" cy="2733466"/>
          </a:xfrm>
          <a:prstGeom prst="arc">
            <a:avLst>
              <a:gd name="adj1" fmla="val 10836817"/>
              <a:gd name="adj2" fmla="val 0"/>
            </a:avLst>
          </a:prstGeom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16200000" flipV="1">
            <a:off x="3673669" y="1221698"/>
            <a:ext cx="323166" cy="2733466"/>
          </a:xfrm>
          <a:prstGeom prst="arc">
            <a:avLst>
              <a:gd name="adj1" fmla="val 10836817"/>
              <a:gd name="adj2" fmla="val 0"/>
            </a:avLst>
          </a:prstGeom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364927" y="4764174"/>
            <a:ext cx="11945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chemeClr val="accent6">
                    <a:lumMod val="50000"/>
                  </a:schemeClr>
                </a:solidFill>
              </a:rPr>
              <a:t>X</a:t>
            </a:r>
            <a:r>
              <a:rPr lang="en-US" dirty="0" smtClean="0"/>
              <a:t> </a:t>
            </a:r>
            <a:r>
              <a:rPr lang="en-US" sz="2200" dirty="0" smtClean="0"/>
              <a:t>p-band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64926" y="3521374"/>
            <a:ext cx="12795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chemeClr val="accent4">
                    <a:lumMod val="75000"/>
                  </a:schemeClr>
                </a:solidFill>
              </a:rPr>
              <a:t>M</a:t>
            </a:r>
            <a:r>
              <a:rPr lang="en-US" sz="2200" dirty="0" smtClean="0"/>
              <a:t> d</a:t>
            </a:r>
            <a:r>
              <a:rPr lang="en-US" sz="2200" baseline="30000" dirty="0" smtClean="0"/>
              <a:t>n+1</a:t>
            </a:r>
            <a:r>
              <a:rPr lang="en-US" sz="2200" dirty="0" smtClean="0"/>
              <a:t>/</a:t>
            </a:r>
            <a:r>
              <a:rPr lang="en-US" sz="2200" dirty="0" err="1" smtClean="0"/>
              <a:t>d</a:t>
            </a:r>
            <a:r>
              <a:rPr lang="en-US" sz="2200" baseline="30000" dirty="0" err="1" smtClean="0"/>
              <a:t>n</a:t>
            </a:r>
            <a:endParaRPr lang="en-US" sz="2200" baseline="300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5364925" y="2403764"/>
            <a:ext cx="12442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chemeClr val="accent4">
                    <a:lumMod val="75000"/>
                  </a:schemeClr>
                </a:solidFill>
              </a:rPr>
              <a:t>M</a:t>
            </a:r>
            <a:r>
              <a:rPr lang="en-US" sz="2200" dirty="0" smtClean="0"/>
              <a:t> </a:t>
            </a:r>
            <a:r>
              <a:rPr lang="en-US" sz="2200" dirty="0" err="1" smtClean="0"/>
              <a:t>d</a:t>
            </a:r>
            <a:r>
              <a:rPr lang="en-US" sz="2200" baseline="30000" dirty="0" err="1" smtClean="0"/>
              <a:t>n</a:t>
            </a:r>
            <a:r>
              <a:rPr lang="en-US" sz="2200" dirty="0" smtClean="0"/>
              <a:t>/d</a:t>
            </a:r>
            <a:r>
              <a:rPr lang="en-US" sz="2200" baseline="30000" dirty="0" smtClean="0"/>
              <a:t>n-1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469758" y="1641609"/>
            <a:ext cx="3225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/>
              <a:t>E</a:t>
            </a:r>
            <a:endParaRPr lang="en-US" sz="2200" i="1" baseline="30000" dirty="0" smtClean="0"/>
          </a:p>
        </p:txBody>
      </p:sp>
      <p:cxnSp>
        <p:nvCxnSpPr>
          <p:cNvPr id="13" name="Straight Connector 12"/>
          <p:cNvCxnSpPr>
            <a:stCxn id="15" idx="2"/>
          </p:cNvCxnSpPr>
          <p:nvPr/>
        </p:nvCxnSpPr>
        <p:spPr>
          <a:xfrm>
            <a:off x="5253249" y="3393456"/>
            <a:ext cx="0" cy="36829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5" idx="0"/>
          </p:cNvCxnSpPr>
          <p:nvPr/>
        </p:nvCxnSpPr>
        <p:spPr>
          <a:xfrm flipV="1">
            <a:off x="5253249" y="2588431"/>
            <a:ext cx="0" cy="37413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46118" y="2962569"/>
            <a:ext cx="614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U</a:t>
            </a:r>
            <a:endParaRPr lang="en-US" sz="2200" dirty="0"/>
          </a:p>
        </p:txBody>
      </p:sp>
      <p:cxnSp>
        <p:nvCxnSpPr>
          <p:cNvPr id="18" name="Straight Connector 17"/>
          <p:cNvCxnSpPr>
            <a:stCxn id="20" idx="2"/>
          </p:cNvCxnSpPr>
          <p:nvPr/>
        </p:nvCxnSpPr>
        <p:spPr>
          <a:xfrm>
            <a:off x="3416444" y="3652609"/>
            <a:ext cx="0" cy="56239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0" idx="0"/>
          </p:cNvCxnSpPr>
          <p:nvPr/>
        </p:nvCxnSpPr>
        <p:spPr>
          <a:xfrm flipV="1">
            <a:off x="3416444" y="2603362"/>
            <a:ext cx="0" cy="61836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09313" y="3221722"/>
            <a:ext cx="614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/>
              <a:t>Δ</a:t>
            </a:r>
            <a:endParaRPr lang="en-US" sz="2200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128592"/>
            <a:ext cx="9144000" cy="1138773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Mott-Hubbard vs. charge transfer dominated character will alter potential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6381586"/>
            <a:ext cx="88535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marR="0" indent="-406400"/>
            <a:r>
              <a:rPr lang="en-US" sz="1200" dirty="0" err="1" smtClean="0">
                <a:latin typeface="+mj-lt"/>
                <a:ea typeface="MS Mincho" panose="02020609040205080304" pitchFamily="49" charset="-128"/>
              </a:rPr>
              <a:t>Zaanen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, </a:t>
            </a:r>
            <a:r>
              <a:rPr lang="en-US" sz="1200" dirty="0" err="1" smtClean="0">
                <a:latin typeface="+mj-lt"/>
                <a:ea typeface="MS Mincho" panose="02020609040205080304" pitchFamily="49" charset="-128"/>
              </a:rPr>
              <a:t>Sawatzky</a:t>
            </a:r>
            <a:r>
              <a:rPr lang="en-US" sz="1200" dirty="0">
                <a:latin typeface="+mj-lt"/>
                <a:ea typeface="MS Mincho" panose="02020609040205080304" pitchFamily="49" charset="-128"/>
              </a:rPr>
              <a:t> 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&amp; Allen. </a:t>
            </a:r>
            <a:r>
              <a:rPr lang="en-US" sz="1200" i="1" dirty="0" smtClean="0">
                <a:latin typeface="+mj-lt"/>
                <a:ea typeface="MS Mincho" panose="02020609040205080304" pitchFamily="49" charset="-128"/>
              </a:rPr>
              <a:t>Phys. Rev. </a:t>
            </a:r>
            <a:r>
              <a:rPr lang="en-US" sz="1200" i="1" dirty="0" err="1" smtClean="0">
                <a:latin typeface="+mj-lt"/>
                <a:ea typeface="MS Mincho" panose="02020609040205080304" pitchFamily="49" charset="-128"/>
              </a:rPr>
              <a:t>Lett</a:t>
            </a:r>
            <a:r>
              <a:rPr lang="en-US" sz="1200" i="1" dirty="0" smtClean="0">
                <a:latin typeface="+mj-lt"/>
                <a:ea typeface="MS Mincho" panose="02020609040205080304" pitchFamily="49" charset="-128"/>
              </a:rPr>
              <a:t>. </a:t>
            </a:r>
            <a:r>
              <a:rPr lang="en-US" sz="1200" b="1" dirty="0" smtClean="0">
                <a:latin typeface="+mj-lt"/>
                <a:ea typeface="MS Mincho" panose="02020609040205080304" pitchFamily="49" charset="-128"/>
              </a:rPr>
              <a:t>55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, 418-421 (1985)</a:t>
            </a:r>
          </a:p>
          <a:p>
            <a:pPr marL="406400" marR="0" indent="-406400"/>
            <a:r>
              <a:rPr lang="en-US" sz="1200" dirty="0" smtClean="0">
                <a:effectLst/>
                <a:latin typeface="+mj-lt"/>
                <a:ea typeface="MS Mincho" panose="02020609040205080304" pitchFamily="49" charset="-128"/>
              </a:rPr>
              <a:t>Cox. “The Electronic Structure and Chemistry of Solids”. </a:t>
            </a:r>
            <a:r>
              <a:rPr lang="en-US" sz="1200" i="1" dirty="0" smtClean="0">
                <a:effectLst/>
                <a:latin typeface="+mj-lt"/>
                <a:ea typeface="MS Mincho" panose="02020609040205080304" pitchFamily="49" charset="-128"/>
              </a:rPr>
              <a:t>Oxford Science Publications</a:t>
            </a:r>
            <a:r>
              <a:rPr lang="en-US" sz="1200" dirty="0" smtClean="0">
                <a:effectLst/>
                <a:latin typeface="+mj-lt"/>
                <a:ea typeface="MS Mincho" panose="02020609040205080304" pitchFamily="49" charset="-128"/>
              </a:rPr>
              <a:t> (2005)</a:t>
            </a:r>
            <a:endParaRPr lang="en-US" sz="1200" dirty="0">
              <a:effectLst/>
              <a:latin typeface="+mj-lt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075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3835250" y="1731756"/>
            <a:ext cx="2" cy="4116803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6200000" flipV="1">
            <a:off x="3101418" y="4272774"/>
            <a:ext cx="1467666" cy="1352133"/>
          </a:xfrm>
          <a:prstGeom prst="arc">
            <a:avLst>
              <a:gd name="adj1" fmla="val 10836817"/>
              <a:gd name="adj2" fmla="val 0"/>
            </a:avLst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48281" y="1402108"/>
            <a:ext cx="7633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 smtClean="0">
                <a:solidFill>
                  <a:schemeClr val="accent4">
                    <a:lumMod val="75000"/>
                  </a:schemeClr>
                </a:solidFill>
              </a:rPr>
              <a:t>M</a:t>
            </a:r>
            <a:r>
              <a:rPr lang="en-US" sz="2200" i="1" baseline="-25000" dirty="0" err="1" smtClean="0"/>
              <a:t>a</a:t>
            </a:r>
            <a:r>
              <a:rPr lang="en-US" sz="2200" i="1" dirty="0" err="1" smtClean="0">
                <a:solidFill>
                  <a:schemeClr val="accent6">
                    <a:lumMod val="50000"/>
                  </a:schemeClr>
                </a:solidFill>
              </a:rPr>
              <a:t>X</a:t>
            </a:r>
            <a:r>
              <a:rPr lang="en-US" sz="2200" i="1" baseline="-25000" dirty="0" err="1" smtClean="0"/>
              <a:t>b</a:t>
            </a:r>
            <a:endParaRPr lang="en-US" sz="2200" i="1" baseline="-25000" dirty="0"/>
          </a:p>
        </p:txBody>
      </p:sp>
      <p:sp>
        <p:nvSpPr>
          <p:cNvPr id="17" name="Arc 16"/>
          <p:cNvSpPr/>
          <p:nvPr/>
        </p:nvSpPr>
        <p:spPr>
          <a:xfrm rot="16200000" flipV="1">
            <a:off x="3673669" y="2339519"/>
            <a:ext cx="323166" cy="2733466"/>
          </a:xfrm>
          <a:prstGeom prst="arc">
            <a:avLst>
              <a:gd name="adj1" fmla="val 10836817"/>
              <a:gd name="adj2" fmla="val 0"/>
            </a:avLst>
          </a:prstGeom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16200000" flipV="1">
            <a:off x="3673669" y="1221698"/>
            <a:ext cx="323166" cy="2733466"/>
          </a:xfrm>
          <a:prstGeom prst="arc">
            <a:avLst>
              <a:gd name="adj1" fmla="val 10836817"/>
              <a:gd name="adj2" fmla="val 0"/>
            </a:avLst>
          </a:prstGeom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364927" y="4764174"/>
            <a:ext cx="11945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chemeClr val="accent6">
                    <a:lumMod val="50000"/>
                  </a:schemeClr>
                </a:solidFill>
              </a:rPr>
              <a:t>X</a:t>
            </a:r>
            <a:r>
              <a:rPr lang="en-US" dirty="0" smtClean="0"/>
              <a:t> </a:t>
            </a:r>
            <a:r>
              <a:rPr lang="en-US" sz="2200" dirty="0" smtClean="0"/>
              <a:t>p-band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64926" y="3521374"/>
            <a:ext cx="12795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chemeClr val="accent4">
                    <a:lumMod val="75000"/>
                  </a:schemeClr>
                </a:solidFill>
              </a:rPr>
              <a:t>M</a:t>
            </a:r>
            <a:r>
              <a:rPr lang="en-US" sz="2200" dirty="0" smtClean="0"/>
              <a:t> d</a:t>
            </a:r>
            <a:r>
              <a:rPr lang="en-US" sz="2200" baseline="30000" dirty="0" smtClean="0"/>
              <a:t>n+1</a:t>
            </a:r>
            <a:r>
              <a:rPr lang="en-US" sz="2200" dirty="0" smtClean="0"/>
              <a:t>/</a:t>
            </a:r>
            <a:r>
              <a:rPr lang="en-US" sz="2200" dirty="0" err="1" smtClean="0"/>
              <a:t>d</a:t>
            </a:r>
            <a:r>
              <a:rPr lang="en-US" sz="2200" baseline="30000" dirty="0" err="1" smtClean="0"/>
              <a:t>n</a:t>
            </a:r>
            <a:endParaRPr lang="en-US" sz="2200" baseline="300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5364925" y="2403764"/>
            <a:ext cx="12442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chemeClr val="accent4">
                    <a:lumMod val="75000"/>
                  </a:schemeClr>
                </a:solidFill>
              </a:rPr>
              <a:t>M</a:t>
            </a:r>
            <a:r>
              <a:rPr lang="en-US" sz="2200" dirty="0" smtClean="0"/>
              <a:t> </a:t>
            </a:r>
            <a:r>
              <a:rPr lang="en-US" sz="2200" dirty="0" err="1" smtClean="0"/>
              <a:t>d</a:t>
            </a:r>
            <a:r>
              <a:rPr lang="en-US" sz="2200" baseline="30000" dirty="0" err="1" smtClean="0"/>
              <a:t>n</a:t>
            </a:r>
            <a:r>
              <a:rPr lang="en-US" sz="2200" dirty="0" smtClean="0"/>
              <a:t>/d</a:t>
            </a:r>
            <a:r>
              <a:rPr lang="en-US" sz="2200" baseline="30000" dirty="0" smtClean="0"/>
              <a:t>n-1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469758" y="1641609"/>
            <a:ext cx="3225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/>
              <a:t>E</a:t>
            </a:r>
            <a:endParaRPr lang="en-US" sz="2200" i="1" baseline="30000" dirty="0" smtClean="0"/>
          </a:p>
        </p:txBody>
      </p:sp>
      <p:cxnSp>
        <p:nvCxnSpPr>
          <p:cNvPr id="13" name="Straight Connector 12"/>
          <p:cNvCxnSpPr>
            <a:stCxn id="15" idx="2"/>
          </p:cNvCxnSpPr>
          <p:nvPr/>
        </p:nvCxnSpPr>
        <p:spPr>
          <a:xfrm>
            <a:off x="5253249" y="3393456"/>
            <a:ext cx="0" cy="36829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5" idx="0"/>
          </p:cNvCxnSpPr>
          <p:nvPr/>
        </p:nvCxnSpPr>
        <p:spPr>
          <a:xfrm flipV="1">
            <a:off x="5253249" y="2588431"/>
            <a:ext cx="0" cy="37413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46118" y="2962569"/>
            <a:ext cx="614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U</a:t>
            </a:r>
            <a:endParaRPr lang="en-US" sz="2200" dirty="0"/>
          </a:p>
        </p:txBody>
      </p:sp>
      <p:cxnSp>
        <p:nvCxnSpPr>
          <p:cNvPr id="18" name="Straight Connector 17"/>
          <p:cNvCxnSpPr>
            <a:stCxn id="20" idx="2"/>
          </p:cNvCxnSpPr>
          <p:nvPr/>
        </p:nvCxnSpPr>
        <p:spPr>
          <a:xfrm>
            <a:off x="3416444" y="3652609"/>
            <a:ext cx="0" cy="56239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0" idx="0"/>
          </p:cNvCxnSpPr>
          <p:nvPr/>
        </p:nvCxnSpPr>
        <p:spPr>
          <a:xfrm flipV="1">
            <a:off x="3416444" y="2603362"/>
            <a:ext cx="0" cy="61836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09313" y="3221722"/>
            <a:ext cx="614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/>
              <a:t>Δ</a:t>
            </a:r>
            <a:endParaRPr lang="en-US" sz="2200" dirty="0"/>
          </a:p>
        </p:txBody>
      </p:sp>
      <p:sp>
        <p:nvSpPr>
          <p:cNvPr id="22" name="TextBox 21"/>
          <p:cNvSpPr txBox="1"/>
          <p:nvPr/>
        </p:nvSpPr>
        <p:spPr>
          <a:xfrm>
            <a:off x="1" y="2983440"/>
            <a:ext cx="25183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Directly related to </a:t>
            </a:r>
            <a:r>
              <a:rPr lang="en-US" sz="2200" dirty="0" err="1" smtClean="0"/>
              <a:t>Madelung</a:t>
            </a:r>
            <a:r>
              <a:rPr lang="en-US" sz="2200" dirty="0" smtClean="0"/>
              <a:t> potential and EN of anion </a:t>
            </a:r>
            <a:r>
              <a:rPr lang="en-US" sz="2200" i="1" dirty="0" smtClean="0"/>
              <a:t>X</a:t>
            </a:r>
            <a:endParaRPr lang="en-US" sz="22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128592"/>
            <a:ext cx="9144000" cy="1138773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Mott-Hubbard vs. charge transfer dominated character will alter potential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381586"/>
            <a:ext cx="88535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marR="0" indent="-406400"/>
            <a:r>
              <a:rPr lang="en-US" sz="1200" dirty="0" err="1" smtClean="0">
                <a:latin typeface="+mj-lt"/>
                <a:ea typeface="MS Mincho" panose="02020609040205080304" pitchFamily="49" charset="-128"/>
              </a:rPr>
              <a:t>Zaanen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, </a:t>
            </a:r>
            <a:r>
              <a:rPr lang="en-US" sz="1200" dirty="0" err="1" smtClean="0">
                <a:latin typeface="+mj-lt"/>
                <a:ea typeface="MS Mincho" panose="02020609040205080304" pitchFamily="49" charset="-128"/>
              </a:rPr>
              <a:t>Sawatzky</a:t>
            </a:r>
            <a:r>
              <a:rPr lang="en-US" sz="1200" dirty="0">
                <a:latin typeface="+mj-lt"/>
                <a:ea typeface="MS Mincho" panose="02020609040205080304" pitchFamily="49" charset="-128"/>
              </a:rPr>
              <a:t> 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&amp; Allen. </a:t>
            </a:r>
            <a:r>
              <a:rPr lang="en-US" sz="1200" i="1" dirty="0" smtClean="0">
                <a:latin typeface="+mj-lt"/>
                <a:ea typeface="MS Mincho" panose="02020609040205080304" pitchFamily="49" charset="-128"/>
              </a:rPr>
              <a:t>Phys. Rev. </a:t>
            </a:r>
            <a:r>
              <a:rPr lang="en-US" sz="1200" i="1" dirty="0" err="1" smtClean="0">
                <a:latin typeface="+mj-lt"/>
                <a:ea typeface="MS Mincho" panose="02020609040205080304" pitchFamily="49" charset="-128"/>
              </a:rPr>
              <a:t>Lett</a:t>
            </a:r>
            <a:r>
              <a:rPr lang="en-US" sz="1200" i="1" dirty="0" smtClean="0">
                <a:latin typeface="+mj-lt"/>
                <a:ea typeface="MS Mincho" panose="02020609040205080304" pitchFamily="49" charset="-128"/>
              </a:rPr>
              <a:t>. </a:t>
            </a:r>
            <a:r>
              <a:rPr lang="en-US" sz="1200" b="1" dirty="0" smtClean="0">
                <a:latin typeface="+mj-lt"/>
                <a:ea typeface="MS Mincho" panose="02020609040205080304" pitchFamily="49" charset="-128"/>
              </a:rPr>
              <a:t>55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, 418-421 (1985)</a:t>
            </a:r>
          </a:p>
          <a:p>
            <a:pPr marL="406400" marR="0" indent="-406400"/>
            <a:r>
              <a:rPr lang="en-US" sz="1200" dirty="0" smtClean="0">
                <a:effectLst/>
                <a:latin typeface="+mj-lt"/>
                <a:ea typeface="MS Mincho" panose="02020609040205080304" pitchFamily="49" charset="-128"/>
              </a:rPr>
              <a:t>Cox. “The Electronic Structure and Chemistry of Solids”. </a:t>
            </a:r>
            <a:r>
              <a:rPr lang="en-US" sz="1200" i="1" dirty="0" smtClean="0">
                <a:effectLst/>
                <a:latin typeface="+mj-lt"/>
                <a:ea typeface="MS Mincho" panose="02020609040205080304" pitchFamily="49" charset="-128"/>
              </a:rPr>
              <a:t>Oxford Science Publications</a:t>
            </a:r>
            <a:r>
              <a:rPr lang="en-US" sz="1200" dirty="0" smtClean="0">
                <a:effectLst/>
                <a:latin typeface="+mj-lt"/>
                <a:ea typeface="MS Mincho" panose="02020609040205080304" pitchFamily="49" charset="-128"/>
              </a:rPr>
              <a:t> (2005)</a:t>
            </a:r>
            <a:endParaRPr lang="en-US" sz="1200" dirty="0">
              <a:effectLst/>
              <a:latin typeface="+mj-lt"/>
              <a:ea typeface="MS Mincho" panose="02020609040205080304" pitchFamily="49" charset="-128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2518390" y="3445105"/>
            <a:ext cx="640794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560380" y="3208789"/>
            <a:ext cx="1247004" cy="5681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ysDash"/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807384" y="2750014"/>
            <a:ext cx="2424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Increases across the row of TMs from L to R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82329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1078503" y="1570173"/>
            <a:ext cx="2" cy="4116803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6200000" flipV="1">
            <a:off x="344671" y="4111191"/>
            <a:ext cx="1467666" cy="1352133"/>
          </a:xfrm>
          <a:prstGeom prst="arc">
            <a:avLst>
              <a:gd name="adj1" fmla="val 10836817"/>
              <a:gd name="adj2" fmla="val 0"/>
            </a:avLst>
          </a:prstGeom>
          <a:solidFill>
            <a:schemeClr val="accent6">
              <a:lumMod val="50000"/>
              <a:alpha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343152" y="1323885"/>
            <a:ext cx="7633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 smtClean="0">
                <a:solidFill>
                  <a:schemeClr val="accent4">
                    <a:lumMod val="75000"/>
                  </a:schemeClr>
                </a:solidFill>
              </a:rPr>
              <a:t>M</a:t>
            </a:r>
            <a:r>
              <a:rPr lang="en-US" sz="2200" i="1" baseline="-25000" dirty="0" err="1" smtClean="0"/>
              <a:t>a</a:t>
            </a:r>
            <a:r>
              <a:rPr lang="en-US" sz="2200" i="1" dirty="0" err="1" smtClean="0">
                <a:solidFill>
                  <a:schemeClr val="accent6">
                    <a:lumMod val="50000"/>
                  </a:schemeClr>
                </a:solidFill>
              </a:rPr>
              <a:t>X</a:t>
            </a:r>
            <a:r>
              <a:rPr lang="en-US" sz="2200" i="1" baseline="-25000" dirty="0" err="1" smtClean="0"/>
              <a:t>b</a:t>
            </a:r>
            <a:endParaRPr lang="en-US" sz="2200" i="1" baseline="-25000" dirty="0"/>
          </a:p>
        </p:txBody>
      </p:sp>
      <p:sp>
        <p:nvSpPr>
          <p:cNvPr id="17" name="Arc 16"/>
          <p:cNvSpPr/>
          <p:nvPr/>
        </p:nvSpPr>
        <p:spPr>
          <a:xfrm rot="16200000" flipV="1">
            <a:off x="916922" y="2177936"/>
            <a:ext cx="323166" cy="2733466"/>
          </a:xfrm>
          <a:prstGeom prst="arc">
            <a:avLst>
              <a:gd name="adj1" fmla="val 10836817"/>
              <a:gd name="adj2" fmla="val 0"/>
            </a:avLst>
          </a:prstGeom>
          <a:solidFill>
            <a:schemeClr val="accent4">
              <a:lumMod val="75000"/>
              <a:alpha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16200000" flipV="1">
            <a:off x="916922" y="1060115"/>
            <a:ext cx="323166" cy="2733466"/>
          </a:xfrm>
          <a:prstGeom prst="arc">
            <a:avLst>
              <a:gd name="adj1" fmla="val 10836817"/>
              <a:gd name="adj2" fmla="val 0"/>
            </a:avLst>
          </a:prstGeom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608180" y="4602591"/>
            <a:ext cx="11945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chemeClr val="accent6">
                    <a:lumMod val="50000"/>
                  </a:schemeClr>
                </a:solidFill>
              </a:rPr>
              <a:t>X</a:t>
            </a:r>
            <a:r>
              <a:rPr lang="en-US" dirty="0" smtClean="0"/>
              <a:t> </a:t>
            </a:r>
            <a:r>
              <a:rPr lang="en-US" sz="2200" dirty="0" smtClean="0"/>
              <a:t>p-band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08179" y="3359791"/>
            <a:ext cx="12795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chemeClr val="accent4">
                    <a:lumMod val="75000"/>
                  </a:schemeClr>
                </a:solidFill>
              </a:rPr>
              <a:t>M</a:t>
            </a:r>
            <a:r>
              <a:rPr lang="en-US" sz="2200" dirty="0" smtClean="0"/>
              <a:t> d</a:t>
            </a:r>
            <a:r>
              <a:rPr lang="en-US" sz="2200" baseline="30000" dirty="0" smtClean="0"/>
              <a:t>n+1</a:t>
            </a:r>
            <a:r>
              <a:rPr lang="en-US" sz="2200" dirty="0" smtClean="0"/>
              <a:t>/</a:t>
            </a:r>
            <a:r>
              <a:rPr lang="en-US" sz="2200" dirty="0" err="1" smtClean="0"/>
              <a:t>d</a:t>
            </a:r>
            <a:r>
              <a:rPr lang="en-US" sz="2200" baseline="30000" dirty="0" err="1" smtClean="0"/>
              <a:t>n</a:t>
            </a:r>
            <a:endParaRPr lang="en-US" sz="2200" baseline="300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2608178" y="2242181"/>
            <a:ext cx="12442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chemeClr val="accent4">
                    <a:lumMod val="75000"/>
                  </a:schemeClr>
                </a:solidFill>
              </a:rPr>
              <a:t>M</a:t>
            </a:r>
            <a:r>
              <a:rPr lang="en-US" sz="2200" dirty="0" smtClean="0"/>
              <a:t> </a:t>
            </a:r>
            <a:r>
              <a:rPr lang="en-US" sz="2200" dirty="0" err="1" smtClean="0"/>
              <a:t>d</a:t>
            </a:r>
            <a:r>
              <a:rPr lang="en-US" sz="2200" baseline="30000" dirty="0" err="1" smtClean="0"/>
              <a:t>n</a:t>
            </a:r>
            <a:r>
              <a:rPr lang="en-US" sz="2200" dirty="0" smtClean="0"/>
              <a:t>/d</a:t>
            </a:r>
            <a:r>
              <a:rPr lang="en-US" sz="2200" baseline="30000" dirty="0" smtClean="0"/>
              <a:t>n-1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13011" y="1480026"/>
            <a:ext cx="3225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/>
              <a:t>E</a:t>
            </a:r>
            <a:endParaRPr lang="en-US" sz="2200" i="1" baseline="30000" dirty="0" smtClean="0"/>
          </a:p>
        </p:txBody>
      </p:sp>
      <p:cxnSp>
        <p:nvCxnSpPr>
          <p:cNvPr id="13" name="Straight Connector 12"/>
          <p:cNvCxnSpPr>
            <a:stCxn id="15" idx="2"/>
          </p:cNvCxnSpPr>
          <p:nvPr/>
        </p:nvCxnSpPr>
        <p:spPr>
          <a:xfrm>
            <a:off x="2481512" y="3231873"/>
            <a:ext cx="0" cy="36829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5" idx="0"/>
          </p:cNvCxnSpPr>
          <p:nvPr/>
        </p:nvCxnSpPr>
        <p:spPr>
          <a:xfrm flipV="1">
            <a:off x="2481512" y="2426848"/>
            <a:ext cx="0" cy="37413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74381" y="2800986"/>
            <a:ext cx="614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U</a:t>
            </a:r>
            <a:endParaRPr lang="en-US" sz="2200" b="1" dirty="0"/>
          </a:p>
        </p:txBody>
      </p:sp>
      <p:cxnSp>
        <p:nvCxnSpPr>
          <p:cNvPr id="18" name="Straight Connector 17"/>
          <p:cNvCxnSpPr>
            <a:stCxn id="20" idx="2"/>
          </p:cNvCxnSpPr>
          <p:nvPr/>
        </p:nvCxnSpPr>
        <p:spPr>
          <a:xfrm>
            <a:off x="659697" y="3491026"/>
            <a:ext cx="0" cy="56239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0" idx="0"/>
          </p:cNvCxnSpPr>
          <p:nvPr/>
        </p:nvCxnSpPr>
        <p:spPr>
          <a:xfrm flipV="1">
            <a:off x="659697" y="2441779"/>
            <a:ext cx="0" cy="61836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2566" y="3060139"/>
            <a:ext cx="614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/>
              <a:t>Δ</a:t>
            </a:r>
            <a:endParaRPr lang="en-US" sz="2200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128592"/>
            <a:ext cx="9144000" cy="1138773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Mott-Hubbard vs. charge transfer character </a:t>
            </a:r>
          </a:p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will alter electrode potential</a:t>
            </a:r>
            <a:endParaRPr lang="en-US" sz="3400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6267597" y="1587663"/>
            <a:ext cx="2" cy="4116803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 rot="16200000" flipV="1">
            <a:off x="5533765" y="3491276"/>
            <a:ext cx="1467666" cy="1352133"/>
          </a:xfrm>
          <a:prstGeom prst="arc">
            <a:avLst>
              <a:gd name="adj1" fmla="val 10836817"/>
              <a:gd name="adj2" fmla="val 0"/>
            </a:avLst>
          </a:prstGeom>
          <a:solidFill>
            <a:schemeClr val="accent6">
              <a:lumMod val="50000"/>
              <a:alpha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16200000" flipV="1">
            <a:off x="6106016" y="3468791"/>
            <a:ext cx="323166" cy="2733466"/>
          </a:xfrm>
          <a:prstGeom prst="arc">
            <a:avLst>
              <a:gd name="adj1" fmla="val 10836817"/>
              <a:gd name="adj2" fmla="val 0"/>
            </a:avLst>
          </a:prstGeom>
          <a:solidFill>
            <a:schemeClr val="accent4">
              <a:lumMod val="75000"/>
              <a:alpha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 rot="16200000" flipV="1">
            <a:off x="6106016" y="1077605"/>
            <a:ext cx="323166" cy="2733466"/>
          </a:xfrm>
          <a:prstGeom prst="arc">
            <a:avLst>
              <a:gd name="adj1" fmla="val 10836817"/>
              <a:gd name="adj2" fmla="val 0"/>
            </a:avLst>
          </a:prstGeom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797272" y="3868465"/>
            <a:ext cx="11945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chemeClr val="accent6">
                    <a:lumMod val="50000"/>
                  </a:schemeClr>
                </a:solidFill>
              </a:rPr>
              <a:t>X</a:t>
            </a:r>
            <a:r>
              <a:rPr lang="en-US" dirty="0" smtClean="0"/>
              <a:t> </a:t>
            </a:r>
            <a:r>
              <a:rPr lang="en-US" sz="2200" dirty="0" smtClean="0"/>
              <a:t>p-band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97272" y="4620079"/>
            <a:ext cx="12795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chemeClr val="accent4">
                    <a:lumMod val="75000"/>
                  </a:schemeClr>
                </a:solidFill>
              </a:rPr>
              <a:t>M</a:t>
            </a:r>
            <a:r>
              <a:rPr lang="en-US" sz="2200" dirty="0" smtClean="0"/>
              <a:t> d</a:t>
            </a:r>
            <a:r>
              <a:rPr lang="en-US" sz="2200" baseline="30000" dirty="0" smtClean="0"/>
              <a:t>n+1</a:t>
            </a:r>
            <a:r>
              <a:rPr lang="en-US" sz="2200" dirty="0" smtClean="0"/>
              <a:t>/</a:t>
            </a:r>
            <a:r>
              <a:rPr lang="en-US" sz="2200" dirty="0" err="1" smtClean="0"/>
              <a:t>d</a:t>
            </a:r>
            <a:r>
              <a:rPr lang="en-US" sz="2200" baseline="30000" dirty="0" err="1" smtClean="0"/>
              <a:t>n</a:t>
            </a:r>
            <a:endParaRPr lang="en-US" sz="2200" baseline="3000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7797272" y="2259671"/>
            <a:ext cx="12442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chemeClr val="accent4">
                    <a:lumMod val="75000"/>
                  </a:schemeClr>
                </a:solidFill>
              </a:rPr>
              <a:t>M</a:t>
            </a:r>
            <a:r>
              <a:rPr lang="en-US" sz="2200" dirty="0" smtClean="0"/>
              <a:t> </a:t>
            </a:r>
            <a:r>
              <a:rPr lang="en-US" sz="2200" dirty="0" err="1" smtClean="0"/>
              <a:t>d</a:t>
            </a:r>
            <a:r>
              <a:rPr lang="en-US" sz="2200" baseline="30000" dirty="0" err="1" smtClean="0"/>
              <a:t>n</a:t>
            </a:r>
            <a:r>
              <a:rPr lang="en-US" sz="2200" dirty="0" smtClean="0"/>
              <a:t>/d</a:t>
            </a:r>
            <a:r>
              <a:rPr lang="en-US" sz="2200" baseline="30000" dirty="0" smtClean="0"/>
              <a:t>n-1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02105" y="1497516"/>
            <a:ext cx="3225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/>
              <a:t>E</a:t>
            </a:r>
            <a:endParaRPr lang="en-US" sz="2200" i="1" baseline="30000" dirty="0" smtClean="0"/>
          </a:p>
        </p:txBody>
      </p:sp>
      <p:cxnSp>
        <p:nvCxnSpPr>
          <p:cNvPr id="36" name="Straight Connector 35"/>
          <p:cNvCxnSpPr>
            <a:stCxn id="38" idx="2"/>
          </p:cNvCxnSpPr>
          <p:nvPr/>
        </p:nvCxnSpPr>
        <p:spPr>
          <a:xfrm>
            <a:off x="7649611" y="3956202"/>
            <a:ext cx="0" cy="94497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8" idx="0"/>
          </p:cNvCxnSpPr>
          <p:nvPr/>
        </p:nvCxnSpPr>
        <p:spPr>
          <a:xfrm flipV="1">
            <a:off x="7649611" y="2426848"/>
            <a:ext cx="0" cy="1098467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342480" y="3525315"/>
            <a:ext cx="614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U</a:t>
            </a:r>
            <a:endParaRPr lang="en-US" sz="2200" dirty="0"/>
          </a:p>
        </p:txBody>
      </p:sp>
      <p:cxnSp>
        <p:nvCxnSpPr>
          <p:cNvPr id="39" name="Straight Connector 38"/>
          <p:cNvCxnSpPr>
            <a:stCxn id="41" idx="2"/>
          </p:cNvCxnSpPr>
          <p:nvPr/>
        </p:nvCxnSpPr>
        <p:spPr>
          <a:xfrm>
            <a:off x="5868781" y="3073720"/>
            <a:ext cx="0" cy="295563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1" idx="0"/>
          </p:cNvCxnSpPr>
          <p:nvPr/>
        </p:nvCxnSpPr>
        <p:spPr>
          <a:xfrm flipV="1">
            <a:off x="5868781" y="2362101"/>
            <a:ext cx="0" cy="28073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561650" y="2642833"/>
            <a:ext cx="614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 smtClean="0"/>
              <a:t>Δ</a:t>
            </a:r>
            <a:endParaRPr lang="en-US" sz="2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52566" y="5863490"/>
            <a:ext cx="26621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early TM compounds </a:t>
            </a:r>
          </a:p>
          <a:p>
            <a:r>
              <a:rPr lang="en-US" sz="2200" i="1" dirty="0" smtClean="0">
                <a:solidFill>
                  <a:schemeClr val="accent4">
                    <a:lumMod val="75000"/>
                  </a:schemeClr>
                </a:solidFill>
              </a:rPr>
              <a:t>M  = </a:t>
            </a:r>
            <a:r>
              <a:rPr lang="en-US" sz="2200" dirty="0" smtClean="0"/>
              <a:t>Ti, V, . . 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91531" y="5865826"/>
            <a:ext cx="2525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late TM compounds </a:t>
            </a:r>
          </a:p>
          <a:p>
            <a:r>
              <a:rPr lang="en-US" sz="2200" i="1" dirty="0" smtClean="0">
                <a:solidFill>
                  <a:schemeClr val="accent4">
                    <a:lumMod val="75000"/>
                  </a:schemeClr>
                </a:solidFill>
              </a:rPr>
              <a:t>M  = </a:t>
            </a:r>
            <a:r>
              <a:rPr lang="en-US" sz="2200" dirty="0" smtClean="0"/>
              <a:t>Co, Ni, Cu, . . .</a:t>
            </a:r>
          </a:p>
        </p:txBody>
      </p:sp>
    </p:spTree>
    <p:extLst>
      <p:ext uri="{BB962C8B-B14F-4D97-AF65-F5344CB8AC3E}">
        <p14:creationId xmlns:p14="http://schemas.microsoft.com/office/powerpoint/2010/main" val="257411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1078503" y="1570173"/>
            <a:ext cx="2" cy="4116803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6200000" flipV="1">
            <a:off x="344671" y="4111191"/>
            <a:ext cx="1467666" cy="1352133"/>
          </a:xfrm>
          <a:prstGeom prst="arc">
            <a:avLst>
              <a:gd name="adj1" fmla="val 10836817"/>
              <a:gd name="adj2" fmla="val 0"/>
            </a:avLst>
          </a:prstGeom>
          <a:solidFill>
            <a:schemeClr val="accent6">
              <a:lumMod val="50000"/>
              <a:alpha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343152" y="1323885"/>
            <a:ext cx="7633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 smtClean="0">
                <a:solidFill>
                  <a:schemeClr val="accent4">
                    <a:lumMod val="75000"/>
                  </a:schemeClr>
                </a:solidFill>
              </a:rPr>
              <a:t>M</a:t>
            </a:r>
            <a:r>
              <a:rPr lang="en-US" sz="2200" i="1" baseline="-25000" dirty="0" err="1" smtClean="0"/>
              <a:t>a</a:t>
            </a:r>
            <a:r>
              <a:rPr lang="en-US" sz="2200" i="1" dirty="0" err="1" smtClean="0">
                <a:solidFill>
                  <a:schemeClr val="accent6">
                    <a:lumMod val="50000"/>
                  </a:schemeClr>
                </a:solidFill>
              </a:rPr>
              <a:t>X</a:t>
            </a:r>
            <a:r>
              <a:rPr lang="en-US" sz="2200" i="1" baseline="-25000" dirty="0" err="1" smtClean="0"/>
              <a:t>b</a:t>
            </a:r>
            <a:endParaRPr lang="en-US" sz="2200" i="1" baseline="-25000" dirty="0"/>
          </a:p>
        </p:txBody>
      </p:sp>
      <p:sp>
        <p:nvSpPr>
          <p:cNvPr id="17" name="Arc 16"/>
          <p:cNvSpPr/>
          <p:nvPr/>
        </p:nvSpPr>
        <p:spPr>
          <a:xfrm rot="16200000" flipV="1">
            <a:off x="916922" y="2177936"/>
            <a:ext cx="323166" cy="2733466"/>
          </a:xfrm>
          <a:prstGeom prst="arc">
            <a:avLst>
              <a:gd name="adj1" fmla="val 10836817"/>
              <a:gd name="adj2" fmla="val 0"/>
            </a:avLst>
          </a:prstGeom>
          <a:solidFill>
            <a:schemeClr val="accent4">
              <a:lumMod val="75000"/>
              <a:alpha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16200000" flipV="1">
            <a:off x="916922" y="1060115"/>
            <a:ext cx="323166" cy="2733466"/>
          </a:xfrm>
          <a:prstGeom prst="arc">
            <a:avLst>
              <a:gd name="adj1" fmla="val 10836817"/>
              <a:gd name="adj2" fmla="val 0"/>
            </a:avLst>
          </a:prstGeom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608180" y="4602591"/>
            <a:ext cx="11945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chemeClr val="accent6">
                    <a:lumMod val="50000"/>
                  </a:schemeClr>
                </a:solidFill>
              </a:rPr>
              <a:t>X</a:t>
            </a:r>
            <a:r>
              <a:rPr lang="en-US" dirty="0" smtClean="0"/>
              <a:t> </a:t>
            </a:r>
            <a:r>
              <a:rPr lang="en-US" sz="2200" dirty="0" smtClean="0"/>
              <a:t>p-band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08179" y="3359791"/>
            <a:ext cx="12795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chemeClr val="accent4">
                    <a:lumMod val="75000"/>
                  </a:schemeClr>
                </a:solidFill>
              </a:rPr>
              <a:t>M</a:t>
            </a:r>
            <a:r>
              <a:rPr lang="en-US" sz="2200" dirty="0" smtClean="0"/>
              <a:t> d</a:t>
            </a:r>
            <a:r>
              <a:rPr lang="en-US" sz="2200" baseline="30000" dirty="0" smtClean="0"/>
              <a:t>n+1</a:t>
            </a:r>
            <a:r>
              <a:rPr lang="en-US" sz="2200" dirty="0" smtClean="0"/>
              <a:t>/</a:t>
            </a:r>
            <a:r>
              <a:rPr lang="en-US" sz="2200" dirty="0" err="1" smtClean="0"/>
              <a:t>d</a:t>
            </a:r>
            <a:r>
              <a:rPr lang="en-US" sz="2200" baseline="30000" dirty="0" err="1" smtClean="0"/>
              <a:t>n</a:t>
            </a:r>
            <a:endParaRPr lang="en-US" sz="2200" baseline="300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2608178" y="2242181"/>
            <a:ext cx="12442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chemeClr val="accent4">
                    <a:lumMod val="75000"/>
                  </a:schemeClr>
                </a:solidFill>
              </a:rPr>
              <a:t>M</a:t>
            </a:r>
            <a:r>
              <a:rPr lang="en-US" sz="2200" dirty="0" smtClean="0"/>
              <a:t> </a:t>
            </a:r>
            <a:r>
              <a:rPr lang="en-US" sz="2200" dirty="0" err="1" smtClean="0"/>
              <a:t>d</a:t>
            </a:r>
            <a:r>
              <a:rPr lang="en-US" sz="2200" baseline="30000" dirty="0" err="1" smtClean="0"/>
              <a:t>n</a:t>
            </a:r>
            <a:r>
              <a:rPr lang="en-US" sz="2200" dirty="0" smtClean="0"/>
              <a:t>/d</a:t>
            </a:r>
            <a:r>
              <a:rPr lang="en-US" sz="2200" baseline="30000" dirty="0" smtClean="0"/>
              <a:t>n-1</a:t>
            </a:r>
          </a:p>
        </p:txBody>
      </p:sp>
      <p:cxnSp>
        <p:nvCxnSpPr>
          <p:cNvPr id="13" name="Straight Connector 12"/>
          <p:cNvCxnSpPr>
            <a:stCxn id="15" idx="2"/>
          </p:cNvCxnSpPr>
          <p:nvPr/>
        </p:nvCxnSpPr>
        <p:spPr>
          <a:xfrm>
            <a:off x="2481512" y="3231873"/>
            <a:ext cx="0" cy="36829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5" idx="0"/>
          </p:cNvCxnSpPr>
          <p:nvPr/>
        </p:nvCxnSpPr>
        <p:spPr>
          <a:xfrm flipV="1">
            <a:off x="2481512" y="2426848"/>
            <a:ext cx="0" cy="37413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74381" y="2800986"/>
            <a:ext cx="614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U</a:t>
            </a:r>
            <a:endParaRPr lang="en-US" sz="2200" dirty="0"/>
          </a:p>
        </p:txBody>
      </p:sp>
      <p:cxnSp>
        <p:nvCxnSpPr>
          <p:cNvPr id="18" name="Straight Connector 17"/>
          <p:cNvCxnSpPr>
            <a:stCxn id="20" idx="2"/>
          </p:cNvCxnSpPr>
          <p:nvPr/>
        </p:nvCxnSpPr>
        <p:spPr>
          <a:xfrm flipH="1">
            <a:off x="758985" y="2866053"/>
            <a:ext cx="1361" cy="6579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0" idx="0"/>
          </p:cNvCxnSpPr>
          <p:nvPr/>
        </p:nvCxnSpPr>
        <p:spPr>
          <a:xfrm flipH="1" flipV="1">
            <a:off x="760345" y="1816806"/>
            <a:ext cx="1" cy="6183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5430" y="2435166"/>
            <a:ext cx="729831" cy="43088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EMF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28592"/>
            <a:ext cx="9144000" cy="1138773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Mott-Hubbard vs. charge transfer character </a:t>
            </a:r>
          </a:p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will alter electrode potential</a:t>
            </a:r>
            <a:endParaRPr lang="en-US" sz="3400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6267597" y="1587663"/>
            <a:ext cx="2" cy="4116803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 rot="16200000" flipV="1">
            <a:off x="5548053" y="3491276"/>
            <a:ext cx="1467666" cy="1352133"/>
          </a:xfrm>
          <a:prstGeom prst="arc">
            <a:avLst>
              <a:gd name="adj1" fmla="val 10836817"/>
              <a:gd name="adj2" fmla="val 0"/>
            </a:avLst>
          </a:prstGeom>
          <a:gradFill flip="none" rotWithShape="0">
            <a:gsLst>
              <a:gs pos="18000">
                <a:schemeClr val="bg1">
                  <a:alpha val="60000"/>
                </a:schemeClr>
              </a:gs>
              <a:gs pos="25000">
                <a:schemeClr val="accent6">
                  <a:lumMod val="50000"/>
                  <a:alpha val="60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16200000" flipV="1">
            <a:off x="6106016" y="3468791"/>
            <a:ext cx="323166" cy="2733466"/>
          </a:xfrm>
          <a:prstGeom prst="arc">
            <a:avLst>
              <a:gd name="adj1" fmla="val 10836817"/>
              <a:gd name="adj2" fmla="val 0"/>
            </a:avLst>
          </a:prstGeom>
          <a:solidFill>
            <a:schemeClr val="accent4">
              <a:lumMod val="75000"/>
              <a:alpha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 rot="16200000" flipV="1">
            <a:off x="6106016" y="1077605"/>
            <a:ext cx="323166" cy="2733466"/>
          </a:xfrm>
          <a:prstGeom prst="arc">
            <a:avLst>
              <a:gd name="adj1" fmla="val 10836817"/>
              <a:gd name="adj2" fmla="val 0"/>
            </a:avLst>
          </a:prstGeom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797272" y="3868465"/>
            <a:ext cx="11945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chemeClr val="accent6">
                    <a:lumMod val="50000"/>
                  </a:schemeClr>
                </a:solidFill>
              </a:rPr>
              <a:t>X</a:t>
            </a:r>
            <a:r>
              <a:rPr lang="en-US" dirty="0" smtClean="0"/>
              <a:t> </a:t>
            </a:r>
            <a:r>
              <a:rPr lang="en-US" sz="2200" dirty="0" smtClean="0"/>
              <a:t>p-band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97272" y="4620079"/>
            <a:ext cx="12795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chemeClr val="accent4">
                    <a:lumMod val="75000"/>
                  </a:schemeClr>
                </a:solidFill>
              </a:rPr>
              <a:t>M</a:t>
            </a:r>
            <a:r>
              <a:rPr lang="en-US" sz="2200" dirty="0" smtClean="0"/>
              <a:t> d</a:t>
            </a:r>
            <a:r>
              <a:rPr lang="en-US" sz="2200" baseline="30000" dirty="0" smtClean="0"/>
              <a:t>n+1</a:t>
            </a:r>
            <a:r>
              <a:rPr lang="en-US" sz="2200" dirty="0" smtClean="0"/>
              <a:t>/</a:t>
            </a:r>
            <a:r>
              <a:rPr lang="en-US" sz="2200" dirty="0" err="1" smtClean="0"/>
              <a:t>d</a:t>
            </a:r>
            <a:r>
              <a:rPr lang="en-US" sz="2200" baseline="30000" dirty="0" err="1" smtClean="0"/>
              <a:t>n</a:t>
            </a:r>
            <a:endParaRPr lang="en-US" sz="2200" baseline="3000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7797272" y="2259671"/>
            <a:ext cx="12442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chemeClr val="accent4">
                    <a:lumMod val="75000"/>
                  </a:schemeClr>
                </a:solidFill>
              </a:rPr>
              <a:t>M</a:t>
            </a:r>
            <a:r>
              <a:rPr lang="en-US" sz="2200" dirty="0" smtClean="0"/>
              <a:t> </a:t>
            </a:r>
            <a:r>
              <a:rPr lang="en-US" sz="2200" dirty="0" err="1" smtClean="0"/>
              <a:t>d</a:t>
            </a:r>
            <a:r>
              <a:rPr lang="en-US" sz="2200" baseline="30000" dirty="0" err="1" smtClean="0"/>
              <a:t>n</a:t>
            </a:r>
            <a:r>
              <a:rPr lang="en-US" sz="2200" dirty="0" smtClean="0"/>
              <a:t>/d</a:t>
            </a:r>
            <a:r>
              <a:rPr lang="en-US" sz="2200" baseline="30000" dirty="0" smtClean="0"/>
              <a:t>n-1</a:t>
            </a:r>
          </a:p>
        </p:txBody>
      </p:sp>
      <p:cxnSp>
        <p:nvCxnSpPr>
          <p:cNvPr id="39" name="Straight Connector 38"/>
          <p:cNvCxnSpPr>
            <a:stCxn id="41" idx="2"/>
          </p:cNvCxnSpPr>
          <p:nvPr/>
        </p:nvCxnSpPr>
        <p:spPr>
          <a:xfrm>
            <a:off x="7669021" y="3130872"/>
            <a:ext cx="0" cy="295563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1" idx="0"/>
          </p:cNvCxnSpPr>
          <p:nvPr/>
        </p:nvCxnSpPr>
        <p:spPr>
          <a:xfrm flipV="1">
            <a:off x="7669021" y="2419253"/>
            <a:ext cx="0" cy="28073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61890" y="2699985"/>
            <a:ext cx="614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/>
              <a:t>Δ</a:t>
            </a:r>
            <a:endParaRPr lang="en-US" sz="2200" dirty="0"/>
          </a:p>
        </p:txBody>
      </p:sp>
      <p:sp>
        <p:nvSpPr>
          <p:cNvPr id="42" name="TextBox 41"/>
          <p:cNvSpPr txBox="1"/>
          <p:nvPr/>
        </p:nvSpPr>
        <p:spPr>
          <a:xfrm>
            <a:off x="352566" y="5863490"/>
            <a:ext cx="26621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early TM compounds </a:t>
            </a:r>
          </a:p>
          <a:p>
            <a:r>
              <a:rPr lang="en-US" sz="2200" i="1" dirty="0" smtClean="0">
                <a:solidFill>
                  <a:schemeClr val="accent4">
                    <a:lumMod val="75000"/>
                  </a:schemeClr>
                </a:solidFill>
              </a:rPr>
              <a:t>M  = </a:t>
            </a:r>
            <a:r>
              <a:rPr lang="en-US" sz="2200" dirty="0" smtClean="0"/>
              <a:t>Ti, V, . . 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91531" y="5865826"/>
            <a:ext cx="2525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late TM compounds </a:t>
            </a:r>
          </a:p>
          <a:p>
            <a:r>
              <a:rPr lang="en-US" sz="2200" i="1" dirty="0" smtClean="0">
                <a:solidFill>
                  <a:schemeClr val="accent4">
                    <a:lumMod val="75000"/>
                  </a:schemeClr>
                </a:solidFill>
              </a:rPr>
              <a:t>M  = </a:t>
            </a:r>
            <a:r>
              <a:rPr lang="en-US" sz="2200" dirty="0" smtClean="0"/>
              <a:t>Co, Ni, Cu, . . .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642938" y="1784398"/>
            <a:ext cx="900112" cy="1"/>
          </a:xfrm>
          <a:prstGeom prst="line">
            <a:avLst/>
          </a:prstGeom>
          <a:ln w="28575"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0177" y="1377133"/>
            <a:ext cx="8467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Li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/Li</a:t>
            </a:r>
            <a:r>
              <a:rPr lang="en-US" sz="2200" baseline="30000" dirty="0" smtClean="0"/>
              <a:t>0</a:t>
            </a:r>
            <a:endParaRPr lang="en-US" sz="2200" dirty="0" smtClean="0"/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5846119" y="1764040"/>
            <a:ext cx="900112" cy="1"/>
          </a:xfrm>
          <a:prstGeom prst="line">
            <a:avLst/>
          </a:prstGeom>
          <a:ln w="28575"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223358" y="1356775"/>
            <a:ext cx="8467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Li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/Li</a:t>
            </a:r>
            <a:r>
              <a:rPr lang="en-US" sz="2200" baseline="30000" dirty="0" smtClean="0"/>
              <a:t>0</a:t>
            </a:r>
            <a:endParaRPr lang="en-US" sz="2200" dirty="0" smtClean="0"/>
          </a:p>
        </p:txBody>
      </p:sp>
      <p:cxnSp>
        <p:nvCxnSpPr>
          <p:cNvPr id="56" name="Straight Connector 55"/>
          <p:cNvCxnSpPr>
            <a:stCxn id="58" idx="2"/>
          </p:cNvCxnSpPr>
          <p:nvPr/>
        </p:nvCxnSpPr>
        <p:spPr>
          <a:xfrm>
            <a:off x="5956626" y="2824826"/>
            <a:ext cx="0" cy="88142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8" idx="0"/>
          </p:cNvCxnSpPr>
          <p:nvPr/>
        </p:nvCxnSpPr>
        <p:spPr>
          <a:xfrm flipV="1">
            <a:off x="5956626" y="1775579"/>
            <a:ext cx="0" cy="6183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591710" y="2393939"/>
            <a:ext cx="729831" cy="43088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EMF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5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8592"/>
            <a:ext cx="9144000" cy="1138773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For early TMs, we can consider the potential to be defined by the d-band redox couples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60214"/>
            <a:ext cx="8853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marR="0" indent="-406400"/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Adapted from </a:t>
            </a:r>
            <a:r>
              <a:rPr lang="en-US" sz="1200" dirty="0" err="1" smtClean="0">
                <a:latin typeface="+mj-lt"/>
                <a:ea typeface="MS Mincho" panose="02020609040205080304" pitchFamily="49" charset="-128"/>
              </a:rPr>
              <a:t>Goodenough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&amp; Kim. </a:t>
            </a:r>
            <a:r>
              <a:rPr lang="en-US" sz="1200" i="1" dirty="0" smtClean="0">
                <a:latin typeface="+mj-lt"/>
                <a:ea typeface="MS Mincho" panose="02020609040205080304" pitchFamily="49" charset="-128"/>
              </a:rPr>
              <a:t>Chem. Mater.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</a:t>
            </a:r>
            <a:r>
              <a:rPr lang="en-US" sz="1200" b="1" dirty="0" smtClean="0">
                <a:latin typeface="+mj-lt"/>
                <a:ea typeface="MS Mincho" panose="02020609040205080304" pitchFamily="49" charset="-128"/>
              </a:rPr>
              <a:t>22,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587-603 </a:t>
            </a:r>
            <a:r>
              <a:rPr lang="en-US" sz="1200" dirty="0">
                <a:latin typeface="+mj-lt"/>
                <a:ea typeface="MS Mincho" panose="02020609040205080304" pitchFamily="49" charset="-128"/>
              </a:rPr>
              <a:t>(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2010)</a:t>
            </a:r>
            <a:r>
              <a:rPr lang="en-US" sz="1200" dirty="0">
                <a:latin typeface="+mj-lt"/>
                <a:ea typeface="MS Mincho" panose="02020609040205080304" pitchFamily="49" charset="-128"/>
              </a:rPr>
              <a:t>.</a:t>
            </a:r>
            <a:endParaRPr lang="en-US" sz="1200" dirty="0">
              <a:effectLst/>
              <a:latin typeface="+mj-lt"/>
              <a:ea typeface="MS Mincho" panose="02020609040205080304" pitchFamily="49" charset="-12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359553" y="1750653"/>
            <a:ext cx="2" cy="4116803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6200000" flipV="1">
            <a:off x="625721" y="4291671"/>
            <a:ext cx="1467666" cy="1352133"/>
          </a:xfrm>
          <a:prstGeom prst="arc">
            <a:avLst>
              <a:gd name="adj1" fmla="val 10836817"/>
              <a:gd name="adj2" fmla="val 0"/>
            </a:avLst>
          </a:prstGeom>
          <a:solidFill>
            <a:schemeClr val="accent6">
              <a:lumMod val="50000"/>
              <a:alpha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77879" y="1341119"/>
            <a:ext cx="8883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Li</a:t>
            </a:r>
            <a:r>
              <a:rPr lang="en-US" sz="2200" baseline="-25000" dirty="0" smtClean="0"/>
              <a:t>0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Ti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sz="2200" baseline="-25000" dirty="0" smtClean="0"/>
              <a:t>2</a:t>
            </a:r>
            <a:endParaRPr lang="en-US" sz="2200" baseline="-25000" dirty="0"/>
          </a:p>
        </p:txBody>
      </p:sp>
      <p:sp>
        <p:nvSpPr>
          <p:cNvPr id="17" name="Arc 16"/>
          <p:cNvSpPr/>
          <p:nvPr/>
        </p:nvSpPr>
        <p:spPr>
          <a:xfrm rot="16200000" flipV="1">
            <a:off x="1197972" y="2358416"/>
            <a:ext cx="323166" cy="2733466"/>
          </a:xfrm>
          <a:prstGeom prst="arc">
            <a:avLst>
              <a:gd name="adj1" fmla="val 10836817"/>
              <a:gd name="adj2" fmla="val 0"/>
            </a:avLst>
          </a:prstGeom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774875" y="2018000"/>
            <a:ext cx="1169355" cy="0"/>
          </a:xfrm>
          <a:prstGeom prst="line">
            <a:avLst/>
          </a:prstGeom>
          <a:ln w="28575"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-23298" y="1784871"/>
            <a:ext cx="8467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Li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/Li</a:t>
            </a:r>
            <a:r>
              <a:rPr lang="en-US" sz="2200" baseline="30000" dirty="0" smtClean="0"/>
              <a:t>0</a:t>
            </a:r>
            <a:endParaRPr lang="en-US" sz="2200" dirty="0" smtClean="0"/>
          </a:p>
        </p:txBody>
      </p:sp>
      <p:sp>
        <p:nvSpPr>
          <p:cNvPr id="25" name="Arc 24"/>
          <p:cNvSpPr/>
          <p:nvPr/>
        </p:nvSpPr>
        <p:spPr>
          <a:xfrm rot="16200000" flipV="1">
            <a:off x="1197972" y="1240595"/>
            <a:ext cx="323166" cy="2733466"/>
          </a:xfrm>
          <a:prstGeom prst="arc">
            <a:avLst>
              <a:gd name="adj1" fmla="val 10836817"/>
              <a:gd name="adj2" fmla="val 0"/>
            </a:avLst>
          </a:prstGeom>
          <a:ln>
            <a:solidFill>
              <a:schemeClr val="accent4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939377" y="4131388"/>
            <a:ext cx="11897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sz="2200" dirty="0" smtClean="0"/>
              <a:t> p-band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11042" y="3180126"/>
            <a:ext cx="12298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Ti</a:t>
            </a:r>
            <a:r>
              <a:rPr lang="en-US" sz="2200" dirty="0" smtClean="0"/>
              <a:t> d</a:t>
            </a:r>
            <a:r>
              <a:rPr lang="en-US" sz="2200" baseline="30000" dirty="0" smtClean="0"/>
              <a:t>4+</a:t>
            </a:r>
            <a:r>
              <a:rPr lang="en-US" sz="2200" dirty="0" smtClean="0"/>
              <a:t>/d</a:t>
            </a:r>
            <a:r>
              <a:rPr lang="en-US" sz="2200" baseline="30000" dirty="0" smtClean="0"/>
              <a:t>3+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09124" y="2013034"/>
            <a:ext cx="12298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Ti</a:t>
            </a:r>
            <a:r>
              <a:rPr lang="en-US" sz="2200" dirty="0" smtClean="0"/>
              <a:t> d</a:t>
            </a:r>
            <a:r>
              <a:rPr lang="en-US" sz="2200" baseline="30000" dirty="0" smtClean="0"/>
              <a:t>3+</a:t>
            </a:r>
            <a:r>
              <a:rPr lang="en-US" sz="2200" dirty="0" smtClean="0"/>
              <a:t>/d</a:t>
            </a:r>
            <a:r>
              <a:rPr lang="en-US" sz="2200" baseline="30000" dirty="0" smtClean="0"/>
              <a:t>2+</a:t>
            </a:r>
          </a:p>
        </p:txBody>
      </p:sp>
      <p:cxnSp>
        <p:nvCxnSpPr>
          <p:cNvPr id="38" name="Straight Connector 37"/>
          <p:cNvCxnSpPr>
            <a:stCxn id="40" idx="2"/>
          </p:cNvCxnSpPr>
          <p:nvPr/>
        </p:nvCxnSpPr>
        <p:spPr>
          <a:xfrm>
            <a:off x="996260" y="3078511"/>
            <a:ext cx="0" cy="618376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40" idx="0"/>
          </p:cNvCxnSpPr>
          <p:nvPr/>
        </p:nvCxnSpPr>
        <p:spPr>
          <a:xfrm flipH="1" flipV="1">
            <a:off x="989177" y="1988016"/>
            <a:ext cx="7083" cy="65960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22790" y="2647624"/>
            <a:ext cx="746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EMF</a:t>
            </a:r>
            <a:endParaRPr lang="en-US" sz="2200" dirty="0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681188" y="3702859"/>
            <a:ext cx="69444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30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8592"/>
            <a:ext cx="9144000" cy="1138773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For early TMs, we can consider the potential to be defined by the d-band redox couples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60214"/>
            <a:ext cx="8853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marR="0" indent="-406400"/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Adapted from </a:t>
            </a:r>
            <a:r>
              <a:rPr lang="en-US" sz="1200" dirty="0" err="1" smtClean="0">
                <a:latin typeface="+mj-lt"/>
                <a:ea typeface="MS Mincho" panose="02020609040205080304" pitchFamily="49" charset="-128"/>
              </a:rPr>
              <a:t>Goodenough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&amp; Kim. </a:t>
            </a:r>
            <a:r>
              <a:rPr lang="en-US" sz="1200" i="1" dirty="0" smtClean="0">
                <a:latin typeface="+mj-lt"/>
                <a:ea typeface="MS Mincho" panose="02020609040205080304" pitchFamily="49" charset="-128"/>
              </a:rPr>
              <a:t>Chem. Mater.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</a:t>
            </a:r>
            <a:r>
              <a:rPr lang="en-US" sz="1200" b="1" dirty="0" smtClean="0">
                <a:latin typeface="+mj-lt"/>
                <a:ea typeface="MS Mincho" panose="02020609040205080304" pitchFamily="49" charset="-128"/>
              </a:rPr>
              <a:t>22,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587-603 </a:t>
            </a:r>
            <a:r>
              <a:rPr lang="en-US" sz="1200" dirty="0">
                <a:latin typeface="+mj-lt"/>
                <a:ea typeface="MS Mincho" panose="02020609040205080304" pitchFamily="49" charset="-128"/>
              </a:rPr>
              <a:t>(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2010)</a:t>
            </a:r>
            <a:r>
              <a:rPr lang="en-US" sz="1200" dirty="0">
                <a:latin typeface="+mj-lt"/>
                <a:ea typeface="MS Mincho" panose="02020609040205080304" pitchFamily="49" charset="-128"/>
              </a:rPr>
              <a:t>.</a:t>
            </a:r>
            <a:endParaRPr lang="en-US" sz="1200" dirty="0">
              <a:effectLst/>
              <a:latin typeface="+mj-lt"/>
              <a:ea typeface="MS Mincho" panose="02020609040205080304" pitchFamily="49" charset="-12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359553" y="1750653"/>
            <a:ext cx="2" cy="4116803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6200000" flipV="1">
            <a:off x="625721" y="4291671"/>
            <a:ext cx="1467666" cy="1352133"/>
          </a:xfrm>
          <a:prstGeom prst="arc">
            <a:avLst>
              <a:gd name="adj1" fmla="val 10836817"/>
              <a:gd name="adj2" fmla="val 0"/>
            </a:avLst>
          </a:prstGeom>
          <a:solidFill>
            <a:schemeClr val="accent6">
              <a:lumMod val="50000"/>
              <a:alpha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77879" y="1341119"/>
            <a:ext cx="8883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Li</a:t>
            </a:r>
            <a:r>
              <a:rPr lang="en-US" sz="2200" baseline="-25000" dirty="0" smtClean="0"/>
              <a:t>0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Ti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sz="2200" baseline="-25000" dirty="0" smtClean="0"/>
              <a:t>2</a:t>
            </a:r>
            <a:endParaRPr lang="en-US" sz="2200" baseline="-25000" dirty="0"/>
          </a:p>
        </p:txBody>
      </p:sp>
      <p:sp>
        <p:nvSpPr>
          <p:cNvPr id="17" name="Arc 16"/>
          <p:cNvSpPr/>
          <p:nvPr/>
        </p:nvSpPr>
        <p:spPr>
          <a:xfrm rot="16200000" flipV="1">
            <a:off x="1197972" y="2358416"/>
            <a:ext cx="323166" cy="2733466"/>
          </a:xfrm>
          <a:prstGeom prst="arc">
            <a:avLst>
              <a:gd name="adj1" fmla="val 10836817"/>
              <a:gd name="adj2" fmla="val 0"/>
            </a:avLst>
          </a:prstGeom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774875" y="2018000"/>
            <a:ext cx="1169355" cy="0"/>
          </a:xfrm>
          <a:prstGeom prst="line">
            <a:avLst/>
          </a:prstGeom>
          <a:ln w="28575"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 rot="16200000" flipV="1">
            <a:off x="1197972" y="1240595"/>
            <a:ext cx="323166" cy="2733466"/>
          </a:xfrm>
          <a:prstGeom prst="arc">
            <a:avLst>
              <a:gd name="adj1" fmla="val 10836817"/>
              <a:gd name="adj2" fmla="val 0"/>
            </a:avLst>
          </a:prstGeom>
          <a:ln>
            <a:solidFill>
              <a:schemeClr val="accent4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939377" y="4131388"/>
            <a:ext cx="11897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sz="2200" dirty="0" smtClean="0"/>
              <a:t> p-band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560901" y="1741956"/>
            <a:ext cx="2" cy="4116803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 rot="16200000" flipV="1">
            <a:off x="3827069" y="4282974"/>
            <a:ext cx="1467666" cy="1352133"/>
          </a:xfrm>
          <a:prstGeom prst="arc">
            <a:avLst>
              <a:gd name="adj1" fmla="val 10836817"/>
              <a:gd name="adj2" fmla="val 0"/>
            </a:avLst>
          </a:prstGeom>
          <a:solidFill>
            <a:schemeClr val="accent6">
              <a:lumMod val="50000"/>
              <a:alpha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6200000" flipV="1">
            <a:off x="4399320" y="2349719"/>
            <a:ext cx="323166" cy="2733466"/>
          </a:xfrm>
          <a:prstGeom prst="arc">
            <a:avLst>
              <a:gd name="adj1" fmla="val 10836817"/>
              <a:gd name="adj2" fmla="val 0"/>
            </a:avLst>
          </a:prstGeom>
          <a:gradFill flip="none" rotWithShape="0">
            <a:gsLst>
              <a:gs pos="100000">
                <a:srgbClr val="BDD0E6"/>
              </a:gs>
              <a:gs pos="100000">
                <a:srgbClr val="D9E4F1"/>
              </a:gs>
              <a:gs pos="43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50000">
                <a:schemeClr val="accent4">
                  <a:lumMod val="75000"/>
                </a:schemeClr>
              </a:gs>
              <a:gs pos="95000">
                <a:schemeClr val="accent4">
                  <a:lumMod val="75000"/>
                </a:schemeClr>
              </a:gs>
            </a:gsLst>
            <a:lin ang="5400000" scaled="1"/>
            <a:tileRect/>
          </a:gra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976223" y="2009303"/>
            <a:ext cx="1169355" cy="0"/>
          </a:xfrm>
          <a:prstGeom prst="line">
            <a:avLst/>
          </a:prstGeom>
          <a:ln w="28575"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rot="16200000" flipV="1">
            <a:off x="4399320" y="1231898"/>
            <a:ext cx="323166" cy="2733466"/>
          </a:xfrm>
          <a:prstGeom prst="arc">
            <a:avLst>
              <a:gd name="adj1" fmla="val 10836817"/>
              <a:gd name="adj2" fmla="val 0"/>
            </a:avLst>
          </a:prstGeom>
          <a:ln>
            <a:solidFill>
              <a:schemeClr val="accent4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4560903" y="3725808"/>
            <a:ext cx="1366733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061509" y="1319766"/>
            <a:ext cx="10310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Li</a:t>
            </a:r>
            <a:r>
              <a:rPr lang="en-US" sz="2200" baseline="-25000" dirty="0" smtClean="0"/>
              <a:t>0.5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Ti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sz="2200" baseline="-25000" dirty="0" smtClean="0"/>
              <a:t>2</a:t>
            </a:r>
            <a:endParaRPr lang="en-US" sz="2200" baseline="-25000" dirty="0"/>
          </a:p>
        </p:txBody>
      </p:sp>
      <p:cxnSp>
        <p:nvCxnSpPr>
          <p:cNvPr id="38" name="Straight Connector 37"/>
          <p:cNvCxnSpPr>
            <a:stCxn id="40" idx="2"/>
          </p:cNvCxnSpPr>
          <p:nvPr/>
        </p:nvCxnSpPr>
        <p:spPr>
          <a:xfrm>
            <a:off x="996260" y="3078511"/>
            <a:ext cx="0" cy="618376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40" idx="0"/>
          </p:cNvCxnSpPr>
          <p:nvPr/>
        </p:nvCxnSpPr>
        <p:spPr>
          <a:xfrm flipH="1" flipV="1">
            <a:off x="989177" y="1988016"/>
            <a:ext cx="7083" cy="65960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22790" y="2647624"/>
            <a:ext cx="746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EMF</a:t>
            </a:r>
            <a:endParaRPr lang="en-US" sz="2200" dirty="0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681188" y="3702859"/>
            <a:ext cx="69444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3836541" y="3715407"/>
            <a:ext cx="69444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Right Arrow 65"/>
          <p:cNvSpPr/>
          <p:nvPr/>
        </p:nvSpPr>
        <p:spPr>
          <a:xfrm>
            <a:off x="3194168" y="3360370"/>
            <a:ext cx="323715" cy="203310"/>
          </a:xfrm>
          <a:prstGeom prst="rightArrow">
            <a:avLst/>
          </a:prstGeom>
          <a:solidFill>
            <a:schemeClr val="tx1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>
            <a:stCxn id="77" idx="2"/>
          </p:cNvCxnSpPr>
          <p:nvPr/>
        </p:nvCxnSpPr>
        <p:spPr>
          <a:xfrm>
            <a:off x="4178847" y="3084483"/>
            <a:ext cx="0" cy="618376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7" idx="0"/>
          </p:cNvCxnSpPr>
          <p:nvPr/>
        </p:nvCxnSpPr>
        <p:spPr>
          <a:xfrm flipH="1" flipV="1">
            <a:off x="4171764" y="1993988"/>
            <a:ext cx="7083" cy="65960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805377" y="2653596"/>
            <a:ext cx="746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EMF</a:t>
            </a:r>
            <a:endParaRPr lang="en-US" sz="2200" dirty="0"/>
          </a:p>
        </p:txBody>
      </p:sp>
      <p:sp>
        <p:nvSpPr>
          <p:cNvPr id="78" name="TextBox 77"/>
          <p:cNvSpPr txBox="1"/>
          <p:nvPr/>
        </p:nvSpPr>
        <p:spPr>
          <a:xfrm>
            <a:off x="6013460" y="3084483"/>
            <a:ext cx="30102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We approximate the </a:t>
            </a:r>
          </a:p>
          <a:p>
            <a:r>
              <a:rPr lang="en-US" sz="2200" dirty="0" smtClean="0"/>
              <a:t>d-band to be sufficiently narrow that a redox couple will have a singular energy </a:t>
            </a:r>
            <a:endParaRPr lang="en-US" sz="2200" dirty="0"/>
          </a:p>
        </p:txBody>
      </p:sp>
      <p:sp>
        <p:nvSpPr>
          <p:cNvPr id="79" name="TextBox 78"/>
          <p:cNvSpPr txBox="1"/>
          <p:nvPr/>
        </p:nvSpPr>
        <p:spPr>
          <a:xfrm>
            <a:off x="-23298" y="1784871"/>
            <a:ext cx="8467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Li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/Li</a:t>
            </a:r>
            <a:r>
              <a:rPr lang="en-US" sz="2200" baseline="30000" dirty="0" smtClean="0"/>
              <a:t>0</a:t>
            </a:r>
            <a:endParaRPr lang="en-US" sz="2200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1911042" y="3180126"/>
            <a:ext cx="12298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Ti</a:t>
            </a:r>
            <a:r>
              <a:rPr lang="en-US" sz="2200" dirty="0" smtClean="0"/>
              <a:t> d</a:t>
            </a:r>
            <a:r>
              <a:rPr lang="en-US" sz="2200" baseline="30000" dirty="0" smtClean="0"/>
              <a:t>4+</a:t>
            </a:r>
            <a:r>
              <a:rPr lang="en-US" sz="2200" dirty="0" smtClean="0"/>
              <a:t>/d</a:t>
            </a:r>
            <a:r>
              <a:rPr lang="en-US" sz="2200" baseline="30000" dirty="0" smtClean="0"/>
              <a:t>3+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9124" y="2013034"/>
            <a:ext cx="12298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Ti</a:t>
            </a:r>
            <a:r>
              <a:rPr lang="en-US" sz="2200" dirty="0" smtClean="0"/>
              <a:t> d</a:t>
            </a:r>
            <a:r>
              <a:rPr lang="en-US" sz="2200" baseline="30000" dirty="0" smtClean="0"/>
              <a:t>3+</a:t>
            </a:r>
            <a:r>
              <a:rPr lang="en-US" sz="2200" dirty="0" smtClean="0"/>
              <a:t>/d</a:t>
            </a:r>
            <a:r>
              <a:rPr lang="en-US" sz="2200" baseline="30000" dirty="0" smtClean="0"/>
              <a:t>2+</a:t>
            </a:r>
          </a:p>
        </p:txBody>
      </p:sp>
    </p:spTree>
    <p:extLst>
      <p:ext uri="{BB962C8B-B14F-4D97-AF65-F5344CB8AC3E}">
        <p14:creationId xmlns:p14="http://schemas.microsoft.com/office/powerpoint/2010/main" val="255055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8592"/>
            <a:ext cx="9144000" cy="1138773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Power and energy are common metrics </a:t>
            </a:r>
          </a:p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for comparing energy storage technologies</a:t>
            </a: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5" name="Picture 4" descr="Ragone_HaynerZhaoKung20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44" y="1394321"/>
            <a:ext cx="6992712" cy="50207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81001"/>
            <a:ext cx="8853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marR="0" indent="-406400"/>
            <a:r>
              <a:rPr lang="en-US" sz="1200" dirty="0" err="1" smtClean="0">
                <a:latin typeface="+mj-lt"/>
                <a:ea typeface="MS Mincho" panose="02020609040205080304" pitchFamily="49" charset="-128"/>
              </a:rPr>
              <a:t>Hayner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, Zhao &amp; Kung. </a:t>
            </a:r>
            <a:r>
              <a:rPr lang="en-US" sz="1200" i="1" dirty="0" err="1" smtClean="0">
                <a:latin typeface="+mj-lt"/>
                <a:ea typeface="MS Mincho" panose="02020609040205080304" pitchFamily="49" charset="-128"/>
              </a:rPr>
              <a:t>Annu</a:t>
            </a:r>
            <a:r>
              <a:rPr lang="en-US" sz="1200" i="1" dirty="0" smtClean="0">
                <a:latin typeface="+mj-lt"/>
                <a:ea typeface="MS Mincho" panose="02020609040205080304" pitchFamily="49" charset="-128"/>
              </a:rPr>
              <a:t> .Rev. Chem. </a:t>
            </a:r>
            <a:r>
              <a:rPr lang="en-US" sz="1200" i="1" dirty="0" err="1" smtClean="0">
                <a:latin typeface="+mj-lt"/>
                <a:ea typeface="MS Mincho" panose="02020609040205080304" pitchFamily="49" charset="-128"/>
              </a:rPr>
              <a:t>Biomolec</a:t>
            </a:r>
            <a:r>
              <a:rPr lang="en-US" sz="1200" i="1" dirty="0" smtClean="0">
                <a:latin typeface="+mj-lt"/>
                <a:ea typeface="MS Mincho" panose="02020609040205080304" pitchFamily="49" charset="-128"/>
              </a:rPr>
              <a:t>. Eng.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</a:t>
            </a:r>
            <a:r>
              <a:rPr lang="en-US" sz="1200" b="1" dirty="0">
                <a:latin typeface="+mj-lt"/>
                <a:ea typeface="MS Mincho" panose="02020609040205080304" pitchFamily="49" charset="-128"/>
              </a:rPr>
              <a:t>3,</a:t>
            </a:r>
            <a:r>
              <a:rPr lang="en-US" sz="1200" dirty="0">
                <a:latin typeface="+mj-lt"/>
                <a:ea typeface="MS Mincho" panose="02020609040205080304" pitchFamily="49" charset="-128"/>
              </a:rPr>
              <a:t> 445–71 (2012).</a:t>
            </a:r>
            <a:endParaRPr lang="en-US" sz="1200" dirty="0">
              <a:effectLst/>
              <a:latin typeface="+mj-lt"/>
              <a:ea typeface="MS Mincho" panose="02020609040205080304" pitchFamily="49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95636" y="5374639"/>
            <a:ext cx="181164" cy="157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48036" y="5527039"/>
            <a:ext cx="181164" cy="157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4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8592"/>
            <a:ext cx="9144000" cy="1138773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For early TMs, we can consider the potential to be defined by the d-band redox couples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60214"/>
            <a:ext cx="8853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marR="0" indent="-406400"/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Adapted from </a:t>
            </a:r>
            <a:r>
              <a:rPr lang="en-US" sz="1200" dirty="0" err="1" smtClean="0">
                <a:latin typeface="+mj-lt"/>
                <a:ea typeface="MS Mincho" panose="02020609040205080304" pitchFamily="49" charset="-128"/>
              </a:rPr>
              <a:t>Goodenough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&amp; Kim. </a:t>
            </a:r>
            <a:r>
              <a:rPr lang="en-US" sz="1200" i="1" dirty="0" smtClean="0">
                <a:latin typeface="+mj-lt"/>
                <a:ea typeface="MS Mincho" panose="02020609040205080304" pitchFamily="49" charset="-128"/>
              </a:rPr>
              <a:t>Chem. Mater.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</a:t>
            </a:r>
            <a:r>
              <a:rPr lang="en-US" sz="1200" b="1" dirty="0" smtClean="0">
                <a:latin typeface="+mj-lt"/>
                <a:ea typeface="MS Mincho" panose="02020609040205080304" pitchFamily="49" charset="-128"/>
              </a:rPr>
              <a:t>22,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587-603 </a:t>
            </a:r>
            <a:r>
              <a:rPr lang="en-US" sz="1200" dirty="0">
                <a:latin typeface="+mj-lt"/>
                <a:ea typeface="MS Mincho" panose="02020609040205080304" pitchFamily="49" charset="-128"/>
              </a:rPr>
              <a:t>(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2010)</a:t>
            </a:r>
            <a:r>
              <a:rPr lang="en-US" sz="1200" dirty="0">
                <a:latin typeface="+mj-lt"/>
                <a:ea typeface="MS Mincho" panose="02020609040205080304" pitchFamily="49" charset="-128"/>
              </a:rPr>
              <a:t>.</a:t>
            </a:r>
            <a:endParaRPr lang="en-US" sz="1200" dirty="0">
              <a:effectLst/>
              <a:latin typeface="+mj-lt"/>
              <a:ea typeface="MS Mincho" panose="02020609040205080304" pitchFamily="49" charset="-12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359553" y="1750653"/>
            <a:ext cx="2" cy="4116803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6200000" flipV="1">
            <a:off x="625721" y="4291671"/>
            <a:ext cx="1467666" cy="1352133"/>
          </a:xfrm>
          <a:prstGeom prst="arc">
            <a:avLst>
              <a:gd name="adj1" fmla="val 10836817"/>
              <a:gd name="adj2" fmla="val 0"/>
            </a:avLst>
          </a:prstGeom>
          <a:solidFill>
            <a:schemeClr val="accent6">
              <a:lumMod val="50000"/>
              <a:alpha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77879" y="1341119"/>
            <a:ext cx="8883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Li</a:t>
            </a:r>
            <a:r>
              <a:rPr lang="en-US" sz="2200" baseline="-25000" dirty="0" smtClean="0"/>
              <a:t>0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Ti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sz="2200" baseline="-25000" dirty="0" smtClean="0"/>
              <a:t>2</a:t>
            </a:r>
            <a:endParaRPr lang="en-US" sz="2200" baseline="-25000" dirty="0"/>
          </a:p>
        </p:txBody>
      </p:sp>
      <p:sp>
        <p:nvSpPr>
          <p:cNvPr id="17" name="Arc 16"/>
          <p:cNvSpPr/>
          <p:nvPr/>
        </p:nvSpPr>
        <p:spPr>
          <a:xfrm rot="16200000" flipV="1">
            <a:off x="1197972" y="2358416"/>
            <a:ext cx="323166" cy="2733466"/>
          </a:xfrm>
          <a:prstGeom prst="arc">
            <a:avLst>
              <a:gd name="adj1" fmla="val 10836817"/>
              <a:gd name="adj2" fmla="val 0"/>
            </a:avLst>
          </a:prstGeom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774875" y="2018000"/>
            <a:ext cx="1169355" cy="0"/>
          </a:xfrm>
          <a:prstGeom prst="line">
            <a:avLst/>
          </a:prstGeom>
          <a:ln w="28575"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 rot="16200000" flipV="1">
            <a:off x="1197972" y="1240595"/>
            <a:ext cx="323166" cy="2733466"/>
          </a:xfrm>
          <a:prstGeom prst="arc">
            <a:avLst>
              <a:gd name="adj1" fmla="val 10836817"/>
              <a:gd name="adj2" fmla="val 0"/>
            </a:avLst>
          </a:prstGeom>
          <a:ln>
            <a:solidFill>
              <a:schemeClr val="accent4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939377" y="4131388"/>
            <a:ext cx="11897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sz="2200" dirty="0" smtClean="0"/>
              <a:t> p-band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560901" y="1741956"/>
            <a:ext cx="2" cy="4116803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 rot="16200000" flipV="1">
            <a:off x="3827069" y="4282974"/>
            <a:ext cx="1467666" cy="1352133"/>
          </a:xfrm>
          <a:prstGeom prst="arc">
            <a:avLst>
              <a:gd name="adj1" fmla="val 10836817"/>
              <a:gd name="adj2" fmla="val 0"/>
            </a:avLst>
          </a:prstGeom>
          <a:solidFill>
            <a:schemeClr val="accent6">
              <a:lumMod val="50000"/>
              <a:alpha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6200000" flipV="1">
            <a:off x="4399320" y="2349719"/>
            <a:ext cx="323166" cy="2733466"/>
          </a:xfrm>
          <a:prstGeom prst="arc">
            <a:avLst>
              <a:gd name="adj1" fmla="val 10836817"/>
              <a:gd name="adj2" fmla="val 0"/>
            </a:avLst>
          </a:prstGeom>
          <a:gradFill flip="none" rotWithShape="0">
            <a:gsLst>
              <a:gs pos="100000">
                <a:srgbClr val="BDD0E6"/>
              </a:gs>
              <a:gs pos="100000">
                <a:srgbClr val="D9E4F1"/>
              </a:gs>
              <a:gs pos="43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50000">
                <a:schemeClr val="accent4">
                  <a:lumMod val="75000"/>
                </a:schemeClr>
              </a:gs>
              <a:gs pos="95000">
                <a:schemeClr val="accent4">
                  <a:lumMod val="75000"/>
                </a:schemeClr>
              </a:gs>
            </a:gsLst>
            <a:lin ang="5400000" scaled="1"/>
            <a:tileRect/>
          </a:gra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976223" y="2009303"/>
            <a:ext cx="1169355" cy="0"/>
          </a:xfrm>
          <a:prstGeom prst="line">
            <a:avLst/>
          </a:prstGeom>
          <a:ln w="28575"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rot="16200000" flipV="1">
            <a:off x="4399320" y="1231898"/>
            <a:ext cx="323166" cy="2733466"/>
          </a:xfrm>
          <a:prstGeom prst="arc">
            <a:avLst>
              <a:gd name="adj1" fmla="val 10836817"/>
              <a:gd name="adj2" fmla="val 0"/>
            </a:avLst>
          </a:prstGeom>
          <a:ln>
            <a:solidFill>
              <a:schemeClr val="accent4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4560903" y="3725808"/>
            <a:ext cx="1366733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218499" y="1343419"/>
            <a:ext cx="7938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Li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Ti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sz="2200" baseline="-25000" dirty="0" smtClean="0"/>
              <a:t>2</a:t>
            </a:r>
            <a:endParaRPr lang="en-US" sz="2200" baseline="-25000" dirty="0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681188" y="3702859"/>
            <a:ext cx="69444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3836541" y="3715407"/>
            <a:ext cx="69444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630208" y="1741956"/>
            <a:ext cx="2" cy="4116803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Arc 46"/>
          <p:cNvSpPr/>
          <p:nvPr/>
        </p:nvSpPr>
        <p:spPr>
          <a:xfrm rot="16200000" flipV="1">
            <a:off x="6896376" y="4282974"/>
            <a:ext cx="1467666" cy="1352133"/>
          </a:xfrm>
          <a:prstGeom prst="arc">
            <a:avLst>
              <a:gd name="adj1" fmla="val 10836817"/>
              <a:gd name="adj2" fmla="val 0"/>
            </a:avLst>
          </a:prstGeom>
          <a:solidFill>
            <a:schemeClr val="accent6">
              <a:lumMod val="50000"/>
              <a:alpha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/>
          <p:cNvSpPr/>
          <p:nvPr/>
        </p:nvSpPr>
        <p:spPr>
          <a:xfrm rot="16200000" flipV="1">
            <a:off x="7468627" y="2349719"/>
            <a:ext cx="323166" cy="2733466"/>
          </a:xfrm>
          <a:prstGeom prst="arc">
            <a:avLst>
              <a:gd name="adj1" fmla="val 10836817"/>
              <a:gd name="adj2" fmla="val 0"/>
            </a:avLst>
          </a:prstGeom>
          <a:gradFill flip="none" rotWithShape="0">
            <a:gsLst>
              <a:gs pos="100000">
                <a:srgbClr val="BDD0E6"/>
              </a:gs>
              <a:gs pos="100000">
                <a:srgbClr val="D9E4F1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4">
                  <a:lumMod val="75000"/>
                </a:schemeClr>
              </a:gs>
              <a:gs pos="95000">
                <a:schemeClr val="accent4">
                  <a:lumMod val="75000"/>
                </a:schemeClr>
              </a:gs>
            </a:gsLst>
            <a:lin ang="5400000" scaled="1"/>
            <a:tileRect/>
          </a:gra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7045530" y="2009303"/>
            <a:ext cx="1169355" cy="0"/>
          </a:xfrm>
          <a:prstGeom prst="line">
            <a:avLst/>
          </a:prstGeom>
          <a:ln w="28575"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Arc 50"/>
          <p:cNvSpPr/>
          <p:nvPr/>
        </p:nvSpPr>
        <p:spPr>
          <a:xfrm rot="16200000" flipV="1">
            <a:off x="7468627" y="1231898"/>
            <a:ext cx="323166" cy="2733466"/>
          </a:xfrm>
          <a:prstGeom prst="arc">
            <a:avLst>
              <a:gd name="adj1" fmla="val 10836817"/>
              <a:gd name="adj2" fmla="val 0"/>
            </a:avLst>
          </a:prstGeom>
          <a:ln>
            <a:solidFill>
              <a:schemeClr val="accent4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7630210" y="3725808"/>
            <a:ext cx="1366733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287806" y="1343419"/>
            <a:ext cx="7938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Li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Ti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sz="2200" baseline="-25000" dirty="0" smtClean="0"/>
              <a:t>2</a:t>
            </a:r>
            <a:endParaRPr lang="en-US" sz="2200" baseline="-25000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7287807" y="2019398"/>
            <a:ext cx="0" cy="587015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556776" y="2089875"/>
            <a:ext cx="7375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EMF</a:t>
            </a:r>
            <a:endParaRPr lang="en-US" sz="2200" dirty="0"/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6940586" y="2597147"/>
            <a:ext cx="69444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ight Arrow 58"/>
          <p:cNvSpPr/>
          <p:nvPr/>
        </p:nvSpPr>
        <p:spPr>
          <a:xfrm>
            <a:off x="6324645" y="3360370"/>
            <a:ext cx="323715" cy="203310"/>
          </a:xfrm>
          <a:prstGeom prst="rightArrow">
            <a:avLst/>
          </a:prstGeom>
          <a:solidFill>
            <a:schemeClr val="tx1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Arrow 65"/>
          <p:cNvSpPr/>
          <p:nvPr/>
        </p:nvSpPr>
        <p:spPr>
          <a:xfrm>
            <a:off x="3194168" y="3360370"/>
            <a:ext cx="323715" cy="203310"/>
          </a:xfrm>
          <a:prstGeom prst="rightArrow">
            <a:avLst/>
          </a:prstGeom>
          <a:solidFill>
            <a:schemeClr val="tx1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-23298" y="1784871"/>
            <a:ext cx="8467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Li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/Li</a:t>
            </a:r>
            <a:r>
              <a:rPr lang="en-US" sz="2200" baseline="30000" dirty="0" smtClean="0"/>
              <a:t>0</a:t>
            </a:r>
            <a:endParaRPr lang="en-US" sz="2200" dirty="0" smtClean="0"/>
          </a:p>
        </p:txBody>
      </p:sp>
      <p:cxnSp>
        <p:nvCxnSpPr>
          <p:cNvPr id="61" name="Straight Connector 60"/>
          <p:cNvCxnSpPr>
            <a:stCxn id="63" idx="2"/>
          </p:cNvCxnSpPr>
          <p:nvPr/>
        </p:nvCxnSpPr>
        <p:spPr>
          <a:xfrm>
            <a:off x="996260" y="3078511"/>
            <a:ext cx="0" cy="618376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63" idx="0"/>
          </p:cNvCxnSpPr>
          <p:nvPr/>
        </p:nvCxnSpPr>
        <p:spPr>
          <a:xfrm flipH="1" flipV="1">
            <a:off x="989177" y="1988016"/>
            <a:ext cx="7083" cy="65960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22790" y="2647624"/>
            <a:ext cx="746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EMF</a:t>
            </a:r>
            <a:endParaRPr lang="en-US" sz="2200" dirty="0"/>
          </a:p>
        </p:txBody>
      </p:sp>
      <p:cxnSp>
        <p:nvCxnSpPr>
          <p:cNvPr id="64" name="Straight Connector 63"/>
          <p:cNvCxnSpPr>
            <a:stCxn id="67" idx="2"/>
          </p:cNvCxnSpPr>
          <p:nvPr/>
        </p:nvCxnSpPr>
        <p:spPr>
          <a:xfrm>
            <a:off x="4178847" y="3084483"/>
            <a:ext cx="0" cy="618376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7" idx="0"/>
          </p:cNvCxnSpPr>
          <p:nvPr/>
        </p:nvCxnSpPr>
        <p:spPr>
          <a:xfrm flipH="1" flipV="1">
            <a:off x="4171764" y="1993988"/>
            <a:ext cx="7083" cy="65960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805377" y="2653596"/>
            <a:ext cx="746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EMF</a:t>
            </a:r>
            <a:endParaRPr lang="en-US" sz="2200" dirty="0"/>
          </a:p>
        </p:txBody>
      </p:sp>
      <p:sp>
        <p:nvSpPr>
          <p:cNvPr id="42" name="TextBox 41"/>
          <p:cNvSpPr txBox="1"/>
          <p:nvPr/>
        </p:nvSpPr>
        <p:spPr>
          <a:xfrm>
            <a:off x="1911042" y="3180126"/>
            <a:ext cx="12298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Ti</a:t>
            </a:r>
            <a:r>
              <a:rPr lang="en-US" sz="2200" dirty="0" smtClean="0"/>
              <a:t> d</a:t>
            </a:r>
            <a:r>
              <a:rPr lang="en-US" sz="2200" baseline="30000" dirty="0" smtClean="0"/>
              <a:t>4+</a:t>
            </a:r>
            <a:r>
              <a:rPr lang="en-US" sz="2200" dirty="0" smtClean="0"/>
              <a:t>/d</a:t>
            </a:r>
            <a:r>
              <a:rPr lang="en-US" sz="2200" baseline="30000" dirty="0" smtClean="0"/>
              <a:t>3+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909124" y="2013034"/>
            <a:ext cx="12298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Ti</a:t>
            </a:r>
            <a:r>
              <a:rPr lang="en-US" sz="2200" dirty="0" smtClean="0"/>
              <a:t> d</a:t>
            </a:r>
            <a:r>
              <a:rPr lang="en-US" sz="2200" baseline="30000" dirty="0" smtClean="0"/>
              <a:t>3+</a:t>
            </a:r>
            <a:r>
              <a:rPr lang="en-US" sz="2200" dirty="0" smtClean="0"/>
              <a:t>/d</a:t>
            </a:r>
            <a:r>
              <a:rPr lang="en-US" sz="2200" baseline="30000" dirty="0" smtClean="0"/>
              <a:t>2+</a:t>
            </a:r>
          </a:p>
        </p:txBody>
      </p:sp>
    </p:spTree>
    <p:extLst>
      <p:ext uri="{BB962C8B-B14F-4D97-AF65-F5344CB8AC3E}">
        <p14:creationId xmlns:p14="http://schemas.microsoft.com/office/powerpoint/2010/main" val="21832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8592"/>
            <a:ext cx="9144000" cy="1138773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Structure also affects potential: LiMn</a:t>
            </a:r>
            <a:r>
              <a:rPr lang="en-US" sz="3400" baseline="-25000" dirty="0" smtClean="0">
                <a:solidFill>
                  <a:schemeClr val="bg1"/>
                </a:solidFill>
              </a:rPr>
              <a:t>2</a:t>
            </a:r>
            <a:r>
              <a:rPr lang="en-US" sz="3400" dirty="0" smtClean="0">
                <a:solidFill>
                  <a:schemeClr val="bg1"/>
                </a:solidFill>
              </a:rPr>
              <a:t>O</a:t>
            </a:r>
            <a:r>
              <a:rPr lang="en-US" sz="3400" baseline="-25000" dirty="0" smtClean="0">
                <a:solidFill>
                  <a:schemeClr val="bg1"/>
                </a:solidFill>
              </a:rPr>
              <a:t>4</a:t>
            </a:r>
            <a:r>
              <a:rPr lang="en-US" sz="3400" dirty="0" smtClean="0">
                <a:solidFill>
                  <a:schemeClr val="bg1"/>
                </a:solidFill>
              </a:rPr>
              <a:t> has octahedral and tetrahedral Li sites</a:t>
            </a:r>
            <a:endParaRPr lang="en-US" sz="3400" baseline="-25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60214"/>
            <a:ext cx="8853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marR="0" indent="-406400"/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Thackeray, </a:t>
            </a:r>
            <a:r>
              <a:rPr lang="en-US" sz="1200" dirty="0" err="1" smtClean="0">
                <a:latin typeface="+mj-lt"/>
                <a:ea typeface="MS Mincho" panose="02020609040205080304" pitchFamily="49" charset="-128"/>
              </a:rPr>
              <a:t>Jahnson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, De </a:t>
            </a:r>
            <a:r>
              <a:rPr lang="en-US" sz="1200" dirty="0" err="1" smtClean="0">
                <a:latin typeface="+mj-lt"/>
                <a:ea typeface="MS Mincho" panose="02020609040205080304" pitchFamily="49" charset="-128"/>
              </a:rPr>
              <a:t>Picciotto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, Bruce &amp; </a:t>
            </a:r>
            <a:r>
              <a:rPr lang="en-US" sz="1200" dirty="0" err="1" smtClean="0">
                <a:latin typeface="+mj-lt"/>
                <a:ea typeface="MS Mincho" panose="02020609040205080304" pitchFamily="49" charset="-128"/>
              </a:rPr>
              <a:t>Goodenough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. </a:t>
            </a:r>
            <a:r>
              <a:rPr lang="en-US" sz="1200" i="1" dirty="0" smtClean="0">
                <a:latin typeface="+mj-lt"/>
                <a:ea typeface="MS Mincho" panose="02020609040205080304" pitchFamily="49" charset="-128"/>
              </a:rPr>
              <a:t>Mater. Res. Bull.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</a:t>
            </a:r>
            <a:r>
              <a:rPr lang="en-US" sz="1200" b="1" dirty="0" smtClean="0">
                <a:latin typeface="+mj-lt"/>
                <a:ea typeface="MS Mincho" panose="02020609040205080304" pitchFamily="49" charset="-128"/>
              </a:rPr>
              <a:t>19,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435 (1984).</a:t>
            </a:r>
            <a:endParaRPr lang="en-US" sz="1200" dirty="0">
              <a:effectLst/>
              <a:latin typeface="+mj-lt"/>
              <a:ea typeface="MS Mincho" panose="02020609040205080304" pitchFamily="49" charset="-12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187589" y="1750653"/>
            <a:ext cx="2" cy="4116803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6200000" flipV="1">
            <a:off x="453757" y="4291671"/>
            <a:ext cx="1467666" cy="1352133"/>
          </a:xfrm>
          <a:prstGeom prst="arc">
            <a:avLst>
              <a:gd name="adj1" fmla="val 10836817"/>
              <a:gd name="adj2" fmla="val 0"/>
            </a:avLst>
          </a:prstGeom>
          <a:solidFill>
            <a:schemeClr val="accent6">
              <a:lumMod val="50000"/>
              <a:alpha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40782" y="1368814"/>
            <a:ext cx="1213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Li</a:t>
            </a:r>
            <a:r>
              <a:rPr lang="en-US" sz="2200" baseline="-25000" dirty="0" smtClean="0"/>
              <a:t>x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Mn</a:t>
            </a:r>
            <a:r>
              <a:rPr lang="en-US" sz="2200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sz="2200" baseline="-25000" dirty="0" smtClean="0"/>
              <a:t>4</a:t>
            </a:r>
            <a:endParaRPr lang="en-US" sz="2200" baseline="-25000" dirty="0"/>
          </a:p>
        </p:txBody>
      </p:sp>
      <p:sp>
        <p:nvSpPr>
          <p:cNvPr id="17" name="Arc 16"/>
          <p:cNvSpPr/>
          <p:nvPr/>
        </p:nvSpPr>
        <p:spPr>
          <a:xfrm rot="16200000" flipV="1">
            <a:off x="1026008" y="2358416"/>
            <a:ext cx="323166" cy="2733466"/>
          </a:xfrm>
          <a:prstGeom prst="arc">
            <a:avLst>
              <a:gd name="adj1" fmla="val 10836817"/>
              <a:gd name="adj2" fmla="val 0"/>
            </a:avLst>
          </a:prstGeom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602911" y="2018000"/>
            <a:ext cx="1169355" cy="0"/>
          </a:xfrm>
          <a:prstGeom prst="line">
            <a:avLst/>
          </a:prstGeom>
          <a:ln w="28575"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670" y="1535209"/>
            <a:ext cx="8467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Li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/Li</a:t>
            </a:r>
            <a:r>
              <a:rPr lang="en-US" sz="2200" baseline="30000" dirty="0" smtClean="0"/>
              <a:t>0</a:t>
            </a:r>
            <a:endParaRPr lang="en-US" sz="2200" dirty="0" smtClean="0"/>
          </a:p>
        </p:txBody>
      </p:sp>
      <p:sp>
        <p:nvSpPr>
          <p:cNvPr id="25" name="Arc 24"/>
          <p:cNvSpPr/>
          <p:nvPr/>
        </p:nvSpPr>
        <p:spPr>
          <a:xfrm rot="16200000" flipV="1">
            <a:off x="1026008" y="1683518"/>
            <a:ext cx="323166" cy="2733466"/>
          </a:xfrm>
          <a:prstGeom prst="arc">
            <a:avLst>
              <a:gd name="adj1" fmla="val 10836817"/>
              <a:gd name="adj2" fmla="val 0"/>
            </a:avLst>
          </a:prstGeom>
          <a:ln>
            <a:solidFill>
              <a:schemeClr val="accent4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767413" y="4131388"/>
            <a:ext cx="12474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sz="2200" dirty="0" smtClean="0"/>
              <a:t> p-band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56278" y="3180126"/>
            <a:ext cx="22553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</a:rPr>
              <a:t>Mn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</a:rPr>
              <a:t>tet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-Li)</a:t>
            </a:r>
            <a:r>
              <a:rPr lang="en-US" sz="2200" dirty="0" smtClean="0"/>
              <a:t> d</a:t>
            </a:r>
            <a:r>
              <a:rPr lang="en-US" sz="2200" baseline="30000" dirty="0" smtClean="0"/>
              <a:t>4+</a:t>
            </a:r>
            <a:r>
              <a:rPr lang="en-US" sz="2200" dirty="0" smtClean="0"/>
              <a:t>/d</a:t>
            </a:r>
            <a:r>
              <a:rPr lang="en-US" sz="2200" baseline="30000" dirty="0" smtClean="0"/>
              <a:t>3+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25508" y="2431201"/>
            <a:ext cx="22885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</a:rPr>
              <a:t>Mn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</a:rPr>
              <a:t>oct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-Li) </a:t>
            </a:r>
            <a:r>
              <a:rPr lang="en-US" sz="2200" dirty="0" smtClean="0"/>
              <a:t>d</a:t>
            </a:r>
            <a:r>
              <a:rPr lang="en-US" sz="2200" baseline="30000" dirty="0" smtClean="0"/>
              <a:t>4+</a:t>
            </a:r>
            <a:r>
              <a:rPr lang="en-US" sz="2200" dirty="0" smtClean="0"/>
              <a:t>/d</a:t>
            </a:r>
            <a:r>
              <a:rPr lang="en-US" sz="2200" baseline="30000" dirty="0" smtClean="0"/>
              <a:t>3+</a:t>
            </a:r>
          </a:p>
        </p:txBody>
      </p:sp>
      <p:pic>
        <p:nvPicPr>
          <p:cNvPr id="5" name="Picture 4" descr="Bruce_mesoporousLiMnO_BulkLi1.2Mn1.8O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815" y="1795382"/>
            <a:ext cx="5131507" cy="39061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831566" y="2000314"/>
            <a:ext cx="14826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tetrahedral</a:t>
            </a:r>
            <a:endParaRPr lang="en-US" sz="2200" baseline="300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6857028" y="3455846"/>
            <a:ext cx="14174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octahedral</a:t>
            </a:r>
            <a:endParaRPr lang="en-US" sz="22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9360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8592"/>
            <a:ext cx="9144000" cy="1138773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Structure also affects potential: LiMn</a:t>
            </a:r>
            <a:r>
              <a:rPr lang="en-US" sz="3400" baseline="-25000" dirty="0" smtClean="0">
                <a:solidFill>
                  <a:schemeClr val="bg1"/>
                </a:solidFill>
              </a:rPr>
              <a:t>2</a:t>
            </a:r>
            <a:r>
              <a:rPr lang="en-US" sz="3400" dirty="0" smtClean="0">
                <a:solidFill>
                  <a:schemeClr val="bg1"/>
                </a:solidFill>
              </a:rPr>
              <a:t>O</a:t>
            </a:r>
            <a:r>
              <a:rPr lang="en-US" sz="3400" baseline="-25000" dirty="0" smtClean="0">
                <a:solidFill>
                  <a:schemeClr val="bg1"/>
                </a:solidFill>
              </a:rPr>
              <a:t>4</a:t>
            </a:r>
            <a:r>
              <a:rPr lang="en-US" sz="3400" dirty="0" smtClean="0">
                <a:solidFill>
                  <a:schemeClr val="bg1"/>
                </a:solidFill>
              </a:rPr>
              <a:t> has octahedral and tetrahedral Li sites</a:t>
            </a:r>
            <a:endParaRPr lang="en-US" sz="3400" baseline="-25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60214"/>
            <a:ext cx="8853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marR="0" indent="-406400"/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Thackeray, </a:t>
            </a:r>
            <a:r>
              <a:rPr lang="en-US" sz="1200" dirty="0" err="1" smtClean="0">
                <a:latin typeface="+mj-lt"/>
                <a:ea typeface="MS Mincho" panose="02020609040205080304" pitchFamily="49" charset="-128"/>
              </a:rPr>
              <a:t>Jahnson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, De </a:t>
            </a:r>
            <a:r>
              <a:rPr lang="en-US" sz="1200" dirty="0" err="1" smtClean="0">
                <a:latin typeface="+mj-lt"/>
                <a:ea typeface="MS Mincho" panose="02020609040205080304" pitchFamily="49" charset="-128"/>
              </a:rPr>
              <a:t>Picciotto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, Bruce &amp; </a:t>
            </a:r>
            <a:r>
              <a:rPr lang="en-US" sz="1200" dirty="0" err="1" smtClean="0">
                <a:latin typeface="+mj-lt"/>
                <a:ea typeface="MS Mincho" panose="02020609040205080304" pitchFamily="49" charset="-128"/>
              </a:rPr>
              <a:t>Goodenough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. </a:t>
            </a:r>
            <a:r>
              <a:rPr lang="en-US" sz="1200" i="1" dirty="0" smtClean="0">
                <a:latin typeface="+mj-lt"/>
                <a:ea typeface="MS Mincho" panose="02020609040205080304" pitchFamily="49" charset="-128"/>
              </a:rPr>
              <a:t>Mater. Res. Bull.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</a:t>
            </a:r>
            <a:r>
              <a:rPr lang="en-US" sz="1200" b="1" dirty="0" smtClean="0">
                <a:latin typeface="+mj-lt"/>
                <a:ea typeface="MS Mincho" panose="02020609040205080304" pitchFamily="49" charset="-128"/>
              </a:rPr>
              <a:t>19,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435 (1984).</a:t>
            </a:r>
            <a:endParaRPr lang="en-US" sz="1200" dirty="0">
              <a:effectLst/>
              <a:latin typeface="+mj-lt"/>
              <a:ea typeface="MS Mincho" panose="02020609040205080304" pitchFamily="49" charset="-12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187589" y="1750653"/>
            <a:ext cx="2" cy="4116803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6200000" flipV="1">
            <a:off x="453757" y="4291671"/>
            <a:ext cx="1467666" cy="1352133"/>
          </a:xfrm>
          <a:prstGeom prst="arc">
            <a:avLst>
              <a:gd name="adj1" fmla="val 10836817"/>
              <a:gd name="adj2" fmla="val 0"/>
            </a:avLst>
          </a:prstGeom>
          <a:solidFill>
            <a:schemeClr val="accent6">
              <a:lumMod val="50000"/>
              <a:alpha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40782" y="1368814"/>
            <a:ext cx="1213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Li</a:t>
            </a:r>
            <a:r>
              <a:rPr lang="en-US" sz="2200" baseline="-25000" dirty="0" smtClean="0"/>
              <a:t>x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Mn</a:t>
            </a:r>
            <a:r>
              <a:rPr lang="en-US" sz="2200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sz="2200" baseline="-25000" dirty="0" smtClean="0"/>
              <a:t>4</a:t>
            </a:r>
            <a:endParaRPr lang="en-US" sz="2200" baseline="-25000" dirty="0"/>
          </a:p>
        </p:txBody>
      </p:sp>
      <p:sp>
        <p:nvSpPr>
          <p:cNvPr id="17" name="Arc 16"/>
          <p:cNvSpPr/>
          <p:nvPr/>
        </p:nvSpPr>
        <p:spPr>
          <a:xfrm rot="16200000" flipV="1">
            <a:off x="1026008" y="2358416"/>
            <a:ext cx="323166" cy="2733466"/>
          </a:xfrm>
          <a:prstGeom prst="arc">
            <a:avLst>
              <a:gd name="adj1" fmla="val 10836817"/>
              <a:gd name="adj2" fmla="val 0"/>
            </a:avLst>
          </a:prstGeom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602911" y="2018000"/>
            <a:ext cx="1169355" cy="0"/>
          </a:xfrm>
          <a:prstGeom prst="line">
            <a:avLst/>
          </a:prstGeom>
          <a:ln w="28575"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670" y="1535209"/>
            <a:ext cx="8467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Li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/Li</a:t>
            </a:r>
            <a:r>
              <a:rPr lang="en-US" sz="2200" baseline="30000" dirty="0" smtClean="0"/>
              <a:t>0</a:t>
            </a:r>
            <a:endParaRPr lang="en-US" sz="2200" dirty="0" smtClean="0"/>
          </a:p>
        </p:txBody>
      </p:sp>
      <p:sp>
        <p:nvSpPr>
          <p:cNvPr id="25" name="Arc 24"/>
          <p:cNvSpPr/>
          <p:nvPr/>
        </p:nvSpPr>
        <p:spPr>
          <a:xfrm rot="16200000" flipV="1">
            <a:off x="1026008" y="1683518"/>
            <a:ext cx="323166" cy="2733466"/>
          </a:xfrm>
          <a:prstGeom prst="arc">
            <a:avLst>
              <a:gd name="adj1" fmla="val 10836817"/>
              <a:gd name="adj2" fmla="val 0"/>
            </a:avLst>
          </a:prstGeom>
          <a:ln>
            <a:solidFill>
              <a:schemeClr val="accent4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767413" y="4131388"/>
            <a:ext cx="12474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sz="2200" dirty="0" smtClean="0"/>
              <a:t> p-band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56278" y="3180126"/>
            <a:ext cx="22553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</a:rPr>
              <a:t>Mn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</a:rPr>
              <a:t>tet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-Li)</a:t>
            </a:r>
            <a:r>
              <a:rPr lang="en-US" sz="2200" dirty="0" smtClean="0"/>
              <a:t> d</a:t>
            </a:r>
            <a:r>
              <a:rPr lang="en-US" sz="2200" baseline="30000" dirty="0" smtClean="0"/>
              <a:t>4+</a:t>
            </a:r>
            <a:r>
              <a:rPr lang="en-US" sz="2200" dirty="0" smtClean="0"/>
              <a:t>/d</a:t>
            </a:r>
            <a:r>
              <a:rPr lang="en-US" sz="2200" baseline="30000" dirty="0" smtClean="0"/>
              <a:t>3+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25508" y="2431201"/>
            <a:ext cx="22885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</a:rPr>
              <a:t>Mn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</a:rPr>
              <a:t>oct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-Li) </a:t>
            </a:r>
            <a:r>
              <a:rPr lang="en-US" sz="2200" dirty="0" smtClean="0"/>
              <a:t>d</a:t>
            </a:r>
            <a:r>
              <a:rPr lang="en-US" sz="2200" baseline="30000" dirty="0" smtClean="0"/>
              <a:t>4+</a:t>
            </a:r>
            <a:r>
              <a:rPr lang="en-US" sz="2200" dirty="0" smtClean="0"/>
              <a:t>/d</a:t>
            </a:r>
            <a:r>
              <a:rPr lang="en-US" sz="2200" baseline="30000" dirty="0" smtClean="0"/>
              <a:t>3+</a:t>
            </a:r>
          </a:p>
        </p:txBody>
      </p:sp>
      <p:pic>
        <p:nvPicPr>
          <p:cNvPr id="5" name="Picture 4" descr="Bruce_mesoporousLiMnO_BulkLi1.2Mn1.8O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815" y="1795382"/>
            <a:ext cx="5131507" cy="39061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831566" y="2000314"/>
            <a:ext cx="14826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tetrahedral</a:t>
            </a:r>
            <a:endParaRPr lang="en-US" sz="2200" baseline="300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6857028" y="3455846"/>
            <a:ext cx="14174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octahedral</a:t>
            </a:r>
            <a:endParaRPr lang="en-US" sz="2200" baseline="30000" dirty="0" smtClean="0"/>
          </a:p>
        </p:txBody>
      </p:sp>
      <p:cxnSp>
        <p:nvCxnSpPr>
          <p:cNvPr id="21" name="Straight Connector 20"/>
          <p:cNvCxnSpPr>
            <a:stCxn id="23" idx="2"/>
          </p:cNvCxnSpPr>
          <p:nvPr/>
        </p:nvCxnSpPr>
        <p:spPr>
          <a:xfrm flipH="1">
            <a:off x="839518" y="3098679"/>
            <a:ext cx="1361" cy="6579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3" idx="0"/>
          </p:cNvCxnSpPr>
          <p:nvPr/>
        </p:nvCxnSpPr>
        <p:spPr>
          <a:xfrm flipH="1" flipV="1">
            <a:off x="840878" y="2049432"/>
            <a:ext cx="1" cy="6183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5963" y="2667792"/>
            <a:ext cx="729831" cy="43088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EMF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471135" y="2429904"/>
            <a:ext cx="992116" cy="0"/>
          </a:xfrm>
          <a:prstGeom prst="line">
            <a:avLst/>
          </a:prstGeom>
          <a:ln w="28575" cmpd="sng">
            <a:solidFill>
              <a:schemeClr val="accent4">
                <a:lumMod val="75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79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8592"/>
            <a:ext cx="9144000" cy="1138773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Structure also affects potential: LiMn</a:t>
            </a:r>
            <a:r>
              <a:rPr lang="en-US" sz="3400" baseline="-25000" dirty="0" smtClean="0">
                <a:solidFill>
                  <a:schemeClr val="bg1"/>
                </a:solidFill>
              </a:rPr>
              <a:t>2</a:t>
            </a:r>
            <a:r>
              <a:rPr lang="en-US" sz="3400" dirty="0" smtClean="0">
                <a:solidFill>
                  <a:schemeClr val="bg1"/>
                </a:solidFill>
              </a:rPr>
              <a:t>O</a:t>
            </a:r>
            <a:r>
              <a:rPr lang="en-US" sz="3400" baseline="-25000" dirty="0" smtClean="0">
                <a:solidFill>
                  <a:schemeClr val="bg1"/>
                </a:solidFill>
              </a:rPr>
              <a:t>4</a:t>
            </a:r>
            <a:r>
              <a:rPr lang="en-US" sz="3400" dirty="0" smtClean="0">
                <a:solidFill>
                  <a:schemeClr val="bg1"/>
                </a:solidFill>
              </a:rPr>
              <a:t> has octahedral and tetrahedral Li sites</a:t>
            </a:r>
            <a:endParaRPr lang="en-US" sz="3400" baseline="-25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60214"/>
            <a:ext cx="8853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marR="0" indent="-406400"/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Thackeray, </a:t>
            </a:r>
            <a:r>
              <a:rPr lang="en-US" sz="1200" dirty="0" err="1" smtClean="0">
                <a:latin typeface="+mj-lt"/>
                <a:ea typeface="MS Mincho" panose="02020609040205080304" pitchFamily="49" charset="-128"/>
              </a:rPr>
              <a:t>Jahnson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, De </a:t>
            </a:r>
            <a:r>
              <a:rPr lang="en-US" sz="1200" dirty="0" err="1" smtClean="0">
                <a:latin typeface="+mj-lt"/>
                <a:ea typeface="MS Mincho" panose="02020609040205080304" pitchFamily="49" charset="-128"/>
              </a:rPr>
              <a:t>Picciotto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, Bruce &amp; </a:t>
            </a:r>
            <a:r>
              <a:rPr lang="en-US" sz="1200" dirty="0" err="1" smtClean="0">
                <a:latin typeface="+mj-lt"/>
                <a:ea typeface="MS Mincho" panose="02020609040205080304" pitchFamily="49" charset="-128"/>
              </a:rPr>
              <a:t>Goodenough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. </a:t>
            </a:r>
            <a:r>
              <a:rPr lang="en-US" sz="1200" i="1" dirty="0" smtClean="0">
                <a:latin typeface="+mj-lt"/>
                <a:ea typeface="MS Mincho" panose="02020609040205080304" pitchFamily="49" charset="-128"/>
              </a:rPr>
              <a:t>Mater. Res. Bull.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</a:t>
            </a:r>
            <a:r>
              <a:rPr lang="en-US" sz="1200" b="1" dirty="0" smtClean="0">
                <a:latin typeface="+mj-lt"/>
                <a:ea typeface="MS Mincho" panose="02020609040205080304" pitchFamily="49" charset="-128"/>
              </a:rPr>
              <a:t>19,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435 (1984).</a:t>
            </a:r>
            <a:endParaRPr lang="en-US" sz="1200" dirty="0">
              <a:effectLst/>
              <a:latin typeface="+mj-lt"/>
              <a:ea typeface="MS Mincho" panose="02020609040205080304" pitchFamily="49" charset="-12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187589" y="1750653"/>
            <a:ext cx="2" cy="4116803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6200000" flipV="1">
            <a:off x="453757" y="4291671"/>
            <a:ext cx="1467666" cy="1352133"/>
          </a:xfrm>
          <a:prstGeom prst="arc">
            <a:avLst>
              <a:gd name="adj1" fmla="val 10836817"/>
              <a:gd name="adj2" fmla="val 0"/>
            </a:avLst>
          </a:prstGeom>
          <a:solidFill>
            <a:schemeClr val="accent6">
              <a:lumMod val="50000"/>
              <a:alpha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40782" y="1368814"/>
            <a:ext cx="1213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Li</a:t>
            </a:r>
            <a:r>
              <a:rPr lang="en-US" sz="2200" baseline="-25000" dirty="0" smtClean="0"/>
              <a:t>x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Mn</a:t>
            </a:r>
            <a:r>
              <a:rPr lang="en-US" sz="2200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sz="2200" baseline="-25000" dirty="0" smtClean="0"/>
              <a:t>4</a:t>
            </a:r>
            <a:endParaRPr lang="en-US" sz="2200" baseline="-25000" dirty="0"/>
          </a:p>
        </p:txBody>
      </p:sp>
      <p:sp>
        <p:nvSpPr>
          <p:cNvPr id="17" name="Arc 16"/>
          <p:cNvSpPr/>
          <p:nvPr/>
        </p:nvSpPr>
        <p:spPr>
          <a:xfrm rot="16200000" flipV="1">
            <a:off x="1026008" y="2358416"/>
            <a:ext cx="323166" cy="2733466"/>
          </a:xfrm>
          <a:prstGeom prst="arc">
            <a:avLst>
              <a:gd name="adj1" fmla="val 10836817"/>
              <a:gd name="adj2" fmla="val 0"/>
            </a:avLst>
          </a:prstGeom>
          <a:solidFill>
            <a:schemeClr val="accent4">
              <a:lumMod val="75000"/>
              <a:alpha val="61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602911" y="2018000"/>
            <a:ext cx="1169355" cy="0"/>
          </a:xfrm>
          <a:prstGeom prst="line">
            <a:avLst/>
          </a:prstGeom>
          <a:ln w="28575"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 rot="16200000" flipV="1">
            <a:off x="1026008" y="1683518"/>
            <a:ext cx="323166" cy="2733466"/>
          </a:xfrm>
          <a:prstGeom prst="arc">
            <a:avLst>
              <a:gd name="adj1" fmla="val 10836817"/>
              <a:gd name="adj2" fmla="val 0"/>
            </a:avLst>
          </a:prstGeom>
          <a:ln>
            <a:solidFill>
              <a:schemeClr val="accent4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767413" y="4131388"/>
            <a:ext cx="12474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sz="2200" dirty="0" smtClean="0"/>
              <a:t> p-band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56278" y="3180126"/>
            <a:ext cx="22553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</a:rPr>
              <a:t>Mn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</a:rPr>
              <a:t>tet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-Li)</a:t>
            </a:r>
            <a:r>
              <a:rPr lang="en-US" sz="2200" dirty="0" smtClean="0"/>
              <a:t> d</a:t>
            </a:r>
            <a:r>
              <a:rPr lang="en-US" sz="2200" baseline="30000" dirty="0" smtClean="0"/>
              <a:t>4+</a:t>
            </a:r>
            <a:r>
              <a:rPr lang="en-US" sz="2200" dirty="0" smtClean="0"/>
              <a:t>/d</a:t>
            </a:r>
            <a:r>
              <a:rPr lang="en-US" sz="2200" baseline="30000" dirty="0" smtClean="0"/>
              <a:t>3+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25508" y="2431201"/>
            <a:ext cx="22885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</a:rPr>
              <a:t>Mn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</a:rPr>
              <a:t>oct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-Li) </a:t>
            </a:r>
            <a:r>
              <a:rPr lang="en-US" sz="2200" dirty="0" smtClean="0"/>
              <a:t>d</a:t>
            </a:r>
            <a:r>
              <a:rPr lang="en-US" sz="2200" baseline="30000" dirty="0" smtClean="0"/>
              <a:t>4+</a:t>
            </a:r>
            <a:r>
              <a:rPr lang="en-US" sz="2200" dirty="0" smtClean="0"/>
              <a:t>/d</a:t>
            </a:r>
            <a:r>
              <a:rPr lang="en-US" sz="2200" baseline="30000" dirty="0" smtClean="0"/>
              <a:t>3+</a:t>
            </a:r>
          </a:p>
        </p:txBody>
      </p:sp>
      <p:pic>
        <p:nvPicPr>
          <p:cNvPr id="5" name="Picture 4" descr="Bruce_mesoporousLiMnO_BulkLi1.2Mn1.8O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815" y="1795382"/>
            <a:ext cx="5131507" cy="39061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831566" y="2000314"/>
            <a:ext cx="14826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tetrahedral</a:t>
            </a:r>
            <a:endParaRPr lang="en-US" sz="2200" baseline="300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6857028" y="3455846"/>
            <a:ext cx="14174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octahedral</a:t>
            </a:r>
            <a:endParaRPr lang="en-US" sz="2200" baseline="30000" dirty="0" smtClean="0"/>
          </a:p>
        </p:txBody>
      </p:sp>
      <p:cxnSp>
        <p:nvCxnSpPr>
          <p:cNvPr id="21" name="Straight Connector 20"/>
          <p:cNvCxnSpPr>
            <a:stCxn id="23" idx="2"/>
          </p:cNvCxnSpPr>
          <p:nvPr/>
        </p:nvCxnSpPr>
        <p:spPr>
          <a:xfrm>
            <a:off x="840879" y="2785010"/>
            <a:ext cx="0" cy="3951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3" idx="0"/>
          </p:cNvCxnSpPr>
          <p:nvPr/>
        </p:nvCxnSpPr>
        <p:spPr>
          <a:xfrm flipV="1">
            <a:off x="840879" y="2000314"/>
            <a:ext cx="0" cy="35380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5963" y="2354123"/>
            <a:ext cx="729831" cy="43088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EMF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670" y="1535209"/>
            <a:ext cx="8467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Li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/Li</a:t>
            </a:r>
            <a:r>
              <a:rPr lang="en-US" sz="2200" baseline="30000" dirty="0" smtClean="0"/>
              <a:t>0</a:t>
            </a:r>
            <a:endParaRPr lang="en-US" sz="2200" dirty="0" smtClean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5646371" y="3886733"/>
            <a:ext cx="992116" cy="0"/>
          </a:xfrm>
          <a:prstGeom prst="line">
            <a:avLst/>
          </a:prstGeom>
          <a:ln w="28575" cmpd="sng">
            <a:solidFill>
              <a:schemeClr val="accent4">
                <a:lumMod val="75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7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8592"/>
            <a:ext cx="9144000" cy="615553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We can think about electrode EMF by DOS</a:t>
            </a:r>
            <a:endParaRPr lang="en-US" sz="34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774420" y="1570173"/>
            <a:ext cx="2" cy="4116803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6200000" flipV="1">
            <a:off x="5040588" y="4111191"/>
            <a:ext cx="1467666" cy="1352133"/>
          </a:xfrm>
          <a:prstGeom prst="arc">
            <a:avLst>
              <a:gd name="adj1" fmla="val 10836817"/>
              <a:gd name="adj2" fmla="val 0"/>
            </a:avLst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48281" y="1244943"/>
            <a:ext cx="25126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 smtClean="0"/>
              <a:t>M</a:t>
            </a:r>
            <a:r>
              <a:rPr lang="en-US" sz="2200" i="1" baseline="-25000" dirty="0" err="1" smtClean="0"/>
              <a:t>a</a:t>
            </a:r>
            <a:r>
              <a:rPr lang="en-US" sz="2200" i="1" dirty="0" err="1" smtClean="0"/>
              <a:t>X</a:t>
            </a:r>
            <a:r>
              <a:rPr lang="en-US" sz="2200" i="1" baseline="-25000" dirty="0" err="1" smtClean="0"/>
              <a:t>b</a:t>
            </a:r>
            <a:endParaRPr lang="en-US" sz="2200" i="1" baseline="-25000" dirty="0"/>
          </a:p>
          <a:p>
            <a:r>
              <a:rPr lang="en-US" sz="2200" i="1" dirty="0" smtClean="0">
                <a:solidFill>
                  <a:schemeClr val="accent4">
                    <a:lumMod val="75000"/>
                  </a:schemeClr>
                </a:solidFill>
              </a:rPr>
              <a:t>M</a:t>
            </a:r>
            <a:r>
              <a:rPr lang="en-US" sz="2200" dirty="0" smtClean="0"/>
              <a:t> = </a:t>
            </a:r>
            <a:r>
              <a:rPr lang="en-US" sz="2200" dirty="0"/>
              <a:t>transition metal</a:t>
            </a:r>
            <a:endParaRPr lang="en-US" sz="2200" dirty="0" smtClean="0"/>
          </a:p>
          <a:p>
            <a:r>
              <a:rPr lang="en-US" sz="2200" i="1" dirty="0" smtClean="0">
                <a:solidFill>
                  <a:schemeClr val="accent6">
                    <a:lumMod val="50000"/>
                  </a:schemeClr>
                </a:solidFill>
              </a:rPr>
              <a:t>X</a:t>
            </a:r>
            <a:r>
              <a:rPr lang="en-US" sz="2200" dirty="0" smtClean="0"/>
              <a:t> = anion (O, S, F, N)</a:t>
            </a:r>
            <a:endParaRPr lang="en-US" sz="2200" dirty="0"/>
          </a:p>
        </p:txBody>
      </p:sp>
      <p:sp>
        <p:nvSpPr>
          <p:cNvPr id="17" name="Arc 16"/>
          <p:cNvSpPr/>
          <p:nvPr/>
        </p:nvSpPr>
        <p:spPr>
          <a:xfrm rot="16200000" flipV="1">
            <a:off x="5612839" y="2177936"/>
            <a:ext cx="323166" cy="2733466"/>
          </a:xfrm>
          <a:prstGeom prst="arc">
            <a:avLst>
              <a:gd name="adj1" fmla="val 10836817"/>
              <a:gd name="adj2" fmla="val 0"/>
            </a:avLst>
          </a:prstGeom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16200000" flipV="1">
            <a:off x="5612839" y="1060115"/>
            <a:ext cx="323166" cy="2733466"/>
          </a:xfrm>
          <a:prstGeom prst="arc">
            <a:avLst>
              <a:gd name="adj1" fmla="val 10836817"/>
              <a:gd name="adj2" fmla="val 0"/>
            </a:avLst>
          </a:prstGeom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304097" y="46025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chemeClr val="accent6">
                    <a:lumMod val="50000"/>
                  </a:schemeClr>
                </a:solidFill>
              </a:rPr>
              <a:t>X</a:t>
            </a:r>
            <a:r>
              <a:rPr lang="en-US" sz="2200" dirty="0" smtClean="0"/>
              <a:t> p-band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04096" y="3359791"/>
            <a:ext cx="12795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chemeClr val="accent4">
                    <a:lumMod val="75000"/>
                  </a:schemeClr>
                </a:solidFill>
              </a:rPr>
              <a:t>M</a:t>
            </a:r>
            <a:r>
              <a:rPr lang="en-US" sz="2200" dirty="0" smtClean="0"/>
              <a:t> d</a:t>
            </a:r>
            <a:r>
              <a:rPr lang="en-US" sz="2200" baseline="30000" dirty="0" smtClean="0"/>
              <a:t>n+1</a:t>
            </a:r>
            <a:r>
              <a:rPr lang="en-US" sz="2200" dirty="0" smtClean="0"/>
              <a:t>/</a:t>
            </a:r>
            <a:r>
              <a:rPr lang="en-US" sz="2200" dirty="0" err="1" smtClean="0"/>
              <a:t>d</a:t>
            </a:r>
            <a:r>
              <a:rPr lang="en-US" sz="2200" baseline="30000" dirty="0" err="1" smtClean="0"/>
              <a:t>n</a:t>
            </a:r>
            <a:endParaRPr lang="en-US" sz="2200" baseline="300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7304095" y="2242181"/>
            <a:ext cx="12442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chemeClr val="accent4">
                    <a:lumMod val="75000"/>
                  </a:schemeClr>
                </a:solidFill>
              </a:rPr>
              <a:t>M</a:t>
            </a:r>
            <a:r>
              <a:rPr lang="en-US" sz="2200" dirty="0" smtClean="0"/>
              <a:t> </a:t>
            </a:r>
            <a:r>
              <a:rPr lang="en-US" sz="2200" dirty="0" err="1" smtClean="0"/>
              <a:t>d</a:t>
            </a:r>
            <a:r>
              <a:rPr lang="en-US" sz="2200" baseline="30000" dirty="0" err="1" smtClean="0"/>
              <a:t>n</a:t>
            </a:r>
            <a:r>
              <a:rPr lang="en-US" sz="2200" dirty="0" smtClean="0"/>
              <a:t>/d</a:t>
            </a:r>
            <a:r>
              <a:rPr lang="en-US" sz="2200" baseline="30000" dirty="0" smtClean="0"/>
              <a:t>n-1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408928" y="1480026"/>
            <a:ext cx="3225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/>
              <a:t>E</a:t>
            </a:r>
            <a:endParaRPr lang="en-US" sz="2200" i="1" baseline="30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48281" y="2886209"/>
            <a:ext cx="403322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Position and BW of </a:t>
            </a:r>
            <a:r>
              <a:rPr lang="en-US" sz="2200" i="1" dirty="0" smtClean="0"/>
              <a:t>M</a:t>
            </a:r>
            <a:r>
              <a:rPr lang="en-US" sz="2200" dirty="0" smtClean="0"/>
              <a:t> d-bands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ionization energy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EN of anion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coordination of </a:t>
            </a:r>
            <a:r>
              <a:rPr lang="en-US" sz="2200" i="1" dirty="0" smtClean="0"/>
              <a:t>M</a:t>
            </a:r>
          </a:p>
          <a:p>
            <a:r>
              <a:rPr lang="en-US" sz="2200" dirty="0" smtClean="0"/>
              <a:t>Position and BW of anion p-band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EN of anion</a:t>
            </a:r>
          </a:p>
          <a:p>
            <a:r>
              <a:rPr lang="en-US" sz="2200" dirty="0"/>
              <a:t>	</a:t>
            </a:r>
            <a:r>
              <a:rPr lang="en-US" sz="2200" dirty="0" err="1" smtClean="0"/>
              <a:t>Madelung</a:t>
            </a:r>
            <a:r>
              <a:rPr lang="en-US" sz="2200" dirty="0" smtClean="0"/>
              <a:t> potential</a:t>
            </a:r>
          </a:p>
          <a:p>
            <a:r>
              <a:rPr lang="en-US" sz="2200" dirty="0" smtClean="0"/>
              <a:t>Charge transfer vs. Mott-Hubbard</a:t>
            </a:r>
          </a:p>
          <a:p>
            <a:r>
              <a:rPr lang="en-US" sz="2200" dirty="0" smtClean="0"/>
              <a:t>	Nature of </a:t>
            </a:r>
            <a:r>
              <a:rPr lang="en-US" sz="2200" i="1" dirty="0" smtClean="0"/>
              <a:t>M</a:t>
            </a:r>
            <a:r>
              <a:rPr lang="en-US" sz="2200" dirty="0" smtClean="0"/>
              <a:t> and </a:t>
            </a:r>
            <a:r>
              <a:rPr lang="en-US" sz="2200" i="1" dirty="0" smtClean="0"/>
              <a:t>X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187895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8592"/>
            <a:ext cx="9144000" cy="1138773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We can tailor electrode potential </a:t>
            </a:r>
          </a:p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to suit a specific application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331" y="3590725"/>
            <a:ext cx="39943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Specific energy </a:t>
            </a:r>
            <a:r>
              <a:rPr lang="en-US" sz="2200" dirty="0"/>
              <a:t>= capacity </a:t>
            </a:r>
            <a:r>
              <a:rPr lang="en-US" sz="2200" dirty="0" smtClean="0"/>
              <a:t>× </a:t>
            </a:r>
            <a:r>
              <a:rPr lang="en-US" sz="2200" dirty="0" err="1" smtClean="0"/>
              <a:t>V</a:t>
            </a:r>
            <a:r>
              <a:rPr lang="en-US" sz="2200" baseline="-25000" dirty="0" err="1" smtClean="0"/>
              <a:t>oc</a:t>
            </a:r>
            <a:endParaRPr lang="en-US" sz="22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481331" y="2837601"/>
            <a:ext cx="61643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Specific power </a:t>
            </a:r>
            <a:r>
              <a:rPr lang="en-US" sz="2200" dirty="0" smtClean="0"/>
              <a:t>= Specific energy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× time to charge</a:t>
            </a:r>
            <a:endParaRPr lang="en-US" sz="22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481331" y="1581490"/>
            <a:ext cx="77339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 . . . but that is one small piece of battery performance</a:t>
            </a:r>
            <a:endParaRPr lang="en-US" sz="2200" baseline="-25000" dirty="0"/>
          </a:p>
        </p:txBody>
      </p:sp>
    </p:spTree>
    <p:extLst>
      <p:ext uri="{BB962C8B-B14F-4D97-AF65-F5344CB8AC3E}">
        <p14:creationId xmlns:p14="http://schemas.microsoft.com/office/powerpoint/2010/main" val="344982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8592"/>
            <a:ext cx="9144000" cy="1138773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We can tailor electrode potential </a:t>
            </a:r>
          </a:p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to suit a specific application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331" y="3590725"/>
            <a:ext cx="39943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Specific energy </a:t>
            </a:r>
            <a:r>
              <a:rPr lang="en-US" sz="2200" dirty="0"/>
              <a:t>= capacity </a:t>
            </a:r>
            <a:r>
              <a:rPr lang="en-US" sz="2200" dirty="0" smtClean="0"/>
              <a:t>× </a:t>
            </a:r>
            <a:r>
              <a:rPr lang="en-US" sz="2200" dirty="0" err="1" smtClean="0"/>
              <a:t>V</a:t>
            </a:r>
            <a:r>
              <a:rPr lang="en-US" sz="2200" baseline="-25000" dirty="0" err="1" smtClean="0"/>
              <a:t>oc</a:t>
            </a:r>
            <a:endParaRPr lang="en-US" sz="22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481331" y="2837601"/>
            <a:ext cx="61643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Specific power </a:t>
            </a:r>
            <a:r>
              <a:rPr lang="en-US" sz="2200" dirty="0" smtClean="0"/>
              <a:t>= Specific energy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× time to charge</a:t>
            </a:r>
            <a:endParaRPr lang="en-US" sz="22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481331" y="1581490"/>
            <a:ext cx="77339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 . . . but that is one small piece of battery performance</a:t>
            </a:r>
            <a:endParaRPr lang="en-US" sz="22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410018" y="5620090"/>
            <a:ext cx="77339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And these other factors depend heavily on kinetics and structure.</a:t>
            </a:r>
            <a:endParaRPr lang="en-US" sz="2200" baseline="-25000" dirty="0"/>
          </a:p>
        </p:txBody>
      </p:sp>
    </p:spTree>
    <p:extLst>
      <p:ext uri="{BB962C8B-B14F-4D97-AF65-F5344CB8AC3E}">
        <p14:creationId xmlns:p14="http://schemas.microsoft.com/office/powerpoint/2010/main" val="4398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8592"/>
            <a:ext cx="9144000" cy="615553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We can think about </a:t>
            </a:r>
            <a:r>
              <a:rPr lang="en-US" sz="3400" smtClean="0">
                <a:solidFill>
                  <a:schemeClr val="bg1"/>
                </a:solidFill>
              </a:rPr>
              <a:t>electrode EMF by </a:t>
            </a:r>
            <a:r>
              <a:rPr lang="en-US" sz="3400" dirty="0" smtClean="0">
                <a:solidFill>
                  <a:schemeClr val="bg1"/>
                </a:solidFill>
              </a:rPr>
              <a:t>DOS</a:t>
            </a:r>
            <a:endParaRPr lang="en-US" sz="34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774420" y="1570173"/>
            <a:ext cx="2" cy="4116803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6200000" flipV="1">
            <a:off x="5040588" y="4111191"/>
            <a:ext cx="1467666" cy="1352133"/>
          </a:xfrm>
          <a:prstGeom prst="arc">
            <a:avLst>
              <a:gd name="adj1" fmla="val 10836817"/>
              <a:gd name="adj2" fmla="val 0"/>
            </a:avLst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48281" y="1244943"/>
            <a:ext cx="25126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 smtClean="0"/>
              <a:t>M</a:t>
            </a:r>
            <a:r>
              <a:rPr lang="en-US" sz="2200" i="1" baseline="-25000" dirty="0" err="1" smtClean="0"/>
              <a:t>a</a:t>
            </a:r>
            <a:r>
              <a:rPr lang="en-US" sz="2200" i="1" dirty="0" err="1" smtClean="0"/>
              <a:t>X</a:t>
            </a:r>
            <a:r>
              <a:rPr lang="en-US" sz="2200" i="1" baseline="-25000" dirty="0" err="1" smtClean="0"/>
              <a:t>b</a:t>
            </a:r>
            <a:endParaRPr lang="en-US" sz="2200" i="1" baseline="-25000" dirty="0"/>
          </a:p>
          <a:p>
            <a:r>
              <a:rPr lang="en-US" sz="2200" i="1" dirty="0" smtClean="0">
                <a:solidFill>
                  <a:schemeClr val="accent4">
                    <a:lumMod val="75000"/>
                  </a:schemeClr>
                </a:solidFill>
              </a:rPr>
              <a:t>M</a:t>
            </a:r>
            <a:r>
              <a:rPr lang="en-US" sz="2200" dirty="0" smtClean="0"/>
              <a:t> = </a:t>
            </a:r>
            <a:r>
              <a:rPr lang="en-US" sz="2200" dirty="0"/>
              <a:t>transition metal</a:t>
            </a:r>
            <a:endParaRPr lang="en-US" sz="2200" dirty="0" smtClean="0"/>
          </a:p>
          <a:p>
            <a:r>
              <a:rPr lang="en-US" sz="2200" i="1" dirty="0" smtClean="0">
                <a:solidFill>
                  <a:schemeClr val="accent6">
                    <a:lumMod val="50000"/>
                  </a:schemeClr>
                </a:solidFill>
              </a:rPr>
              <a:t>X</a:t>
            </a:r>
            <a:r>
              <a:rPr lang="en-US" sz="2200" dirty="0" smtClean="0"/>
              <a:t> = anion (O, S, F, N)</a:t>
            </a:r>
            <a:endParaRPr lang="en-US" sz="2200" dirty="0"/>
          </a:p>
        </p:txBody>
      </p:sp>
      <p:sp>
        <p:nvSpPr>
          <p:cNvPr id="17" name="Arc 16"/>
          <p:cNvSpPr/>
          <p:nvPr/>
        </p:nvSpPr>
        <p:spPr>
          <a:xfrm rot="16200000" flipV="1">
            <a:off x="5612839" y="2177936"/>
            <a:ext cx="323166" cy="2733466"/>
          </a:xfrm>
          <a:prstGeom prst="arc">
            <a:avLst>
              <a:gd name="adj1" fmla="val 10836817"/>
              <a:gd name="adj2" fmla="val 0"/>
            </a:avLst>
          </a:prstGeom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16200000" flipV="1">
            <a:off x="5612839" y="1060115"/>
            <a:ext cx="323166" cy="2733466"/>
          </a:xfrm>
          <a:prstGeom prst="arc">
            <a:avLst>
              <a:gd name="adj1" fmla="val 10836817"/>
              <a:gd name="adj2" fmla="val 0"/>
            </a:avLst>
          </a:prstGeom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304097" y="46025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chemeClr val="accent6">
                    <a:lumMod val="50000"/>
                  </a:schemeClr>
                </a:solidFill>
              </a:rPr>
              <a:t>X</a:t>
            </a:r>
            <a:r>
              <a:rPr lang="en-US" sz="2200" dirty="0" smtClean="0"/>
              <a:t> p-band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04096" y="3359791"/>
            <a:ext cx="12795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chemeClr val="accent4">
                    <a:lumMod val="75000"/>
                  </a:schemeClr>
                </a:solidFill>
              </a:rPr>
              <a:t>M</a:t>
            </a:r>
            <a:r>
              <a:rPr lang="en-US" sz="2200" dirty="0" smtClean="0"/>
              <a:t> d</a:t>
            </a:r>
            <a:r>
              <a:rPr lang="en-US" sz="2200" baseline="30000" dirty="0" smtClean="0"/>
              <a:t>n+1</a:t>
            </a:r>
            <a:r>
              <a:rPr lang="en-US" sz="2200" dirty="0" smtClean="0"/>
              <a:t>/</a:t>
            </a:r>
            <a:r>
              <a:rPr lang="en-US" sz="2200" dirty="0" err="1" smtClean="0"/>
              <a:t>d</a:t>
            </a:r>
            <a:r>
              <a:rPr lang="en-US" sz="2200" baseline="30000" dirty="0" err="1" smtClean="0"/>
              <a:t>n</a:t>
            </a:r>
            <a:endParaRPr lang="en-US" sz="2200" baseline="300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7304095" y="2242181"/>
            <a:ext cx="12442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chemeClr val="accent4">
                    <a:lumMod val="75000"/>
                  </a:schemeClr>
                </a:solidFill>
              </a:rPr>
              <a:t>M</a:t>
            </a:r>
            <a:r>
              <a:rPr lang="en-US" sz="2200" dirty="0" smtClean="0"/>
              <a:t> </a:t>
            </a:r>
            <a:r>
              <a:rPr lang="en-US" sz="2200" dirty="0" err="1" smtClean="0"/>
              <a:t>d</a:t>
            </a:r>
            <a:r>
              <a:rPr lang="en-US" sz="2200" baseline="30000" dirty="0" err="1" smtClean="0"/>
              <a:t>n</a:t>
            </a:r>
            <a:r>
              <a:rPr lang="en-US" sz="2200" dirty="0" smtClean="0"/>
              <a:t>/d</a:t>
            </a:r>
            <a:r>
              <a:rPr lang="en-US" sz="2200" baseline="30000" dirty="0" smtClean="0"/>
              <a:t>n-1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408928" y="1480026"/>
            <a:ext cx="3225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/>
              <a:t>E</a:t>
            </a:r>
            <a:endParaRPr lang="en-US" sz="2200" i="1" baseline="30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48281" y="2886209"/>
            <a:ext cx="403322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Position and BW of </a:t>
            </a:r>
            <a:r>
              <a:rPr lang="en-US" sz="2200" i="1" dirty="0" smtClean="0"/>
              <a:t>M</a:t>
            </a:r>
            <a:r>
              <a:rPr lang="en-US" sz="2200" dirty="0" smtClean="0"/>
              <a:t> d-bands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ionization energy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EN of anion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coordination of </a:t>
            </a:r>
            <a:r>
              <a:rPr lang="en-US" sz="2200" i="1" dirty="0" smtClean="0"/>
              <a:t>M</a:t>
            </a:r>
          </a:p>
          <a:p>
            <a:r>
              <a:rPr lang="en-US" sz="2200" dirty="0" smtClean="0"/>
              <a:t>Position and BW of anion p-band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EN of anion</a:t>
            </a:r>
          </a:p>
          <a:p>
            <a:r>
              <a:rPr lang="en-US" sz="2200" dirty="0"/>
              <a:t>	</a:t>
            </a:r>
            <a:r>
              <a:rPr lang="en-US" sz="2200" dirty="0" err="1" smtClean="0"/>
              <a:t>Madelung</a:t>
            </a:r>
            <a:r>
              <a:rPr lang="en-US" sz="2200" dirty="0" smtClean="0"/>
              <a:t> potential</a:t>
            </a:r>
          </a:p>
          <a:p>
            <a:r>
              <a:rPr lang="en-US" sz="2200" dirty="0" smtClean="0"/>
              <a:t>Charge transfer vs. Mott-Hubbard</a:t>
            </a:r>
          </a:p>
          <a:p>
            <a:r>
              <a:rPr lang="en-US" sz="2200" dirty="0" smtClean="0"/>
              <a:t>	Nature of </a:t>
            </a:r>
            <a:r>
              <a:rPr lang="en-US" sz="2200" i="1" dirty="0" smtClean="0"/>
              <a:t>M</a:t>
            </a:r>
            <a:r>
              <a:rPr lang="en-US" sz="2200" dirty="0" smtClean="0"/>
              <a:t> and </a:t>
            </a:r>
            <a:r>
              <a:rPr lang="en-US" sz="2200" i="1" dirty="0" smtClean="0"/>
              <a:t>X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260302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2hayner2013em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2" y="1248785"/>
            <a:ext cx="8725978" cy="51959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581001"/>
            <a:ext cx="8853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marR="0" indent="-406400"/>
            <a:r>
              <a:rPr lang="en-US" sz="1200" dirty="0" err="1" smtClean="0">
                <a:latin typeface="+mj-lt"/>
                <a:ea typeface="MS Mincho" panose="02020609040205080304" pitchFamily="49" charset="-128"/>
              </a:rPr>
              <a:t>Hayner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, Zhao &amp; Kung. </a:t>
            </a:r>
            <a:r>
              <a:rPr lang="en-US" sz="1200" i="1" dirty="0" err="1" smtClean="0">
                <a:latin typeface="+mj-lt"/>
                <a:ea typeface="MS Mincho" panose="02020609040205080304" pitchFamily="49" charset="-128"/>
              </a:rPr>
              <a:t>Annu</a:t>
            </a:r>
            <a:r>
              <a:rPr lang="en-US" sz="1200" i="1" dirty="0" smtClean="0">
                <a:latin typeface="+mj-lt"/>
                <a:ea typeface="MS Mincho" panose="02020609040205080304" pitchFamily="49" charset="-128"/>
              </a:rPr>
              <a:t> .Rev. Chem. </a:t>
            </a:r>
            <a:r>
              <a:rPr lang="en-US" sz="1200" i="1" dirty="0" err="1" smtClean="0">
                <a:latin typeface="+mj-lt"/>
                <a:ea typeface="MS Mincho" panose="02020609040205080304" pitchFamily="49" charset="-128"/>
              </a:rPr>
              <a:t>Biomolec</a:t>
            </a:r>
            <a:r>
              <a:rPr lang="en-US" sz="1200" i="1" dirty="0" smtClean="0">
                <a:latin typeface="+mj-lt"/>
                <a:ea typeface="MS Mincho" panose="02020609040205080304" pitchFamily="49" charset="-128"/>
              </a:rPr>
              <a:t>. Eng.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</a:t>
            </a:r>
            <a:r>
              <a:rPr lang="en-US" sz="1200" b="1" dirty="0">
                <a:latin typeface="+mj-lt"/>
                <a:ea typeface="MS Mincho" panose="02020609040205080304" pitchFamily="49" charset="-128"/>
              </a:rPr>
              <a:t>3,</a:t>
            </a:r>
            <a:r>
              <a:rPr lang="en-US" sz="1200" dirty="0">
                <a:latin typeface="+mj-lt"/>
                <a:ea typeface="MS Mincho" panose="02020609040205080304" pitchFamily="49" charset="-128"/>
              </a:rPr>
              <a:t> 445–71 (2012).</a:t>
            </a:r>
            <a:endParaRPr lang="en-US" sz="1200" dirty="0">
              <a:effectLst/>
              <a:latin typeface="+mj-lt"/>
              <a:ea typeface="MS Mincho" panose="02020609040205080304" pitchFamily="49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8592"/>
            <a:ext cx="9144000" cy="615553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A wide range of potentials can be achieved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92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8592"/>
            <a:ext cx="9144000" cy="1138773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Power and energy are common metrics </a:t>
            </a:r>
          </a:p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for comparing energy storage technologies</a:t>
            </a: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5" name="Picture 4" descr="Ragone_HaynerZhaoKung20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44" y="1394321"/>
            <a:ext cx="6992712" cy="50207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81001"/>
            <a:ext cx="8853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marR="0" indent="-406400"/>
            <a:r>
              <a:rPr lang="en-US" sz="1200" dirty="0" err="1" smtClean="0">
                <a:latin typeface="+mj-lt"/>
                <a:ea typeface="MS Mincho" panose="02020609040205080304" pitchFamily="49" charset="-128"/>
              </a:rPr>
              <a:t>Hayner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, Zhao &amp; Kung. </a:t>
            </a:r>
            <a:r>
              <a:rPr lang="en-US" sz="1200" i="1" dirty="0" err="1" smtClean="0">
                <a:latin typeface="+mj-lt"/>
                <a:ea typeface="MS Mincho" panose="02020609040205080304" pitchFamily="49" charset="-128"/>
              </a:rPr>
              <a:t>Annu</a:t>
            </a:r>
            <a:r>
              <a:rPr lang="en-US" sz="1200" i="1" dirty="0" smtClean="0">
                <a:latin typeface="+mj-lt"/>
                <a:ea typeface="MS Mincho" panose="02020609040205080304" pitchFamily="49" charset="-128"/>
              </a:rPr>
              <a:t> .Rev. Chem. </a:t>
            </a:r>
            <a:r>
              <a:rPr lang="en-US" sz="1200" i="1" dirty="0" err="1" smtClean="0">
                <a:latin typeface="+mj-lt"/>
                <a:ea typeface="MS Mincho" panose="02020609040205080304" pitchFamily="49" charset="-128"/>
              </a:rPr>
              <a:t>Biomolec</a:t>
            </a:r>
            <a:r>
              <a:rPr lang="en-US" sz="1200" i="1" dirty="0" smtClean="0">
                <a:latin typeface="+mj-lt"/>
                <a:ea typeface="MS Mincho" panose="02020609040205080304" pitchFamily="49" charset="-128"/>
              </a:rPr>
              <a:t>. Eng.</a:t>
            </a:r>
            <a:r>
              <a:rPr lang="en-US" sz="1200" dirty="0" smtClean="0">
                <a:latin typeface="+mj-lt"/>
                <a:ea typeface="MS Mincho" panose="02020609040205080304" pitchFamily="49" charset="-128"/>
              </a:rPr>
              <a:t> </a:t>
            </a:r>
            <a:r>
              <a:rPr lang="en-US" sz="1200" b="1" dirty="0">
                <a:latin typeface="+mj-lt"/>
                <a:ea typeface="MS Mincho" panose="02020609040205080304" pitchFamily="49" charset="-128"/>
              </a:rPr>
              <a:t>3,</a:t>
            </a:r>
            <a:r>
              <a:rPr lang="en-US" sz="1200" dirty="0">
                <a:latin typeface="+mj-lt"/>
                <a:ea typeface="MS Mincho" panose="02020609040205080304" pitchFamily="49" charset="-128"/>
              </a:rPr>
              <a:t> 445–71 (2012).</a:t>
            </a:r>
            <a:endParaRPr lang="en-US" sz="1200" dirty="0">
              <a:effectLst/>
              <a:latin typeface="+mj-lt"/>
              <a:ea typeface="MS Mincho" panose="02020609040205080304" pitchFamily="49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95636" y="5374639"/>
            <a:ext cx="181164" cy="157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48036" y="5527039"/>
            <a:ext cx="181164" cy="157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0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8592"/>
            <a:ext cx="9144000" cy="1138773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What physical phenomena </a:t>
            </a:r>
          </a:p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are described by these metrics? 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331" y="2407463"/>
            <a:ext cx="39943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Specific energy </a:t>
            </a:r>
            <a:r>
              <a:rPr lang="en-US" sz="2200" dirty="0"/>
              <a:t>= capacity </a:t>
            </a:r>
            <a:r>
              <a:rPr lang="en-US" sz="2200" dirty="0" smtClean="0"/>
              <a:t>× </a:t>
            </a:r>
            <a:r>
              <a:rPr lang="en-US" sz="2200" dirty="0" err="1" smtClean="0"/>
              <a:t>V</a:t>
            </a:r>
            <a:r>
              <a:rPr lang="en-US" sz="2200" baseline="-25000" dirty="0" err="1" smtClean="0"/>
              <a:t>oc</a:t>
            </a:r>
            <a:endParaRPr lang="en-US" sz="22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481331" y="1654339"/>
            <a:ext cx="61643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Specific power </a:t>
            </a:r>
            <a:r>
              <a:rPr lang="en-US" sz="2200" dirty="0" smtClean="0"/>
              <a:t>= Specific energy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× time to charge</a:t>
            </a:r>
            <a:endParaRPr lang="en-US" sz="2200" baseline="-25000" dirty="0"/>
          </a:p>
        </p:txBody>
      </p:sp>
    </p:spTree>
    <p:extLst>
      <p:ext uri="{BB962C8B-B14F-4D97-AF65-F5344CB8AC3E}">
        <p14:creationId xmlns:p14="http://schemas.microsoft.com/office/powerpoint/2010/main" val="402036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79" y="2323097"/>
            <a:ext cx="3429001" cy="2468880"/>
          </a:xfrm>
          <a:prstGeom prst="parallelogram">
            <a:avLst>
              <a:gd name="adj" fmla="val 34185"/>
            </a:avLst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437" y="2323097"/>
            <a:ext cx="3429001" cy="2468880"/>
          </a:xfrm>
          <a:prstGeom prst="parallelogram">
            <a:avLst>
              <a:gd name="adj" fmla="val 34842"/>
            </a:avLst>
          </a:prstGeom>
          <a:effectLst/>
        </p:spPr>
      </p:pic>
      <p:cxnSp>
        <p:nvCxnSpPr>
          <p:cNvPr id="21" name="Straight Arrow Connector 20"/>
          <p:cNvCxnSpPr/>
          <p:nvPr/>
        </p:nvCxnSpPr>
        <p:spPr>
          <a:xfrm>
            <a:off x="4400764" y="3636935"/>
            <a:ext cx="598224" cy="0"/>
          </a:xfrm>
          <a:prstGeom prst="straightConnector1">
            <a:avLst/>
          </a:prstGeom>
          <a:ln w="38100"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19134" y="3718531"/>
            <a:ext cx="961484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cycling</a:t>
            </a:r>
            <a:endParaRPr lang="en-US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28592"/>
            <a:ext cx="9144000" cy="1138773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Commercial electrodes typically function through Li intercalation </a:t>
            </a:r>
            <a:endParaRPr lang="en-US" sz="3400" baseline="30000" dirty="0">
              <a:solidFill>
                <a:schemeClr val="bg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858098" y="5665085"/>
            <a:ext cx="3845549" cy="432220"/>
            <a:chOff x="1824226" y="5361374"/>
            <a:chExt cx="2562909" cy="432220"/>
          </a:xfrm>
        </p:grpSpPr>
        <p:sp>
          <p:nvSpPr>
            <p:cNvPr id="32" name="TextBox 31"/>
            <p:cNvSpPr txBox="1"/>
            <p:nvPr/>
          </p:nvSpPr>
          <p:spPr>
            <a:xfrm>
              <a:off x="2748766" y="5362707"/>
              <a:ext cx="1638369" cy="43088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/>
                <a:t>xLi</a:t>
              </a:r>
              <a:r>
                <a:rPr lang="en-US" sz="2200" baseline="30000" dirty="0" smtClean="0"/>
                <a:t>+</a:t>
              </a:r>
              <a:r>
                <a:rPr lang="en-US" sz="2200" dirty="0" smtClean="0"/>
                <a:t> +</a:t>
              </a:r>
              <a:r>
                <a:rPr lang="en-US" sz="2200" dirty="0" err="1" smtClean="0"/>
                <a:t>xe</a:t>
              </a:r>
              <a:r>
                <a:rPr lang="en-US" sz="2200" baseline="30000" dirty="0" smtClean="0"/>
                <a:t>-</a:t>
              </a:r>
              <a:r>
                <a:rPr lang="en-US" sz="2200" dirty="0" smtClean="0"/>
                <a:t>+ Li</a:t>
              </a:r>
              <a:r>
                <a:rPr lang="en-US" sz="2200" baseline="-25000" dirty="0" smtClean="0"/>
                <a:t>1-x</a:t>
              </a:r>
              <a:r>
                <a:rPr lang="en-US" sz="2200" dirty="0" smtClean="0"/>
                <a:t>CoO</a:t>
              </a:r>
              <a:r>
                <a:rPr lang="en-US" sz="2200" baseline="-25000" dirty="0" smtClean="0"/>
                <a:t>2</a:t>
              </a:r>
              <a:r>
                <a:rPr lang="en-US" sz="2200" dirty="0" smtClean="0"/>
                <a:t> </a:t>
              </a:r>
              <a:endParaRPr lang="en-US" sz="2200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24226" y="5361374"/>
              <a:ext cx="667422" cy="43088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200" dirty="0" smtClean="0"/>
                <a:t>LiCoO</a:t>
              </a:r>
              <a:r>
                <a:rPr lang="en-US" sz="2200" baseline="-25000" dirty="0" smtClean="0"/>
                <a:t>2</a:t>
              </a:r>
              <a:r>
                <a:rPr lang="en-US" sz="2200" dirty="0" smtClean="0"/>
                <a:t> </a:t>
              </a:r>
              <a:endParaRPr lang="en-US" sz="2200" baseline="-25000" dirty="0"/>
            </a:p>
          </p:txBody>
        </p:sp>
        <p:cxnSp>
          <p:nvCxnSpPr>
            <p:cNvPr id="34" name="Straight Arrow Connector 33"/>
            <p:cNvCxnSpPr>
              <a:stCxn id="33" idx="3"/>
              <a:endCxn id="32" idx="1"/>
            </p:cNvCxnSpPr>
            <p:nvPr/>
          </p:nvCxnSpPr>
          <p:spPr>
            <a:xfrm>
              <a:off x="2491648" y="5576818"/>
              <a:ext cx="257118" cy="1333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2060084" y="5665085"/>
            <a:ext cx="2197262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Ex:</a:t>
            </a:r>
            <a:endParaRPr lang="en-US" sz="2200" baseline="-25000" dirty="0"/>
          </a:p>
        </p:txBody>
      </p:sp>
    </p:spTree>
    <p:extLst>
      <p:ext uri="{BB962C8B-B14F-4D97-AF65-F5344CB8AC3E}">
        <p14:creationId xmlns:p14="http://schemas.microsoft.com/office/powerpoint/2010/main" val="24649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28592"/>
            <a:ext cx="9144000" cy="615553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marL="457200"/>
            <a:r>
              <a:rPr lang="en-US" sz="3400" dirty="0" err="1" smtClean="0">
                <a:solidFill>
                  <a:schemeClr val="bg1"/>
                </a:solidFill>
              </a:rPr>
              <a:t>Madelung</a:t>
            </a:r>
            <a:r>
              <a:rPr lang="en-US" sz="3400" dirty="0" smtClean="0">
                <a:solidFill>
                  <a:schemeClr val="bg1"/>
                </a:solidFill>
              </a:rPr>
              <a:t> potential</a:t>
            </a:r>
            <a:endParaRPr lang="en-US" sz="3400" baseline="30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8570" y="1600806"/>
            <a:ext cx="6667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Correction factor to account for ionic interactions – electrostatic potential of oppositely charged 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22821" y="3188383"/>
            <a:ext cx="323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Vm</a:t>
            </a:r>
            <a:r>
              <a:rPr lang="en-US" dirty="0" smtClean="0"/>
              <a:t> = Am(z*e)/(4*pi*Epsilon0*r)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8592"/>
            <a:ext cx="9144000" cy="1138773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What physical phenomena </a:t>
            </a:r>
          </a:p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are described by these metrics? 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331" y="2407463"/>
            <a:ext cx="39943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Specific energy </a:t>
            </a:r>
            <a:r>
              <a:rPr lang="en-US" sz="2200" dirty="0"/>
              <a:t>= capacity </a:t>
            </a:r>
            <a:r>
              <a:rPr lang="en-US" sz="2200" dirty="0" smtClean="0"/>
              <a:t>× </a:t>
            </a:r>
            <a:r>
              <a:rPr lang="en-US" sz="2200" dirty="0" err="1" smtClean="0"/>
              <a:t>V</a:t>
            </a:r>
            <a:r>
              <a:rPr lang="en-US" sz="2200" baseline="-25000" dirty="0" err="1" smtClean="0"/>
              <a:t>oc</a:t>
            </a:r>
            <a:endParaRPr lang="en-US" sz="22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481331" y="1654339"/>
            <a:ext cx="61643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Specific power </a:t>
            </a:r>
            <a:r>
              <a:rPr lang="en-US" sz="2200" dirty="0" smtClean="0"/>
              <a:t>= Specific energy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× time to charge</a:t>
            </a:r>
            <a:endParaRPr lang="en-US" sz="2200" baseline="-25000" dirty="0"/>
          </a:p>
        </p:txBody>
      </p:sp>
      <p:sp>
        <p:nvSpPr>
          <p:cNvPr id="6" name="Left Brace 5"/>
          <p:cNvSpPr/>
          <p:nvPr/>
        </p:nvSpPr>
        <p:spPr>
          <a:xfrm rot="5400000" flipH="1">
            <a:off x="2855489" y="2553626"/>
            <a:ext cx="367557" cy="937003"/>
          </a:xfrm>
          <a:prstGeom prst="leftBrace">
            <a:avLst/>
          </a:prstGeom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36201" y="3205906"/>
            <a:ext cx="2775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charge stored per mass active material</a:t>
            </a:r>
            <a:endParaRPr lang="en-US" sz="22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57523" y="3975347"/>
            <a:ext cx="0" cy="361522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76" y="4336869"/>
            <a:ext cx="1905001" cy="1371600"/>
          </a:xfrm>
          <a:prstGeom prst="parallelogram">
            <a:avLst>
              <a:gd name="adj" fmla="val 34185"/>
            </a:avLst>
          </a:prstGeom>
          <a:effectLst/>
        </p:spPr>
      </p:pic>
      <p:cxnSp>
        <p:nvCxnSpPr>
          <p:cNvPr id="20" name="Straight Arrow Connector 19"/>
          <p:cNvCxnSpPr/>
          <p:nvPr/>
        </p:nvCxnSpPr>
        <p:spPr>
          <a:xfrm>
            <a:off x="2680323" y="4964997"/>
            <a:ext cx="598224" cy="0"/>
          </a:xfrm>
          <a:prstGeom prst="straightConnector1">
            <a:avLst/>
          </a:prstGeom>
          <a:ln w="38100"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1530192" y="5736474"/>
            <a:ext cx="3845549" cy="432220"/>
            <a:chOff x="1824226" y="5361374"/>
            <a:chExt cx="2562909" cy="432220"/>
          </a:xfrm>
        </p:grpSpPr>
        <p:sp>
          <p:nvSpPr>
            <p:cNvPr id="24" name="TextBox 23"/>
            <p:cNvSpPr txBox="1"/>
            <p:nvPr/>
          </p:nvSpPr>
          <p:spPr>
            <a:xfrm>
              <a:off x="2748766" y="5362707"/>
              <a:ext cx="1638369" cy="43088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/>
                <a:t>xLi</a:t>
              </a:r>
              <a:r>
                <a:rPr lang="en-US" sz="2200" baseline="30000" dirty="0" smtClean="0"/>
                <a:t>+</a:t>
              </a:r>
              <a:r>
                <a:rPr lang="en-US" sz="2200" dirty="0" smtClean="0"/>
                <a:t> +</a:t>
              </a:r>
              <a:r>
                <a:rPr lang="en-US" sz="2200" dirty="0" err="1" smtClean="0"/>
                <a:t>xe</a:t>
              </a:r>
              <a:r>
                <a:rPr lang="en-US" sz="2200" baseline="30000" dirty="0" smtClean="0"/>
                <a:t>-</a:t>
              </a:r>
              <a:r>
                <a:rPr lang="en-US" sz="2200" dirty="0" smtClean="0"/>
                <a:t>+ Li</a:t>
              </a:r>
              <a:r>
                <a:rPr lang="en-US" sz="2200" baseline="-25000" dirty="0" smtClean="0"/>
                <a:t>1-x</a:t>
              </a:r>
              <a:r>
                <a:rPr lang="en-US" sz="2200" dirty="0" smtClean="0"/>
                <a:t>CoO</a:t>
              </a:r>
              <a:r>
                <a:rPr lang="en-US" sz="2200" baseline="-25000" dirty="0" smtClean="0"/>
                <a:t>2</a:t>
              </a:r>
              <a:r>
                <a:rPr lang="en-US" sz="2200" dirty="0" smtClean="0"/>
                <a:t> </a:t>
              </a:r>
              <a:endParaRPr lang="en-US" sz="2200" baseline="-25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24226" y="5361374"/>
              <a:ext cx="667422" cy="43088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200" dirty="0" smtClean="0"/>
                <a:t>LiCoO</a:t>
              </a:r>
              <a:r>
                <a:rPr lang="en-US" sz="2200" baseline="-25000" dirty="0" smtClean="0"/>
                <a:t>2</a:t>
              </a:r>
              <a:r>
                <a:rPr lang="en-US" sz="2200" dirty="0" smtClean="0"/>
                <a:t> </a:t>
              </a:r>
              <a:endParaRPr lang="en-US" sz="2200" baseline="-25000" dirty="0"/>
            </a:p>
          </p:txBody>
        </p:sp>
        <p:cxnSp>
          <p:nvCxnSpPr>
            <p:cNvPr id="26" name="Straight Arrow Connector 25"/>
            <p:cNvCxnSpPr>
              <a:stCxn id="25" idx="3"/>
              <a:endCxn id="24" idx="1"/>
            </p:cNvCxnSpPr>
            <p:nvPr/>
          </p:nvCxnSpPr>
          <p:spPr>
            <a:xfrm>
              <a:off x="2491648" y="5576818"/>
              <a:ext cx="257118" cy="1333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081285" y="5739204"/>
            <a:ext cx="2197262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Ex:</a:t>
            </a:r>
            <a:endParaRPr lang="en-US" sz="2200" baseline="-25000" dirty="0"/>
          </a:p>
        </p:txBody>
      </p:sp>
      <p:grpSp>
        <p:nvGrpSpPr>
          <p:cNvPr id="5" name="Group 4"/>
          <p:cNvGrpSpPr/>
          <p:nvPr/>
        </p:nvGrpSpPr>
        <p:grpSpPr>
          <a:xfrm>
            <a:off x="3145208" y="4335457"/>
            <a:ext cx="1905001" cy="1371600"/>
            <a:chOff x="3241388" y="5023933"/>
            <a:chExt cx="1905001" cy="137160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1388" y="5023933"/>
              <a:ext cx="1905001" cy="1371600"/>
            </a:xfrm>
            <a:prstGeom prst="parallelogram">
              <a:avLst>
                <a:gd name="adj" fmla="val 34185"/>
              </a:avLst>
            </a:prstGeom>
            <a:effectLst/>
          </p:spPr>
        </p:pic>
        <p:sp>
          <p:nvSpPr>
            <p:cNvPr id="29" name="Rectangle 28"/>
            <p:cNvSpPr/>
            <p:nvPr/>
          </p:nvSpPr>
          <p:spPr>
            <a:xfrm>
              <a:off x="4695636" y="5374639"/>
              <a:ext cx="181164" cy="1570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178361" y="5370020"/>
              <a:ext cx="181164" cy="1570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666549" y="5370020"/>
              <a:ext cx="181164" cy="1570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753446" y="5856500"/>
              <a:ext cx="181164" cy="1570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265504" y="5867584"/>
              <a:ext cx="181164" cy="1570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622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8592"/>
            <a:ext cx="9144000" cy="1138773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What physical phenomena </a:t>
            </a:r>
          </a:p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are described by these metrics? 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331" y="2407463"/>
            <a:ext cx="39943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Specific energy </a:t>
            </a:r>
            <a:r>
              <a:rPr lang="en-US" sz="2200" dirty="0"/>
              <a:t>= capacity </a:t>
            </a:r>
            <a:r>
              <a:rPr lang="en-US" sz="2200" dirty="0" smtClean="0"/>
              <a:t>× </a:t>
            </a:r>
            <a:r>
              <a:rPr lang="en-US" sz="2200" dirty="0" err="1" smtClean="0"/>
              <a:t>V</a:t>
            </a:r>
            <a:r>
              <a:rPr lang="en-US" sz="2200" baseline="-25000" dirty="0" err="1" smtClean="0"/>
              <a:t>oc</a:t>
            </a:r>
            <a:endParaRPr lang="en-US" sz="22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481331" y="1654339"/>
            <a:ext cx="61643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Specific power </a:t>
            </a:r>
            <a:r>
              <a:rPr lang="en-US" sz="2200" dirty="0" smtClean="0"/>
              <a:t>= Specific energy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× time to charge</a:t>
            </a:r>
            <a:endParaRPr lang="en-US" sz="2200" baseline="-25000" dirty="0"/>
          </a:p>
        </p:txBody>
      </p:sp>
      <p:sp>
        <p:nvSpPr>
          <p:cNvPr id="6" name="Left Brace 5"/>
          <p:cNvSpPr/>
          <p:nvPr/>
        </p:nvSpPr>
        <p:spPr>
          <a:xfrm rot="5400000" flipH="1">
            <a:off x="2855489" y="2553626"/>
            <a:ext cx="367557" cy="937003"/>
          </a:xfrm>
          <a:prstGeom prst="leftBrace">
            <a:avLst/>
          </a:prstGeom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36201" y="3205906"/>
            <a:ext cx="2775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charge stored per mass active material</a:t>
            </a:r>
            <a:endParaRPr lang="en-US" sz="22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278399" y="2651105"/>
            <a:ext cx="1097342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51447" y="2435661"/>
            <a:ext cx="20264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V</a:t>
            </a:r>
            <a:r>
              <a:rPr lang="en-US" sz="2200" baseline="-25000" dirty="0" err="1" smtClean="0"/>
              <a:t>oc</a:t>
            </a:r>
            <a:r>
              <a:rPr lang="en-US" sz="2200" dirty="0" smtClean="0"/>
              <a:t> = (</a:t>
            </a:r>
            <a:r>
              <a:rPr lang="en-US" sz="2200" dirty="0" err="1" smtClean="0"/>
              <a:t>μ</a:t>
            </a:r>
            <a:r>
              <a:rPr lang="en-US" sz="2200" baseline="-25000" dirty="0" err="1" smtClean="0"/>
              <a:t>A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– </a:t>
            </a:r>
            <a:r>
              <a:rPr lang="en-US" sz="2200" dirty="0" err="1" smtClean="0"/>
              <a:t>μ</a:t>
            </a:r>
            <a:r>
              <a:rPr lang="en-US" sz="2200" baseline="-25000" dirty="0" err="1" smtClean="0"/>
              <a:t>C</a:t>
            </a:r>
            <a:r>
              <a:rPr lang="en-US" sz="2200" dirty="0" smtClean="0"/>
              <a:t>)/</a:t>
            </a:r>
            <a:r>
              <a:rPr lang="en-US" sz="2200" i="1" dirty="0" smtClean="0"/>
              <a:t>e</a:t>
            </a:r>
            <a:endParaRPr lang="en-US" sz="22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551447" y="3179738"/>
            <a:ext cx="22108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V</a:t>
            </a:r>
            <a:r>
              <a:rPr lang="en-US" sz="2200" baseline="-25000" dirty="0" err="1" smtClean="0"/>
              <a:t>oc</a:t>
            </a:r>
            <a:r>
              <a:rPr lang="en-US" sz="2200" dirty="0" smtClean="0"/>
              <a:t> = EMF</a:t>
            </a:r>
            <a:r>
              <a:rPr lang="en-US" sz="2200" baseline="-25000" dirty="0" smtClean="0"/>
              <a:t>C </a:t>
            </a:r>
            <a:r>
              <a:rPr lang="en-US" sz="2200" dirty="0" smtClean="0"/>
              <a:t>- EMF</a:t>
            </a:r>
            <a:r>
              <a:rPr lang="en-US" sz="2200" baseline="-25000" dirty="0" smtClean="0"/>
              <a:t>A</a:t>
            </a:r>
            <a:endParaRPr lang="en-US" sz="22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57523" y="3975347"/>
            <a:ext cx="0" cy="361522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76" y="4336869"/>
            <a:ext cx="1905001" cy="1371600"/>
          </a:xfrm>
          <a:prstGeom prst="parallelogram">
            <a:avLst>
              <a:gd name="adj" fmla="val 34185"/>
            </a:avLst>
          </a:prstGeom>
          <a:effectLst/>
        </p:spPr>
      </p:pic>
      <p:cxnSp>
        <p:nvCxnSpPr>
          <p:cNvPr id="20" name="Straight Arrow Connector 19"/>
          <p:cNvCxnSpPr/>
          <p:nvPr/>
        </p:nvCxnSpPr>
        <p:spPr>
          <a:xfrm>
            <a:off x="2680323" y="4964997"/>
            <a:ext cx="598224" cy="0"/>
          </a:xfrm>
          <a:prstGeom prst="straightConnector1">
            <a:avLst/>
          </a:prstGeom>
          <a:ln w="38100"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1530192" y="5736474"/>
            <a:ext cx="3845549" cy="432220"/>
            <a:chOff x="1824226" y="5361374"/>
            <a:chExt cx="2562909" cy="432220"/>
          </a:xfrm>
        </p:grpSpPr>
        <p:sp>
          <p:nvSpPr>
            <p:cNvPr id="24" name="TextBox 23"/>
            <p:cNvSpPr txBox="1"/>
            <p:nvPr/>
          </p:nvSpPr>
          <p:spPr>
            <a:xfrm>
              <a:off x="2748766" y="5362707"/>
              <a:ext cx="1638369" cy="43088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/>
                <a:t>xLi</a:t>
              </a:r>
              <a:r>
                <a:rPr lang="en-US" sz="2200" baseline="30000" dirty="0" smtClean="0"/>
                <a:t>+</a:t>
              </a:r>
              <a:r>
                <a:rPr lang="en-US" sz="2200" dirty="0" smtClean="0"/>
                <a:t> +</a:t>
              </a:r>
              <a:r>
                <a:rPr lang="en-US" sz="2200" dirty="0" err="1" smtClean="0"/>
                <a:t>xe</a:t>
              </a:r>
              <a:r>
                <a:rPr lang="en-US" sz="2200" baseline="30000" dirty="0" smtClean="0"/>
                <a:t>-</a:t>
              </a:r>
              <a:r>
                <a:rPr lang="en-US" sz="2200" dirty="0" smtClean="0"/>
                <a:t>+ Li</a:t>
              </a:r>
              <a:r>
                <a:rPr lang="en-US" sz="2200" baseline="-25000" dirty="0" smtClean="0"/>
                <a:t>1-x</a:t>
              </a:r>
              <a:r>
                <a:rPr lang="en-US" sz="2200" dirty="0" smtClean="0"/>
                <a:t>CoO</a:t>
              </a:r>
              <a:r>
                <a:rPr lang="en-US" sz="2200" baseline="-25000" dirty="0" smtClean="0"/>
                <a:t>2</a:t>
              </a:r>
              <a:r>
                <a:rPr lang="en-US" sz="2200" dirty="0" smtClean="0"/>
                <a:t> </a:t>
              </a:r>
              <a:endParaRPr lang="en-US" sz="2200" baseline="-25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24226" y="5361374"/>
              <a:ext cx="667422" cy="43088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200" dirty="0" smtClean="0"/>
                <a:t>LiCoO</a:t>
              </a:r>
              <a:r>
                <a:rPr lang="en-US" sz="2200" baseline="-25000" dirty="0" smtClean="0"/>
                <a:t>2</a:t>
              </a:r>
              <a:r>
                <a:rPr lang="en-US" sz="2200" dirty="0" smtClean="0"/>
                <a:t> </a:t>
              </a:r>
              <a:endParaRPr lang="en-US" sz="2200" baseline="-25000" dirty="0"/>
            </a:p>
          </p:txBody>
        </p:sp>
        <p:cxnSp>
          <p:nvCxnSpPr>
            <p:cNvPr id="26" name="Straight Arrow Connector 25"/>
            <p:cNvCxnSpPr>
              <a:stCxn id="25" idx="3"/>
              <a:endCxn id="24" idx="1"/>
            </p:cNvCxnSpPr>
            <p:nvPr/>
          </p:nvCxnSpPr>
          <p:spPr>
            <a:xfrm>
              <a:off x="2491648" y="5576818"/>
              <a:ext cx="257118" cy="1333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081285" y="5739204"/>
            <a:ext cx="2197262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Ex:</a:t>
            </a:r>
            <a:endParaRPr lang="en-US" sz="2200" baseline="-25000" dirty="0"/>
          </a:p>
        </p:txBody>
      </p:sp>
      <p:grpSp>
        <p:nvGrpSpPr>
          <p:cNvPr id="5" name="Group 4"/>
          <p:cNvGrpSpPr/>
          <p:nvPr/>
        </p:nvGrpSpPr>
        <p:grpSpPr>
          <a:xfrm>
            <a:off x="3145208" y="4335457"/>
            <a:ext cx="1905001" cy="1371600"/>
            <a:chOff x="3241388" y="5023933"/>
            <a:chExt cx="1905001" cy="137160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1388" y="5023933"/>
              <a:ext cx="1905001" cy="1371600"/>
            </a:xfrm>
            <a:prstGeom prst="parallelogram">
              <a:avLst>
                <a:gd name="adj" fmla="val 34185"/>
              </a:avLst>
            </a:prstGeom>
            <a:effectLst/>
          </p:spPr>
        </p:pic>
        <p:sp>
          <p:nvSpPr>
            <p:cNvPr id="29" name="Rectangle 28"/>
            <p:cNvSpPr/>
            <p:nvPr/>
          </p:nvSpPr>
          <p:spPr>
            <a:xfrm>
              <a:off x="4695636" y="5374639"/>
              <a:ext cx="181164" cy="1570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178361" y="5370020"/>
              <a:ext cx="181164" cy="1570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666549" y="5370020"/>
              <a:ext cx="181164" cy="1570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753446" y="5856500"/>
              <a:ext cx="181164" cy="1570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265504" y="5867584"/>
              <a:ext cx="181164" cy="1570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868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910" y="234433"/>
            <a:ext cx="25505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How a battery works</a:t>
            </a:r>
            <a:endParaRPr lang="en-US" sz="2200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406755" y="696574"/>
            <a:ext cx="2217187" cy="1834284"/>
            <a:chOff x="2294237" y="1888219"/>
            <a:chExt cx="4456449" cy="3686831"/>
          </a:xfrm>
        </p:grpSpPr>
        <p:grpSp>
          <p:nvGrpSpPr>
            <p:cNvPr id="8" name="Group 7"/>
            <p:cNvGrpSpPr/>
            <p:nvPr/>
          </p:nvGrpSpPr>
          <p:grpSpPr>
            <a:xfrm>
              <a:off x="2294237" y="1888219"/>
              <a:ext cx="4456449" cy="3686831"/>
              <a:chOff x="975360" y="1986098"/>
              <a:chExt cx="4164885" cy="340886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667" t="44222" r="12667" b="11556"/>
              <a:stretch/>
            </p:blipFill>
            <p:spPr>
              <a:xfrm>
                <a:off x="975360" y="2712720"/>
                <a:ext cx="4164885" cy="2682240"/>
              </a:xfrm>
              <a:prstGeom prst="rect">
                <a:avLst/>
              </a:prstGeom>
            </p:spPr>
          </p:pic>
          <p:cxnSp>
            <p:nvCxnSpPr>
              <p:cNvPr id="13" name="Straight Connector 12"/>
              <p:cNvCxnSpPr/>
              <p:nvPr/>
            </p:nvCxnSpPr>
            <p:spPr>
              <a:xfrm flipV="1">
                <a:off x="1463040" y="2171700"/>
                <a:ext cx="0" cy="5638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606801" y="2171700"/>
                <a:ext cx="0" cy="5638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443633" y="2178020"/>
                <a:ext cx="1112287" cy="75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2816610" y="1993173"/>
                <a:ext cx="156755" cy="29935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3118083" y="1986098"/>
                <a:ext cx="156755" cy="29935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 flipH="1" flipV="1">
                <a:off x="3274838" y="1986098"/>
                <a:ext cx="156755" cy="29935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 flipH="1" flipV="1">
                <a:off x="2962714" y="1991540"/>
                <a:ext cx="156755" cy="29935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0800000" flipH="1" flipV="1">
                <a:off x="2654411" y="2007870"/>
                <a:ext cx="156755" cy="29935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2559202" y="2000794"/>
                <a:ext cx="95208" cy="17798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3433729" y="2164625"/>
                <a:ext cx="81969" cy="12627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12" idx="0"/>
                <a:endCxn id="12" idx="2"/>
              </p:cNvCxnSpPr>
              <p:nvPr/>
            </p:nvCxnSpPr>
            <p:spPr>
              <a:xfrm>
                <a:off x="3057803" y="2712720"/>
                <a:ext cx="0" cy="2682240"/>
              </a:xfrm>
              <a:prstGeom prst="line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  <a:prstDash val="lg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/>
            <p:cNvCxnSpPr/>
            <p:nvPr/>
          </p:nvCxnSpPr>
          <p:spPr>
            <a:xfrm>
              <a:off x="5006961" y="2097523"/>
              <a:ext cx="344220" cy="183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733230" y="2098439"/>
              <a:ext cx="444443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334053" y="1911766"/>
              <a:ext cx="324520" cy="18850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3188463" y="1970298"/>
            <a:ext cx="3010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V and chemical potential</a:t>
            </a:r>
            <a:endParaRPr lang="en-US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6567210" y="3774812"/>
            <a:ext cx="21005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Batteries by DOS</a:t>
            </a:r>
            <a:endParaRPr lang="en-US" sz="22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6329835" y="4199822"/>
            <a:ext cx="1914018" cy="2257425"/>
            <a:chOff x="8971843" y="3186113"/>
            <a:chExt cx="2733466" cy="3654097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10338576" y="3186113"/>
              <a:ext cx="2" cy="3654097"/>
            </a:xfrm>
            <a:prstGeom prst="line">
              <a:avLst/>
            </a:prstGeom>
            <a:ln w="28575"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Arc 29"/>
            <p:cNvSpPr/>
            <p:nvPr/>
          </p:nvSpPr>
          <p:spPr>
            <a:xfrm rot="16200000" flipV="1">
              <a:off x="9604742" y="4930677"/>
              <a:ext cx="1467666" cy="1352133"/>
            </a:xfrm>
            <a:prstGeom prst="arc">
              <a:avLst>
                <a:gd name="adj1" fmla="val 10836817"/>
                <a:gd name="adj2" fmla="val 0"/>
              </a:avLst>
            </a:prstGeom>
            <a:solidFill>
              <a:schemeClr val="accent6">
                <a:lumMod val="50000"/>
                <a:alpha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 rot="16200000" flipV="1">
              <a:off x="10176993" y="2997422"/>
              <a:ext cx="323166" cy="2733466"/>
            </a:xfrm>
            <a:prstGeom prst="arc">
              <a:avLst>
                <a:gd name="adj1" fmla="val 10836817"/>
                <a:gd name="adj2" fmla="val 0"/>
              </a:avLst>
            </a:prstGeom>
            <a:gradFill flip="none" rotWithShape="0">
              <a:gsLst>
                <a:gs pos="100000">
                  <a:srgbClr val="BDD0E6"/>
                </a:gs>
                <a:gs pos="100000">
                  <a:srgbClr val="D9E4F1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0">
                  <a:schemeClr val="accent4">
                    <a:lumMod val="75000"/>
                  </a:schemeClr>
                </a:gs>
                <a:gs pos="95000">
                  <a:schemeClr val="accent4">
                    <a:lumMod val="75000"/>
                  </a:schemeClr>
                </a:gs>
              </a:gsLst>
              <a:lin ang="5400000" scaled="1"/>
              <a:tileRect/>
            </a:gradFill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 rot="16200000" flipV="1">
              <a:off x="10176993" y="2352024"/>
              <a:ext cx="323166" cy="2733466"/>
            </a:xfrm>
            <a:prstGeom prst="arc">
              <a:avLst>
                <a:gd name="adj1" fmla="val 10836817"/>
                <a:gd name="adj2" fmla="val 0"/>
              </a:avLst>
            </a:prstGeom>
            <a:ln>
              <a:solidFill>
                <a:schemeClr val="accent4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0338576" y="4373511"/>
              <a:ext cx="1366733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782199" y="2401185"/>
            <a:ext cx="3547634" cy="3286292"/>
            <a:chOff x="2534650" y="2214396"/>
            <a:chExt cx="3918983" cy="3617931"/>
          </a:xfrm>
        </p:grpSpPr>
        <p:grpSp>
          <p:nvGrpSpPr>
            <p:cNvPr id="39" name="Group 38"/>
            <p:cNvGrpSpPr>
              <a:grpSpLocks noChangeAspect="1"/>
            </p:cNvGrpSpPr>
            <p:nvPr/>
          </p:nvGrpSpPr>
          <p:grpSpPr>
            <a:xfrm>
              <a:off x="2681883" y="2214396"/>
              <a:ext cx="3771750" cy="3394576"/>
              <a:chOff x="576050" y="1347371"/>
              <a:chExt cx="5444113" cy="4899703"/>
            </a:xfrm>
          </p:grpSpPr>
          <p:pic>
            <p:nvPicPr>
              <p:cNvPr id="40" name="Picture 39" descr="homolumo_GoodenoughKim2009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050" y="1347371"/>
                <a:ext cx="5444113" cy="4899703"/>
              </a:xfrm>
              <a:prstGeom prst="rect">
                <a:avLst/>
              </a:prstGeom>
            </p:spPr>
          </p:pic>
          <p:sp>
            <p:nvSpPr>
              <p:cNvPr id="41" name="Rectangle 40"/>
              <p:cNvSpPr/>
              <p:nvPr/>
            </p:nvSpPr>
            <p:spPr>
              <a:xfrm>
                <a:off x="4169518" y="2180175"/>
                <a:ext cx="1011473" cy="7079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781995" y="4580179"/>
                <a:ext cx="1011473" cy="7079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849662" y="2141529"/>
                <a:ext cx="1236024" cy="7079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849662" y="4568941"/>
                <a:ext cx="1236024" cy="7079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2534650" y="4628700"/>
              <a:ext cx="3805408" cy="12036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099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910" y="234433"/>
            <a:ext cx="25505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How a battery works</a:t>
            </a:r>
            <a:endParaRPr lang="en-US" sz="2200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406755" y="696574"/>
            <a:ext cx="2217187" cy="1834284"/>
            <a:chOff x="2294237" y="1888219"/>
            <a:chExt cx="4456449" cy="3686831"/>
          </a:xfrm>
        </p:grpSpPr>
        <p:grpSp>
          <p:nvGrpSpPr>
            <p:cNvPr id="8" name="Group 7"/>
            <p:cNvGrpSpPr/>
            <p:nvPr/>
          </p:nvGrpSpPr>
          <p:grpSpPr>
            <a:xfrm>
              <a:off x="2294237" y="1888219"/>
              <a:ext cx="4456449" cy="3686831"/>
              <a:chOff x="975360" y="1986098"/>
              <a:chExt cx="4164885" cy="340886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667" t="44222" r="12667" b="11556"/>
              <a:stretch/>
            </p:blipFill>
            <p:spPr>
              <a:xfrm>
                <a:off x="975360" y="2712720"/>
                <a:ext cx="4164885" cy="2682240"/>
              </a:xfrm>
              <a:prstGeom prst="rect">
                <a:avLst/>
              </a:prstGeom>
            </p:spPr>
          </p:pic>
          <p:cxnSp>
            <p:nvCxnSpPr>
              <p:cNvPr id="13" name="Straight Connector 12"/>
              <p:cNvCxnSpPr/>
              <p:nvPr/>
            </p:nvCxnSpPr>
            <p:spPr>
              <a:xfrm flipV="1">
                <a:off x="1463040" y="2171700"/>
                <a:ext cx="0" cy="5638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606801" y="2171700"/>
                <a:ext cx="0" cy="5638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443633" y="2178020"/>
                <a:ext cx="1112287" cy="75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2816610" y="1993173"/>
                <a:ext cx="156755" cy="29935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3118083" y="1986098"/>
                <a:ext cx="156755" cy="29935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 flipH="1" flipV="1">
                <a:off x="3274838" y="1986098"/>
                <a:ext cx="156755" cy="29935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 flipH="1" flipV="1">
                <a:off x="2962714" y="1991540"/>
                <a:ext cx="156755" cy="29935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0800000" flipH="1" flipV="1">
                <a:off x="2654411" y="2007870"/>
                <a:ext cx="156755" cy="29935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2559202" y="2000794"/>
                <a:ext cx="95208" cy="17798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3433729" y="2164625"/>
                <a:ext cx="81969" cy="12627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12" idx="0"/>
                <a:endCxn id="12" idx="2"/>
              </p:cNvCxnSpPr>
              <p:nvPr/>
            </p:nvCxnSpPr>
            <p:spPr>
              <a:xfrm>
                <a:off x="3057803" y="2712720"/>
                <a:ext cx="0" cy="2682240"/>
              </a:xfrm>
              <a:prstGeom prst="line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  <a:prstDash val="lg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/>
            <p:cNvCxnSpPr/>
            <p:nvPr/>
          </p:nvCxnSpPr>
          <p:spPr>
            <a:xfrm>
              <a:off x="5006961" y="2097523"/>
              <a:ext cx="344220" cy="183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733230" y="2098439"/>
              <a:ext cx="444443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334053" y="1911766"/>
              <a:ext cx="324520" cy="18850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3188463" y="1970298"/>
            <a:ext cx="3010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V and chemical potential</a:t>
            </a:r>
            <a:endParaRPr lang="en-US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6567210" y="3774812"/>
            <a:ext cx="21005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Batteries by DOS</a:t>
            </a:r>
            <a:endParaRPr lang="en-US" sz="22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6329835" y="4199822"/>
            <a:ext cx="1914018" cy="2257425"/>
            <a:chOff x="8971843" y="3186113"/>
            <a:chExt cx="2733466" cy="3654097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10338576" y="3186113"/>
              <a:ext cx="2" cy="3654097"/>
            </a:xfrm>
            <a:prstGeom prst="line">
              <a:avLst/>
            </a:prstGeom>
            <a:ln w="28575"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Arc 29"/>
            <p:cNvSpPr/>
            <p:nvPr/>
          </p:nvSpPr>
          <p:spPr>
            <a:xfrm rot="16200000" flipV="1">
              <a:off x="9604742" y="4930677"/>
              <a:ext cx="1467666" cy="1352133"/>
            </a:xfrm>
            <a:prstGeom prst="arc">
              <a:avLst>
                <a:gd name="adj1" fmla="val 10836817"/>
                <a:gd name="adj2" fmla="val 0"/>
              </a:avLst>
            </a:prstGeom>
            <a:solidFill>
              <a:schemeClr val="accent6">
                <a:lumMod val="50000"/>
                <a:alpha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 rot="16200000" flipV="1">
              <a:off x="10176993" y="2997422"/>
              <a:ext cx="323166" cy="2733466"/>
            </a:xfrm>
            <a:prstGeom prst="arc">
              <a:avLst>
                <a:gd name="adj1" fmla="val 10836817"/>
                <a:gd name="adj2" fmla="val 0"/>
              </a:avLst>
            </a:prstGeom>
            <a:gradFill flip="none" rotWithShape="0">
              <a:gsLst>
                <a:gs pos="100000">
                  <a:srgbClr val="BDD0E6"/>
                </a:gs>
                <a:gs pos="100000">
                  <a:srgbClr val="D9E4F1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0">
                  <a:schemeClr val="accent4">
                    <a:lumMod val="75000"/>
                  </a:schemeClr>
                </a:gs>
                <a:gs pos="95000">
                  <a:schemeClr val="accent4">
                    <a:lumMod val="75000"/>
                  </a:schemeClr>
                </a:gs>
              </a:gsLst>
              <a:lin ang="5400000" scaled="1"/>
              <a:tileRect/>
            </a:gradFill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 rot="16200000" flipV="1">
              <a:off x="10176993" y="2352024"/>
              <a:ext cx="323166" cy="2733466"/>
            </a:xfrm>
            <a:prstGeom prst="arc">
              <a:avLst>
                <a:gd name="adj1" fmla="val 10836817"/>
                <a:gd name="adj2" fmla="val 0"/>
              </a:avLst>
            </a:prstGeom>
            <a:ln>
              <a:solidFill>
                <a:schemeClr val="accent4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0338576" y="4373511"/>
              <a:ext cx="1366733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782199" y="2401185"/>
            <a:ext cx="3547634" cy="3286292"/>
            <a:chOff x="2534650" y="2214396"/>
            <a:chExt cx="3918983" cy="3617931"/>
          </a:xfrm>
        </p:grpSpPr>
        <p:grpSp>
          <p:nvGrpSpPr>
            <p:cNvPr id="39" name="Group 38"/>
            <p:cNvGrpSpPr>
              <a:grpSpLocks noChangeAspect="1"/>
            </p:cNvGrpSpPr>
            <p:nvPr/>
          </p:nvGrpSpPr>
          <p:grpSpPr>
            <a:xfrm>
              <a:off x="2681883" y="2214396"/>
              <a:ext cx="3771750" cy="3394576"/>
              <a:chOff x="576050" y="1347371"/>
              <a:chExt cx="5444113" cy="4899703"/>
            </a:xfrm>
          </p:grpSpPr>
          <p:pic>
            <p:nvPicPr>
              <p:cNvPr id="40" name="Picture 39" descr="homolumo_GoodenoughKim2009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050" y="1347371"/>
                <a:ext cx="5444113" cy="4899703"/>
              </a:xfrm>
              <a:prstGeom prst="rect">
                <a:avLst/>
              </a:prstGeom>
            </p:spPr>
          </p:pic>
          <p:sp>
            <p:nvSpPr>
              <p:cNvPr id="41" name="Rectangle 40"/>
              <p:cNvSpPr/>
              <p:nvPr/>
            </p:nvSpPr>
            <p:spPr>
              <a:xfrm>
                <a:off x="4169518" y="2180175"/>
                <a:ext cx="1011473" cy="7079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781995" y="4580179"/>
                <a:ext cx="1011473" cy="7079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849662" y="2141529"/>
                <a:ext cx="1236024" cy="7079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849662" y="4568941"/>
                <a:ext cx="1236024" cy="7079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2534650" y="4628700"/>
              <a:ext cx="3805408" cy="12036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2828739" y="23202"/>
            <a:ext cx="6246002" cy="66952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7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94237" y="1888219"/>
            <a:ext cx="4456449" cy="4056174"/>
            <a:chOff x="2294237" y="1888219"/>
            <a:chExt cx="4456449" cy="4056174"/>
          </a:xfrm>
        </p:grpSpPr>
        <p:grpSp>
          <p:nvGrpSpPr>
            <p:cNvPr id="65" name="Group 64"/>
            <p:cNvGrpSpPr/>
            <p:nvPr/>
          </p:nvGrpSpPr>
          <p:grpSpPr>
            <a:xfrm>
              <a:off x="2294237" y="1888219"/>
              <a:ext cx="4456449" cy="4056174"/>
              <a:chOff x="975360" y="1986098"/>
              <a:chExt cx="4164885" cy="375035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667" t="44222" r="12667" b="11556"/>
              <a:stretch/>
            </p:blipFill>
            <p:spPr>
              <a:xfrm>
                <a:off x="975360" y="2712720"/>
                <a:ext cx="4164885" cy="2682240"/>
              </a:xfrm>
              <a:prstGeom prst="rect">
                <a:avLst/>
              </a:prstGeom>
            </p:spPr>
          </p:pic>
          <p:cxnSp>
            <p:nvCxnSpPr>
              <p:cNvPr id="6" name="Straight Connector 5"/>
              <p:cNvCxnSpPr/>
              <p:nvPr/>
            </p:nvCxnSpPr>
            <p:spPr>
              <a:xfrm flipV="1">
                <a:off x="1463040" y="2171700"/>
                <a:ext cx="0" cy="5638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V="1">
                <a:off x="4606801" y="2171700"/>
                <a:ext cx="0" cy="5638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443633" y="2178020"/>
                <a:ext cx="1112287" cy="75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2816610" y="1993173"/>
                <a:ext cx="156755" cy="29935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3118083" y="1986098"/>
                <a:ext cx="156755" cy="29935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0800000" flipH="1" flipV="1">
                <a:off x="3274838" y="1986098"/>
                <a:ext cx="156755" cy="29935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10800000" flipH="1" flipV="1">
                <a:off x="2962714" y="1991540"/>
                <a:ext cx="156755" cy="29935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 flipH="1" flipV="1">
                <a:off x="2654411" y="2007870"/>
                <a:ext cx="156755" cy="29935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2559202" y="2000794"/>
                <a:ext cx="95208" cy="17798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3433729" y="2164625"/>
                <a:ext cx="81969" cy="12627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1063731" y="5367124"/>
                <a:ext cx="7986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Anode</a:t>
                </a:r>
                <a:endParaRPr lang="en-US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119584" y="5365308"/>
                <a:ext cx="974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Cathode</a:t>
                </a:r>
                <a:endParaRPr lang="en-US" dirty="0"/>
              </a:p>
            </p:txBody>
          </p:sp>
          <p:cxnSp>
            <p:nvCxnSpPr>
              <p:cNvPr id="62" name="Straight Connector 61"/>
              <p:cNvCxnSpPr>
                <a:stCxn id="3" idx="0"/>
                <a:endCxn id="3" idx="2"/>
              </p:cNvCxnSpPr>
              <p:nvPr/>
            </p:nvCxnSpPr>
            <p:spPr>
              <a:xfrm>
                <a:off x="3057803" y="2712720"/>
                <a:ext cx="0" cy="2682240"/>
              </a:xfrm>
              <a:prstGeom prst="line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  <a:prstDash val="lg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/>
            <p:cNvCxnSpPr/>
            <p:nvPr/>
          </p:nvCxnSpPr>
          <p:spPr>
            <a:xfrm>
              <a:off x="5006961" y="2097523"/>
              <a:ext cx="344220" cy="183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733230" y="2098439"/>
              <a:ext cx="444443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334053" y="1911766"/>
              <a:ext cx="324520" cy="18850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0" y="128592"/>
            <a:ext cx="9144000" cy="1138773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marL="457200"/>
            <a:r>
              <a:rPr lang="en-US" sz="3400" dirty="0" smtClean="0">
                <a:solidFill>
                  <a:schemeClr val="bg1"/>
                </a:solidFill>
              </a:rPr>
              <a:t>Li</a:t>
            </a:r>
            <a:r>
              <a:rPr lang="en-US" sz="3400" baseline="30000" dirty="0" smtClean="0">
                <a:solidFill>
                  <a:schemeClr val="bg1"/>
                </a:solidFill>
              </a:rPr>
              <a:t>+</a:t>
            </a:r>
            <a:r>
              <a:rPr lang="en-US" sz="3400" dirty="0" smtClean="0">
                <a:solidFill>
                  <a:schemeClr val="bg1"/>
                </a:solidFill>
              </a:rPr>
              <a:t> ions and electrons are shuttled between electrodes to store and deliver energy</a:t>
            </a:r>
            <a:endParaRPr lang="en-US" sz="34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3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2854</TotalTime>
  <Words>2480</Words>
  <Application>Microsoft Office PowerPoint</Application>
  <PresentationFormat>On-screen Show (4:3)</PresentationFormat>
  <Paragraphs>387</Paragraphs>
  <Slides>41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MS Mincho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Butala</dc:creator>
  <cp:lastModifiedBy>Megan</cp:lastModifiedBy>
  <cp:revision>141</cp:revision>
  <dcterms:created xsi:type="dcterms:W3CDTF">2013-02-14T22:28:44Z</dcterms:created>
  <dcterms:modified xsi:type="dcterms:W3CDTF">2014-06-02T20:49:42Z</dcterms:modified>
</cp:coreProperties>
</file>