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8" r:id="rId5"/>
    <p:sldId id="259" r:id="rId6"/>
    <p:sldId id="262" r:id="rId7"/>
    <p:sldId id="261" r:id="rId8"/>
    <p:sldId id="264" r:id="rId9"/>
    <p:sldId id="275" r:id="rId10"/>
    <p:sldId id="268" r:id="rId11"/>
    <p:sldId id="273" r:id="rId12"/>
    <p:sldId id="269" r:id="rId13"/>
    <p:sldId id="270" r:id="rId14"/>
    <p:sldId id="271" r:id="rId15"/>
    <p:sldId id="272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387" autoAdjust="0"/>
  </p:normalViewPr>
  <p:slideViewPr>
    <p:cSldViewPr snapToGrid="0" snapToObjects="1">
      <p:cViewPr varScale="1">
        <p:scale>
          <a:sx n="77" d="100"/>
          <a:sy n="77" d="100"/>
        </p:scale>
        <p:origin x="-1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288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BE17A-CD7A-3D47-954C-29239861A6E8}" type="datetimeFigureOut">
              <a:rPr lang="en-US" smtClean="0"/>
              <a:t>5/26/14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4486" y="457200"/>
            <a:ext cx="2580857" cy="193564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2392843"/>
            <a:ext cx="5486400" cy="606535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0A6F2-B6B3-2147-AF31-7684DCC3FD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4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3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70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74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4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05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371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88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11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8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47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0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08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4525" y="457200"/>
            <a:ext cx="2581275" cy="1935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8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0A6F2-B6B3-2147-AF31-7684DCC3FD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7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92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6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05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6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3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12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52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7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44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8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67612-2598-5F43-8F4F-B6C5083A49B7}" type="datetimeFigureOut">
              <a:rPr lang="en-US" smtClean="0"/>
              <a:t>5/26/14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21A1C-4C15-1740-A05C-2D9DD839A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Off-centering Distortions in </a:t>
            </a:r>
            <a:r>
              <a:rPr lang="en-US" dirty="0" err="1" smtClean="0"/>
              <a:t>Thermoelectrics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Jonathon Bechtel</a:t>
            </a:r>
          </a:p>
          <a:p>
            <a:r>
              <a:rPr lang="en-US" dirty="0" smtClean="0"/>
              <a:t>May 28,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8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Reconsider simple rock-salt thermoelectric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5058" y="2194496"/>
            <a:ext cx="3791742" cy="381523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Early evidence of off-centering upon </a:t>
            </a:r>
            <a:r>
              <a:rPr lang="en-US" i="1" dirty="0" smtClean="0"/>
              <a:t>heating</a:t>
            </a:r>
          </a:p>
          <a:p>
            <a:pPr lvl="1"/>
            <a:r>
              <a:rPr lang="en-US" dirty="0" smtClean="0"/>
              <a:t>Asymmetric nearest neighbor peak.</a:t>
            </a:r>
          </a:p>
          <a:p>
            <a:r>
              <a:rPr lang="en-US" dirty="0" smtClean="0"/>
              <a:t>Disordered, off-center </a:t>
            </a:r>
            <a:r>
              <a:rPr lang="en-US" dirty="0" err="1" smtClean="0"/>
              <a:t>cations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8" y="2237602"/>
            <a:ext cx="398145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276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Božin</a:t>
            </a:r>
            <a:r>
              <a:rPr lang="en-US" sz="1100" dirty="0" smtClean="0"/>
              <a:t>, Emil S., Christos D. </a:t>
            </a:r>
            <a:r>
              <a:rPr lang="en-US" sz="1100" dirty="0" err="1" smtClean="0"/>
              <a:t>Malliakas</a:t>
            </a:r>
            <a:r>
              <a:rPr lang="en-US" sz="1100" dirty="0" smtClean="0"/>
              <a:t>, </a:t>
            </a:r>
            <a:r>
              <a:rPr lang="en-US" sz="1100" dirty="0" err="1" smtClean="0"/>
              <a:t>Petros</a:t>
            </a:r>
            <a:r>
              <a:rPr lang="en-US" sz="1100" dirty="0" smtClean="0"/>
              <a:t> </a:t>
            </a:r>
            <a:r>
              <a:rPr lang="en-US" sz="1100" dirty="0" err="1" smtClean="0"/>
              <a:t>Souvatzis</a:t>
            </a:r>
            <a:r>
              <a:rPr lang="en-US" sz="1100" dirty="0" smtClean="0"/>
              <a:t>, Thomas </a:t>
            </a:r>
            <a:r>
              <a:rPr lang="en-US" sz="1100" dirty="0" err="1" smtClean="0"/>
              <a:t>Proffen</a:t>
            </a:r>
            <a:r>
              <a:rPr lang="en-US" sz="1100" dirty="0" smtClean="0"/>
              <a:t>, Nicola A. </a:t>
            </a:r>
            <a:r>
              <a:rPr lang="en-US" sz="1100" dirty="0" err="1" smtClean="0"/>
              <a:t>Spaldin</a:t>
            </a:r>
            <a:r>
              <a:rPr lang="en-US" sz="1100" dirty="0" smtClean="0"/>
              <a:t>, </a:t>
            </a:r>
            <a:r>
              <a:rPr lang="en-US" sz="1100" dirty="0" err="1" smtClean="0"/>
              <a:t>Mercouri</a:t>
            </a:r>
            <a:r>
              <a:rPr lang="en-US" sz="1100" dirty="0" smtClean="0"/>
              <a:t> G. </a:t>
            </a:r>
            <a:r>
              <a:rPr lang="en-US" sz="1100" dirty="0" err="1" smtClean="0"/>
              <a:t>Kanatzidis</a:t>
            </a:r>
            <a:r>
              <a:rPr lang="en-US" sz="1100" dirty="0" smtClean="0"/>
              <a:t>, and Simon JL </a:t>
            </a:r>
            <a:r>
              <a:rPr lang="en-US" sz="1100" dirty="0" err="1" smtClean="0"/>
              <a:t>Billinge</a:t>
            </a:r>
            <a:r>
              <a:rPr lang="en-US" sz="1100" dirty="0" smtClean="0"/>
              <a:t>. "</a:t>
            </a:r>
            <a:r>
              <a:rPr lang="en-US" sz="1100" dirty="0" err="1" smtClean="0"/>
              <a:t>Entropically</a:t>
            </a:r>
            <a:r>
              <a:rPr lang="en-US" sz="1100" dirty="0" smtClean="0"/>
              <a:t> stabilized local dipole formation in lead </a:t>
            </a:r>
            <a:r>
              <a:rPr lang="en-US" sz="1100" dirty="0" err="1" smtClean="0"/>
              <a:t>chalcogenides</a:t>
            </a:r>
            <a:r>
              <a:rPr lang="en-US" sz="1100" dirty="0" smtClean="0"/>
              <a:t>." Science 330, no. 6011 (2010): 1660-1663.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5627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evidence of off-centering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Kastbjerg</a:t>
            </a:r>
            <a:r>
              <a:rPr lang="en-US" sz="1200" dirty="0" smtClean="0"/>
              <a:t>, </a:t>
            </a:r>
            <a:r>
              <a:rPr lang="en-US" sz="1200" dirty="0" err="1" smtClean="0"/>
              <a:t>Sofie</a:t>
            </a:r>
            <a:r>
              <a:rPr lang="en-US" sz="1200" dirty="0" smtClean="0"/>
              <a:t>, </a:t>
            </a:r>
            <a:r>
              <a:rPr lang="en-US" sz="1200" dirty="0" err="1" smtClean="0"/>
              <a:t>Niels</a:t>
            </a:r>
            <a:r>
              <a:rPr lang="en-US" sz="1200" dirty="0" smtClean="0"/>
              <a:t> </a:t>
            </a:r>
            <a:r>
              <a:rPr lang="en-US" sz="1200" dirty="0" err="1" smtClean="0"/>
              <a:t>Bindzus</a:t>
            </a:r>
            <a:r>
              <a:rPr lang="en-US" sz="1200" dirty="0" smtClean="0"/>
              <a:t>, Martin </a:t>
            </a:r>
            <a:r>
              <a:rPr lang="en-US" sz="1200" dirty="0" err="1" smtClean="0"/>
              <a:t>Søndergaard</a:t>
            </a:r>
            <a:r>
              <a:rPr lang="en-US" sz="1200" dirty="0" smtClean="0"/>
              <a:t>, Simon </a:t>
            </a:r>
            <a:r>
              <a:rPr lang="en-US" sz="1200" dirty="0" err="1" smtClean="0"/>
              <a:t>Johnsen</a:t>
            </a:r>
            <a:r>
              <a:rPr lang="en-US" sz="1200" dirty="0" smtClean="0"/>
              <a:t>, Nina Lock, </a:t>
            </a:r>
            <a:r>
              <a:rPr lang="en-US" sz="1200" dirty="0" err="1" smtClean="0"/>
              <a:t>Mogens</a:t>
            </a:r>
            <a:r>
              <a:rPr lang="en-US" sz="1200" dirty="0" smtClean="0"/>
              <a:t> Christensen, Masaki </a:t>
            </a:r>
            <a:r>
              <a:rPr lang="en-US" sz="1200" dirty="0" err="1" smtClean="0"/>
              <a:t>Takata</a:t>
            </a:r>
            <a:r>
              <a:rPr lang="en-US" sz="1200" dirty="0" smtClean="0"/>
              <a:t>, Mark A. </a:t>
            </a:r>
            <a:r>
              <a:rPr lang="en-US" sz="1200" dirty="0" err="1" smtClean="0"/>
              <a:t>Spackman</a:t>
            </a:r>
            <a:r>
              <a:rPr lang="en-US" sz="1200" dirty="0" smtClean="0"/>
              <a:t>, and Bo </a:t>
            </a:r>
            <a:r>
              <a:rPr lang="en-US" sz="1200" dirty="0" err="1" smtClean="0"/>
              <a:t>Brummerstedt</a:t>
            </a:r>
            <a:r>
              <a:rPr lang="en-US" sz="1200" dirty="0" smtClean="0"/>
              <a:t> </a:t>
            </a:r>
            <a:r>
              <a:rPr lang="en-US" sz="1200" dirty="0" err="1" smtClean="0"/>
              <a:t>Iversen</a:t>
            </a:r>
            <a:r>
              <a:rPr lang="en-US" sz="1200" dirty="0" smtClean="0"/>
              <a:t>. "Direct Evidence of </a:t>
            </a:r>
            <a:r>
              <a:rPr lang="en-US" sz="1200" dirty="0" err="1" smtClean="0"/>
              <a:t>Cation</a:t>
            </a:r>
            <a:r>
              <a:rPr lang="en-US" sz="1200" dirty="0" smtClean="0"/>
              <a:t> Disorder in Thermoelectric Lead </a:t>
            </a:r>
            <a:r>
              <a:rPr lang="en-US" sz="1200" dirty="0" err="1" smtClean="0"/>
              <a:t>Chalcogenides</a:t>
            </a:r>
            <a:r>
              <a:rPr lang="en-US" sz="1200" dirty="0" smtClean="0"/>
              <a:t> </a:t>
            </a:r>
            <a:r>
              <a:rPr lang="en-US" sz="1200" dirty="0" err="1" smtClean="0"/>
              <a:t>PbTe</a:t>
            </a:r>
            <a:r>
              <a:rPr lang="en-US" sz="1200" dirty="0" smtClean="0"/>
              <a:t> and </a:t>
            </a:r>
            <a:r>
              <a:rPr lang="en-US" sz="1200" dirty="0" err="1" smtClean="0"/>
              <a:t>PbS</a:t>
            </a:r>
            <a:r>
              <a:rPr lang="en-US" sz="1200" dirty="0" smtClean="0"/>
              <a:t>." Advanced Functional Materials 23, no. 44 (2013): 5477-5483.</a:t>
            </a:r>
            <a:endParaRPr lang="en-US" sz="1200" dirty="0"/>
          </a:p>
        </p:txBody>
      </p:sp>
      <p:pic>
        <p:nvPicPr>
          <p:cNvPr id="8" name="Content Placeholder 7" descr="Screen Shot 2014-05-27 at 10.46.48 A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203" b="-13203"/>
          <a:stretch>
            <a:fillRect/>
          </a:stretch>
        </p:blipFill>
        <p:spPr>
          <a:xfrm>
            <a:off x="4743581" y="1417638"/>
            <a:ext cx="3728800" cy="2050696"/>
          </a:xfrm>
        </p:spPr>
      </p:pic>
      <p:pic>
        <p:nvPicPr>
          <p:cNvPr id="9" name="Picture 8" descr="Screen Shot 2014-05-27 at 10.48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984" y="3468334"/>
            <a:ext cx="3435219" cy="2473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600200"/>
            <a:ext cx="3888994" cy="4303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SPXRD to quantify </a:t>
            </a:r>
            <a:r>
              <a:rPr lang="en-US" dirty="0" err="1" smtClean="0"/>
              <a:t>cation</a:t>
            </a:r>
            <a:r>
              <a:rPr lang="en-US" dirty="0" smtClean="0"/>
              <a:t> disorder</a:t>
            </a:r>
          </a:p>
          <a:p>
            <a:r>
              <a:rPr lang="en-US" dirty="0" smtClean="0"/>
              <a:t>Maximum entropy method for electron densities</a:t>
            </a:r>
          </a:p>
          <a:p>
            <a:r>
              <a:rPr lang="en-US" dirty="0" smtClean="0"/>
              <a:t>Confirm off-centering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38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Rationalize unusual behavior with simple thermodynamic argument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10" y="1696226"/>
            <a:ext cx="7543800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67310" y="4714064"/>
            <a:ext cx="7819490" cy="14120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 = U – T*S</a:t>
            </a:r>
          </a:p>
          <a:p>
            <a:r>
              <a:rPr lang="en-US" dirty="0" smtClean="0"/>
              <a:t>Metastable state </a:t>
            </a:r>
            <a:r>
              <a:rPr lang="en-US" dirty="0" err="1" smtClean="0"/>
              <a:t>entropically</a:t>
            </a:r>
            <a:r>
              <a:rPr lang="en-US" dirty="0" smtClean="0"/>
              <a:t> stabilized at high temperature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4276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Božin</a:t>
            </a:r>
            <a:r>
              <a:rPr lang="en-US" sz="1100" dirty="0" smtClean="0"/>
              <a:t>, Emil S., Christos D. </a:t>
            </a:r>
            <a:r>
              <a:rPr lang="en-US" sz="1100" dirty="0" err="1" smtClean="0"/>
              <a:t>Malliakas</a:t>
            </a:r>
            <a:r>
              <a:rPr lang="en-US" sz="1100" dirty="0" smtClean="0"/>
              <a:t>, </a:t>
            </a:r>
            <a:r>
              <a:rPr lang="en-US" sz="1100" dirty="0" err="1" smtClean="0"/>
              <a:t>Petros</a:t>
            </a:r>
            <a:r>
              <a:rPr lang="en-US" sz="1100" dirty="0" smtClean="0"/>
              <a:t> </a:t>
            </a:r>
            <a:r>
              <a:rPr lang="en-US" sz="1100" dirty="0" err="1" smtClean="0"/>
              <a:t>Souvatzis</a:t>
            </a:r>
            <a:r>
              <a:rPr lang="en-US" sz="1100" dirty="0" smtClean="0"/>
              <a:t>, Thomas </a:t>
            </a:r>
            <a:r>
              <a:rPr lang="en-US" sz="1100" dirty="0" err="1" smtClean="0"/>
              <a:t>Proffen</a:t>
            </a:r>
            <a:r>
              <a:rPr lang="en-US" sz="1100" dirty="0" smtClean="0"/>
              <a:t>, Nicola A. </a:t>
            </a:r>
            <a:r>
              <a:rPr lang="en-US" sz="1100" dirty="0" err="1" smtClean="0"/>
              <a:t>Spaldin</a:t>
            </a:r>
            <a:r>
              <a:rPr lang="en-US" sz="1100" dirty="0" smtClean="0"/>
              <a:t>, </a:t>
            </a:r>
            <a:r>
              <a:rPr lang="en-US" sz="1100" dirty="0" err="1" smtClean="0"/>
              <a:t>Mercouri</a:t>
            </a:r>
            <a:r>
              <a:rPr lang="en-US" sz="1100" dirty="0" smtClean="0"/>
              <a:t> G. </a:t>
            </a:r>
            <a:r>
              <a:rPr lang="en-US" sz="1100" dirty="0" err="1" smtClean="0"/>
              <a:t>Kanatzidis</a:t>
            </a:r>
            <a:r>
              <a:rPr lang="en-US" sz="1100" dirty="0" smtClean="0"/>
              <a:t>, and Simon JL </a:t>
            </a:r>
            <a:r>
              <a:rPr lang="en-US" sz="1100" dirty="0" err="1" smtClean="0"/>
              <a:t>Billinge</a:t>
            </a:r>
            <a:r>
              <a:rPr lang="en-US" sz="1100" dirty="0" smtClean="0"/>
              <a:t>. "</a:t>
            </a:r>
            <a:r>
              <a:rPr lang="en-US" sz="1100" dirty="0" err="1" smtClean="0"/>
              <a:t>Entropically</a:t>
            </a:r>
            <a:r>
              <a:rPr lang="en-US" sz="1100" dirty="0" smtClean="0"/>
              <a:t> stabilized local dipole formation in lead </a:t>
            </a:r>
            <a:r>
              <a:rPr lang="en-US" sz="1100" dirty="0" err="1" smtClean="0"/>
              <a:t>chalcogenides</a:t>
            </a:r>
            <a:r>
              <a:rPr lang="en-US" sz="1100" dirty="0" smtClean="0"/>
              <a:t>." Science 330, no. 6011 (2010): 1660-1663.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240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Departure from Landau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7875"/>
            <a:ext cx="8229600" cy="2049052"/>
          </a:xfrm>
        </p:spPr>
        <p:txBody>
          <a:bodyPr>
            <a:normAutofit/>
          </a:bodyPr>
          <a:lstStyle/>
          <a:p>
            <a:r>
              <a:rPr lang="en-US" dirty="0" smtClean="0"/>
              <a:t>Opposite of traditional phase transition</a:t>
            </a:r>
            <a:endParaRPr lang="en-US" dirty="0" smtClean="0"/>
          </a:p>
          <a:p>
            <a:r>
              <a:rPr lang="en-US" dirty="0" smtClean="0"/>
              <a:t>Fluctuating dipoles may affect:</a:t>
            </a:r>
          </a:p>
          <a:p>
            <a:pPr lvl="1"/>
            <a:r>
              <a:rPr lang="en-US" dirty="0" smtClean="0"/>
              <a:t>Thermal conductivity, carrier mobility (T</a:t>
            </a:r>
            <a:r>
              <a:rPr lang="en-US" baseline="30000" dirty="0" smtClean="0"/>
              <a:t>-2.5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327" y="3178289"/>
            <a:ext cx="6253163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4276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Božin</a:t>
            </a:r>
            <a:r>
              <a:rPr lang="en-US" sz="1100" dirty="0" smtClean="0"/>
              <a:t>, Emil S., Christos D. </a:t>
            </a:r>
            <a:r>
              <a:rPr lang="en-US" sz="1100" dirty="0" err="1" smtClean="0"/>
              <a:t>Malliakas</a:t>
            </a:r>
            <a:r>
              <a:rPr lang="en-US" sz="1100" dirty="0" smtClean="0"/>
              <a:t>, </a:t>
            </a:r>
            <a:r>
              <a:rPr lang="en-US" sz="1100" dirty="0" err="1" smtClean="0"/>
              <a:t>Petros</a:t>
            </a:r>
            <a:r>
              <a:rPr lang="en-US" sz="1100" dirty="0" smtClean="0"/>
              <a:t> </a:t>
            </a:r>
            <a:r>
              <a:rPr lang="en-US" sz="1100" dirty="0" err="1" smtClean="0"/>
              <a:t>Souvatzis</a:t>
            </a:r>
            <a:r>
              <a:rPr lang="en-US" sz="1100" dirty="0" smtClean="0"/>
              <a:t>, Thomas </a:t>
            </a:r>
            <a:r>
              <a:rPr lang="en-US" sz="1100" dirty="0" err="1" smtClean="0"/>
              <a:t>Proffen</a:t>
            </a:r>
            <a:r>
              <a:rPr lang="en-US" sz="1100" dirty="0" smtClean="0"/>
              <a:t>, Nicola A. </a:t>
            </a:r>
            <a:r>
              <a:rPr lang="en-US" sz="1100" dirty="0" err="1" smtClean="0"/>
              <a:t>Spaldin</a:t>
            </a:r>
            <a:r>
              <a:rPr lang="en-US" sz="1100" dirty="0" smtClean="0"/>
              <a:t>, </a:t>
            </a:r>
            <a:r>
              <a:rPr lang="en-US" sz="1100" dirty="0" err="1" smtClean="0"/>
              <a:t>Mercouri</a:t>
            </a:r>
            <a:r>
              <a:rPr lang="en-US" sz="1100" dirty="0" smtClean="0"/>
              <a:t> G. </a:t>
            </a:r>
            <a:r>
              <a:rPr lang="en-US" sz="1100" dirty="0" err="1" smtClean="0"/>
              <a:t>Kanatzidis</a:t>
            </a:r>
            <a:r>
              <a:rPr lang="en-US" sz="1100" dirty="0" smtClean="0"/>
              <a:t>, and Simon JL </a:t>
            </a:r>
            <a:r>
              <a:rPr lang="en-US" sz="1100" dirty="0" err="1" smtClean="0"/>
              <a:t>Billinge</a:t>
            </a:r>
            <a:r>
              <a:rPr lang="en-US" sz="1100" dirty="0" smtClean="0"/>
              <a:t>. "</a:t>
            </a:r>
            <a:r>
              <a:rPr lang="en-US" sz="1100" dirty="0" err="1" smtClean="0"/>
              <a:t>Entropically</a:t>
            </a:r>
            <a:r>
              <a:rPr lang="en-US" sz="1100" dirty="0" smtClean="0"/>
              <a:t> stabilized local dipole formation in lead </a:t>
            </a:r>
            <a:r>
              <a:rPr lang="en-US" sz="1100" dirty="0" err="1" smtClean="0"/>
              <a:t>chalcogenides</a:t>
            </a:r>
            <a:r>
              <a:rPr lang="en-US" sz="1100" dirty="0" smtClean="0"/>
              <a:t>." Science 330, no. 6011 (2010): 1660-1663.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1250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PbTe</a:t>
            </a:r>
            <a:r>
              <a:rPr lang="en-US" dirty="0" smtClean="0"/>
              <a:t> phonon dispersion reveals avoided crossing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888994" cy="4303002"/>
          </a:xfrm>
        </p:spPr>
        <p:txBody>
          <a:bodyPr>
            <a:normAutofit/>
          </a:bodyPr>
          <a:lstStyle/>
          <a:p>
            <a:r>
              <a:rPr lang="en-US" dirty="0" smtClean="0"/>
              <a:t>Highly </a:t>
            </a:r>
            <a:r>
              <a:rPr lang="en-US" dirty="0" err="1" smtClean="0"/>
              <a:t>anharmonic</a:t>
            </a:r>
            <a:r>
              <a:rPr lang="en-US" dirty="0" smtClean="0"/>
              <a:t> phonon coupling</a:t>
            </a:r>
          </a:p>
          <a:p>
            <a:pPr lvl="1"/>
            <a:r>
              <a:rPr lang="en-US" dirty="0" smtClean="0"/>
              <a:t>LA vs. TO</a:t>
            </a:r>
          </a:p>
          <a:p>
            <a:r>
              <a:rPr lang="en-US" dirty="0" smtClean="0"/>
              <a:t>Scattering</a:t>
            </a:r>
          </a:p>
          <a:p>
            <a:pPr lvl="1"/>
            <a:r>
              <a:rPr lang="en-US" dirty="0" smtClean="0"/>
              <a:t>LA+TO &lt;-&gt; LO</a:t>
            </a:r>
          </a:p>
          <a:p>
            <a:r>
              <a:rPr lang="en-US" dirty="0" smtClean="0"/>
              <a:t>Incipient Ferroelectric</a:t>
            </a:r>
          </a:p>
          <a:p>
            <a:pPr lvl="1"/>
            <a:r>
              <a:rPr lang="en-US" dirty="0" smtClean="0"/>
              <a:t>Waterfall effect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Delaire</a:t>
            </a:r>
            <a:r>
              <a:rPr lang="en-US" sz="1200" dirty="0" smtClean="0"/>
              <a:t>, Olivier, </a:t>
            </a:r>
            <a:r>
              <a:rPr lang="en-US" sz="1200" dirty="0" err="1" smtClean="0"/>
              <a:t>Jie</a:t>
            </a:r>
            <a:r>
              <a:rPr lang="en-US" sz="1200" dirty="0" smtClean="0"/>
              <a:t> Ma, Karol Marty, Andrew F. May, Michael A. McGuire, Mao-</a:t>
            </a:r>
            <a:r>
              <a:rPr lang="en-US" sz="1200" dirty="0" err="1" smtClean="0"/>
              <a:t>Hua</a:t>
            </a:r>
            <a:r>
              <a:rPr lang="en-US" sz="1200" dirty="0" smtClean="0"/>
              <a:t> Du, David J. Singh et al. "Giant </a:t>
            </a:r>
            <a:r>
              <a:rPr lang="en-US" sz="1200" dirty="0" err="1" smtClean="0"/>
              <a:t>anharmonic</a:t>
            </a:r>
            <a:r>
              <a:rPr lang="en-US" sz="1200" dirty="0" smtClean="0"/>
              <a:t> phonon scattering in </a:t>
            </a:r>
            <a:r>
              <a:rPr lang="en-US" sz="1200" dirty="0" err="1" smtClean="0"/>
              <a:t>PbTe</a:t>
            </a:r>
            <a:r>
              <a:rPr lang="en-US" sz="1200" dirty="0" smtClean="0"/>
              <a:t>." Nature materials 10, no. 8 (2011): 614-619.</a:t>
            </a:r>
            <a:endParaRPr lang="en-US" sz="1200" dirty="0"/>
          </a:p>
        </p:txBody>
      </p:sp>
      <p:pic>
        <p:nvPicPr>
          <p:cNvPr id="6" name="Picture 5" descr="Screen Shot 2014-05-27 at 9.15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83" y="1600199"/>
            <a:ext cx="3115927" cy="481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0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Emphanisis</a:t>
            </a:r>
            <a:r>
              <a:rPr lang="en-US" dirty="0" smtClean="0"/>
              <a:t> in </a:t>
            </a:r>
            <a:r>
              <a:rPr lang="en-US" dirty="0" err="1" smtClean="0"/>
              <a:t>SnTe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Knox, K. R., E. S. </a:t>
            </a:r>
            <a:r>
              <a:rPr lang="en-US" sz="1200" dirty="0" err="1" smtClean="0"/>
              <a:t>Bozin</a:t>
            </a:r>
            <a:r>
              <a:rPr lang="en-US" sz="1200" dirty="0" smtClean="0"/>
              <a:t>, C. D. </a:t>
            </a:r>
            <a:r>
              <a:rPr lang="en-US" sz="1200" dirty="0" err="1" smtClean="0"/>
              <a:t>Malliakas</a:t>
            </a:r>
            <a:r>
              <a:rPr lang="en-US" sz="1200" dirty="0" smtClean="0"/>
              <a:t>, M. G. </a:t>
            </a:r>
            <a:r>
              <a:rPr lang="en-US" sz="1200" dirty="0" err="1" smtClean="0"/>
              <a:t>Kanatzidis</a:t>
            </a:r>
            <a:r>
              <a:rPr lang="en-US" sz="1200" dirty="0" smtClean="0"/>
              <a:t>, and S. J. L. </a:t>
            </a:r>
            <a:r>
              <a:rPr lang="en-US" sz="1200" dirty="0" err="1" smtClean="0"/>
              <a:t>Billinge</a:t>
            </a:r>
            <a:r>
              <a:rPr lang="en-US" sz="1200" dirty="0" smtClean="0"/>
              <a:t>. "Local off-centering symmetry breaking in the high-temperature regime of </a:t>
            </a:r>
            <a:r>
              <a:rPr lang="en-US" sz="1200" dirty="0" err="1" smtClean="0"/>
              <a:t>SnTe</a:t>
            </a:r>
            <a:r>
              <a:rPr lang="en-US" sz="1200" dirty="0" smtClean="0"/>
              <a:t>." Physical Review B 89, no. 1 (2014): 014102.</a:t>
            </a:r>
            <a:endParaRPr 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3994640"/>
            <a:ext cx="4341012" cy="2125585"/>
            <a:chOff x="1384300" y="2197100"/>
            <a:chExt cx="6375400" cy="3121727"/>
          </a:xfrm>
        </p:grpSpPr>
        <p:pic>
          <p:nvPicPr>
            <p:cNvPr id="5" name="Picture 4" descr="Screen Shot 2014-05-27 at 11.27.20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300" y="2197100"/>
              <a:ext cx="6375400" cy="2463800"/>
            </a:xfrm>
            <a:prstGeom prst="rect">
              <a:avLst/>
            </a:prstGeom>
          </p:spPr>
        </p:pic>
        <p:pic>
          <p:nvPicPr>
            <p:cNvPr id="6" name="Picture 5" descr="Screen Shot 2014-05-27 at 11.27.4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4925127"/>
              <a:ext cx="876300" cy="393700"/>
            </a:xfrm>
            <a:prstGeom prst="rect">
              <a:avLst/>
            </a:prstGeom>
          </p:spPr>
        </p:pic>
      </p:grpSp>
      <p:pic>
        <p:nvPicPr>
          <p:cNvPr id="8" name="Picture 7" descr="Screen Shot 2014-05-27 at 11.30.2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498" y="1608505"/>
            <a:ext cx="3323486" cy="424365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1" y="1600200"/>
            <a:ext cx="3888994" cy="1835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SnTe</a:t>
            </a:r>
            <a:r>
              <a:rPr lang="en-US" dirty="0" smtClean="0"/>
              <a:t>: </a:t>
            </a:r>
            <a:r>
              <a:rPr lang="en-US" dirty="0" err="1" smtClean="0"/>
              <a:t>Rhombohedral</a:t>
            </a:r>
            <a:r>
              <a:rPr lang="en-US" dirty="0" smtClean="0"/>
              <a:t> to Cubic to </a:t>
            </a:r>
            <a:r>
              <a:rPr lang="en-US" dirty="0" err="1" smtClean="0"/>
              <a:t>Emphanitic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957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Outlooks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16" y="2194666"/>
            <a:ext cx="4958700" cy="3351491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venues to low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L</a:t>
            </a:r>
            <a:endParaRPr lang="en-US" baseline="-25000" dirty="0" smtClean="0"/>
          </a:p>
          <a:p>
            <a:r>
              <a:rPr lang="en-US" dirty="0" smtClean="0"/>
              <a:t>Phonon Engineering</a:t>
            </a:r>
          </a:p>
          <a:p>
            <a:r>
              <a:rPr lang="en-US" dirty="0" smtClean="0"/>
              <a:t>Off-centering</a:t>
            </a:r>
          </a:p>
          <a:p>
            <a:r>
              <a:rPr lang="en-US" dirty="0" err="1" smtClean="0"/>
              <a:t>Emphanisis</a:t>
            </a:r>
            <a:r>
              <a:rPr lang="en-US" dirty="0" smtClean="0"/>
              <a:t> and Lone Pairs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2760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Božin</a:t>
            </a:r>
            <a:r>
              <a:rPr lang="en-US" sz="1100" dirty="0" smtClean="0"/>
              <a:t>, Emil S., Christos D. </a:t>
            </a:r>
            <a:r>
              <a:rPr lang="en-US" sz="1100" dirty="0" err="1" smtClean="0"/>
              <a:t>Malliakas</a:t>
            </a:r>
            <a:r>
              <a:rPr lang="en-US" sz="1100" dirty="0" smtClean="0"/>
              <a:t>, </a:t>
            </a:r>
            <a:r>
              <a:rPr lang="en-US" sz="1100" dirty="0" err="1" smtClean="0"/>
              <a:t>Petros</a:t>
            </a:r>
            <a:r>
              <a:rPr lang="en-US" sz="1100" dirty="0" smtClean="0"/>
              <a:t> </a:t>
            </a:r>
            <a:r>
              <a:rPr lang="en-US" sz="1100" dirty="0" err="1" smtClean="0"/>
              <a:t>Souvatzis</a:t>
            </a:r>
            <a:r>
              <a:rPr lang="en-US" sz="1100" dirty="0" smtClean="0"/>
              <a:t>, Thomas </a:t>
            </a:r>
            <a:r>
              <a:rPr lang="en-US" sz="1100" dirty="0" err="1" smtClean="0"/>
              <a:t>Proffen</a:t>
            </a:r>
            <a:r>
              <a:rPr lang="en-US" sz="1100" dirty="0" smtClean="0"/>
              <a:t>, Nicola A. </a:t>
            </a:r>
            <a:r>
              <a:rPr lang="en-US" sz="1100" dirty="0" err="1" smtClean="0"/>
              <a:t>Spaldin</a:t>
            </a:r>
            <a:r>
              <a:rPr lang="en-US" sz="1100" dirty="0" smtClean="0"/>
              <a:t>, </a:t>
            </a:r>
            <a:r>
              <a:rPr lang="en-US" sz="1100" dirty="0" err="1" smtClean="0"/>
              <a:t>Mercouri</a:t>
            </a:r>
            <a:r>
              <a:rPr lang="en-US" sz="1100" dirty="0" smtClean="0"/>
              <a:t> G. </a:t>
            </a:r>
            <a:r>
              <a:rPr lang="en-US" sz="1100" dirty="0" err="1" smtClean="0"/>
              <a:t>Kanatzidis</a:t>
            </a:r>
            <a:r>
              <a:rPr lang="en-US" sz="1100" dirty="0" smtClean="0"/>
              <a:t>, and Simon JL </a:t>
            </a:r>
            <a:r>
              <a:rPr lang="en-US" sz="1100" dirty="0" err="1" smtClean="0"/>
              <a:t>Billinge</a:t>
            </a:r>
            <a:r>
              <a:rPr lang="en-US" sz="1100" dirty="0" smtClean="0"/>
              <a:t>. "</a:t>
            </a:r>
            <a:r>
              <a:rPr lang="en-US" sz="1100" dirty="0" err="1" smtClean="0"/>
              <a:t>Entropically</a:t>
            </a:r>
            <a:r>
              <a:rPr lang="en-US" sz="1100" dirty="0" smtClean="0"/>
              <a:t> stabilized local dipole formation in lead </a:t>
            </a:r>
            <a:r>
              <a:rPr lang="en-US" sz="1100" dirty="0" err="1" smtClean="0"/>
              <a:t>chalcogenides</a:t>
            </a:r>
            <a:r>
              <a:rPr lang="en-US" sz="1100" dirty="0" smtClean="0"/>
              <a:t>." Science 330, no. 6011 (2010): 1660-1663.</a:t>
            </a:r>
            <a:endParaRPr lang="en-US" sz="1100" dirty="0"/>
          </a:p>
        </p:txBody>
      </p:sp>
      <p:pic>
        <p:nvPicPr>
          <p:cNvPr id="5" name="Picture 4" descr="Screen Shot 2014-05-27 at 12.36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841" y="2194666"/>
            <a:ext cx="3365959" cy="25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31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31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USEnerg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Working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48" y="1735300"/>
            <a:ext cx="3272012" cy="4820236"/>
          </a:xfrm>
        </p:spPr>
        <p:txBody>
          <a:bodyPr/>
          <a:lstStyle/>
          <a:p>
            <a:r>
              <a:rPr lang="en-US" dirty="0" err="1" smtClean="0"/>
              <a:t>Seebeck</a:t>
            </a:r>
            <a:r>
              <a:rPr lang="en-US" dirty="0" smtClean="0"/>
              <a:t> Effect.</a:t>
            </a:r>
          </a:p>
          <a:p>
            <a:r>
              <a:rPr lang="en-US" dirty="0" smtClean="0"/>
              <a:t>Figure of Merit: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Conflicting material requirements. </a:t>
            </a:r>
            <a:endParaRPr lang="en-US" dirty="0"/>
          </a:p>
        </p:txBody>
      </p:sp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212" y="1600200"/>
            <a:ext cx="5414788" cy="35040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12745" y="526552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 smtClean="0"/>
              <a:t>DiSalvo</a:t>
            </a:r>
            <a:r>
              <a:rPr lang="en-US" sz="1100" dirty="0" smtClean="0"/>
              <a:t>, Francis J. "Thermoelectric cooling and power generation." Science 285, no. 5428 (1999): 703-706.</a:t>
            </a:r>
            <a:endParaRPr lang="en-US" sz="1100" dirty="0"/>
          </a:p>
        </p:txBody>
      </p:sp>
      <p:pic>
        <p:nvPicPr>
          <p:cNvPr id="6" name="Picture 5" descr="Screen Shot 2014-05-26 at 11.44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9" y="3120409"/>
            <a:ext cx="16510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81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Approaches to low lattice thermal conductivity,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2151869"/>
          </a:xfrm>
        </p:spPr>
        <p:txBody>
          <a:bodyPr>
            <a:normAutofit/>
          </a:bodyPr>
          <a:lstStyle/>
          <a:p>
            <a:r>
              <a:rPr lang="en-US" sz="1600" dirty="0" err="1" smtClean="0"/>
              <a:t>Umklapp</a:t>
            </a:r>
            <a:r>
              <a:rPr lang="en-US" sz="1600" dirty="0" smtClean="0"/>
              <a:t> Scattering</a:t>
            </a:r>
          </a:p>
          <a:p>
            <a:r>
              <a:rPr lang="en-US" sz="1600" dirty="0" smtClean="0"/>
              <a:t>Introduce disorder through Point Defects/</a:t>
            </a:r>
            <a:r>
              <a:rPr lang="en-US" sz="1600" dirty="0" err="1" smtClean="0"/>
              <a:t>Nanostructuring</a:t>
            </a:r>
            <a:endParaRPr lang="en-US" sz="1600" dirty="0" smtClean="0"/>
          </a:p>
          <a:p>
            <a:r>
              <a:rPr lang="en-US" sz="1600" dirty="0" smtClean="0"/>
              <a:t>Complex/Large Unit Cells</a:t>
            </a:r>
          </a:p>
          <a:p>
            <a:r>
              <a:rPr lang="en-US" sz="1600" dirty="0" smtClean="0"/>
              <a:t>Rattling Atoms</a:t>
            </a:r>
          </a:p>
          <a:p>
            <a:pPr lvl="1"/>
            <a:endParaRPr lang="en-US" sz="1400" dirty="0" smtClean="0"/>
          </a:p>
          <a:p>
            <a:pPr lvl="1"/>
            <a:endParaRPr lang="en-US" sz="1400" dirty="0"/>
          </a:p>
        </p:txBody>
      </p:sp>
      <p:sp>
        <p:nvSpPr>
          <p:cNvPr id="4" name="Rectangle 3"/>
          <p:cNvSpPr/>
          <p:nvPr/>
        </p:nvSpPr>
        <p:spPr>
          <a:xfrm>
            <a:off x="0" y="6470619"/>
            <a:ext cx="86868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/>
              <a:t>Toberer</a:t>
            </a:r>
            <a:r>
              <a:rPr lang="en-US" sz="1050" dirty="0" smtClean="0"/>
              <a:t>, Eric S., Alex </a:t>
            </a:r>
            <a:r>
              <a:rPr lang="en-US" sz="1050" dirty="0" err="1" smtClean="0"/>
              <a:t>Zevalkink</a:t>
            </a:r>
            <a:r>
              <a:rPr lang="en-US" sz="1050" dirty="0" smtClean="0"/>
              <a:t>, and G. Jeffrey Snyder. "Phonon engineering through crystal chemistry." Journal of Materials Chemistry 21, no. 40 (2011): 15843-15852.</a:t>
            </a: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-635060" y="4341755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ˆ</a:t>
            </a:r>
            <a:endParaRPr lang="en-US" dirty="0"/>
          </a:p>
        </p:txBody>
      </p:sp>
      <p:pic>
        <p:nvPicPr>
          <p:cNvPr id="8" name="Picture 7" descr="Screen Shot 2014-05-26 at 1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6" y="2855337"/>
            <a:ext cx="8268648" cy="344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4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5-26 at 1.50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9" y="1520904"/>
            <a:ext cx="2350977" cy="4730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44"/>
            <a:ext cx="8229600" cy="1143000"/>
          </a:xfrm>
        </p:spPr>
        <p:txBody>
          <a:bodyPr/>
          <a:lstStyle/>
          <a:p>
            <a:r>
              <a:rPr lang="en-US" dirty="0" smtClean="0"/>
              <a:t>Phonon Conduction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419"/>
            <a:ext cx="3233011" cy="956802"/>
          </a:xfrm>
        </p:spPr>
        <p:txBody>
          <a:bodyPr/>
          <a:lstStyle/>
          <a:p>
            <a:r>
              <a:rPr lang="en-US" dirty="0" smtClean="0"/>
              <a:t>Mass Contrast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07224" y="1100419"/>
            <a:ext cx="3561197" cy="956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Complex Unit Cell</a:t>
            </a:r>
            <a:endParaRPr lang="en-US" dirty="0"/>
          </a:p>
        </p:txBody>
      </p:sp>
      <p:pic>
        <p:nvPicPr>
          <p:cNvPr id="6" name="Picture 5" descr="Screen Shot 2014-05-26 at 1.51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821" y="1729875"/>
            <a:ext cx="2988979" cy="44177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1638" y="6250928"/>
            <a:ext cx="879678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Toberer</a:t>
            </a:r>
            <a:r>
              <a:rPr lang="en-US" sz="1100" dirty="0" smtClean="0"/>
              <a:t>, Eric S., </a:t>
            </a:r>
            <a:r>
              <a:rPr lang="en-US" sz="1100" dirty="0" err="1" smtClean="0"/>
              <a:t>Lauryn</a:t>
            </a:r>
            <a:r>
              <a:rPr lang="en-US" sz="1100" dirty="0" smtClean="0"/>
              <a:t> L. </a:t>
            </a:r>
            <a:r>
              <a:rPr lang="en-US" sz="1100" dirty="0" err="1" smtClean="0"/>
              <a:t>Baranowski</a:t>
            </a:r>
            <a:r>
              <a:rPr lang="en-US" sz="1100" dirty="0" smtClean="0"/>
              <a:t>, and Chris Dames. "Advances in thermal conductivity." Annual Review of Materials Research 42 (2012): 179-209.</a:t>
            </a:r>
          </a:p>
          <a:p>
            <a:r>
              <a:rPr lang="en-US" sz="1100" dirty="0" err="1" smtClean="0"/>
              <a:t>Toberer</a:t>
            </a:r>
            <a:r>
              <a:rPr lang="en-US" sz="1100" dirty="0" smtClean="0"/>
              <a:t>, Eric S., Alex </a:t>
            </a:r>
            <a:r>
              <a:rPr lang="en-US" sz="1100" dirty="0" err="1" smtClean="0"/>
              <a:t>Zevalkink</a:t>
            </a:r>
            <a:r>
              <a:rPr lang="en-US" sz="1100" dirty="0" smtClean="0"/>
              <a:t>, and G. Jeffrey Snyder. "Phonon engineering through crystal chemistry." Journal of Materials Chemistry 21, no. 40 (2011): 15843-15852.</a:t>
            </a:r>
          </a:p>
          <a:p>
            <a:endParaRPr lang="en-US" sz="1100" dirty="0" smtClean="0"/>
          </a:p>
          <a:p>
            <a:endParaRPr lang="en-US" sz="1100" dirty="0"/>
          </a:p>
        </p:txBody>
      </p:sp>
      <p:pic>
        <p:nvPicPr>
          <p:cNvPr id="8" name="Picture 7" descr="Screen Shot 2014-05-26 at 2.27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3721100"/>
            <a:ext cx="1930400" cy="584200"/>
          </a:xfrm>
          <a:prstGeom prst="rect">
            <a:avLst/>
          </a:prstGeom>
        </p:spPr>
      </p:pic>
      <p:pic>
        <p:nvPicPr>
          <p:cNvPr id="9" name="Picture 8" descr="Screen Shot 2014-05-26 at 4.15.2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57" y="2488357"/>
            <a:ext cx="2279264" cy="4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Guest atom inclusion to promote rattling modes.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765089" cy="2226723"/>
          </a:xfrm>
        </p:spPr>
        <p:txBody>
          <a:bodyPr>
            <a:normAutofit/>
          </a:bodyPr>
          <a:lstStyle/>
          <a:p>
            <a:r>
              <a:rPr lang="en-US" dirty="0" smtClean="0"/>
              <a:t>Rattling </a:t>
            </a:r>
          </a:p>
          <a:p>
            <a:r>
              <a:rPr lang="en-US" dirty="0" smtClean="0"/>
              <a:t>Avoided Crossing</a:t>
            </a:r>
          </a:p>
          <a:p>
            <a:pPr lvl="1"/>
            <a:r>
              <a:rPr lang="en-US" dirty="0" smtClean="0"/>
              <a:t>Reduced group velocity</a:t>
            </a:r>
            <a:endParaRPr lang="en-US" dirty="0"/>
          </a:p>
        </p:txBody>
      </p:sp>
      <p:pic>
        <p:nvPicPr>
          <p:cNvPr id="5" name="Picture 4" descr="Screen Shot 2014-05-26 at 3.03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55" y="3586665"/>
            <a:ext cx="3157461" cy="22676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638" y="6250928"/>
            <a:ext cx="879678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 smtClean="0"/>
              <a:t>Toberer</a:t>
            </a:r>
            <a:r>
              <a:rPr lang="en-US" sz="1100" dirty="0" smtClean="0"/>
              <a:t>, Eric S., </a:t>
            </a:r>
            <a:r>
              <a:rPr lang="en-US" sz="1100" dirty="0" err="1" smtClean="0"/>
              <a:t>Lauryn</a:t>
            </a:r>
            <a:r>
              <a:rPr lang="en-US" sz="1100" dirty="0" smtClean="0"/>
              <a:t> L. </a:t>
            </a:r>
            <a:r>
              <a:rPr lang="en-US" sz="1100" dirty="0" err="1" smtClean="0"/>
              <a:t>Baranowski</a:t>
            </a:r>
            <a:r>
              <a:rPr lang="en-US" sz="1100" dirty="0" smtClean="0"/>
              <a:t>, and Chris Dames. "Advances in thermal conductivity." Annual Review of Materials Research 42 (2012): 179-209.</a:t>
            </a:r>
          </a:p>
          <a:p>
            <a:r>
              <a:rPr lang="en-US" sz="1100" dirty="0" err="1" smtClean="0"/>
              <a:t>Toberer</a:t>
            </a:r>
            <a:r>
              <a:rPr lang="en-US" sz="1100" dirty="0" smtClean="0"/>
              <a:t>, Eric S., Alex </a:t>
            </a:r>
            <a:r>
              <a:rPr lang="en-US" sz="1100" dirty="0" err="1" smtClean="0"/>
              <a:t>Zevalkink</a:t>
            </a:r>
            <a:r>
              <a:rPr lang="en-US" sz="1100" dirty="0" smtClean="0"/>
              <a:t>, and G. Jeffrey Snyder. "Phonon engineering through crystal chemistry." Journal of Materials Chemistry 21, no. 40 (2011): 15843-15852.</a:t>
            </a:r>
          </a:p>
          <a:p>
            <a:endParaRPr lang="en-US" sz="1100" dirty="0" smtClean="0"/>
          </a:p>
          <a:p>
            <a:endParaRPr lang="en-US" sz="1100" dirty="0"/>
          </a:p>
        </p:txBody>
      </p:sp>
      <p:pic>
        <p:nvPicPr>
          <p:cNvPr id="7" name="Picture 6" descr="Screen Shot 2014-05-26 at 4.10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55" y="1405069"/>
            <a:ext cx="3187027" cy="2181596"/>
          </a:xfrm>
          <a:prstGeom prst="rect">
            <a:avLst/>
          </a:prstGeom>
        </p:spPr>
      </p:pic>
      <p:pic>
        <p:nvPicPr>
          <p:cNvPr id="8" name="Picture 7" descr="Screen Shot 2014-05-26 at 4.15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6" y="3826923"/>
            <a:ext cx="2897579" cy="627311"/>
          </a:xfrm>
          <a:prstGeom prst="rect">
            <a:avLst/>
          </a:prstGeom>
        </p:spPr>
      </p:pic>
      <p:pic>
        <p:nvPicPr>
          <p:cNvPr id="9" name="Picture 8" descr="Screen Shot 2014-05-26 at 2.27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357" y="4669189"/>
            <a:ext cx="2150360" cy="6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8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Clathrate</a:t>
            </a:r>
            <a:r>
              <a:rPr lang="en-US" dirty="0"/>
              <a:t> </a:t>
            </a:r>
            <a:r>
              <a:rPr lang="en-US" dirty="0" smtClean="0"/>
              <a:t>host-guest structure promotes rattling modes</a:t>
            </a:r>
            <a:endParaRPr lang="en-US" dirty="0"/>
          </a:p>
        </p:txBody>
      </p:sp>
      <p:pic>
        <p:nvPicPr>
          <p:cNvPr id="6" name="Content Placeholder 5" descr="Screen Shot 2014-05-26 at 4.19.50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93" r="-32293"/>
          <a:stretch>
            <a:fillRect/>
          </a:stretch>
        </p:blipFill>
        <p:spPr>
          <a:xfrm>
            <a:off x="-1241961" y="2439300"/>
            <a:ext cx="7211123" cy="2043325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154736" y="4247696"/>
            <a:ext cx="3765089" cy="222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199" y="1600200"/>
            <a:ext cx="3765089" cy="2226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Ba</a:t>
            </a:r>
            <a:r>
              <a:rPr lang="en-US" baseline="-25000" dirty="0" smtClean="0"/>
              <a:t>8</a:t>
            </a:r>
            <a:r>
              <a:rPr lang="en-US" dirty="0" smtClean="0"/>
              <a:t>Ga</a:t>
            </a:r>
            <a:r>
              <a:rPr lang="en-US" baseline="-25000" dirty="0" smtClean="0"/>
              <a:t>16</a:t>
            </a:r>
            <a:r>
              <a:rPr lang="en-US" dirty="0" smtClean="0"/>
              <a:t>Ge</a:t>
            </a:r>
            <a:r>
              <a:rPr lang="en-US" baseline="-25000" dirty="0" smtClean="0"/>
              <a:t>30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Christensen, </a:t>
            </a:r>
            <a:r>
              <a:rPr lang="en-US" sz="1200" dirty="0" err="1" smtClean="0"/>
              <a:t>Mogens</a:t>
            </a:r>
            <a:r>
              <a:rPr lang="en-US" sz="1200" dirty="0" smtClean="0"/>
              <a:t>, et. al. "Avoided crossing of rattler modes in thermoelectric materials." Nature materials 7, no. 10 (2008): 811-815.</a:t>
            </a:r>
            <a:endParaRPr lang="en-US" sz="1200" dirty="0"/>
          </a:p>
        </p:txBody>
      </p:sp>
      <p:pic>
        <p:nvPicPr>
          <p:cNvPr id="11" name="Picture 10" descr="Screen Shot 2014-05-26 at 6.01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25" y="3826923"/>
            <a:ext cx="3329949" cy="2535884"/>
          </a:xfrm>
          <a:prstGeom prst="rect">
            <a:avLst/>
          </a:prstGeom>
        </p:spPr>
      </p:pic>
      <p:pic>
        <p:nvPicPr>
          <p:cNvPr id="12" name="Picture 11" descr="Screen Shot 2014-05-26 at 6.02.3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62" y="1924296"/>
            <a:ext cx="4148138" cy="169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5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76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Moderate </a:t>
            </a:r>
            <a:r>
              <a:rPr lang="en-US" sz="2800" dirty="0"/>
              <a:t>m</a:t>
            </a:r>
            <a:r>
              <a:rPr lang="en-US" sz="2800" dirty="0" smtClean="0"/>
              <a:t>ass contrast</a:t>
            </a:r>
          </a:p>
          <a:p>
            <a:r>
              <a:rPr lang="en-US" sz="2800" dirty="0" smtClean="0"/>
              <a:t>Cubic rock-salt unit cell</a:t>
            </a:r>
          </a:p>
          <a:p>
            <a:r>
              <a:rPr lang="en-US" sz="2800" dirty="0" smtClean="0"/>
              <a:t>How to explain low </a:t>
            </a:r>
            <a:r>
              <a:rPr lang="en-US" sz="2800" dirty="0" err="1" smtClean="0"/>
              <a:t>κ</a:t>
            </a:r>
            <a:r>
              <a:rPr lang="en-US" sz="2800" baseline="-25000" dirty="0" err="1" smtClean="0"/>
              <a:t>L</a:t>
            </a:r>
            <a:r>
              <a:rPr lang="en-US" sz="2800" dirty="0"/>
              <a:t>?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Reconsider simple rock-salt thermoelectric materials</a:t>
            </a:r>
            <a:endParaRPr lang="en-US" dirty="0"/>
          </a:p>
        </p:txBody>
      </p:sp>
      <p:pic>
        <p:nvPicPr>
          <p:cNvPr id="6" name="Picture 5" descr="Screen Shot 2014-05-26 at 1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6" y="3168845"/>
            <a:ext cx="8268648" cy="34463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70619"/>
            <a:ext cx="868680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 smtClean="0"/>
              <a:t>Toberer</a:t>
            </a:r>
            <a:r>
              <a:rPr lang="en-US" sz="1050" dirty="0" smtClean="0"/>
              <a:t>, Eric S., Alex </a:t>
            </a:r>
            <a:r>
              <a:rPr lang="en-US" sz="1050" dirty="0" err="1" smtClean="0"/>
              <a:t>Zevalkink</a:t>
            </a:r>
            <a:r>
              <a:rPr lang="en-US" sz="1050" dirty="0" smtClean="0"/>
              <a:t>, and G. Jeffrey Snyder. "Phonon engineering through crystal chemistry." Journal of Materials Chemistry 21, no. 40 (2011): 15843-15852.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6776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2829</TotalTime>
  <Words>968</Words>
  <Application>Microsoft Macintosh PowerPoint</Application>
  <PresentationFormat>On-screen Show (4:3)</PresentationFormat>
  <Paragraphs>89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Off-centering Distortions in Thermoelectrics</vt:lpstr>
      <vt:lpstr>PowerPoint Presentation</vt:lpstr>
      <vt:lpstr>PowerPoint Presentation</vt:lpstr>
      <vt:lpstr>Basic Working Principles</vt:lpstr>
      <vt:lpstr>Approaches to low lattice thermal conductivity, κL</vt:lpstr>
      <vt:lpstr>Phonon Conduction</vt:lpstr>
      <vt:lpstr>Guest atom inclusion to promote rattling modes. </vt:lpstr>
      <vt:lpstr>Clathrate host-guest structure promotes rattling modes</vt:lpstr>
      <vt:lpstr>Reconsider simple rock-salt thermoelectric materials</vt:lpstr>
      <vt:lpstr>Reconsider simple rock-salt thermoelectric materials</vt:lpstr>
      <vt:lpstr>Further evidence of off-centering</vt:lpstr>
      <vt:lpstr>Rationalize unusual behavior with simple thermodynamic argument</vt:lpstr>
      <vt:lpstr>Departure from Landau Theory</vt:lpstr>
      <vt:lpstr>PbTe phonon dispersion reveals avoided crossing</vt:lpstr>
      <vt:lpstr>Emphanisis in SnTe </vt:lpstr>
      <vt:lpstr>Conclusions and Outlooks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Off-centering Distortions in Thermoelectrics</dc:title>
  <dc:creator>Jonathon Bechtel</dc:creator>
  <cp:lastModifiedBy>Jonathon Bechtel</cp:lastModifiedBy>
  <cp:revision>62</cp:revision>
  <cp:lastPrinted>2014-05-27T20:57:43Z</cp:lastPrinted>
  <dcterms:created xsi:type="dcterms:W3CDTF">2014-05-26T17:19:37Z</dcterms:created>
  <dcterms:modified xsi:type="dcterms:W3CDTF">2014-05-28T16:29:17Z</dcterms:modified>
</cp:coreProperties>
</file>