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diagrams/colors2.xml" ContentType="application/vnd.openxmlformats-officedocument.drawingml.diagramColors+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ppt/diagrams/drawing2.xml" ContentType="application/vnd.ms-office.drawingml.diagramDrawing+xml"/>
  <Override PartName="/ppt/diagrams/colors1.xml" ContentType="application/vnd.openxmlformats-officedocument.drawingml.diagramColors+xml"/>
  <Override PartName="/ppt/slides/slide30.xml" ContentType="application/vnd.openxmlformats-officedocument.presentationml.slide+xml"/>
  <Override PartName="/ppt/notesSlides/notesSlide9.xml" ContentType="application/vnd.openxmlformats-officedocument.presentationml.notes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diagrams/layout1.xml" ContentType="application/vnd.openxmlformats-officedocument.drawingml.diagramLayout+xml"/>
  <Override PartName="/ppt/slideLayouts/slideLayout3.xml" ContentType="application/vnd.openxmlformats-officedocument.presentationml.slideLayout+xml"/>
  <Override PartName="/ppt/slides/slide21.xml" ContentType="application/vnd.openxmlformats-officedocument.presentationml.slide+xml"/>
  <Override PartName="/ppt/notesSlides/notesSlide52.xml" ContentType="application/vnd.openxmlformats-officedocument.presentationml.notes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41.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diagrams/quickStyle1.xml" ContentType="application/vnd.openxmlformats-officedocument.drawingml.diagramStyle+xml"/>
  <Override PartName="/ppt/slides/slide43.xml" ContentType="application/vnd.openxmlformats-officedocument.presentationml.slide+xml"/>
  <Override PartName="/ppt/slideLayouts/slideLayout6.xml" ContentType="application/vnd.openxmlformats-officedocument.presentationml.slideLayout+xml"/>
  <Default Extension="emf" ContentType="image/x-emf"/>
  <Override PartName="/ppt/diagrams/quickStyle2.xml" ContentType="application/vnd.openxmlformats-officedocument.drawingml.diagramStyle+xml"/>
  <Default Extension="wdp" ContentType="image/vnd.ms-photo"/>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notesSlides/notesSlide48.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diagrams/layout2.xml" ContentType="application/vnd.openxmlformats-officedocument.drawingml.diagramLayout+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notesSlides/notesSlide50.xml" ContentType="application/vnd.openxmlformats-officedocument.presentationml.notes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diagrams/drawing1.xml" ContentType="application/vnd.ms-office.drawingml.diagramDrawing+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notesSlides/notesSlide20.xml" ContentType="application/vnd.openxmlformats-officedocument.presentationml.notesSlide+xml"/>
  <Default Extension="gif" ContentType="image/gif"/>
  <Override PartName="/ppt/diagrams/data2.xml" ContentType="application/vnd.openxmlformats-officedocument.drawingml.diagramData+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56"/>
  </p:notesMasterIdLst>
  <p:handoutMasterIdLst>
    <p:handoutMasterId r:id="rId57"/>
  </p:handoutMasterIdLst>
  <p:sldIdLst>
    <p:sldId id="386" r:id="rId2"/>
    <p:sldId id="261" r:id="rId3"/>
    <p:sldId id="262" r:id="rId4"/>
    <p:sldId id="263" r:id="rId5"/>
    <p:sldId id="388" r:id="rId6"/>
    <p:sldId id="387" r:id="rId7"/>
    <p:sldId id="389" r:id="rId8"/>
    <p:sldId id="267" r:id="rId9"/>
    <p:sldId id="300" r:id="rId10"/>
    <p:sldId id="373" r:id="rId11"/>
    <p:sldId id="359" r:id="rId12"/>
    <p:sldId id="382" r:id="rId13"/>
    <p:sldId id="268" r:id="rId14"/>
    <p:sldId id="372" r:id="rId15"/>
    <p:sldId id="276" r:id="rId16"/>
    <p:sldId id="279" r:id="rId17"/>
    <p:sldId id="378" r:id="rId18"/>
    <p:sldId id="277" r:id="rId19"/>
    <p:sldId id="318" r:id="rId20"/>
    <p:sldId id="322" r:id="rId21"/>
    <p:sldId id="323" r:id="rId22"/>
    <p:sldId id="327" r:id="rId23"/>
    <p:sldId id="395" r:id="rId24"/>
    <p:sldId id="328" r:id="rId25"/>
    <p:sldId id="258" r:id="rId26"/>
    <p:sldId id="294" r:id="rId27"/>
    <p:sldId id="305" r:id="rId28"/>
    <p:sldId id="302" r:id="rId29"/>
    <p:sldId id="303" r:id="rId30"/>
    <p:sldId id="304" r:id="rId31"/>
    <p:sldId id="370" r:id="rId32"/>
    <p:sldId id="371" r:id="rId33"/>
    <p:sldId id="416" r:id="rId34"/>
    <p:sldId id="417" r:id="rId35"/>
    <p:sldId id="398" r:id="rId36"/>
    <p:sldId id="418" r:id="rId37"/>
    <p:sldId id="400" r:id="rId38"/>
    <p:sldId id="420" r:id="rId39"/>
    <p:sldId id="421" r:id="rId40"/>
    <p:sldId id="422" r:id="rId41"/>
    <p:sldId id="423" r:id="rId42"/>
    <p:sldId id="414" r:id="rId43"/>
    <p:sldId id="424" r:id="rId44"/>
    <p:sldId id="426" r:id="rId45"/>
    <p:sldId id="428" r:id="rId46"/>
    <p:sldId id="429" r:id="rId47"/>
    <p:sldId id="427" r:id="rId48"/>
    <p:sldId id="430" r:id="rId49"/>
    <p:sldId id="433" r:id="rId50"/>
    <p:sldId id="407" r:id="rId51"/>
    <p:sldId id="408" r:id="rId52"/>
    <p:sldId id="409" r:id="rId53"/>
    <p:sldId id="293" r:id="rId54"/>
    <p:sldId id="375"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13397" autoAdjust="0"/>
    <p:restoredTop sz="76265" autoAdjust="0"/>
  </p:normalViewPr>
  <p:slideViewPr>
    <p:cSldViewPr>
      <p:cViewPr>
        <p:scale>
          <a:sx n="75" d="100"/>
          <a:sy n="75" d="100"/>
        </p:scale>
        <p:origin x="-1952" y="-6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0" Type="http://schemas.openxmlformats.org/officeDocument/2006/relationships/viewProps" Target="viewProps.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printerSettings" Target="printerSettings/printerSettings1.bin"/><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handoutMaster" Target="handoutMasters/handoutMaster1.xml"/><Relationship Id="rId59" Type="http://schemas.openxmlformats.org/officeDocument/2006/relationships/presProps" Target="presProps.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tableStyles" Target="tableStyles.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notesMaster" Target="notesMasters/notesMaster1.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theme" Target="theme/theme1.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herk\Desktop\microsupercap\I-V%20curves\I%20-%20V%20curv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2"/>
  <c:chart>
    <c:autoTitleDeleted val="1"/>
    <c:plotArea>
      <c:layout>
        <c:manualLayout>
          <c:layoutTarget val="inner"/>
          <c:xMode val="edge"/>
          <c:yMode val="edge"/>
          <c:x val="0.0727917760279965"/>
          <c:y val="0.0514005540974045"/>
          <c:w val="0.857270559930009"/>
          <c:h val="0.827279819189268"/>
        </c:manualLayout>
      </c:layout>
      <c:scatterChart>
        <c:scatterStyle val="smoothMarker"/>
        <c:ser>
          <c:idx val="0"/>
          <c:order val="0"/>
          <c:tx>
            <c:v>Laser scribed graphene</c:v>
          </c:tx>
          <c:spPr>
            <a:ln w="38100">
              <a:solidFill>
                <a:srgbClr val="FF0000"/>
              </a:solidFill>
            </a:ln>
          </c:spPr>
          <c:marker>
            <c:symbol val="none"/>
          </c:marker>
          <c:xVal>
            <c:numRef>
              <c:f>Sheet1!$K$2:$K$22</c:f>
              <c:numCache>
                <c:formatCode>General</c:formatCode>
                <c:ptCount val="21"/>
                <c:pt idx="0">
                  <c:v>-1.0</c:v>
                </c:pt>
                <c:pt idx="1">
                  <c:v>-0.9</c:v>
                </c:pt>
                <c:pt idx="2">
                  <c:v>-0.8</c:v>
                </c:pt>
                <c:pt idx="3">
                  <c:v>-0.7</c:v>
                </c:pt>
                <c:pt idx="4">
                  <c:v>-0.6</c:v>
                </c:pt>
                <c:pt idx="5">
                  <c:v>-0.5</c:v>
                </c:pt>
                <c:pt idx="6">
                  <c:v>-0.4</c:v>
                </c:pt>
                <c:pt idx="7">
                  <c:v>-0.3</c:v>
                </c:pt>
                <c:pt idx="8">
                  <c:v>-0.2</c:v>
                </c:pt>
                <c:pt idx="9">
                  <c:v>-0.1</c:v>
                </c:pt>
                <c:pt idx="10">
                  <c:v>0.0</c:v>
                </c:pt>
                <c:pt idx="11">
                  <c:v>0.1</c:v>
                </c:pt>
                <c:pt idx="12">
                  <c:v>0.2</c:v>
                </c:pt>
                <c:pt idx="13">
                  <c:v>0.3</c:v>
                </c:pt>
                <c:pt idx="14">
                  <c:v>0.4</c:v>
                </c:pt>
                <c:pt idx="15">
                  <c:v>0.5</c:v>
                </c:pt>
                <c:pt idx="16">
                  <c:v>0.6</c:v>
                </c:pt>
                <c:pt idx="17">
                  <c:v>0.7</c:v>
                </c:pt>
                <c:pt idx="18">
                  <c:v>0.8</c:v>
                </c:pt>
                <c:pt idx="19">
                  <c:v>0.9</c:v>
                </c:pt>
                <c:pt idx="20">
                  <c:v>1.0</c:v>
                </c:pt>
              </c:numCache>
            </c:numRef>
          </c:xVal>
          <c:yVal>
            <c:numRef>
              <c:f>Sheet1!$L$2:$L$22</c:f>
              <c:numCache>
                <c:formatCode>General</c:formatCode>
                <c:ptCount val="21"/>
                <c:pt idx="0">
                  <c:v>-12.992</c:v>
                </c:pt>
                <c:pt idx="1">
                  <c:v>-11.692</c:v>
                </c:pt>
                <c:pt idx="2">
                  <c:v>-10.395</c:v>
                </c:pt>
                <c:pt idx="3">
                  <c:v>-9.094000000000001</c:v>
                </c:pt>
                <c:pt idx="4">
                  <c:v>-7.799</c:v>
                </c:pt>
                <c:pt idx="5">
                  <c:v>-6.499</c:v>
                </c:pt>
                <c:pt idx="6">
                  <c:v>-5.196999999999996</c:v>
                </c:pt>
                <c:pt idx="7">
                  <c:v>-3.901</c:v>
                </c:pt>
                <c:pt idx="8">
                  <c:v>-2.599</c:v>
                </c:pt>
                <c:pt idx="9">
                  <c:v>-1.3003</c:v>
                </c:pt>
                <c:pt idx="10">
                  <c:v>0.00054</c:v>
                </c:pt>
                <c:pt idx="11">
                  <c:v>1.301</c:v>
                </c:pt>
                <c:pt idx="12">
                  <c:v>2.607</c:v>
                </c:pt>
                <c:pt idx="13">
                  <c:v>3.907</c:v>
                </c:pt>
                <c:pt idx="14">
                  <c:v>5.204</c:v>
                </c:pt>
                <c:pt idx="15">
                  <c:v>6.506</c:v>
                </c:pt>
                <c:pt idx="16">
                  <c:v>7.804999999999995</c:v>
                </c:pt>
                <c:pt idx="17">
                  <c:v>9.099</c:v>
                </c:pt>
                <c:pt idx="18">
                  <c:v>10.399</c:v>
                </c:pt>
                <c:pt idx="19">
                  <c:v>11.701</c:v>
                </c:pt>
                <c:pt idx="20">
                  <c:v>13.001</c:v>
                </c:pt>
              </c:numCache>
            </c:numRef>
          </c:yVal>
          <c:smooth val="1"/>
        </c:ser>
        <c:ser>
          <c:idx val="1"/>
          <c:order val="1"/>
          <c:tx>
            <c:v>Graphite oxide</c:v>
          </c:tx>
          <c:spPr>
            <a:ln w="38100">
              <a:solidFill>
                <a:schemeClr val="accent1"/>
              </a:solidFill>
            </a:ln>
          </c:spPr>
          <c:marker>
            <c:symbol val="none"/>
          </c:marker>
          <c:xVal>
            <c:numRef>
              <c:f>Sheet1!$S$2:$S$22</c:f>
              <c:numCache>
                <c:formatCode>General</c:formatCode>
                <c:ptCount val="21"/>
                <c:pt idx="0">
                  <c:v>-1.0</c:v>
                </c:pt>
                <c:pt idx="1">
                  <c:v>-0.9</c:v>
                </c:pt>
                <c:pt idx="2">
                  <c:v>-0.8</c:v>
                </c:pt>
                <c:pt idx="3">
                  <c:v>-0.7</c:v>
                </c:pt>
                <c:pt idx="4">
                  <c:v>-0.6</c:v>
                </c:pt>
                <c:pt idx="5">
                  <c:v>-0.5</c:v>
                </c:pt>
                <c:pt idx="6">
                  <c:v>-0.4</c:v>
                </c:pt>
                <c:pt idx="7">
                  <c:v>-0.3</c:v>
                </c:pt>
                <c:pt idx="8">
                  <c:v>-0.2</c:v>
                </c:pt>
                <c:pt idx="9">
                  <c:v>-0.1</c:v>
                </c:pt>
                <c:pt idx="10">
                  <c:v>0.0</c:v>
                </c:pt>
                <c:pt idx="11">
                  <c:v>0.1</c:v>
                </c:pt>
                <c:pt idx="12">
                  <c:v>0.2</c:v>
                </c:pt>
                <c:pt idx="13">
                  <c:v>0.3</c:v>
                </c:pt>
                <c:pt idx="14">
                  <c:v>0.4</c:v>
                </c:pt>
                <c:pt idx="15">
                  <c:v>0.5</c:v>
                </c:pt>
                <c:pt idx="16">
                  <c:v>0.6</c:v>
                </c:pt>
                <c:pt idx="17">
                  <c:v>0.7</c:v>
                </c:pt>
                <c:pt idx="18">
                  <c:v>0.8</c:v>
                </c:pt>
                <c:pt idx="19">
                  <c:v>0.9</c:v>
                </c:pt>
                <c:pt idx="20">
                  <c:v>1.0</c:v>
                </c:pt>
              </c:numCache>
            </c:numRef>
          </c:xVal>
          <c:yVal>
            <c:numRef>
              <c:f>Sheet1!$U$2:$U$22</c:f>
              <c:numCache>
                <c:formatCode>General</c:formatCode>
                <c:ptCount val="21"/>
                <c:pt idx="0">
                  <c:v>-1.11E-6</c:v>
                </c:pt>
                <c:pt idx="1">
                  <c:v>-9.876E-7</c:v>
                </c:pt>
                <c:pt idx="2">
                  <c:v>-8.772E-7</c:v>
                </c:pt>
                <c:pt idx="3">
                  <c:v>-7.606E-7</c:v>
                </c:pt>
                <c:pt idx="4">
                  <c:v>-6.686E-7</c:v>
                </c:pt>
                <c:pt idx="5">
                  <c:v>-5.521E-7</c:v>
                </c:pt>
                <c:pt idx="6">
                  <c:v>-4.355E-7</c:v>
                </c:pt>
                <c:pt idx="7">
                  <c:v>-3.251E-7</c:v>
                </c:pt>
                <c:pt idx="8">
                  <c:v>-2.208E-7</c:v>
                </c:pt>
                <c:pt idx="9">
                  <c:v>-1.165E-7</c:v>
                </c:pt>
                <c:pt idx="10">
                  <c:v>1.227E-8</c:v>
                </c:pt>
                <c:pt idx="11">
                  <c:v>1.227E-7</c:v>
                </c:pt>
                <c:pt idx="12">
                  <c:v>2.392E-7</c:v>
                </c:pt>
                <c:pt idx="13">
                  <c:v>3.435E-7</c:v>
                </c:pt>
                <c:pt idx="14">
                  <c:v>4.355E-7</c:v>
                </c:pt>
                <c:pt idx="15">
                  <c:v>5.336E-7</c:v>
                </c:pt>
                <c:pt idx="16">
                  <c:v>6.257E-7</c:v>
                </c:pt>
                <c:pt idx="17">
                  <c:v>7.238E-7</c:v>
                </c:pt>
                <c:pt idx="18">
                  <c:v>8.219E-7</c:v>
                </c:pt>
                <c:pt idx="19">
                  <c:v>9.32300000000001E-7</c:v>
                </c:pt>
                <c:pt idx="20">
                  <c:v>1.048E-6</c:v>
                </c:pt>
              </c:numCache>
            </c:numRef>
          </c:yVal>
          <c:smooth val="1"/>
        </c:ser>
        <c:axId val="490548200"/>
        <c:axId val="490544504"/>
      </c:scatterChart>
      <c:valAx>
        <c:axId val="490548200"/>
        <c:scaling>
          <c:orientation val="minMax"/>
        </c:scaling>
        <c:axPos val="b"/>
        <c:majorGridlines/>
        <c:title>
          <c:tx>
            <c:rich>
              <a:bodyPr/>
              <a:lstStyle/>
              <a:p>
                <a:pPr>
                  <a:defRPr sz="1400" b="0" i="0" baseline="0">
                    <a:latin typeface="Arial" pitchFamily="34" charset="0"/>
                  </a:defRPr>
                </a:pPr>
                <a:r>
                  <a:rPr lang="en-US" sz="1400" b="0" i="0" baseline="0">
                    <a:latin typeface="Arial" pitchFamily="34" charset="0"/>
                  </a:rPr>
                  <a:t>Potential (V)</a:t>
                </a:r>
              </a:p>
            </c:rich>
          </c:tx>
          <c:layout>
            <c:manualLayout>
              <c:xMode val="edge"/>
              <c:yMode val="edge"/>
              <c:x val="0.365088760456667"/>
              <c:y val="0.91108778069408"/>
            </c:manualLayout>
          </c:layout>
        </c:title>
        <c:numFmt formatCode="General" sourceLinked="1"/>
        <c:tickLblPos val="nextTo"/>
        <c:txPr>
          <a:bodyPr/>
          <a:lstStyle/>
          <a:p>
            <a:pPr>
              <a:defRPr sz="1000" baseline="0">
                <a:latin typeface="Arial" pitchFamily="34" charset="0"/>
              </a:defRPr>
            </a:pPr>
            <a:endParaRPr lang="en-US"/>
          </a:p>
        </c:txPr>
        <c:crossAx val="490544504"/>
        <c:crosses val="autoZero"/>
        <c:crossBetween val="midCat"/>
      </c:valAx>
      <c:valAx>
        <c:axId val="490544504"/>
        <c:scaling>
          <c:orientation val="minMax"/>
        </c:scaling>
        <c:axPos val="l"/>
        <c:majorGridlines/>
        <c:title>
          <c:tx>
            <c:rich>
              <a:bodyPr/>
              <a:lstStyle/>
              <a:p>
                <a:pPr>
                  <a:defRPr b="0" i="0" baseline="0">
                    <a:latin typeface="Arial" pitchFamily="34" charset="0"/>
                  </a:defRPr>
                </a:pPr>
                <a:r>
                  <a:rPr lang="en-US" sz="1400" b="0" i="0" baseline="0">
                    <a:latin typeface="Arial" pitchFamily="34" charset="0"/>
                  </a:rPr>
                  <a:t>Current (mA)</a:t>
                </a:r>
              </a:p>
            </c:rich>
          </c:tx>
          <c:layout>
            <c:manualLayout>
              <c:xMode val="edge"/>
              <c:yMode val="edge"/>
              <c:x val="0.000213852578772481"/>
              <c:y val="0.263917687372412"/>
            </c:manualLayout>
          </c:layout>
        </c:title>
        <c:numFmt formatCode="General" sourceLinked="1"/>
        <c:tickLblPos val="nextTo"/>
        <c:txPr>
          <a:bodyPr/>
          <a:lstStyle/>
          <a:p>
            <a:pPr>
              <a:defRPr sz="1000" baseline="0">
                <a:latin typeface="Arial" pitchFamily="34" charset="0"/>
              </a:defRPr>
            </a:pPr>
            <a:endParaRPr lang="en-US"/>
          </a:p>
        </c:txPr>
        <c:crossAx val="490548200"/>
        <c:crosses val="autoZero"/>
        <c:crossBetween val="midCat"/>
      </c:valAx>
      <c:spPr>
        <a:ln>
          <a:solidFill>
            <a:schemeClr val="tx1"/>
          </a:solidFill>
        </a:ln>
      </c:spPr>
    </c:plotArea>
    <c:legend>
      <c:legendPos val="r"/>
      <c:legendEntry>
        <c:idx val="0"/>
        <c:txPr>
          <a:bodyPr/>
          <a:lstStyle/>
          <a:p>
            <a:pPr>
              <a:defRPr sz="1200" b="1" i="0" baseline="0"/>
            </a:pPr>
            <a:endParaRPr lang="en-US"/>
          </a:p>
        </c:txPr>
      </c:legendEntry>
      <c:legendEntry>
        <c:idx val="1"/>
        <c:txPr>
          <a:bodyPr/>
          <a:lstStyle/>
          <a:p>
            <a:pPr>
              <a:defRPr sz="1200" b="1" i="0" baseline="0"/>
            </a:pPr>
            <a:endParaRPr lang="en-US"/>
          </a:p>
        </c:txPr>
      </c:legendEntry>
      <c:layout>
        <c:manualLayout>
          <c:xMode val="edge"/>
          <c:yMode val="edge"/>
          <c:x val="0.0782082239720036"/>
          <c:y val="0.0599930737824439"/>
          <c:w val="0.608046235599861"/>
          <c:h val="0.212212744240303"/>
        </c:manualLayout>
      </c:layout>
      <c:txPr>
        <a:bodyPr/>
        <a:lstStyle/>
        <a:p>
          <a:pPr>
            <a:defRPr sz="1500" b="1" i="0" baseline="0"/>
          </a:pPr>
          <a:endParaRPr lang="en-US"/>
        </a:p>
      </c:txPr>
    </c:legend>
    <c:plotVisOnly val="1"/>
    <c:dispBlanksAs val="gap"/>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59AB4B-001C-4261-9DE2-E352E593442A}" type="doc">
      <dgm:prSet loTypeId="urn:microsoft.com/office/officeart/2005/8/layout/chevron1" loCatId="process" qsTypeId="urn:microsoft.com/office/officeart/2005/8/quickstyle/simple1" qsCatId="simple" csTypeId="urn:microsoft.com/office/officeart/2005/8/colors/accent1_2" csCatId="accent1" phldr="1"/>
      <dgm:spPr/>
    </dgm:pt>
    <dgm:pt modelId="{CD71F314-7213-4552-99CF-665ED1696619}">
      <dgm:prSet phldrT="[Text]" custT="1"/>
      <dgm:spPr/>
      <dgm:t>
        <a:bodyPr/>
        <a:lstStyle/>
        <a:p>
          <a:r>
            <a:rPr lang="en-US" sz="1200" dirty="0" smtClean="0"/>
            <a:t>3.6V</a:t>
          </a:r>
          <a:endParaRPr lang="en-US" sz="1200" dirty="0"/>
        </a:p>
      </dgm:t>
    </dgm:pt>
    <dgm:pt modelId="{055020EC-6B66-4E4E-B827-7AB3C0080665}" type="parTrans" cxnId="{42A8E332-C644-4EC2-B325-51B905DB6784}">
      <dgm:prSet/>
      <dgm:spPr/>
      <dgm:t>
        <a:bodyPr/>
        <a:lstStyle/>
        <a:p>
          <a:endParaRPr lang="en-US" sz="1600"/>
        </a:p>
      </dgm:t>
    </dgm:pt>
    <dgm:pt modelId="{97EB0FA7-CD51-4AA2-9DB1-F6F5CD5F2439}" type="sibTrans" cxnId="{42A8E332-C644-4EC2-B325-51B905DB6784}">
      <dgm:prSet/>
      <dgm:spPr/>
      <dgm:t>
        <a:bodyPr/>
        <a:lstStyle/>
        <a:p>
          <a:endParaRPr lang="en-US" sz="1600"/>
        </a:p>
      </dgm:t>
    </dgm:pt>
    <dgm:pt modelId="{09A79E6E-B2B3-48AA-8A01-42590D22878C}">
      <dgm:prSet phldrT="[Text]" custT="1"/>
      <dgm:spPr/>
      <dgm:t>
        <a:bodyPr/>
        <a:lstStyle/>
        <a:p>
          <a:r>
            <a:rPr lang="en-US" sz="1200" dirty="0" smtClean="0"/>
            <a:t>7.2V</a:t>
          </a:r>
          <a:endParaRPr lang="en-US" sz="1200" dirty="0"/>
        </a:p>
      </dgm:t>
    </dgm:pt>
    <dgm:pt modelId="{F5BE3FB2-B269-4726-AC49-93B7FDBE1E4A}" type="parTrans" cxnId="{870B8ADA-766C-4C4E-A8E9-89C3737752D1}">
      <dgm:prSet/>
      <dgm:spPr/>
      <dgm:t>
        <a:bodyPr/>
        <a:lstStyle/>
        <a:p>
          <a:endParaRPr lang="en-US" sz="1600"/>
        </a:p>
      </dgm:t>
    </dgm:pt>
    <dgm:pt modelId="{85B3C602-89DE-45A7-8D87-AAE7F05DBCA7}" type="sibTrans" cxnId="{870B8ADA-766C-4C4E-A8E9-89C3737752D1}">
      <dgm:prSet/>
      <dgm:spPr/>
      <dgm:t>
        <a:bodyPr/>
        <a:lstStyle/>
        <a:p>
          <a:endParaRPr lang="en-US" sz="1600"/>
        </a:p>
      </dgm:t>
    </dgm:pt>
    <dgm:pt modelId="{5E6A627F-9188-418E-B29D-DABF4B05E377}">
      <dgm:prSet phldrT="[Text]" custT="1"/>
      <dgm:spPr/>
      <dgm:t>
        <a:bodyPr/>
        <a:lstStyle/>
        <a:p>
          <a:r>
            <a:rPr lang="en-US" sz="1200" dirty="0" smtClean="0"/>
            <a:t>10.8V</a:t>
          </a:r>
          <a:endParaRPr lang="en-US" sz="1200" dirty="0"/>
        </a:p>
      </dgm:t>
    </dgm:pt>
    <dgm:pt modelId="{C8A51BD6-7948-4C8B-B88F-63A0970F9130}" type="parTrans" cxnId="{660FBC0A-20BB-4F90-B85C-9C2BB3AC774A}">
      <dgm:prSet/>
      <dgm:spPr/>
      <dgm:t>
        <a:bodyPr/>
        <a:lstStyle/>
        <a:p>
          <a:endParaRPr lang="en-US" sz="1600"/>
        </a:p>
      </dgm:t>
    </dgm:pt>
    <dgm:pt modelId="{C040C407-1897-459D-9F6C-2FB15FA25E79}" type="sibTrans" cxnId="{660FBC0A-20BB-4F90-B85C-9C2BB3AC774A}">
      <dgm:prSet/>
      <dgm:spPr/>
      <dgm:t>
        <a:bodyPr/>
        <a:lstStyle/>
        <a:p>
          <a:endParaRPr lang="en-US" sz="1600"/>
        </a:p>
      </dgm:t>
    </dgm:pt>
    <dgm:pt modelId="{8C71F46F-FD2B-4DE5-91BC-BAB7DDA8B0A8}">
      <dgm:prSet phldrT="[Text]" custT="1"/>
      <dgm:spPr/>
      <dgm:t>
        <a:bodyPr/>
        <a:lstStyle/>
        <a:p>
          <a:r>
            <a:rPr lang="en-US" sz="1200" dirty="0" smtClean="0"/>
            <a:t>14.4V</a:t>
          </a:r>
          <a:endParaRPr lang="en-US" sz="1200" dirty="0"/>
        </a:p>
      </dgm:t>
    </dgm:pt>
    <dgm:pt modelId="{7CB9BF50-5EDD-4AAA-A1E6-5D5420A2D163}" type="parTrans" cxnId="{A572712A-7A93-4738-9049-B1D23D2936F5}">
      <dgm:prSet/>
      <dgm:spPr/>
      <dgm:t>
        <a:bodyPr/>
        <a:lstStyle/>
        <a:p>
          <a:endParaRPr lang="en-US" sz="1600"/>
        </a:p>
      </dgm:t>
    </dgm:pt>
    <dgm:pt modelId="{3E08C83D-7284-4494-B415-4CA3A8225343}" type="sibTrans" cxnId="{A572712A-7A93-4738-9049-B1D23D2936F5}">
      <dgm:prSet/>
      <dgm:spPr/>
      <dgm:t>
        <a:bodyPr/>
        <a:lstStyle/>
        <a:p>
          <a:endParaRPr lang="en-US" sz="1600"/>
        </a:p>
      </dgm:t>
    </dgm:pt>
    <dgm:pt modelId="{15FFB746-E1BF-4C0E-8DB2-5C994C316B2E}" type="pres">
      <dgm:prSet presAssocID="{7D59AB4B-001C-4261-9DE2-E352E593442A}" presName="Name0" presStyleCnt="0">
        <dgm:presLayoutVars>
          <dgm:dir/>
          <dgm:animLvl val="lvl"/>
          <dgm:resizeHandles val="exact"/>
        </dgm:presLayoutVars>
      </dgm:prSet>
      <dgm:spPr/>
    </dgm:pt>
    <dgm:pt modelId="{1A1C4D53-5168-43E9-9555-8EF30B49AA32}" type="pres">
      <dgm:prSet presAssocID="{CD71F314-7213-4552-99CF-665ED1696619}" presName="parTxOnly" presStyleLbl="node1" presStyleIdx="0" presStyleCnt="4">
        <dgm:presLayoutVars>
          <dgm:chMax val="0"/>
          <dgm:chPref val="0"/>
          <dgm:bulletEnabled val="1"/>
        </dgm:presLayoutVars>
      </dgm:prSet>
      <dgm:spPr/>
      <dgm:t>
        <a:bodyPr/>
        <a:lstStyle/>
        <a:p>
          <a:endParaRPr lang="en-US"/>
        </a:p>
      </dgm:t>
    </dgm:pt>
    <dgm:pt modelId="{2C85F280-7F9D-463F-8D1B-D89BDB59EDAD}" type="pres">
      <dgm:prSet presAssocID="{97EB0FA7-CD51-4AA2-9DB1-F6F5CD5F2439}" presName="parTxOnlySpace" presStyleCnt="0"/>
      <dgm:spPr/>
    </dgm:pt>
    <dgm:pt modelId="{0C1CBE17-1237-4E68-992A-70A3A033721F}" type="pres">
      <dgm:prSet presAssocID="{09A79E6E-B2B3-48AA-8A01-42590D22878C}" presName="parTxOnly" presStyleLbl="node1" presStyleIdx="1" presStyleCnt="4">
        <dgm:presLayoutVars>
          <dgm:chMax val="0"/>
          <dgm:chPref val="0"/>
          <dgm:bulletEnabled val="1"/>
        </dgm:presLayoutVars>
      </dgm:prSet>
      <dgm:spPr/>
      <dgm:t>
        <a:bodyPr/>
        <a:lstStyle/>
        <a:p>
          <a:endParaRPr lang="en-US"/>
        </a:p>
      </dgm:t>
    </dgm:pt>
    <dgm:pt modelId="{1D75CE7D-4E7A-47C7-97F2-FAD6C2B8B409}" type="pres">
      <dgm:prSet presAssocID="{85B3C602-89DE-45A7-8D87-AAE7F05DBCA7}" presName="parTxOnlySpace" presStyleCnt="0"/>
      <dgm:spPr/>
    </dgm:pt>
    <dgm:pt modelId="{0612D599-799E-460F-8734-EA33A4DAF738}" type="pres">
      <dgm:prSet presAssocID="{5E6A627F-9188-418E-B29D-DABF4B05E377}" presName="parTxOnly" presStyleLbl="node1" presStyleIdx="2" presStyleCnt="4">
        <dgm:presLayoutVars>
          <dgm:chMax val="0"/>
          <dgm:chPref val="0"/>
          <dgm:bulletEnabled val="1"/>
        </dgm:presLayoutVars>
      </dgm:prSet>
      <dgm:spPr/>
      <dgm:t>
        <a:bodyPr/>
        <a:lstStyle/>
        <a:p>
          <a:endParaRPr lang="en-US"/>
        </a:p>
      </dgm:t>
    </dgm:pt>
    <dgm:pt modelId="{1A986AE8-FD4C-49FF-A491-68EF310F7C27}" type="pres">
      <dgm:prSet presAssocID="{C040C407-1897-459D-9F6C-2FB15FA25E79}" presName="parTxOnlySpace" presStyleCnt="0"/>
      <dgm:spPr/>
    </dgm:pt>
    <dgm:pt modelId="{598A0215-5698-49FB-B565-8D4FAB15A256}" type="pres">
      <dgm:prSet presAssocID="{8C71F46F-FD2B-4DE5-91BC-BAB7DDA8B0A8}" presName="parTxOnly" presStyleLbl="node1" presStyleIdx="3" presStyleCnt="4">
        <dgm:presLayoutVars>
          <dgm:chMax val="0"/>
          <dgm:chPref val="0"/>
          <dgm:bulletEnabled val="1"/>
        </dgm:presLayoutVars>
      </dgm:prSet>
      <dgm:spPr/>
      <dgm:t>
        <a:bodyPr/>
        <a:lstStyle/>
        <a:p>
          <a:endParaRPr lang="en-US"/>
        </a:p>
      </dgm:t>
    </dgm:pt>
  </dgm:ptLst>
  <dgm:cxnLst>
    <dgm:cxn modelId="{42A8E332-C644-4EC2-B325-51B905DB6784}" srcId="{7D59AB4B-001C-4261-9DE2-E352E593442A}" destId="{CD71F314-7213-4552-99CF-665ED1696619}" srcOrd="0" destOrd="0" parTransId="{055020EC-6B66-4E4E-B827-7AB3C0080665}" sibTransId="{97EB0FA7-CD51-4AA2-9DB1-F6F5CD5F2439}"/>
    <dgm:cxn modelId="{18C132FA-A2EA-4760-94C9-C2D3D4AC2847}" type="presOf" srcId="{5E6A627F-9188-418E-B29D-DABF4B05E377}" destId="{0612D599-799E-460F-8734-EA33A4DAF738}" srcOrd="0" destOrd="0" presId="urn:microsoft.com/office/officeart/2005/8/layout/chevron1"/>
    <dgm:cxn modelId="{6DA7AFE7-F5AB-4A5F-95E9-F704ACFDA772}" type="presOf" srcId="{CD71F314-7213-4552-99CF-665ED1696619}" destId="{1A1C4D53-5168-43E9-9555-8EF30B49AA32}" srcOrd="0" destOrd="0" presId="urn:microsoft.com/office/officeart/2005/8/layout/chevron1"/>
    <dgm:cxn modelId="{0A31C25C-1520-4F23-AFC7-AF6523790BD1}" type="presOf" srcId="{8C71F46F-FD2B-4DE5-91BC-BAB7DDA8B0A8}" destId="{598A0215-5698-49FB-B565-8D4FAB15A256}" srcOrd="0" destOrd="0" presId="urn:microsoft.com/office/officeart/2005/8/layout/chevron1"/>
    <dgm:cxn modelId="{870B8ADA-766C-4C4E-A8E9-89C3737752D1}" srcId="{7D59AB4B-001C-4261-9DE2-E352E593442A}" destId="{09A79E6E-B2B3-48AA-8A01-42590D22878C}" srcOrd="1" destOrd="0" parTransId="{F5BE3FB2-B269-4726-AC49-93B7FDBE1E4A}" sibTransId="{85B3C602-89DE-45A7-8D87-AAE7F05DBCA7}"/>
    <dgm:cxn modelId="{660FBC0A-20BB-4F90-B85C-9C2BB3AC774A}" srcId="{7D59AB4B-001C-4261-9DE2-E352E593442A}" destId="{5E6A627F-9188-418E-B29D-DABF4B05E377}" srcOrd="2" destOrd="0" parTransId="{C8A51BD6-7948-4C8B-B88F-63A0970F9130}" sibTransId="{C040C407-1897-459D-9F6C-2FB15FA25E79}"/>
    <dgm:cxn modelId="{ACF4D50D-576F-47B6-8CD7-E45709957EAC}" type="presOf" srcId="{09A79E6E-B2B3-48AA-8A01-42590D22878C}" destId="{0C1CBE17-1237-4E68-992A-70A3A033721F}" srcOrd="0" destOrd="0" presId="urn:microsoft.com/office/officeart/2005/8/layout/chevron1"/>
    <dgm:cxn modelId="{A572712A-7A93-4738-9049-B1D23D2936F5}" srcId="{7D59AB4B-001C-4261-9DE2-E352E593442A}" destId="{8C71F46F-FD2B-4DE5-91BC-BAB7DDA8B0A8}" srcOrd="3" destOrd="0" parTransId="{7CB9BF50-5EDD-4AAA-A1E6-5D5420A2D163}" sibTransId="{3E08C83D-7284-4494-B415-4CA3A8225343}"/>
    <dgm:cxn modelId="{CEC0C4AA-5F59-40E9-A377-65698414279F}" type="presOf" srcId="{7D59AB4B-001C-4261-9DE2-E352E593442A}" destId="{15FFB746-E1BF-4C0E-8DB2-5C994C316B2E}" srcOrd="0" destOrd="0" presId="urn:microsoft.com/office/officeart/2005/8/layout/chevron1"/>
    <dgm:cxn modelId="{A09A250E-FF71-49B9-9573-A53D631DBD79}" type="presParOf" srcId="{15FFB746-E1BF-4C0E-8DB2-5C994C316B2E}" destId="{1A1C4D53-5168-43E9-9555-8EF30B49AA32}" srcOrd="0" destOrd="0" presId="urn:microsoft.com/office/officeart/2005/8/layout/chevron1"/>
    <dgm:cxn modelId="{792E050A-3358-49B8-8D75-9354A1DC8BA4}" type="presParOf" srcId="{15FFB746-E1BF-4C0E-8DB2-5C994C316B2E}" destId="{2C85F280-7F9D-463F-8D1B-D89BDB59EDAD}" srcOrd="1" destOrd="0" presId="urn:microsoft.com/office/officeart/2005/8/layout/chevron1"/>
    <dgm:cxn modelId="{E878AA86-7E8A-4425-B268-3AD8C938A653}" type="presParOf" srcId="{15FFB746-E1BF-4C0E-8DB2-5C994C316B2E}" destId="{0C1CBE17-1237-4E68-992A-70A3A033721F}" srcOrd="2" destOrd="0" presId="urn:microsoft.com/office/officeart/2005/8/layout/chevron1"/>
    <dgm:cxn modelId="{C849C2FE-DFD7-4F1C-9580-513A628FD5F7}" type="presParOf" srcId="{15FFB746-E1BF-4C0E-8DB2-5C994C316B2E}" destId="{1D75CE7D-4E7A-47C7-97F2-FAD6C2B8B409}" srcOrd="3" destOrd="0" presId="urn:microsoft.com/office/officeart/2005/8/layout/chevron1"/>
    <dgm:cxn modelId="{F4CD0A06-5937-4494-8C68-084834681CF7}" type="presParOf" srcId="{15FFB746-E1BF-4C0E-8DB2-5C994C316B2E}" destId="{0612D599-799E-460F-8734-EA33A4DAF738}" srcOrd="4" destOrd="0" presId="urn:microsoft.com/office/officeart/2005/8/layout/chevron1"/>
    <dgm:cxn modelId="{9DACDF31-9BEF-41BF-8018-CB1C4FA4E6AB}" type="presParOf" srcId="{15FFB746-E1BF-4C0E-8DB2-5C994C316B2E}" destId="{1A986AE8-FD4C-49FF-A491-68EF310F7C27}" srcOrd="5" destOrd="0" presId="urn:microsoft.com/office/officeart/2005/8/layout/chevron1"/>
    <dgm:cxn modelId="{6D2D8AA4-F26E-400C-9383-54B03F77B978}" type="presParOf" srcId="{15FFB746-E1BF-4C0E-8DB2-5C994C316B2E}" destId="{598A0215-5698-49FB-B565-8D4FAB15A256}" srcOrd="6" destOrd="0" presId="urn:microsoft.com/office/officeart/2005/8/layout/chevron1"/>
  </dgm:cxnLst>
  <dgm:bg/>
  <dgm:whole/>
  <dgm:extLst>
    <a:ext uri="http://schemas.microsoft.com/office/drawing/2008/diagram">
      <dsp:dataModelExt xmlns:dsp="http://schemas.microsoft.com/office/drawing/2008/diagram" xmlns:a="http://schemas.openxmlformats.org/drawingml/2006/main" xmlns:dgm="http://schemas.openxmlformats.org/drawingml/2006/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59AB4B-001C-4261-9DE2-E352E593442A}" type="doc">
      <dgm:prSet loTypeId="urn:microsoft.com/office/officeart/2005/8/layout/chevron1" loCatId="process" qsTypeId="urn:microsoft.com/office/officeart/2005/8/quickstyle/simple1" qsCatId="simple" csTypeId="urn:microsoft.com/office/officeart/2005/8/colors/accent1_2" csCatId="accent1" phldr="1"/>
      <dgm:spPr/>
    </dgm:pt>
    <dgm:pt modelId="{CD71F314-7213-4552-99CF-665ED1696619}">
      <dgm:prSet phldrT="[Text]" custT="1"/>
      <dgm:spPr/>
      <dgm:t>
        <a:bodyPr/>
        <a:lstStyle/>
        <a:p>
          <a:r>
            <a:rPr lang="en-US" sz="1200" dirty="0" smtClean="0"/>
            <a:t>2,200mAh</a:t>
          </a:r>
          <a:endParaRPr lang="en-US" sz="1200" dirty="0"/>
        </a:p>
      </dgm:t>
    </dgm:pt>
    <dgm:pt modelId="{055020EC-6B66-4E4E-B827-7AB3C0080665}" type="parTrans" cxnId="{42A8E332-C644-4EC2-B325-51B905DB6784}">
      <dgm:prSet/>
      <dgm:spPr/>
      <dgm:t>
        <a:bodyPr/>
        <a:lstStyle/>
        <a:p>
          <a:endParaRPr lang="en-US" sz="1600"/>
        </a:p>
      </dgm:t>
    </dgm:pt>
    <dgm:pt modelId="{97EB0FA7-CD51-4AA2-9DB1-F6F5CD5F2439}" type="sibTrans" cxnId="{42A8E332-C644-4EC2-B325-51B905DB6784}">
      <dgm:prSet/>
      <dgm:spPr/>
      <dgm:t>
        <a:bodyPr/>
        <a:lstStyle/>
        <a:p>
          <a:endParaRPr lang="en-US" sz="1600"/>
        </a:p>
      </dgm:t>
    </dgm:pt>
    <dgm:pt modelId="{09A79E6E-B2B3-48AA-8A01-42590D22878C}">
      <dgm:prSet phldrT="[Text]" custT="1"/>
      <dgm:spPr/>
      <dgm:t>
        <a:bodyPr/>
        <a:lstStyle/>
        <a:p>
          <a:r>
            <a:rPr lang="en-US" sz="1200" b="1" dirty="0" smtClean="0"/>
            <a:t>4,400mAh</a:t>
          </a:r>
          <a:endParaRPr lang="en-US" sz="1200" b="1" dirty="0"/>
        </a:p>
      </dgm:t>
    </dgm:pt>
    <dgm:pt modelId="{F5BE3FB2-B269-4726-AC49-93B7FDBE1E4A}" type="parTrans" cxnId="{870B8ADA-766C-4C4E-A8E9-89C3737752D1}">
      <dgm:prSet/>
      <dgm:spPr/>
      <dgm:t>
        <a:bodyPr/>
        <a:lstStyle/>
        <a:p>
          <a:endParaRPr lang="en-US" sz="1600"/>
        </a:p>
      </dgm:t>
    </dgm:pt>
    <dgm:pt modelId="{85B3C602-89DE-45A7-8D87-AAE7F05DBCA7}" type="sibTrans" cxnId="{870B8ADA-766C-4C4E-A8E9-89C3737752D1}">
      <dgm:prSet/>
      <dgm:spPr/>
      <dgm:t>
        <a:bodyPr/>
        <a:lstStyle/>
        <a:p>
          <a:endParaRPr lang="en-US" sz="1600"/>
        </a:p>
      </dgm:t>
    </dgm:pt>
    <dgm:pt modelId="{15FFB746-E1BF-4C0E-8DB2-5C994C316B2E}" type="pres">
      <dgm:prSet presAssocID="{7D59AB4B-001C-4261-9DE2-E352E593442A}" presName="Name0" presStyleCnt="0">
        <dgm:presLayoutVars>
          <dgm:dir/>
          <dgm:animLvl val="lvl"/>
          <dgm:resizeHandles val="exact"/>
        </dgm:presLayoutVars>
      </dgm:prSet>
      <dgm:spPr/>
    </dgm:pt>
    <dgm:pt modelId="{1A1C4D53-5168-43E9-9555-8EF30B49AA32}" type="pres">
      <dgm:prSet presAssocID="{CD71F314-7213-4552-99CF-665ED1696619}" presName="parTxOnly" presStyleLbl="node1" presStyleIdx="0" presStyleCnt="2">
        <dgm:presLayoutVars>
          <dgm:chMax val="0"/>
          <dgm:chPref val="0"/>
          <dgm:bulletEnabled val="1"/>
        </dgm:presLayoutVars>
      </dgm:prSet>
      <dgm:spPr/>
      <dgm:t>
        <a:bodyPr/>
        <a:lstStyle/>
        <a:p>
          <a:endParaRPr lang="en-US"/>
        </a:p>
      </dgm:t>
    </dgm:pt>
    <dgm:pt modelId="{2C85F280-7F9D-463F-8D1B-D89BDB59EDAD}" type="pres">
      <dgm:prSet presAssocID="{97EB0FA7-CD51-4AA2-9DB1-F6F5CD5F2439}" presName="parTxOnlySpace" presStyleCnt="0"/>
      <dgm:spPr/>
    </dgm:pt>
    <dgm:pt modelId="{0C1CBE17-1237-4E68-992A-70A3A033721F}" type="pres">
      <dgm:prSet presAssocID="{09A79E6E-B2B3-48AA-8A01-42590D22878C}" presName="parTxOnly" presStyleLbl="node1" presStyleIdx="1" presStyleCnt="2">
        <dgm:presLayoutVars>
          <dgm:chMax val="0"/>
          <dgm:chPref val="0"/>
          <dgm:bulletEnabled val="1"/>
        </dgm:presLayoutVars>
      </dgm:prSet>
      <dgm:spPr/>
      <dgm:t>
        <a:bodyPr/>
        <a:lstStyle/>
        <a:p>
          <a:endParaRPr lang="en-US"/>
        </a:p>
      </dgm:t>
    </dgm:pt>
  </dgm:ptLst>
  <dgm:cxnLst>
    <dgm:cxn modelId="{42A8E332-C644-4EC2-B325-51B905DB6784}" srcId="{7D59AB4B-001C-4261-9DE2-E352E593442A}" destId="{CD71F314-7213-4552-99CF-665ED1696619}" srcOrd="0" destOrd="0" parTransId="{055020EC-6B66-4E4E-B827-7AB3C0080665}" sibTransId="{97EB0FA7-CD51-4AA2-9DB1-F6F5CD5F2439}"/>
    <dgm:cxn modelId="{71F1E78B-9869-479A-B899-7EC6195C9557}" type="presOf" srcId="{CD71F314-7213-4552-99CF-665ED1696619}" destId="{1A1C4D53-5168-43E9-9555-8EF30B49AA32}" srcOrd="0" destOrd="0" presId="urn:microsoft.com/office/officeart/2005/8/layout/chevron1"/>
    <dgm:cxn modelId="{870B8ADA-766C-4C4E-A8E9-89C3737752D1}" srcId="{7D59AB4B-001C-4261-9DE2-E352E593442A}" destId="{09A79E6E-B2B3-48AA-8A01-42590D22878C}" srcOrd="1" destOrd="0" parTransId="{F5BE3FB2-B269-4726-AC49-93B7FDBE1E4A}" sibTransId="{85B3C602-89DE-45A7-8D87-AAE7F05DBCA7}"/>
    <dgm:cxn modelId="{FA4DD819-D91F-4E72-BAAB-425E17868347}" type="presOf" srcId="{09A79E6E-B2B3-48AA-8A01-42590D22878C}" destId="{0C1CBE17-1237-4E68-992A-70A3A033721F}" srcOrd="0" destOrd="0" presId="urn:microsoft.com/office/officeart/2005/8/layout/chevron1"/>
    <dgm:cxn modelId="{EE498E37-2DB1-458A-AE08-7CA0D0E1487A}" type="presOf" srcId="{7D59AB4B-001C-4261-9DE2-E352E593442A}" destId="{15FFB746-E1BF-4C0E-8DB2-5C994C316B2E}" srcOrd="0" destOrd="0" presId="urn:microsoft.com/office/officeart/2005/8/layout/chevron1"/>
    <dgm:cxn modelId="{FCB50155-781F-4A76-A618-B76E7CCE2804}" type="presParOf" srcId="{15FFB746-E1BF-4C0E-8DB2-5C994C316B2E}" destId="{1A1C4D53-5168-43E9-9555-8EF30B49AA32}" srcOrd="0" destOrd="0" presId="urn:microsoft.com/office/officeart/2005/8/layout/chevron1"/>
    <dgm:cxn modelId="{9580D992-536B-46AC-B898-A8329B8EC34C}" type="presParOf" srcId="{15FFB746-E1BF-4C0E-8DB2-5C994C316B2E}" destId="{2C85F280-7F9D-463F-8D1B-D89BDB59EDAD}" srcOrd="1" destOrd="0" presId="urn:microsoft.com/office/officeart/2005/8/layout/chevron1"/>
    <dgm:cxn modelId="{FF717E2C-1D84-4F7A-98F9-EAFEF3BD727A}" type="presParOf" srcId="{15FFB746-E1BF-4C0E-8DB2-5C994C316B2E}" destId="{0C1CBE17-1237-4E68-992A-70A3A033721F}" srcOrd="2" destOrd="0" presId="urn:microsoft.com/office/officeart/2005/8/layout/chevron1"/>
  </dgm:cxnLst>
  <dgm:bg/>
  <dgm:whole/>
  <dgm:extLst>
    <a:ext uri="http://schemas.microsoft.com/office/drawing/2008/diagram">
      <dsp:dataModelExt xmlns:dsp="http://schemas.microsoft.com/office/drawing/2008/diagram" xmlns:a="http://schemas.openxmlformats.org/drawingml/2006/main" xmlns:dgm="http://schemas.openxmlformats.org/drawingml/2006/diagram" xmlns=""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C4D53-5168-43E9-9555-8EF30B49AA32}">
      <dsp:nvSpPr>
        <dsp:cNvPr id="0" name=""/>
        <dsp:cNvSpPr/>
      </dsp:nvSpPr>
      <dsp:spPr>
        <a:xfrm>
          <a:off x="1849" y="0"/>
          <a:ext cx="1076509" cy="2048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3.6V</a:t>
          </a:r>
          <a:endParaRPr lang="en-US" sz="1200" kern="1200" dirty="0"/>
        </a:p>
      </dsp:txBody>
      <dsp:txXfrm>
        <a:off x="104262" y="0"/>
        <a:ext cx="871684" cy="204825"/>
      </dsp:txXfrm>
    </dsp:sp>
    <dsp:sp modelId="{0C1CBE17-1237-4E68-992A-70A3A033721F}">
      <dsp:nvSpPr>
        <dsp:cNvPr id="0" name=""/>
        <dsp:cNvSpPr/>
      </dsp:nvSpPr>
      <dsp:spPr>
        <a:xfrm>
          <a:off x="970707" y="0"/>
          <a:ext cx="1076509" cy="2048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7.2V</a:t>
          </a:r>
          <a:endParaRPr lang="en-US" sz="1200" kern="1200" dirty="0"/>
        </a:p>
      </dsp:txBody>
      <dsp:txXfrm>
        <a:off x="1073120" y="0"/>
        <a:ext cx="871684" cy="204825"/>
      </dsp:txXfrm>
    </dsp:sp>
    <dsp:sp modelId="{0612D599-799E-460F-8734-EA33A4DAF738}">
      <dsp:nvSpPr>
        <dsp:cNvPr id="0" name=""/>
        <dsp:cNvSpPr/>
      </dsp:nvSpPr>
      <dsp:spPr>
        <a:xfrm>
          <a:off x="1939566" y="0"/>
          <a:ext cx="1076509" cy="2048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10.8V</a:t>
          </a:r>
          <a:endParaRPr lang="en-US" sz="1200" kern="1200" dirty="0"/>
        </a:p>
      </dsp:txBody>
      <dsp:txXfrm>
        <a:off x="2041979" y="0"/>
        <a:ext cx="871684" cy="204825"/>
      </dsp:txXfrm>
    </dsp:sp>
    <dsp:sp modelId="{598A0215-5698-49FB-B565-8D4FAB15A256}">
      <dsp:nvSpPr>
        <dsp:cNvPr id="0" name=""/>
        <dsp:cNvSpPr/>
      </dsp:nvSpPr>
      <dsp:spPr>
        <a:xfrm>
          <a:off x="2908425" y="0"/>
          <a:ext cx="1076509" cy="2048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14.4V</a:t>
          </a:r>
          <a:endParaRPr lang="en-US" sz="1200" kern="1200" dirty="0"/>
        </a:p>
      </dsp:txBody>
      <dsp:txXfrm>
        <a:off x="3010838" y="0"/>
        <a:ext cx="871684" cy="204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C4D53-5168-43E9-9555-8EF30B49AA32}">
      <dsp:nvSpPr>
        <dsp:cNvPr id="0" name=""/>
        <dsp:cNvSpPr/>
      </dsp:nvSpPr>
      <dsp:spPr>
        <a:xfrm>
          <a:off x="3504" y="0"/>
          <a:ext cx="2094618" cy="2048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2,200mAh</a:t>
          </a:r>
          <a:endParaRPr lang="en-US" sz="1200" kern="1200" dirty="0"/>
        </a:p>
      </dsp:txBody>
      <dsp:txXfrm>
        <a:off x="105917" y="0"/>
        <a:ext cx="1889793" cy="204825"/>
      </dsp:txXfrm>
    </dsp:sp>
    <dsp:sp modelId="{0C1CBE17-1237-4E68-992A-70A3A033721F}">
      <dsp:nvSpPr>
        <dsp:cNvPr id="0" name=""/>
        <dsp:cNvSpPr/>
      </dsp:nvSpPr>
      <dsp:spPr>
        <a:xfrm>
          <a:off x="1888661" y="0"/>
          <a:ext cx="2094618" cy="2048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b="1" kern="1200" dirty="0" smtClean="0"/>
            <a:t>4,400mAh</a:t>
          </a:r>
          <a:endParaRPr lang="en-US" sz="1200" b="1" kern="1200" dirty="0"/>
        </a:p>
      </dsp:txBody>
      <dsp:txXfrm>
        <a:off x="1991074" y="0"/>
        <a:ext cx="1889793" cy="2048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3E13536-20B7-7541-8BBC-0C368502CC1E}" type="datetimeFigureOut">
              <a:rPr lang="en-US" smtClean="0"/>
              <a:pPr/>
              <a:t>9/14/12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0751A9-FF8B-FD42-907E-399CAE8B137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2376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C3E030-28F7-4A8B-B13C-6E1035228519}" type="datetimeFigureOut">
              <a:rPr lang="en-US" smtClean="0"/>
              <a:pPr/>
              <a:t>9/14/12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E03A1C-BBBE-4AEF-8A6A-50B8B4D6ABB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7355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7ABEE9-22D3-C14E-ABC5-6EA277A9B15B}" type="slidenum">
              <a:rPr lang="en-US"/>
              <a:pPr/>
              <a:t>1</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818F6F-F710-AF45-9925-CE77032541FA}"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4D66A706-610D-48CB-8599-AA841B3E1AEE}" type="slidenum">
              <a:rPr lang="en-US" smtClean="0"/>
              <a:pPr/>
              <a:t>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6514204"/>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Under</a:t>
            </a:r>
            <a:r>
              <a:rPr lang="en-US" baseline="0" dirty="0" smtClean="0"/>
              <a:t> the conditions studied, propane controllably grows bilayer and multilayer graphene, while no single layer is observed.</a:t>
            </a:r>
            <a:endParaRPr lang="en-US" dirty="0"/>
          </a:p>
        </p:txBody>
      </p:sp>
      <p:sp>
        <p:nvSpPr>
          <p:cNvPr id="4" name="Slide Number Placeholder 3"/>
          <p:cNvSpPr>
            <a:spLocks noGrp="1"/>
          </p:cNvSpPr>
          <p:nvPr>
            <p:ph type="sldNum" sz="quarter" idx="10"/>
          </p:nvPr>
        </p:nvSpPr>
        <p:spPr/>
        <p:txBody>
          <a:bodyPr/>
          <a:lstStyle/>
          <a:p>
            <a:fld id="{93818F6F-F710-AF45-9925-CE77032541F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1027"/>
          <p:cNvSpPr>
            <a:spLocks noGrp="1"/>
          </p:cNvSpPr>
          <p:nvPr>
            <p:ph type="body" idx="1"/>
          </p:nvPr>
        </p:nvSpPr>
        <p:spPr bwMode="auto">
          <a:noFill/>
        </p:spPr>
        <p:txBody>
          <a:bodyPr/>
          <a:lstStyle/>
          <a:p>
            <a:endParaRPr lang="en-US" smtClean="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a:lstStyle/>
          <a:p>
            <a:r>
              <a:rPr lang="en-US" smtClean="0">
                <a:ea typeface="ＭＳ Ｐゴシック" charset="-128"/>
              </a:rPr>
              <a:t>Attempts have been made to complete the reduction stage in solution, but sheets tend to aggregate due to the attractive force between layers and an overall decrease in hydrophilicity.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p:cNvSpPr>
          <p:nvPr>
            <p:ph type="body" idx="1"/>
          </p:nvPr>
        </p:nvSpPr>
        <p:spPr bwMode="auto">
          <a:noFill/>
        </p:spPr>
        <p:txBody>
          <a:bodyPr/>
          <a:lstStyle/>
          <a:p>
            <a:r>
              <a:rPr lang="en-US" dirty="0" smtClean="0">
                <a:ea typeface="ＭＳ Ｐゴシック" charset="-128"/>
              </a:rPr>
              <a:t>The prevention of agglomerates is of great interest, because most of their unique properties only exhibit in individual</a:t>
            </a:r>
          </a:p>
          <a:p>
            <a:pPr eaLnBrk="1" hangingPunct="1"/>
            <a:r>
              <a:rPr lang="en-US" b="1" dirty="0" smtClean="0">
                <a:ea typeface="ＭＳ Ｐゴシック" charset="-128"/>
              </a:rPr>
              <a:t>The </a:t>
            </a:r>
            <a:r>
              <a:rPr lang="en-US" b="1" dirty="0" err="1" smtClean="0">
                <a:ea typeface="ＭＳ Ｐゴシック" charset="-128"/>
              </a:rPr>
              <a:t>graphene</a:t>
            </a:r>
            <a:r>
              <a:rPr lang="en-US" b="1" dirty="0" smtClean="0">
                <a:ea typeface="ＭＳ Ｐゴシック" charset="-128"/>
              </a:rPr>
              <a:t> sheets produced have the largest area (up to 40 </a:t>
            </a:r>
            <a:r>
              <a:rPr lang="en-US" b="1" dirty="0" err="1" smtClean="0">
                <a:ea typeface="ＭＳ Ｐゴシック" charset="-128"/>
                <a:sym typeface="Symbol" charset="2"/>
              </a:rPr>
              <a:t></a:t>
            </a:r>
            <a:r>
              <a:rPr lang="en-US" b="1" dirty="0" err="1" smtClean="0">
                <a:ea typeface="ＭＳ Ｐゴシック" charset="-128"/>
              </a:rPr>
              <a:t>m</a:t>
            </a:r>
            <a:r>
              <a:rPr lang="en-US" b="1" dirty="0" smtClean="0">
                <a:ea typeface="ＭＳ Ｐゴシック" charset="-128"/>
              </a:rPr>
              <a:t> </a:t>
            </a:r>
            <a:r>
              <a:rPr lang="en-US" b="1" dirty="0" err="1" smtClean="0">
                <a:ea typeface="ＭＳ Ｐゴシック" charset="-128"/>
              </a:rPr>
              <a:t>x</a:t>
            </a:r>
            <a:r>
              <a:rPr lang="en-US" b="1" dirty="0" smtClean="0">
                <a:ea typeface="ＭＳ Ｐゴシック" charset="-128"/>
              </a:rPr>
              <a:t> 25 </a:t>
            </a:r>
            <a:r>
              <a:rPr lang="en-US" b="1" dirty="0" err="1" smtClean="0">
                <a:ea typeface="ＭＳ Ｐゴシック" charset="-128"/>
                <a:sym typeface="Symbol" charset="2"/>
              </a:rPr>
              <a:t></a:t>
            </a:r>
            <a:r>
              <a:rPr lang="en-US" b="1" dirty="0" err="1" smtClean="0">
                <a:ea typeface="ＭＳ Ｐゴシック" charset="-128"/>
              </a:rPr>
              <a:t>m</a:t>
            </a:r>
            <a:r>
              <a:rPr lang="en-US" b="1" dirty="0" smtClean="0">
                <a:ea typeface="ＭＳ Ｐゴシック" charset="-128"/>
              </a:rPr>
              <a:t>) of any yet reported, making them far easier to process </a:t>
            </a:r>
            <a:endParaRPr lang="en-US" dirty="0" smtClean="0">
              <a:ea typeface="ＭＳ Ｐゴシック" charset="-128"/>
            </a:endParaRPr>
          </a:p>
          <a:p>
            <a:pPr eaLnBrk="1" hangingPunct="1"/>
            <a:endParaRPr lang="en-US" dirty="0" smtClean="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59" name="Rectangle 3"/>
          <p:cNvSpPr>
            <a:spLocks noGrp="1"/>
          </p:cNvSpPr>
          <p:nvPr>
            <p:ph type="body" idx="1"/>
          </p:nvPr>
        </p:nvSpPr>
        <p:spPr bwMode="auto">
          <a:noFill/>
        </p:spPr>
        <p:txBody>
          <a:bodyPr/>
          <a:lstStyle/>
          <a:p>
            <a:endParaRPr lang="en-US" smtClean="0">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7" name="Rectangle 3"/>
          <p:cNvSpPr>
            <a:spLocks noGrp="1"/>
          </p:cNvSpPr>
          <p:nvPr>
            <p:ph type="body" idx="1"/>
          </p:nvPr>
        </p:nvSpPr>
        <p:spPr bwMode="auto">
          <a:noFill/>
        </p:spPr>
        <p:txBody>
          <a:bodyPr/>
          <a:lstStyle/>
          <a:p>
            <a:endParaRPr lang="en-US" smtClean="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a:lstStyle/>
          <a:p>
            <a:endParaRPr lang="en-US" smtClean="0">
              <a:ea typeface="ＭＳ Ｐゴシック" charset="-128"/>
            </a:endParaRPr>
          </a:p>
        </p:txBody>
      </p:sp>
      <p:sp>
        <p:nvSpPr>
          <p:cNvPr id="89092" name="Slide Number Placeholder 3"/>
          <p:cNvSpPr>
            <a:spLocks noGrp="1"/>
          </p:cNvSpPr>
          <p:nvPr>
            <p:ph type="sldNum" sz="quarter" idx="5"/>
          </p:nvPr>
        </p:nvSpPr>
        <p:spPr bwMode="auto">
          <a:noFill/>
          <a:ln>
            <a:miter lim="800000"/>
            <a:headEnd/>
            <a:tailEnd/>
          </a:ln>
        </p:spPr>
        <p:txBody>
          <a:bodyPr/>
          <a:lstStyle/>
          <a:p>
            <a:fld id="{81EFAC04-F691-4292-BC67-28230213BC4A}" type="slidenum">
              <a:rPr lang="en-US"/>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a:lstStyle/>
          <a:p>
            <a:fld id="{1013364E-9F75-438F-AC70-862B6FB97B2D}" type="slidenum">
              <a:rPr lang="en-US"/>
              <a:pPr/>
              <a:t>20</a:t>
            </a:fld>
            <a:endParaRPr lang="en-US"/>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a:lstStyle/>
          <a:p>
            <a:pPr marL="228600" indent="-228600">
              <a:buFontTx/>
              <a:buAutoNum type="alphaLcPeriod"/>
            </a:pPr>
            <a:r>
              <a:rPr lang="en-US" dirty="0" smtClean="0">
                <a:ea typeface="ＭＳ Ｐゴシック" charset="-128"/>
              </a:rPr>
              <a:t>Using photolithography, we pattern </a:t>
            </a:r>
            <a:r>
              <a:rPr lang="en-US" dirty="0" err="1" smtClean="0">
                <a:ea typeface="ＭＳ Ｐゴシック" charset="-128"/>
              </a:rPr>
              <a:t>photoresist</a:t>
            </a:r>
            <a:r>
              <a:rPr lang="en-US" dirty="0" smtClean="0">
                <a:ea typeface="ＭＳ Ｐゴシック" charset="-128"/>
              </a:rPr>
              <a:t> pillars onto a master wafer</a:t>
            </a:r>
          </a:p>
          <a:p>
            <a:pPr marL="228600" indent="-228600"/>
            <a:r>
              <a:rPr lang="en-US" dirty="0" smtClean="0">
                <a:ea typeface="ＭＳ Ｐゴシック" charset="-128"/>
              </a:rPr>
              <a:t>b. PDMS is spin-coated over master wafer</a:t>
            </a:r>
          </a:p>
          <a:p>
            <a:pPr marL="228600" indent="-228600"/>
            <a:r>
              <a:rPr lang="en-US" dirty="0" smtClean="0">
                <a:ea typeface="ＭＳ Ｐゴシック" charset="-128"/>
              </a:rPr>
              <a:t>c. Regions of PDMS are cut out and lifted off</a:t>
            </a:r>
          </a:p>
          <a:p>
            <a:pPr marL="228600" indent="-228600"/>
            <a:r>
              <a:rPr lang="en-US" dirty="0" smtClean="0">
                <a:ea typeface="ＭＳ Ｐゴシック" charset="-128"/>
              </a:rPr>
              <a:t>d. The membrane (mask) is placed down onto a new substrate</a:t>
            </a:r>
          </a:p>
          <a:p>
            <a:pPr marL="228600" indent="-228600"/>
            <a:r>
              <a:rPr lang="en-US" dirty="0" smtClean="0">
                <a:ea typeface="ＭＳ Ｐゴシック" charset="-128"/>
              </a:rPr>
              <a:t>e. </a:t>
            </a:r>
            <a:r>
              <a:rPr lang="en-US" dirty="0" err="1" smtClean="0">
                <a:ea typeface="ＭＳ Ｐゴシック" charset="-128"/>
              </a:rPr>
              <a:t>Hydrazinium</a:t>
            </a:r>
            <a:r>
              <a:rPr lang="en-US" dirty="0" smtClean="0">
                <a:ea typeface="ＭＳ Ｐゴシック" charset="-128"/>
              </a:rPr>
              <a:t> </a:t>
            </a:r>
            <a:r>
              <a:rPr lang="en-US" dirty="0" err="1" smtClean="0">
                <a:ea typeface="ＭＳ Ｐゴシック" charset="-128"/>
              </a:rPr>
              <a:t>nano</a:t>
            </a:r>
            <a:r>
              <a:rPr lang="en-US" dirty="0" smtClean="0">
                <a:ea typeface="ＭＳ Ｐゴシック" charset="-128"/>
              </a:rPr>
              <a:t> carbon is spin-coated over mask and substrate</a:t>
            </a:r>
          </a:p>
          <a:p>
            <a:pPr marL="228600" indent="-228600"/>
            <a:r>
              <a:rPr lang="en-US" dirty="0" smtClean="0">
                <a:ea typeface="ＭＳ Ｐゴシック" charset="-128"/>
              </a:rPr>
              <a:t>f. An array of patterned features are revealed after peeling away membrane.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bwMode="auto">
          <a:noFill/>
          <a:ln>
            <a:solidFill>
              <a:srgbClr val="000000"/>
            </a:solidFill>
            <a:miter lim="800000"/>
            <a:headEnd/>
            <a:tailEnd/>
          </a:ln>
        </p:spPr>
      </p:sp>
      <p:sp>
        <p:nvSpPr>
          <p:cNvPr id="15363" name="Rectangle 3"/>
          <p:cNvSpPr>
            <a:spLocks noGrp="1"/>
          </p:cNvSpPr>
          <p:nvPr>
            <p:ph type="body" idx="1"/>
          </p:nvPr>
        </p:nvSpPr>
        <p:spPr bwMode="auto">
          <a:noFill/>
        </p:spPr>
        <p:txBody>
          <a:bodyPr/>
          <a:lstStyle/>
          <a:p>
            <a:endParaRPr lang="en-US" smtClean="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9331" name="Rectangle 3"/>
          <p:cNvSpPr>
            <a:spLocks noGrp="1" noChangeArrowheads="1"/>
          </p:cNvSpPr>
          <p:nvPr>
            <p:ph type="body" idx="1"/>
          </p:nvPr>
        </p:nvSpPr>
        <p:spPr bwMode="auto">
          <a:solidFill>
            <a:srgbClr val="FFFFFF"/>
          </a:solidFill>
          <a:ln>
            <a:solidFill>
              <a:srgbClr val="000000"/>
            </a:solidFill>
            <a:miter lim="800000"/>
            <a:headEnd/>
            <a:tailEnd/>
          </a:ln>
        </p:spPr>
        <p:txBody>
          <a:bodyPr lIns="89151" tIns="44576" rIns="89151" bIns="44576"/>
          <a:lstStyle/>
          <a:p>
            <a:r>
              <a:rPr lang="en-US" smtClean="0">
                <a:ea typeface="ＭＳ Ｐゴシック" charset="-128"/>
              </a:rPr>
              <a:t>Through manipulation of the surfaces hydrophillic and hydrophobic properties we have shown that it is also possible to register more specific regions with single graphene sheets.</a:t>
            </a:r>
          </a:p>
          <a:p>
            <a:endParaRPr lang="en-US" smtClean="0">
              <a:ea typeface="ＭＳ Ｐゴシック" charset="-128"/>
            </a:endParaRPr>
          </a:p>
          <a:p>
            <a:r>
              <a:rPr lang="en-US" smtClean="0">
                <a:ea typeface="ＭＳ Ｐゴシック" charset="-128"/>
              </a:rPr>
              <a:t>Above are circular regions from PDMS patterning and inside those rings we find individual graphene sheets.</a:t>
            </a:r>
          </a:p>
          <a:p>
            <a:r>
              <a:rPr lang="en-US" smtClean="0">
                <a:ea typeface="ＭＳ Ｐゴシック" charset="-128"/>
              </a:rPr>
              <a:t>Below is an image of concentrated graphene to produce the UCLA pattern.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a:lstStyle/>
          <a:p>
            <a:endParaRPr lang="en-US">
              <a:ea typeface="ＭＳ Ｐゴシック" pitchFamily="-105" charset="-128"/>
              <a:cs typeface="ＭＳ Ｐゴシック" pitchFamily="-10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MS PGothic" pitchFamily="34" charset="-128"/>
                <a:cs typeface="MS PGothic" pitchFamily="34" charset="-128"/>
              </a:rPr>
              <a:t>G-CNT hybrid materials are readily deposited onto a variety of substrates and subsequently heated to 150 to remove excess solvent.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p:spPr>
      </p:sp>
      <p:sp>
        <p:nvSpPr>
          <p:cNvPr id="125955" name="Rectangle 3"/>
          <p:cNvSpPr>
            <a:spLocks noGrp="1"/>
          </p:cNvSpPr>
          <p:nvPr>
            <p:ph type="body" idx="1"/>
          </p:nvPr>
        </p:nvSpPr>
        <p:spPr bwMode="auto">
          <a:noFill/>
        </p:spPr>
        <p:txBody>
          <a:bodyPr/>
          <a:lstStyle/>
          <a:p>
            <a:endParaRPr lang="en-US">
              <a:ea typeface="ＭＳ Ｐゴシック" pitchFamily="-105" charset="-128"/>
              <a:cs typeface="ＭＳ Ｐゴシック" pitchFamily="-10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7" name="Rectangle 3"/>
          <p:cNvSpPr>
            <a:spLocks noGrp="1"/>
          </p:cNvSpPr>
          <p:nvPr>
            <p:ph type="body" idx="1"/>
          </p:nvPr>
        </p:nvSpPr>
        <p:spPr bwMode="auto">
          <a:noFill/>
        </p:spPr>
        <p:txBody>
          <a:bodyPr/>
          <a:lstStyle/>
          <a:p>
            <a:r>
              <a:rPr lang="en-US" smtClean="0">
                <a:ea typeface="ＭＳ Ｐゴシック" charset="-128"/>
              </a:rPr>
              <a:t>The electrode array is a 400µm square with individual electrodes 10µm wide with 10µm gaps. The sensor is suspended on a thin silicon nitride membrane. The four-point interdigitated electrode (IDE) sensor has two serpentine electrodes between the IDE which are used for the four-point resistance measurements.</a:t>
            </a:r>
          </a:p>
          <a:p>
            <a:endParaRPr lang="en-US" smtClean="0">
              <a:ea typeface="ＭＳ Ｐゴシック" charset="-128"/>
            </a:endParaRPr>
          </a:p>
          <a:p>
            <a:r>
              <a:rPr lang="en-US" smtClean="0">
                <a:ea typeface="ＭＳ Ｐゴシック" charset="-128"/>
              </a:rPr>
              <a:t>The NO</a:t>
            </a:r>
            <a:r>
              <a:rPr lang="en-US" baseline="-25000" smtClean="0">
                <a:ea typeface="ＭＳ Ｐゴシック" charset="-128"/>
              </a:rPr>
              <a:t>2</a:t>
            </a:r>
            <a:r>
              <a:rPr lang="en-US" smtClean="0">
                <a:ea typeface="ＭＳ Ｐゴシック" charset="-128"/>
              </a:rPr>
              <a:t> sensing took place at varying temperatures of 21º-149ºC</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7" name="Rectangle 3"/>
          <p:cNvSpPr>
            <a:spLocks noGrp="1"/>
          </p:cNvSpPr>
          <p:nvPr>
            <p:ph type="body" idx="1"/>
          </p:nvPr>
        </p:nvSpPr>
        <p:spPr bwMode="auto">
          <a:noFill/>
        </p:spPr>
        <p:txBody>
          <a:bodyPr/>
          <a:lstStyle/>
          <a:p>
            <a:endParaRPr lang="en-US" dirty="0" smtClean="0">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7" name="Rectangle 3"/>
          <p:cNvSpPr>
            <a:spLocks noGrp="1"/>
          </p:cNvSpPr>
          <p:nvPr>
            <p:ph type="body" idx="1"/>
          </p:nvPr>
        </p:nvSpPr>
        <p:spPr bwMode="auto">
          <a:noFill/>
        </p:spPr>
        <p:txBody>
          <a:bodyPr/>
          <a:lstStyle/>
          <a:p>
            <a:r>
              <a:rPr lang="en-US" sz="1200" kern="1200" baseline="0" dirty="0" smtClean="0">
                <a:solidFill>
                  <a:schemeClr val="tx1"/>
                </a:solidFill>
                <a:latin typeface="+mn-lt"/>
                <a:ea typeface="+mn-ea"/>
                <a:cs typeface="+mn-cs"/>
              </a:rPr>
              <a:t>Four-point electrode sensors (Figure 1B) were produced at The Aerospace Corporation and consisted of gold </a:t>
            </a:r>
            <a:r>
              <a:rPr lang="en-US" sz="1200" kern="1200" baseline="0" dirty="0" err="1" smtClean="0">
                <a:solidFill>
                  <a:schemeClr val="tx1"/>
                </a:solidFill>
                <a:latin typeface="+mn-lt"/>
                <a:ea typeface="+mn-ea"/>
                <a:cs typeface="+mn-cs"/>
              </a:rPr>
              <a:t>interdigitated</a:t>
            </a:r>
            <a:r>
              <a:rPr lang="en-US" sz="1200" kern="1200" baseline="0" dirty="0" smtClean="0">
                <a:solidFill>
                  <a:schemeClr val="tx1"/>
                </a:solidFill>
                <a:latin typeface="+mn-lt"/>
                <a:ea typeface="+mn-ea"/>
                <a:cs typeface="+mn-cs"/>
              </a:rPr>
              <a:t> electrodes (where source current is applied) with a serpentine electrode pair wound between them (where sense voltage is read).30 The four-point electrodes were deposited on top of thermally grown silicon dioxide to isolate them from the bulk silicon, while the MHP electrodes were deposited on top of</a:t>
            </a:r>
          </a:p>
          <a:p>
            <a:r>
              <a:rPr lang="en-US" sz="1200" kern="1200" baseline="0" dirty="0" smtClean="0">
                <a:solidFill>
                  <a:schemeClr val="tx1"/>
                </a:solidFill>
                <a:latin typeface="+mn-lt"/>
                <a:ea typeface="+mn-ea"/>
                <a:cs typeface="+mn-cs"/>
              </a:rPr>
              <a:t>low-stress silicon nitride. Both types of sensors were mounted in 24-pin dual in-line packages (DIPs) and cleaned with acetone, </a:t>
            </a:r>
            <a:r>
              <a:rPr lang="en-US" sz="1200" kern="1200" baseline="0" dirty="0" err="1" smtClean="0">
                <a:solidFill>
                  <a:schemeClr val="tx1"/>
                </a:solidFill>
                <a:latin typeface="+mn-lt"/>
                <a:ea typeface="+mn-ea"/>
                <a:cs typeface="+mn-cs"/>
              </a:rPr>
              <a:t>isopropanol</a:t>
            </a:r>
            <a:r>
              <a:rPr lang="en-US" sz="1200" kern="1200" baseline="0" dirty="0" smtClean="0">
                <a:solidFill>
                  <a:schemeClr val="tx1"/>
                </a:solidFill>
                <a:latin typeface="+mn-lt"/>
                <a:ea typeface="+mn-ea"/>
                <a:cs typeface="+mn-cs"/>
              </a:rPr>
              <a:t>, and an oxygen plasma prior to being spin-coated with HG. In the case of </a:t>
            </a:r>
            <a:r>
              <a:rPr lang="en-US" sz="1200" kern="1200" baseline="0" dirty="0" err="1" smtClean="0">
                <a:solidFill>
                  <a:schemeClr val="tx1"/>
                </a:solidFill>
                <a:latin typeface="+mn-lt"/>
                <a:ea typeface="+mn-ea"/>
                <a:cs typeface="+mn-cs"/>
              </a:rPr>
              <a:t>dinitrotoluene</a:t>
            </a:r>
            <a:r>
              <a:rPr lang="en-US" sz="1200" kern="1200" baseline="0" dirty="0" smtClean="0">
                <a:solidFill>
                  <a:schemeClr val="tx1"/>
                </a:solidFill>
                <a:latin typeface="+mn-lt"/>
                <a:ea typeface="+mn-ea"/>
                <a:cs typeface="+mn-cs"/>
              </a:rPr>
              <a:t>, current was applied and voltage was read using the </a:t>
            </a:r>
            <a:r>
              <a:rPr lang="en-US" sz="1200" kern="1200" baseline="0" dirty="0" err="1" smtClean="0">
                <a:solidFill>
                  <a:schemeClr val="tx1"/>
                </a:solidFill>
                <a:latin typeface="+mn-lt"/>
                <a:ea typeface="+mn-ea"/>
                <a:cs typeface="+mn-cs"/>
              </a:rPr>
              <a:t>interdigitated</a:t>
            </a:r>
            <a:r>
              <a:rPr lang="en-US" sz="1200" kern="1200" baseline="0" dirty="0" smtClean="0">
                <a:solidFill>
                  <a:schemeClr val="tx1"/>
                </a:solidFill>
                <a:latin typeface="+mn-lt"/>
                <a:ea typeface="+mn-ea"/>
                <a:cs typeface="+mn-cs"/>
              </a:rPr>
              <a:t> electrodes in a two point configuration.</a:t>
            </a:r>
            <a:endParaRPr lang="en-US" dirty="0" smtClean="0">
              <a:ea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7" name="Rectangle 3"/>
          <p:cNvSpPr>
            <a:spLocks noGrp="1"/>
          </p:cNvSpPr>
          <p:nvPr>
            <p:ph type="body" idx="1"/>
          </p:nvPr>
        </p:nvSpPr>
        <p:spPr bwMode="auto">
          <a:noFill/>
        </p:spPr>
        <p:txBody>
          <a:bodyPr/>
          <a:lstStyle/>
          <a:p>
            <a:r>
              <a:rPr lang="en-US" sz="1200" kern="1200" baseline="0" dirty="0" smtClean="0">
                <a:solidFill>
                  <a:schemeClr val="tx1"/>
                </a:solidFill>
                <a:latin typeface="+mn-lt"/>
                <a:ea typeface="+mn-ea"/>
                <a:cs typeface="+mn-cs"/>
              </a:rPr>
              <a:t>Four-point electrode sensors (Figure 1B) were produced at The Aerospace Corporation and consisted of gold </a:t>
            </a:r>
            <a:r>
              <a:rPr lang="en-US" sz="1200" kern="1200" baseline="0" dirty="0" err="1" smtClean="0">
                <a:solidFill>
                  <a:schemeClr val="tx1"/>
                </a:solidFill>
                <a:latin typeface="+mn-lt"/>
                <a:ea typeface="+mn-ea"/>
                <a:cs typeface="+mn-cs"/>
              </a:rPr>
              <a:t>interdigitated</a:t>
            </a:r>
            <a:r>
              <a:rPr lang="en-US" sz="1200" kern="1200" baseline="0" dirty="0" smtClean="0">
                <a:solidFill>
                  <a:schemeClr val="tx1"/>
                </a:solidFill>
                <a:latin typeface="+mn-lt"/>
                <a:ea typeface="+mn-ea"/>
                <a:cs typeface="+mn-cs"/>
              </a:rPr>
              <a:t> electrodes (where source current is applied) with a serpentine electrode pair wound between them (where sense voltage is read). The four-point electrodes were deposited on top of thermally grown silicon dioxide to isolate them from the bulk silicon, while the MHP electrodes were deposited on top of</a:t>
            </a:r>
          </a:p>
          <a:p>
            <a:r>
              <a:rPr lang="en-US" sz="1200" kern="1200" baseline="0" dirty="0" smtClean="0">
                <a:solidFill>
                  <a:schemeClr val="tx1"/>
                </a:solidFill>
                <a:latin typeface="+mn-lt"/>
                <a:ea typeface="+mn-ea"/>
                <a:cs typeface="+mn-cs"/>
              </a:rPr>
              <a:t>low-stress silicon nitride. Both types of sensors were mounted in 24-pin dual in-line packages (DIPs) and cleaned with acetone, </a:t>
            </a:r>
            <a:r>
              <a:rPr lang="en-US" sz="1200" kern="1200" baseline="0" dirty="0" err="1" smtClean="0">
                <a:solidFill>
                  <a:schemeClr val="tx1"/>
                </a:solidFill>
                <a:latin typeface="+mn-lt"/>
                <a:ea typeface="+mn-ea"/>
                <a:cs typeface="+mn-cs"/>
              </a:rPr>
              <a:t>isopropanol</a:t>
            </a:r>
            <a:r>
              <a:rPr lang="en-US" sz="1200" kern="1200" baseline="0" dirty="0" smtClean="0">
                <a:solidFill>
                  <a:schemeClr val="tx1"/>
                </a:solidFill>
                <a:latin typeface="+mn-lt"/>
                <a:ea typeface="+mn-ea"/>
                <a:cs typeface="+mn-cs"/>
              </a:rPr>
              <a:t>, and an oxygen plasma prior to being spin-coated with HG. In the case of </a:t>
            </a:r>
            <a:r>
              <a:rPr lang="en-US" sz="1200" kern="1200" baseline="0" dirty="0" err="1" smtClean="0">
                <a:solidFill>
                  <a:schemeClr val="tx1"/>
                </a:solidFill>
                <a:latin typeface="+mn-lt"/>
                <a:ea typeface="+mn-ea"/>
                <a:cs typeface="+mn-cs"/>
              </a:rPr>
              <a:t>dinitrotoluene</a:t>
            </a:r>
            <a:r>
              <a:rPr lang="en-US" sz="1200" kern="1200" baseline="0" dirty="0" smtClean="0">
                <a:solidFill>
                  <a:schemeClr val="tx1"/>
                </a:solidFill>
                <a:latin typeface="+mn-lt"/>
                <a:ea typeface="+mn-ea"/>
                <a:cs typeface="+mn-cs"/>
              </a:rPr>
              <a:t>, current was applied and voltage was read using the </a:t>
            </a:r>
            <a:r>
              <a:rPr lang="en-US" sz="1200" kern="1200" baseline="0" dirty="0" err="1" smtClean="0">
                <a:solidFill>
                  <a:schemeClr val="tx1"/>
                </a:solidFill>
                <a:latin typeface="+mn-lt"/>
                <a:ea typeface="+mn-ea"/>
                <a:cs typeface="+mn-cs"/>
              </a:rPr>
              <a:t>interdigitated</a:t>
            </a:r>
            <a:r>
              <a:rPr lang="en-US" sz="1200" kern="1200" baseline="0" dirty="0" smtClean="0">
                <a:solidFill>
                  <a:schemeClr val="tx1"/>
                </a:solidFill>
                <a:latin typeface="+mn-lt"/>
                <a:ea typeface="+mn-ea"/>
                <a:cs typeface="+mn-cs"/>
              </a:rPr>
              <a:t> electrodes in a two point configuration.</a:t>
            </a:r>
            <a:endParaRPr lang="en-US" dirty="0" smtClean="0">
              <a:ea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7" name="Rectangle 3"/>
          <p:cNvSpPr>
            <a:spLocks noGrp="1"/>
          </p:cNvSpPr>
          <p:nvPr>
            <p:ph type="body" idx="1"/>
          </p:nvPr>
        </p:nvSpPr>
        <p:spPr bwMode="auto">
          <a:noFill/>
        </p:spPr>
        <p:txBody>
          <a:bodyPr/>
          <a:lstStyle/>
          <a:p>
            <a:r>
              <a:rPr lang="en-US" sz="1200" kern="1200" baseline="0" dirty="0" smtClean="0">
                <a:solidFill>
                  <a:schemeClr val="tx1"/>
                </a:solidFill>
                <a:latin typeface="+mn-lt"/>
                <a:ea typeface="+mn-ea"/>
                <a:cs typeface="+mn-cs"/>
              </a:rPr>
              <a:t>Four-point electrode sensors (Figure 1B) were produced at The Aerospace Corporation and consisted of gold </a:t>
            </a:r>
            <a:r>
              <a:rPr lang="en-US" sz="1200" kern="1200" baseline="0" dirty="0" err="1" smtClean="0">
                <a:solidFill>
                  <a:schemeClr val="tx1"/>
                </a:solidFill>
                <a:latin typeface="+mn-lt"/>
                <a:ea typeface="+mn-ea"/>
                <a:cs typeface="+mn-cs"/>
              </a:rPr>
              <a:t>interdigitated</a:t>
            </a:r>
            <a:r>
              <a:rPr lang="en-US" sz="1200" kern="1200" baseline="0" dirty="0" smtClean="0">
                <a:solidFill>
                  <a:schemeClr val="tx1"/>
                </a:solidFill>
                <a:latin typeface="+mn-lt"/>
                <a:ea typeface="+mn-ea"/>
                <a:cs typeface="+mn-cs"/>
              </a:rPr>
              <a:t> electrodes (where source current is applied) with a serpentine electrode pair wound between them (where sense voltage is read).30 The four-point electrodes were deposited on top of thermally grown silicon dioxide to isolate them from the bulk silicon, while the MHP electrodes were deposited on top of</a:t>
            </a:r>
          </a:p>
          <a:p>
            <a:r>
              <a:rPr lang="en-US" sz="1200" kern="1200" baseline="0" dirty="0" smtClean="0">
                <a:solidFill>
                  <a:schemeClr val="tx1"/>
                </a:solidFill>
                <a:latin typeface="+mn-lt"/>
                <a:ea typeface="+mn-ea"/>
                <a:cs typeface="+mn-cs"/>
              </a:rPr>
              <a:t>low-stress silicon nitride. Both types of sensors were mounted in 24-pin dual in-line packages (DIPs) and cleaned with acetone, </a:t>
            </a:r>
            <a:r>
              <a:rPr lang="en-US" sz="1200" kern="1200" baseline="0" dirty="0" err="1" smtClean="0">
                <a:solidFill>
                  <a:schemeClr val="tx1"/>
                </a:solidFill>
                <a:latin typeface="+mn-lt"/>
                <a:ea typeface="+mn-ea"/>
                <a:cs typeface="+mn-cs"/>
              </a:rPr>
              <a:t>isopropanol</a:t>
            </a:r>
            <a:r>
              <a:rPr lang="en-US" sz="1200" kern="1200" baseline="0" dirty="0" smtClean="0">
                <a:solidFill>
                  <a:schemeClr val="tx1"/>
                </a:solidFill>
                <a:latin typeface="+mn-lt"/>
                <a:ea typeface="+mn-ea"/>
                <a:cs typeface="+mn-cs"/>
              </a:rPr>
              <a:t>, and an oxygen plasma prior to being spin-coated with HG. In the case of </a:t>
            </a:r>
            <a:r>
              <a:rPr lang="en-US" sz="1200" kern="1200" baseline="0" dirty="0" err="1" smtClean="0">
                <a:solidFill>
                  <a:schemeClr val="tx1"/>
                </a:solidFill>
                <a:latin typeface="+mn-lt"/>
                <a:ea typeface="+mn-ea"/>
                <a:cs typeface="+mn-cs"/>
              </a:rPr>
              <a:t>dinitrotoluene</a:t>
            </a:r>
            <a:r>
              <a:rPr lang="en-US" sz="1200" kern="1200" baseline="0" dirty="0" smtClean="0">
                <a:solidFill>
                  <a:schemeClr val="tx1"/>
                </a:solidFill>
                <a:latin typeface="+mn-lt"/>
                <a:ea typeface="+mn-ea"/>
                <a:cs typeface="+mn-cs"/>
              </a:rPr>
              <a:t>, current was applied and voltage was read using the </a:t>
            </a:r>
            <a:r>
              <a:rPr lang="en-US" sz="1200" kern="1200" baseline="0" dirty="0" err="1" smtClean="0">
                <a:solidFill>
                  <a:schemeClr val="tx1"/>
                </a:solidFill>
                <a:latin typeface="+mn-lt"/>
                <a:ea typeface="+mn-ea"/>
                <a:cs typeface="+mn-cs"/>
              </a:rPr>
              <a:t>interdigitated</a:t>
            </a:r>
            <a:r>
              <a:rPr lang="en-US" sz="1200" kern="1200" baseline="0" dirty="0" smtClean="0">
                <a:solidFill>
                  <a:schemeClr val="tx1"/>
                </a:solidFill>
                <a:latin typeface="+mn-lt"/>
                <a:ea typeface="+mn-ea"/>
                <a:cs typeface="+mn-cs"/>
              </a:rPr>
              <a:t> electrodes in a two point configuration.</a:t>
            </a:r>
            <a:endParaRPr lang="en-US" dirty="0" smtClean="0">
              <a:ea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7" name="Rectangle 3"/>
          <p:cNvSpPr>
            <a:spLocks noGrp="1"/>
          </p:cNvSpPr>
          <p:nvPr>
            <p:ph type="body" idx="1"/>
          </p:nvPr>
        </p:nvSpPr>
        <p:spPr bwMode="auto">
          <a:noFill/>
        </p:spPr>
        <p:txBody>
          <a:bodyPr/>
          <a:lstStyle/>
          <a:p>
            <a:r>
              <a:rPr lang="en-US" sz="1200" kern="1200" baseline="0" dirty="0" smtClean="0">
                <a:solidFill>
                  <a:schemeClr val="tx1"/>
                </a:solidFill>
                <a:latin typeface="+mn-lt"/>
                <a:ea typeface="+mn-ea"/>
                <a:cs typeface="+mn-cs"/>
              </a:rPr>
              <a:t>Four-point electrode sensors (Figure 1B) were produced at The Aerospace Corporation and consisted of gold </a:t>
            </a:r>
            <a:r>
              <a:rPr lang="en-US" sz="1200" kern="1200" baseline="0" dirty="0" err="1" smtClean="0">
                <a:solidFill>
                  <a:schemeClr val="tx1"/>
                </a:solidFill>
                <a:latin typeface="+mn-lt"/>
                <a:ea typeface="+mn-ea"/>
                <a:cs typeface="+mn-cs"/>
              </a:rPr>
              <a:t>interdigitated</a:t>
            </a:r>
            <a:r>
              <a:rPr lang="en-US" sz="1200" kern="1200" baseline="0" dirty="0" smtClean="0">
                <a:solidFill>
                  <a:schemeClr val="tx1"/>
                </a:solidFill>
                <a:latin typeface="+mn-lt"/>
                <a:ea typeface="+mn-ea"/>
                <a:cs typeface="+mn-cs"/>
              </a:rPr>
              <a:t> electrodes (where source current is applied) with a serpentine electrode pair wound between them (where sense voltage is read).30 The four-point electrodes were deposited on top of thermally grown silicon dioxide to isolate them from the bulk silicon, while the MHP electrodes were deposited on top of</a:t>
            </a:r>
          </a:p>
          <a:p>
            <a:r>
              <a:rPr lang="en-US" sz="1200" kern="1200" baseline="0" dirty="0" smtClean="0">
                <a:solidFill>
                  <a:schemeClr val="tx1"/>
                </a:solidFill>
                <a:latin typeface="+mn-lt"/>
                <a:ea typeface="+mn-ea"/>
                <a:cs typeface="+mn-cs"/>
              </a:rPr>
              <a:t>low-stress silicon nitride. Both types of sensors were mounted in 24-pin dual in-line packages (DIPs) and cleaned with acetone, </a:t>
            </a:r>
            <a:r>
              <a:rPr lang="en-US" sz="1200" kern="1200" baseline="0" dirty="0" err="1" smtClean="0">
                <a:solidFill>
                  <a:schemeClr val="tx1"/>
                </a:solidFill>
                <a:latin typeface="+mn-lt"/>
                <a:ea typeface="+mn-ea"/>
                <a:cs typeface="+mn-cs"/>
              </a:rPr>
              <a:t>isopropanol</a:t>
            </a:r>
            <a:r>
              <a:rPr lang="en-US" sz="1200" kern="1200" baseline="0" dirty="0" smtClean="0">
                <a:solidFill>
                  <a:schemeClr val="tx1"/>
                </a:solidFill>
                <a:latin typeface="+mn-lt"/>
                <a:ea typeface="+mn-ea"/>
                <a:cs typeface="+mn-cs"/>
              </a:rPr>
              <a:t>, and an oxygen plasma prior to being spin-coated with HG. In the case of </a:t>
            </a:r>
            <a:r>
              <a:rPr lang="en-US" sz="1200" kern="1200" baseline="0" dirty="0" err="1" smtClean="0">
                <a:solidFill>
                  <a:schemeClr val="tx1"/>
                </a:solidFill>
                <a:latin typeface="+mn-lt"/>
                <a:ea typeface="+mn-ea"/>
                <a:cs typeface="+mn-cs"/>
              </a:rPr>
              <a:t>dinitrotoluene</a:t>
            </a:r>
            <a:r>
              <a:rPr lang="en-US" sz="1200" kern="1200" baseline="0" dirty="0" smtClean="0">
                <a:solidFill>
                  <a:schemeClr val="tx1"/>
                </a:solidFill>
                <a:latin typeface="+mn-lt"/>
                <a:ea typeface="+mn-ea"/>
                <a:cs typeface="+mn-cs"/>
              </a:rPr>
              <a:t>, current was applied and voltage was read using the </a:t>
            </a:r>
            <a:r>
              <a:rPr lang="en-US" sz="1200" kern="1200" baseline="0" dirty="0" err="1" smtClean="0">
                <a:solidFill>
                  <a:schemeClr val="tx1"/>
                </a:solidFill>
                <a:latin typeface="+mn-lt"/>
                <a:ea typeface="+mn-ea"/>
                <a:cs typeface="+mn-cs"/>
              </a:rPr>
              <a:t>interdigitated</a:t>
            </a:r>
            <a:r>
              <a:rPr lang="en-US" sz="1200" kern="1200" baseline="0" dirty="0" smtClean="0">
                <a:solidFill>
                  <a:schemeClr val="tx1"/>
                </a:solidFill>
                <a:latin typeface="+mn-lt"/>
                <a:ea typeface="+mn-ea"/>
                <a:cs typeface="+mn-cs"/>
              </a:rPr>
              <a:t> electrodes in a two point configuration.</a:t>
            </a:r>
            <a:endParaRPr lang="en-US" dirty="0" smtClean="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Rot="1" noChangeAspect="1" noTextEdit="1"/>
          </p:cNvSpPr>
          <p:nvPr>
            <p:ph type="sldImg"/>
          </p:nvPr>
        </p:nvSpPr>
        <p:spPr bwMode="auto">
          <a:noFill/>
          <a:ln>
            <a:solidFill>
              <a:srgbClr val="000000"/>
            </a:solidFill>
            <a:miter lim="800000"/>
            <a:headEnd/>
            <a:tailEnd/>
          </a:ln>
        </p:spPr>
      </p:sp>
      <p:sp>
        <p:nvSpPr>
          <p:cNvPr id="17411" name="Rectangle 3"/>
          <p:cNvSpPr>
            <a:spLocks noGrp="1"/>
          </p:cNvSpPr>
          <p:nvPr>
            <p:ph type="body" idx="1"/>
          </p:nvPr>
        </p:nvSpPr>
        <p:spPr bwMode="auto">
          <a:noFill/>
        </p:spPr>
        <p:txBody>
          <a:bodyPr/>
          <a:lstStyle/>
          <a:p>
            <a:endParaRPr lang="en-US" smtClean="0">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1027"/>
          <p:cNvSpPr>
            <a:spLocks noGrp="1"/>
          </p:cNvSpPr>
          <p:nvPr>
            <p:ph type="body" idx="1"/>
          </p:nvPr>
        </p:nvSpPr>
        <p:spPr bwMode="auto">
          <a:noFill/>
        </p:spPr>
        <p:txBody>
          <a:bodyPr/>
          <a:lstStyle/>
          <a:p>
            <a:r>
              <a:rPr lang="en-US">
                <a:ea typeface="ＭＳ Ｐゴシック" pitchFamily="-105" charset="-128"/>
                <a:cs typeface="ＭＳ Ｐゴシック" pitchFamily="-105" charset="-128"/>
              </a:rPr>
              <a:t>By freeze-drying a graphene oxide dispersion, light energy from a camera flash or enough energy to raise temperature of graphite oxide to 200</a:t>
            </a:r>
            <a:r>
              <a:rPr lang="en-US">
                <a:ea typeface="Arial" pitchFamily="-105" charset="0"/>
                <a:cs typeface="Arial" pitchFamily="-105" charset="0"/>
              </a:rPr>
              <a:t>°C </a:t>
            </a:r>
            <a:r>
              <a:rPr lang="en-US">
                <a:ea typeface="ＭＳ Ｐゴシック" pitchFamily="-105" charset="-128"/>
                <a:cs typeface="ＭＳ Ｐゴシック" pitchFamily="-105" charset="-128"/>
              </a:rPr>
              <a:t>can be used as a method of reduction </a:t>
            </a:r>
          </a:p>
          <a:p>
            <a:pPr>
              <a:spcBef>
                <a:spcPct val="0"/>
              </a:spcBef>
            </a:pPr>
            <a:endParaRPr lang="en-US">
              <a:ea typeface="ＭＳ Ｐゴシック" pitchFamily="-105" charset="-128"/>
              <a:cs typeface="ＭＳ Ｐゴシック" pitchFamily="-10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1027"/>
          <p:cNvSpPr>
            <a:spLocks noGrp="1"/>
          </p:cNvSpPr>
          <p:nvPr>
            <p:ph type="body" idx="1"/>
          </p:nvPr>
        </p:nvSpPr>
        <p:spPr bwMode="auto">
          <a:noFill/>
        </p:spPr>
        <p:txBody>
          <a:bodyPr/>
          <a:lstStyle/>
          <a:p>
            <a:pPr>
              <a:spcBef>
                <a:spcPct val="0"/>
              </a:spcBef>
            </a:pPr>
            <a:endParaRPr lang="en-US">
              <a:ea typeface="ＭＳ Ｐゴシック" pitchFamily="-105" charset="-128"/>
              <a:cs typeface="ＭＳ Ｐゴシック" pitchFamily="-10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PET- Polyethylene terephthalate</a:t>
            </a:r>
          </a:p>
          <a:p>
            <a:pPr>
              <a:spcBef>
                <a:spcPct val="0"/>
              </a:spcBef>
            </a:pPr>
            <a:r>
              <a:rPr lang="en-US"/>
              <a:t>I-V curves show that there is 6 orders of magnitude change in the film resistance between GO and LSG. </a:t>
            </a:r>
          </a:p>
          <a:p>
            <a:pPr>
              <a:spcBef>
                <a:spcPct val="0"/>
              </a:spcBef>
            </a:pPr>
            <a:endParaRPr lang="en-US"/>
          </a:p>
        </p:txBody>
      </p:sp>
      <p:sp>
        <p:nvSpPr>
          <p:cNvPr id="14340" name="Slide Number Placeholder 3"/>
          <p:cNvSpPr>
            <a:spLocks noGrp="1"/>
          </p:cNvSpPr>
          <p:nvPr>
            <p:ph type="sldNum" sz="quarter" idx="5"/>
          </p:nvPr>
        </p:nvSpPr>
        <p:spPr bwMode="auto">
          <a:noFill/>
          <a:ln>
            <a:miter lim="800000"/>
            <a:headEnd/>
            <a:tailEnd/>
          </a:ln>
        </p:spPr>
        <p:txBody>
          <a:bodyPr/>
          <a:lstStyle/>
          <a:p>
            <a:fld id="{CF078DA8-B057-294C-BBBC-0F84D5BCFA1B}" type="slidenum">
              <a:rPr lang="en-US"/>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R</a:t>
            </a:r>
            <a:r>
              <a:rPr lang="en-US" baseline="-25000"/>
              <a:t>0</a:t>
            </a:r>
            <a:r>
              <a:rPr lang="en-US"/>
              <a:t> = 7775 ohms</a:t>
            </a:r>
          </a:p>
          <a:p>
            <a:pPr>
              <a:spcBef>
                <a:spcPct val="0"/>
              </a:spcBef>
            </a:pPr>
            <a:r>
              <a:rPr lang="en-US"/>
              <a:t>Interdigitated  pattern with partially reduced material-</a:t>
            </a:r>
          </a:p>
          <a:p>
            <a:pPr>
              <a:spcBef>
                <a:spcPct val="0"/>
              </a:spcBef>
            </a:pPr>
            <a:r>
              <a:rPr lang="en-US"/>
              <a:t>Partial recovery after 10min intervals.</a:t>
            </a:r>
          </a:p>
          <a:p>
            <a:pPr>
              <a:spcBef>
                <a:spcPct val="0"/>
              </a:spcBef>
            </a:pPr>
            <a:endParaRPr lang="en-US"/>
          </a:p>
          <a:p>
            <a:pPr>
              <a:spcBef>
                <a:spcPct val="0"/>
              </a:spcBef>
            </a:pPr>
            <a:r>
              <a:rPr lang="en-US"/>
              <a:t>Sheet resistance with response to the NO2 gas—where R</a:t>
            </a:r>
            <a:r>
              <a:rPr lang="en-US" baseline="-25000"/>
              <a:t>o</a:t>
            </a:r>
            <a:r>
              <a:rPr lang="en-US"/>
              <a:t> is initial resistance before NO2 gas</a:t>
            </a:r>
          </a:p>
          <a:p>
            <a:pPr>
              <a:spcBef>
                <a:spcPct val="0"/>
              </a:spcBef>
            </a:pPr>
            <a:r>
              <a:rPr lang="en-US"/>
              <a:t>NO2 is a P-type dopant, which causes lots of holes.</a:t>
            </a:r>
          </a:p>
          <a:p>
            <a:pPr>
              <a:spcBef>
                <a:spcPct val="0"/>
              </a:spcBef>
            </a:pPr>
            <a:endParaRPr lang="en-US"/>
          </a:p>
          <a:p>
            <a:pPr>
              <a:spcBef>
                <a:spcPct val="0"/>
              </a:spcBef>
            </a:pPr>
            <a:endParaRPr lang="en-US"/>
          </a:p>
        </p:txBody>
      </p:sp>
      <p:sp>
        <p:nvSpPr>
          <p:cNvPr id="15364" name="Slide Number Placeholder 3"/>
          <p:cNvSpPr>
            <a:spLocks noGrp="1"/>
          </p:cNvSpPr>
          <p:nvPr>
            <p:ph type="sldNum" sz="quarter" idx="5"/>
          </p:nvPr>
        </p:nvSpPr>
        <p:spPr bwMode="auto">
          <a:noFill/>
          <a:ln>
            <a:miter lim="800000"/>
            <a:headEnd/>
            <a:tailEnd/>
          </a:ln>
        </p:spPr>
        <p:txBody>
          <a:bodyPr/>
          <a:lstStyle/>
          <a:p>
            <a:fld id="{DE7B65A2-326A-364D-84BB-4C92FFEDB731}" type="slidenum">
              <a:rPr lang="en-US"/>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R</a:t>
            </a:r>
            <a:r>
              <a:rPr lang="en-US" baseline="-25000"/>
              <a:t>0</a:t>
            </a:r>
            <a:r>
              <a:rPr lang="en-US"/>
              <a:t> = 7775 ohms</a:t>
            </a:r>
          </a:p>
          <a:p>
            <a:pPr>
              <a:spcBef>
                <a:spcPct val="0"/>
              </a:spcBef>
            </a:pPr>
            <a:r>
              <a:rPr lang="en-US"/>
              <a:t>Interdigitated  pattern with partially reduced material-</a:t>
            </a:r>
          </a:p>
          <a:p>
            <a:pPr>
              <a:spcBef>
                <a:spcPct val="0"/>
              </a:spcBef>
            </a:pPr>
            <a:r>
              <a:rPr lang="en-US"/>
              <a:t>Partial recovery after 10min intervals.</a:t>
            </a:r>
          </a:p>
          <a:p>
            <a:pPr>
              <a:spcBef>
                <a:spcPct val="0"/>
              </a:spcBef>
            </a:pPr>
            <a:endParaRPr lang="en-US"/>
          </a:p>
          <a:p>
            <a:pPr>
              <a:spcBef>
                <a:spcPct val="0"/>
              </a:spcBef>
            </a:pPr>
            <a:r>
              <a:rPr lang="en-US"/>
              <a:t>Sheet resistance with response to the NO2 gas—where R</a:t>
            </a:r>
            <a:r>
              <a:rPr lang="en-US" baseline="-25000"/>
              <a:t>o</a:t>
            </a:r>
            <a:r>
              <a:rPr lang="en-US"/>
              <a:t> is initial resistance before NO2 gas</a:t>
            </a:r>
          </a:p>
          <a:p>
            <a:pPr>
              <a:spcBef>
                <a:spcPct val="0"/>
              </a:spcBef>
            </a:pPr>
            <a:r>
              <a:rPr lang="en-US"/>
              <a:t>NO2 is a P-type dopant, which causes lots of holes.</a:t>
            </a:r>
          </a:p>
          <a:p>
            <a:pPr>
              <a:spcBef>
                <a:spcPct val="0"/>
              </a:spcBef>
            </a:pPr>
            <a:endParaRPr lang="en-US"/>
          </a:p>
          <a:p>
            <a:pPr>
              <a:spcBef>
                <a:spcPct val="0"/>
              </a:spcBef>
            </a:pPr>
            <a:endParaRPr lang="en-US"/>
          </a:p>
        </p:txBody>
      </p:sp>
      <p:sp>
        <p:nvSpPr>
          <p:cNvPr id="15364" name="Slide Number Placeholder 3"/>
          <p:cNvSpPr>
            <a:spLocks noGrp="1"/>
          </p:cNvSpPr>
          <p:nvPr>
            <p:ph type="sldNum" sz="quarter" idx="5"/>
          </p:nvPr>
        </p:nvSpPr>
        <p:spPr bwMode="auto">
          <a:noFill/>
          <a:ln>
            <a:miter lim="800000"/>
            <a:headEnd/>
            <a:tailEnd/>
          </a:ln>
        </p:spPr>
        <p:txBody>
          <a:bodyPr/>
          <a:lstStyle/>
          <a:p>
            <a:fld id="{DE7B65A2-326A-364D-84BB-4C92FFEDB731}" type="slidenum">
              <a:rPr lang="en-US"/>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It was demonstrated that the electrochemical nature of graphene resides in electron transfer from the edge of graphene which structurally resembles the behaviour of an edge plane of highly ordered pyrolytic graphite.</a:t>
            </a:r>
          </a:p>
          <a:p>
            <a:pPr>
              <a:spcBef>
                <a:spcPct val="0"/>
              </a:spcBef>
            </a:pPr>
            <a:r>
              <a:rPr lang="en-US"/>
              <a:t>Note that these electrodes were fabricated on PET substrates</a:t>
            </a:r>
          </a:p>
          <a:p>
            <a:pPr>
              <a:spcBef>
                <a:spcPct val="0"/>
              </a:spcBef>
            </a:pPr>
            <a:endParaRPr lang="en-US"/>
          </a:p>
          <a:p>
            <a:pPr>
              <a:spcBef>
                <a:spcPct val="0"/>
              </a:spcBef>
            </a:pPr>
            <a:r>
              <a:rPr lang="en-US"/>
              <a:t>1.0 mM K</a:t>
            </a:r>
            <a:r>
              <a:rPr lang="en-US" baseline="-25000"/>
              <a:t>2</a:t>
            </a:r>
            <a:r>
              <a:rPr lang="en-US"/>
              <a:t>PtCl</a:t>
            </a:r>
            <a:r>
              <a:rPr lang="en-US" baseline="-25000"/>
              <a:t>6</a:t>
            </a:r>
            <a:r>
              <a:rPr lang="en-US"/>
              <a:t> in 0.5 M H</a:t>
            </a:r>
            <a:r>
              <a:rPr lang="en-US" baseline="-25000"/>
              <a:t>2</a:t>
            </a:r>
            <a:r>
              <a:rPr lang="en-US"/>
              <a:t>SO</a:t>
            </a:r>
            <a:r>
              <a:rPr lang="en-US" baseline="-25000"/>
              <a:t>4</a:t>
            </a:r>
            <a:r>
              <a:rPr lang="en-US"/>
              <a:t> at a constant potential of -0.25 V. To control the amount and size of Pt nanoparticles, the deposition lasted for different periods of time.</a:t>
            </a:r>
          </a:p>
          <a:p>
            <a:pPr>
              <a:spcBef>
                <a:spcPct val="0"/>
              </a:spcBef>
            </a:pPr>
            <a:endParaRPr lang="en-US"/>
          </a:p>
          <a:p>
            <a:pPr>
              <a:spcBef>
                <a:spcPct val="0"/>
              </a:spcBef>
            </a:pPr>
            <a:endParaRPr lang="en-US"/>
          </a:p>
        </p:txBody>
      </p:sp>
      <p:sp>
        <p:nvSpPr>
          <p:cNvPr id="16388" name="Slide Number Placeholder 3"/>
          <p:cNvSpPr>
            <a:spLocks noGrp="1"/>
          </p:cNvSpPr>
          <p:nvPr>
            <p:ph type="sldNum" sz="quarter" idx="5"/>
          </p:nvPr>
        </p:nvSpPr>
        <p:spPr bwMode="auto">
          <a:noFill/>
          <a:ln>
            <a:miter lim="800000"/>
            <a:headEnd/>
            <a:tailEnd/>
          </a:ln>
        </p:spPr>
        <p:txBody>
          <a:bodyPr/>
          <a:lstStyle/>
          <a:p>
            <a:fld id="{2E2C0437-DB92-7641-91AA-0C0451DDEC1A}" type="slidenum">
              <a:rPr lang="en-US"/>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It was demonstrated that the electrochemical nature of graphene resides in electron transfer from the edge of graphene which structurally resembles the behaviour of an edge plane of highly ordered pyrolytic graphite.</a:t>
            </a:r>
          </a:p>
          <a:p>
            <a:pPr>
              <a:spcBef>
                <a:spcPct val="0"/>
              </a:spcBef>
            </a:pPr>
            <a:r>
              <a:rPr lang="en-US"/>
              <a:t>Note that these electrodes were fabricated on PET substrates</a:t>
            </a:r>
          </a:p>
          <a:p>
            <a:pPr>
              <a:spcBef>
                <a:spcPct val="0"/>
              </a:spcBef>
            </a:pPr>
            <a:endParaRPr lang="en-US"/>
          </a:p>
          <a:p>
            <a:pPr>
              <a:spcBef>
                <a:spcPct val="0"/>
              </a:spcBef>
            </a:pPr>
            <a:r>
              <a:rPr lang="en-US"/>
              <a:t>1.0 mM K</a:t>
            </a:r>
            <a:r>
              <a:rPr lang="en-US" baseline="-25000"/>
              <a:t>2</a:t>
            </a:r>
            <a:r>
              <a:rPr lang="en-US"/>
              <a:t>PtCl</a:t>
            </a:r>
            <a:r>
              <a:rPr lang="en-US" baseline="-25000"/>
              <a:t>6</a:t>
            </a:r>
            <a:r>
              <a:rPr lang="en-US"/>
              <a:t> in 0.5 M H</a:t>
            </a:r>
            <a:r>
              <a:rPr lang="en-US" baseline="-25000"/>
              <a:t>2</a:t>
            </a:r>
            <a:r>
              <a:rPr lang="en-US"/>
              <a:t>SO</a:t>
            </a:r>
            <a:r>
              <a:rPr lang="en-US" baseline="-25000"/>
              <a:t>4</a:t>
            </a:r>
            <a:r>
              <a:rPr lang="en-US"/>
              <a:t> at a constant potential of -0.25 V. To control the amount and size of Pt nanoparticles, the deposition lasted for different periods of time.</a:t>
            </a:r>
          </a:p>
          <a:p>
            <a:pPr>
              <a:spcBef>
                <a:spcPct val="0"/>
              </a:spcBef>
            </a:pPr>
            <a:endParaRPr lang="en-US"/>
          </a:p>
          <a:p>
            <a:pPr>
              <a:spcBef>
                <a:spcPct val="0"/>
              </a:spcBef>
            </a:pPr>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1C806D2B-3DE5-A848-A55E-51D23F62B59D}" type="slidenum">
              <a:rPr lang="en-US"/>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storage systems</a:t>
            </a:r>
            <a:r>
              <a:rPr lang="en-US" baseline="0" dirty="0" smtClean="0"/>
              <a:t> have more or less a direct impact on the daily life of each one of us – for example, batteries made it possible to have portable electronics such as cell phones, laptops and so on. </a:t>
            </a:r>
          </a:p>
          <a:p>
            <a:r>
              <a:rPr lang="en-US" baseline="0" dirty="0" smtClean="0"/>
              <a:t>Looking at the future, what’s really important is how to electrify vehicles such as hybrid, plug-in and all EV. Since transportation accounts for 25-30% of the CO2 emissions, making cost-effective EV has a significant impact to the environmental problems and not just energy. </a:t>
            </a:r>
          </a:p>
          <a:p>
            <a:r>
              <a:rPr lang="en-US" baseline="0" dirty="0" smtClean="0"/>
              <a:t>Looking at the bigger scale such as solar, wind – those are renewable energy sources that are not available all the time. So we need to come up with energy storage systems to store this energy so we can use at different time when we really need it.</a:t>
            </a:r>
          </a:p>
          <a:p>
            <a:r>
              <a:rPr lang="en-US" baseline="0" dirty="0" smtClean="0"/>
              <a:t>These areas represent different excitement but share the energy storage</a:t>
            </a:r>
          </a:p>
        </p:txBody>
      </p:sp>
      <p:sp>
        <p:nvSpPr>
          <p:cNvPr id="4" name="Slide Number Placeholder 3"/>
          <p:cNvSpPr>
            <a:spLocks noGrp="1"/>
          </p:cNvSpPr>
          <p:nvPr>
            <p:ph type="sldNum" sz="quarter" idx="10"/>
          </p:nvPr>
        </p:nvSpPr>
        <p:spPr/>
        <p:txBody>
          <a:bodyPr/>
          <a:lstStyle/>
          <a:p>
            <a:fld id="{4D66A706-610D-48CB-8599-AA841B3E1AEE}" type="slidenum">
              <a:rPr lang="en-US" smtClean="0"/>
              <a:pPr/>
              <a:t>38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9560152"/>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000" dirty="0" smtClean="0"/>
              <a:t>Current energy storage</a:t>
            </a:r>
            <a:r>
              <a:rPr lang="en-US" sz="1000" baseline="0" dirty="0" smtClean="0"/>
              <a:t> systems include high power capacitors, high energy density batteries and supercapacitors fill in the gap between them.</a:t>
            </a:r>
          </a:p>
          <a:p>
            <a:pPr>
              <a:spcBef>
                <a:spcPct val="0"/>
              </a:spcBef>
            </a:pPr>
            <a:r>
              <a:rPr lang="en-US" sz="1000" dirty="0" smtClean="0"/>
              <a:t>Compared</a:t>
            </a:r>
            <a:r>
              <a:rPr lang="en-US" sz="1000" baseline="0" dirty="0" smtClean="0"/>
              <a:t> with batteries, s</a:t>
            </a:r>
            <a:r>
              <a:rPr lang="en-US" sz="1000" dirty="0" smtClean="0"/>
              <a:t>upercapacitors have very</a:t>
            </a:r>
            <a:r>
              <a:rPr lang="en-US" sz="1000" baseline="0" dirty="0" smtClean="0"/>
              <a:t> high cycling life however they are still limited by low energy density. so the target is to increase the energy density of supercapacitors without sacrificing their high power density. Basically to fill in this area of the Ragone plot (point to the area), it turns out that this is very important since the target for the hybrid electric vehicles is here. but this requires electrodes of higher and more accessible surface area than activated carbon which is currently used in commercial supercapacitors and also high electrical conductivity. </a:t>
            </a:r>
          </a:p>
        </p:txBody>
      </p:sp>
      <p:sp>
        <p:nvSpPr>
          <p:cNvPr id="18436" name="Slide Number Placeholder 3"/>
          <p:cNvSpPr>
            <a:spLocks noGrp="1"/>
          </p:cNvSpPr>
          <p:nvPr>
            <p:ph type="sldNum" sz="quarter" idx="5"/>
          </p:nvPr>
        </p:nvSpPr>
        <p:spPr bwMode="auto">
          <a:noFill/>
          <a:ln>
            <a:miter lim="800000"/>
            <a:headEnd/>
            <a:tailEnd/>
          </a:ln>
        </p:spPr>
        <p:txBody>
          <a:bodyPr/>
          <a:lstStyle/>
          <a:p>
            <a:fld id="{F904C644-7E82-F64A-915D-41D27E38A24E}" type="slidenum">
              <a:rPr lang="en-US"/>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000" baseline="0" dirty="0" smtClean="0"/>
              <a:t>	Graphene shows promise in this respect with its very high theoretical surface area of over 2600 m2/g, graphene supercapacitors can achieve a theoretical capacitance of 550 F/g which is promising for achieving high energy density. However, up until this work most graphene supercapacitors shows only Cs of 100-150 F/g. this can be explained by the strong pi-pi interactions between graphene sheets which results into the restacking of the sheets in real devices and this lower its effective surface area and the result is a material that shows little performance advantage over conventional activated carbon supercapacitors. Besides, in these approaches toxic chemicals are often used and is also time consuming.</a:t>
            </a:r>
          </a:p>
          <a:p>
            <a:pPr marL="0" marR="0" indent="0" algn="l" defTabSz="914400" rtl="0" eaLnBrk="1" fontAlgn="auto" latinLnBrk="0" hangingPunct="1">
              <a:lnSpc>
                <a:spcPct val="100000"/>
              </a:lnSpc>
              <a:spcBef>
                <a:spcPct val="0"/>
              </a:spcBef>
              <a:spcAft>
                <a:spcPts val="0"/>
              </a:spcAft>
              <a:buClrTx/>
              <a:buSzTx/>
              <a:buFontTx/>
              <a:buNone/>
              <a:tabLst/>
              <a:defRPr/>
            </a:pPr>
            <a:r>
              <a:rPr lang="en-US" sz="1000" baseline="0" dirty="0" smtClean="0"/>
              <a:t>To solve this problem we used a very simple and innovative technique. </a:t>
            </a:r>
          </a:p>
        </p:txBody>
      </p:sp>
      <p:sp>
        <p:nvSpPr>
          <p:cNvPr id="18436" name="Slide Number Placeholder 3"/>
          <p:cNvSpPr>
            <a:spLocks noGrp="1"/>
          </p:cNvSpPr>
          <p:nvPr>
            <p:ph type="sldNum" sz="quarter" idx="5"/>
          </p:nvPr>
        </p:nvSpPr>
        <p:spPr bwMode="auto">
          <a:noFill/>
          <a:ln>
            <a:miter lim="800000"/>
            <a:headEnd/>
            <a:tailEnd/>
          </a:ln>
        </p:spPr>
        <p:txBody>
          <a:bodyPr/>
          <a:lstStyle/>
          <a:p>
            <a:fld id="{F904C644-7E82-F64A-915D-41D27E38A24E}" type="slidenum">
              <a:rPr lang="en-US"/>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a:lstStyle/>
          <a:p>
            <a:r>
              <a:rPr lang="en-US" smtClean="0">
                <a:latin typeface="Arial" charset="0"/>
                <a:ea typeface="ＭＳ Ｐゴシック" charset="-128"/>
              </a:rPr>
              <a:t>Graphene is the name given to individual sheets of sp2-hybridized carbon bound in two dimensions of which</a:t>
            </a:r>
          </a:p>
          <a:p>
            <a:r>
              <a:rPr lang="en-US" smtClean="0">
                <a:latin typeface="Arial" charset="0"/>
                <a:ea typeface="ＭＳ Ｐゴシック" charset="-128"/>
              </a:rPr>
              <a:t>crystalline graphite, a great deal of attention has been generated by graphene, due to its unique electronic property stemming from its semimetalic nature.</a:t>
            </a:r>
          </a:p>
          <a:p>
            <a:r>
              <a:rPr lang="en-US" smtClean="0">
                <a:latin typeface="Arial" charset="0"/>
                <a:ea typeface="ＭＳ Ｐゴシック" charset="-128"/>
              </a:rPr>
              <a:t>Novoselov et al This provided a method to search the myriad of multilayered graphitic fragments left behind after drawing in order to find a single</a:t>
            </a:r>
          </a:p>
          <a:p>
            <a:r>
              <a:rPr lang="en-US" smtClean="0">
                <a:latin typeface="Arial" charset="0"/>
                <a:ea typeface="ＭＳ Ｐゴシック" charset="-128"/>
              </a:rPr>
              <a:t>layer of graphene</a:t>
            </a:r>
          </a:p>
          <a:p>
            <a:endParaRPr lang="en-US" smtClean="0">
              <a:ea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making graphene supercapacitors can be as easy as burning a DVD. We start with a DVD disc, we coat it with a sheet of plastic followed by a film of graphite oxide. Do LightScribe in the drive that changes GO into graphene. the process takes about 20 minutes total. simply peel off the plastic which is now coated with graphene, cut it with scissors into desired shapes. A symmetric supercapacitor can be made by from two pieces put together with a little electrolyte and ion-porous separator.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here is a picture showing the assembled device.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66A706-610D-48CB-8599-AA841B3E1AEE}" type="slidenum">
              <a:rPr lang="en-US" smtClean="0"/>
              <a:pPr/>
              <a:t>41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8429857"/>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Simultaneous reduction and exfoliation of GO in a single step</a:t>
            </a:r>
          </a:p>
          <a:p>
            <a:pPr>
              <a:spcBef>
                <a:spcPct val="0"/>
              </a:spcBef>
            </a:pPr>
            <a:endParaRPr lang="en-US"/>
          </a:p>
        </p:txBody>
      </p:sp>
      <p:sp>
        <p:nvSpPr>
          <p:cNvPr id="22532" name="Slide Number Placeholder 3"/>
          <p:cNvSpPr>
            <a:spLocks noGrp="1"/>
          </p:cNvSpPr>
          <p:nvPr>
            <p:ph type="sldNum" sz="quarter" idx="5"/>
          </p:nvPr>
        </p:nvSpPr>
        <p:spPr bwMode="auto">
          <a:noFill/>
          <a:ln>
            <a:miter lim="800000"/>
            <a:headEnd/>
            <a:tailEnd/>
          </a:ln>
        </p:spPr>
        <p:txBody>
          <a:bodyPr/>
          <a:lstStyle/>
          <a:p>
            <a:fld id="{5B7A8121-F11A-8A49-B7D4-66B8AECFE0EB}" type="slidenum">
              <a:rPr lang="en-US"/>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What’s really nice about the LSG electrode is its excellent mechanical flexibility. So here the resistance of the film is shown as a function of the radius of curvature. Upon bending the film show small resistance decrease of ~2.5% and this change is completely reversible by </a:t>
            </a:r>
            <a:r>
              <a:rPr lang="en-US" sz="1200" b="0" i="0" u="none" strike="noStrike" kern="1200" baseline="0" dirty="0" smtClean="0">
                <a:solidFill>
                  <a:schemeClr val="tx1"/>
                </a:solidFill>
                <a:latin typeface="+mn-lt"/>
                <a:ea typeface="+mn-ea"/>
                <a:cs typeface="+mn-cs"/>
              </a:rPr>
              <a:t>straightening the electrode back to its original flat state. And if you repeat this process back and forth for 1000 cycles, nothing happens. This holds promise not only for improved supercapacitors but also for flexible gadgets. So for example</a:t>
            </a:r>
          </a:p>
          <a:p>
            <a:r>
              <a:rPr lang="en-US" sz="1200" b="0" i="0" u="none" strike="noStrike" kern="1200" baseline="0" dirty="0" smtClean="0">
                <a:solidFill>
                  <a:schemeClr val="tx1"/>
                </a:solidFill>
                <a:latin typeface="+mn-lt"/>
                <a:ea typeface="+mn-ea"/>
                <a:cs typeface="+mn-cs"/>
              </a:rPr>
              <a:t>Making this electrode potentially useful for flexible electronics.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66A706-610D-48CB-8599-AA841B3E1AEE}" type="slidenum">
              <a:rPr lang="en-US" smtClean="0"/>
              <a:pPr/>
              <a:t>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8429857"/>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Here</a:t>
            </a:r>
            <a:r>
              <a:rPr lang="en-US" sz="1200" kern="1200" baseline="0" dirty="0" smtClean="0">
                <a:solidFill>
                  <a:schemeClr val="tx1"/>
                </a:solidFill>
                <a:effectLst/>
                <a:latin typeface="+mn-lt"/>
                <a:ea typeface="+mn-ea"/>
                <a:cs typeface="+mn-cs"/>
              </a:rPr>
              <a:t> is the performance data…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__compared with graphite oxide, the LSG-EC shows an enhanced electrochemical performance with a nearly rectangular CV shape at high scan rate of 1000 mV/s, which is indicative of nearly ideal capacitive behavior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even though no metal current collector, binders, or electroactive additives were used, as is the case in commercial ECs.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In order to get a real picture of the performance of this LSG supercapacitor, let’s see how it compares with commercial supercapacitors, I got this supercapacitors from Panasonic and did the characterization under the same dynamic conditions.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Here the volumetric capacitance was calculated for the whole stack including the current collector (or the plastic support in case of LSG), the active material, the electrolyte and separator. Here are the results shown as the stack capacitance as a function of the current density.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low current density both supercapacitors show similar values, if you drive the activated carbon supercapacitor faster the capacitance fall off very quickly, whereas the LSG supercapacitors continue to provide high capacitance which is quite interesting. This also indicates high ion transport rates within the LSG electrodes </a:t>
            </a:r>
            <a:endParaRPr lang="en-US" sz="1200" kern="1200" dirty="0" smtClean="0">
              <a:solidFill>
                <a:schemeClr val="tx1"/>
              </a:solidFill>
              <a:effectLst/>
              <a:latin typeface="+mn-lt"/>
              <a:ea typeface="+mn-ea"/>
              <a:cs typeface="+mn-cs"/>
            </a:endParaRPr>
          </a:p>
        </p:txBody>
      </p:sp>
      <p:sp>
        <p:nvSpPr>
          <p:cNvPr id="20484" name="Slide Number Placeholder 3"/>
          <p:cNvSpPr>
            <a:spLocks noGrp="1"/>
          </p:cNvSpPr>
          <p:nvPr>
            <p:ph type="sldNum" sz="quarter" idx="5"/>
          </p:nvPr>
        </p:nvSpPr>
        <p:spPr bwMode="auto">
          <a:noFill/>
          <a:ln>
            <a:miter lim="800000"/>
            <a:headEnd/>
            <a:tailEnd/>
          </a:ln>
        </p:spPr>
        <p:txBody>
          <a:bodyPr/>
          <a:lstStyle/>
          <a:p>
            <a:fld id="{10BF5DA6-4B70-C647-BA9E-BE93615934BF}" type="slidenum">
              <a:rPr lang="en-US"/>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was also</a:t>
            </a:r>
            <a:r>
              <a:rPr lang="en-US" baseline="0" dirty="0" smtClean="0"/>
              <a:t> confirmed from electrochemical impedance spectroscopy shown as the phase angle as a function of frequency for a commercial Al electrolytic capacitor shown in blue, activated carbon supercapacitor shown in red and the LSG supercapacitor shown in green. The frequency at -45degree corresponds to a time constant of 10,000 </a:t>
            </a:r>
            <a:r>
              <a:rPr lang="en-US" baseline="0" dirty="0" err="1" smtClean="0"/>
              <a:t>ms</a:t>
            </a:r>
            <a:r>
              <a:rPr lang="en-US" baseline="0" dirty="0" smtClean="0"/>
              <a:t> for AC and 30 </a:t>
            </a:r>
            <a:r>
              <a:rPr lang="en-US" baseline="0" dirty="0" err="1" smtClean="0"/>
              <a:t>ms</a:t>
            </a:r>
            <a:r>
              <a:rPr lang="en-US" baseline="0" dirty="0" smtClean="0"/>
              <a:t> for the LSG which means that LSG supercapacitor is more than 2-3 orders of magnitude times faster than the activated carbon supercapacitor.  </a:t>
            </a:r>
            <a:endParaRPr lang="en-US" dirty="0" smtClean="0"/>
          </a:p>
        </p:txBody>
      </p:sp>
      <p:sp>
        <p:nvSpPr>
          <p:cNvPr id="4" name="Slide Number Placeholder 3"/>
          <p:cNvSpPr>
            <a:spLocks noGrp="1"/>
          </p:cNvSpPr>
          <p:nvPr>
            <p:ph type="sldNum" sz="quarter" idx="10"/>
          </p:nvPr>
        </p:nvSpPr>
        <p:spPr/>
        <p:txBody>
          <a:bodyPr/>
          <a:lstStyle/>
          <a:p>
            <a:fld id="{4D66A706-610D-48CB-8599-AA841B3E1AEE}" type="slidenum">
              <a:rPr lang="en-US" smtClean="0"/>
              <a:pPr/>
              <a:t>45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9560152"/>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order to make the</a:t>
            </a:r>
            <a:r>
              <a:rPr lang="en-US" baseline="0" dirty="0" smtClean="0"/>
              <a:t> flexible supercapacitors, </a:t>
            </a:r>
            <a:r>
              <a:rPr lang="en-US" dirty="0" smtClean="0"/>
              <a:t>we further replaced the liquid electrolytes used in this</a:t>
            </a:r>
            <a:r>
              <a:rPr lang="en-US" baseline="0" dirty="0" smtClean="0"/>
              <a:t> design that I’ve shown in the previous slides </a:t>
            </a:r>
            <a:r>
              <a:rPr lang="en-US" dirty="0" smtClean="0"/>
              <a:t>with a gel polymer electrolyte.</a:t>
            </a:r>
            <a:r>
              <a:rPr lang="en-US" baseline="0" dirty="0" smtClean="0"/>
              <a:t> Here the gel electrolyte acts as both the electrolyte and the separator which further reduces the device thickness and results in simple fabrication process. This helps improve the mechanical integrity of the device making it potentially useful for flexible electronics (point to the figure).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order to test under real conditions the potential of this all solid-state LSG-EC for flexible storage, we</a:t>
            </a:r>
            <a:r>
              <a:rPr lang="en-US" baseline="0" dirty="0" smtClean="0"/>
              <a:t> </a:t>
            </a:r>
            <a:r>
              <a:rPr lang="en-US" dirty="0" smtClean="0"/>
              <a:t>placed a</a:t>
            </a:r>
            <a:r>
              <a:rPr lang="en-US" baseline="0" dirty="0" smtClean="0"/>
              <a:t> </a:t>
            </a:r>
            <a:r>
              <a:rPr lang="en-US" dirty="0" smtClean="0"/>
              <a:t>device under constant mechanical stress to analyze its performance. so here shown in different</a:t>
            </a:r>
            <a:r>
              <a:rPr lang="en-US" baseline="0" dirty="0" smtClean="0"/>
              <a:t> color are the CV performance of the supercapacitor tested under different bending angles. You can see that the bending had almost no effect on the device performance</a:t>
            </a:r>
            <a:r>
              <a:rPr lang="en-US" sz="1200" b="0" i="0" u="none" strike="noStrike" kern="1200" baseline="0" dirty="0" smtClean="0">
                <a:solidFill>
                  <a:schemeClr val="tx1"/>
                </a:solidFill>
                <a:latin typeface="+mn-lt"/>
                <a:ea typeface="+mn-ea"/>
                <a:cs typeface="+mn-cs"/>
              </a:rPr>
              <a:t>. </a:t>
            </a:r>
            <a:r>
              <a:rPr lang="en-US" dirty="0" smtClean="0"/>
              <a:t>We attribute the high performance to the high mechanical flexibility of the electrodes and the gel electrolyte</a:t>
            </a:r>
            <a:r>
              <a:rPr lang="en-US" baseline="0" dirty="0" smtClean="0"/>
              <a:t> which so</a:t>
            </a:r>
            <a:r>
              <a:rPr lang="en-US" dirty="0" smtClean="0"/>
              <a:t>lidifies during the device assembly and acts like glue that holds the device components together.”</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66A706-610D-48CB-8599-AA841B3E1AEE}" type="slidenum">
              <a:rPr lang="en-US" smtClean="0"/>
              <a:pPr/>
              <a:t>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8429857"/>
      </p:ext>
    </p:extLst>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order to meet energy and power requirements, Portable equipment often requires cells packaged either in series, in parallel, or in combinations of the two. For example, laptop batteries commonly have four 3.6-V lithium ion cells connected in series to achieve a voltage of 14.4 V, and two in parallel to increase the capacity from by a factor</a:t>
            </a:r>
            <a:r>
              <a:rPr lang="en-US" sz="1200" kern="1200" baseline="0" dirty="0" smtClean="0">
                <a:solidFill>
                  <a:schemeClr val="tx1"/>
                </a:solidFill>
                <a:effectLst/>
                <a:latin typeface="+mn-lt"/>
                <a:ea typeface="+mn-ea"/>
                <a:cs typeface="+mn-cs"/>
              </a:rPr>
              <a:t> of 2</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____How about supercapacitors.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-----here by combining 4 supercapacitors in series, we were able to extend the potential window from 1 V for the single device to 4 volts for the serial assembly. The serial assembly was used to light up an LED that operates at a minimum voltage of ~2V. When 4 supercapacitor are connected 2 in series and 2 in parallel you can see that the potential window increased by a factor of 2 and the runtime is increased by a factor of 2 as we would expect. Which means that the LSG supercapacitor can be used in serial and parallel combinations without suffering from energy losses.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66A706-610D-48CB-8599-AA841B3E1AEE}" type="slidenum">
              <a:rPr lang="en-US" smtClean="0"/>
              <a:pPr/>
              <a:t>47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8429857"/>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Also, the solid state supercapacitor shows excellent cycling life with only 3% fade </a:t>
            </a:r>
            <a:r>
              <a:rPr lang="en-US" sz="1200" kern="1200" baseline="0" dirty="0" err="1" smtClean="0">
                <a:solidFill>
                  <a:schemeClr val="tx1"/>
                </a:solidFill>
                <a:effectLst/>
                <a:latin typeface="+mn-lt"/>
                <a:ea typeface="+mn-ea"/>
                <a:cs typeface="+mn-cs"/>
              </a:rPr>
              <a:t>afer</a:t>
            </a:r>
            <a:r>
              <a:rPr lang="en-US" sz="1200" kern="1200" baseline="0" dirty="0" smtClean="0">
                <a:solidFill>
                  <a:schemeClr val="tx1"/>
                </a:solidFill>
                <a:effectLst/>
                <a:latin typeface="+mn-lt"/>
                <a:ea typeface="+mn-ea"/>
                <a:cs typeface="+mn-cs"/>
              </a:rPr>
              <a:t> 10,000 cycles and the shelf life was tested for 4 months and showed very stable response.   </a:t>
            </a:r>
          </a:p>
        </p:txBody>
      </p:sp>
      <p:sp>
        <p:nvSpPr>
          <p:cNvPr id="4" name="Slide Number Placeholder 3"/>
          <p:cNvSpPr>
            <a:spLocks noGrp="1"/>
          </p:cNvSpPr>
          <p:nvPr>
            <p:ph type="sldNum" sz="quarter" idx="10"/>
          </p:nvPr>
        </p:nvSpPr>
        <p:spPr/>
        <p:txBody>
          <a:bodyPr/>
          <a:lstStyle/>
          <a:p>
            <a:fld id="{4D66A706-610D-48CB-8599-AA841B3E1AEE}" type="slidenum">
              <a:rPr lang="en-US" smtClean="0"/>
              <a:pPr/>
              <a:t>48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8429857"/>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Looking the energy</a:t>
            </a:r>
            <a:r>
              <a:rPr lang="en-US" baseline="0" dirty="0" smtClean="0"/>
              <a:t> density equation, E = 0.5 CV^2, there are 2 ways of increasing the energy density of a supercapacitor.(1) by increasing the specific capacitance of the material. (2) by increasing the operating voltage of the device. Hopefully, I convinced you that the LSG electrodes not only that they show high specific capacitance but also they show high rate capabilities. Now, by using organic electrolytes and ionic liquids which allow higher operating voltage, it’s possible to increase further the energy density of our supercapacitors. For example, we used </a:t>
            </a:r>
            <a:r>
              <a:rPr lang="en-US" baseline="0" dirty="0" err="1" smtClean="0"/>
              <a:t>tetraethylammonium</a:t>
            </a:r>
            <a:r>
              <a:rPr lang="en-US" baseline="0" dirty="0" smtClean="0"/>
              <a:t> </a:t>
            </a:r>
            <a:r>
              <a:rPr lang="en-US" baseline="0" dirty="0" err="1" smtClean="0"/>
              <a:t>tetrafluoroborate</a:t>
            </a:r>
            <a:r>
              <a:rPr lang="en-US" baseline="0" dirty="0" smtClean="0"/>
              <a:t> in acetonitrile which is the common electrolyte in commercial devices. you can see that we can get up to 265 F/g at 3V window. Ionic liquid allows for even higher voltage window with a specific capacitance of </a:t>
            </a:r>
            <a:r>
              <a:rPr lang="en-US" baseline="0" dirty="0" err="1" smtClean="0"/>
              <a:t>upto</a:t>
            </a:r>
            <a:r>
              <a:rPr lang="en-US" baseline="0" dirty="0" smtClean="0"/>
              <a:t> 276 F/g. </a:t>
            </a:r>
          </a:p>
          <a:p>
            <a:pPr>
              <a:spcBef>
                <a:spcPct val="0"/>
              </a:spcBef>
            </a:pPr>
            <a:endParaRPr lang="en-US" baseline="0" dirty="0" smtClean="0"/>
          </a:p>
          <a:p>
            <a:pPr>
              <a:spcBef>
                <a:spcPct val="0"/>
              </a:spcBef>
            </a:pPr>
            <a:r>
              <a:rPr lang="en-US" baseline="0" dirty="0" smtClean="0"/>
              <a:t>Et4NBF4 = </a:t>
            </a:r>
            <a:r>
              <a:rPr lang="en-US" baseline="0" dirty="0" err="1" smtClean="0"/>
              <a:t>tetraethylammonium</a:t>
            </a:r>
            <a:r>
              <a:rPr lang="en-US" baseline="0" dirty="0" smtClean="0"/>
              <a:t> </a:t>
            </a:r>
            <a:r>
              <a:rPr lang="en-US" baseline="0" dirty="0" err="1" smtClean="0"/>
              <a:t>tetrafluoroborate</a:t>
            </a:r>
            <a:endParaRPr lang="en-US" baseline="0" dirty="0" smtClean="0"/>
          </a:p>
          <a:p>
            <a:pPr>
              <a:spcBef>
                <a:spcPct val="0"/>
              </a:spcBef>
            </a:pPr>
            <a:r>
              <a:rPr lang="en-US" baseline="0" dirty="0" smtClean="0"/>
              <a:t>Ionic Liquid = 1-ethyl-3-methylimidazolium </a:t>
            </a:r>
            <a:r>
              <a:rPr lang="en-US" baseline="0" dirty="0" err="1" smtClean="0"/>
              <a:t>tetrafluoroborate</a:t>
            </a:r>
            <a:endParaRPr lang="en-US" baseline="0" dirty="0" smtClean="0"/>
          </a:p>
          <a:p>
            <a:pPr>
              <a:spcBef>
                <a:spcPct val="0"/>
              </a:spcBef>
            </a:pPr>
            <a:endParaRPr lang="en-US" baseline="0" dirty="0" smtClean="0"/>
          </a:p>
        </p:txBody>
      </p:sp>
      <p:sp>
        <p:nvSpPr>
          <p:cNvPr id="24580" name="Slide Number Placeholder 3"/>
          <p:cNvSpPr>
            <a:spLocks noGrp="1"/>
          </p:cNvSpPr>
          <p:nvPr>
            <p:ph type="sldNum" sz="quarter" idx="5"/>
          </p:nvPr>
        </p:nvSpPr>
        <p:spPr bwMode="auto">
          <a:noFill/>
          <a:ln>
            <a:miter lim="800000"/>
            <a:headEnd/>
            <a:tailEnd/>
          </a:ln>
        </p:spPr>
        <p:txBody>
          <a:bodyPr/>
          <a:lstStyle/>
          <a:p>
            <a:fld id="{B41C6D75-8D6F-F94D-9CD6-AB44A2D3753B}" type="slidenum">
              <a:rPr lang="en-US"/>
              <a:pPr/>
              <a:t>49</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The LSG-EC can exhibit energy densities of up to 1.36 </a:t>
            </a:r>
            <a:r>
              <a:rPr lang="en-US" dirty="0" err="1"/>
              <a:t>mWh</a:t>
            </a:r>
            <a:r>
              <a:rPr lang="en-US" dirty="0"/>
              <a:t>/cm3, a value that is approximately two times higher than that of the AC-EC. Additionally,</a:t>
            </a:r>
          </a:p>
          <a:p>
            <a:pPr>
              <a:spcBef>
                <a:spcPct val="0"/>
              </a:spcBef>
            </a:pPr>
            <a:r>
              <a:rPr lang="en-US" dirty="0"/>
              <a:t>LSG-ECs can deliver a power density of ~20 W/cm3, which is 20 times higher than that of the AC-EC and three-orders of magnitude higher</a:t>
            </a:r>
          </a:p>
          <a:p>
            <a:pPr>
              <a:spcBef>
                <a:spcPct val="0"/>
              </a:spcBef>
            </a:pPr>
            <a:r>
              <a:rPr lang="en-US" dirty="0"/>
              <a:t>than that of the 500-mAh thin-film lithium battery</a:t>
            </a:r>
          </a:p>
          <a:p>
            <a:pPr>
              <a:spcBef>
                <a:spcPct val="0"/>
              </a:spcBef>
            </a:pPr>
            <a:r>
              <a:rPr lang="en-US" dirty="0"/>
              <a:t>Although the electrolytic capacitor delivers ultrahigh power, it has an energy density that is three orders of magnitude lower than the LSGEC.</a:t>
            </a:r>
          </a:p>
        </p:txBody>
      </p:sp>
      <p:sp>
        <p:nvSpPr>
          <p:cNvPr id="24580" name="Slide Number Placeholder 3"/>
          <p:cNvSpPr>
            <a:spLocks noGrp="1"/>
          </p:cNvSpPr>
          <p:nvPr>
            <p:ph type="sldNum" sz="quarter" idx="5"/>
          </p:nvPr>
        </p:nvSpPr>
        <p:spPr bwMode="auto">
          <a:noFill/>
          <a:ln>
            <a:miter lim="800000"/>
            <a:headEnd/>
            <a:tailEnd/>
          </a:ln>
        </p:spPr>
        <p:txBody>
          <a:bodyPr/>
          <a:lstStyle/>
          <a:p>
            <a:fld id="{B41C6D75-8D6F-F94D-9CD6-AB44A2D3753B}" type="slidenum">
              <a:rPr lang="en-US"/>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ln>
            <a:miter lim="800000"/>
            <a:headEnd/>
            <a:tailEnd/>
          </a:ln>
        </p:spPr>
        <p:txBody>
          <a:bodyPr/>
          <a:lstStyle/>
          <a:p>
            <a:fld id="{7C300B68-9F89-4AE7-BC60-13230A6DF95F}" type="slidenum">
              <a:rPr lang="en-US" altLang="zh-CN">
                <a:ea typeface="SimSun" pitchFamily="2" charset="-122"/>
              </a:rPr>
              <a:pPr/>
              <a:t>5</a:t>
            </a:fld>
            <a:endParaRPr lang="en-US" altLang="zh-CN">
              <a:ea typeface="SimSun" pitchFamily="2" charset="-122"/>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a:lstStyle/>
          <a:p>
            <a:endParaRPr lang="en-US" smtClean="0">
              <a:ea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 typeface="Wingdings" pitchFamily="1" charset="2"/>
              <a:buNone/>
            </a:pPr>
            <a:r>
              <a:rPr lang="en-US" dirty="0" smtClean="0"/>
              <a:t>Here</a:t>
            </a:r>
            <a:r>
              <a:rPr lang="en-US" baseline="0" dirty="0" smtClean="0"/>
              <a:t> is a simple demo for lighting up an LED. LSG supercapacitor is assembled in IL and charged up for 2 seconds at 4V. It can be used to light up the LED for 5 minutes or so. </a:t>
            </a:r>
            <a:endParaRPr lang="en-US" dirty="0"/>
          </a:p>
        </p:txBody>
      </p:sp>
      <p:sp>
        <p:nvSpPr>
          <p:cNvPr id="23556" name="Slide Number Placeholder 3"/>
          <p:cNvSpPr>
            <a:spLocks noGrp="1"/>
          </p:cNvSpPr>
          <p:nvPr>
            <p:ph type="sldNum" sz="quarter" idx="5"/>
          </p:nvPr>
        </p:nvSpPr>
        <p:spPr bwMode="auto">
          <a:noFill/>
          <a:ln>
            <a:miter lim="800000"/>
            <a:headEnd/>
            <a:tailEnd/>
          </a:ln>
        </p:spPr>
        <p:txBody>
          <a:bodyPr/>
          <a:lstStyle/>
          <a:p>
            <a:fld id="{86D1E5E9-294D-F547-BEC2-987E05D0DFE6}" type="slidenum">
              <a:rPr lang="en-US"/>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 typeface="Wingdings" pitchFamily="1" charset="2"/>
              <a:buNone/>
              <a:tabLst/>
              <a:defRPr/>
            </a:pPr>
            <a:r>
              <a:rPr lang="en-US" sz="1200" kern="1200" baseline="0" dirty="0" smtClean="0">
                <a:solidFill>
                  <a:schemeClr val="tx1"/>
                </a:solidFill>
                <a:effectLst/>
                <a:latin typeface="+mn-lt"/>
                <a:ea typeface="+mn-ea"/>
                <a:cs typeface="+mn-cs"/>
              </a:rPr>
              <a:t>a power dress that can be self powered by using piezoelectric patches that harvest energy from body movement and then using our flexible supercapacitors to store this energy which can be used when we really need them. </a:t>
            </a:r>
          </a:p>
          <a:p>
            <a:pPr marL="0" marR="0" indent="0" algn="l" defTabSz="914400" rtl="0" eaLnBrk="1" fontAlgn="auto" latinLnBrk="0" hangingPunct="1">
              <a:lnSpc>
                <a:spcPct val="100000"/>
              </a:lnSpc>
              <a:spcBef>
                <a:spcPct val="0"/>
              </a:spcBef>
              <a:spcAft>
                <a:spcPts val="0"/>
              </a:spcAft>
              <a:buClrTx/>
              <a:buSzTx/>
              <a:buFont typeface="Wingdings" pitchFamily="1" charset="2"/>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 typeface="Wingdings" pitchFamily="1" charset="2"/>
              <a:buNone/>
              <a:tabLst/>
              <a:defRPr/>
            </a:pPr>
            <a:r>
              <a:rPr lang="en-US" sz="1200" kern="1200" dirty="0" smtClean="0">
                <a:solidFill>
                  <a:schemeClr val="tx1"/>
                </a:solidFill>
                <a:effectLst/>
                <a:latin typeface="+mn-lt"/>
                <a:ea typeface="+mn-ea"/>
                <a:cs typeface="+mn-cs"/>
              </a:rPr>
              <a:t>-</a:t>
            </a:r>
            <a:r>
              <a:rPr lang="en-US" b="1" dirty="0" smtClean="0">
                <a:effectLst/>
              </a:rPr>
              <a:t>-AMOLED</a:t>
            </a:r>
            <a:r>
              <a:rPr lang="en-US" dirty="0" smtClean="0">
                <a:effectLst/>
              </a:rPr>
              <a:t> (</a:t>
            </a:r>
            <a:r>
              <a:rPr lang="en-US" b="1" dirty="0" smtClean="0">
                <a:effectLst/>
              </a:rPr>
              <a:t>active-matrix organic light-emitting diode</a:t>
            </a:r>
            <a:r>
              <a:rPr lang="en-US" dirty="0" smtClean="0">
                <a:effectLst/>
              </a:rPr>
              <a:t>) is a display technology for use in mobile devices and televisions</a:t>
            </a:r>
            <a:endParaRPr lang="en-US" dirty="0"/>
          </a:p>
        </p:txBody>
      </p:sp>
      <p:sp>
        <p:nvSpPr>
          <p:cNvPr id="23556" name="Slide Number Placeholder 3"/>
          <p:cNvSpPr>
            <a:spLocks noGrp="1"/>
          </p:cNvSpPr>
          <p:nvPr>
            <p:ph type="sldNum" sz="quarter" idx="5"/>
          </p:nvPr>
        </p:nvSpPr>
        <p:spPr bwMode="auto">
          <a:noFill/>
          <a:ln>
            <a:miter lim="800000"/>
            <a:headEnd/>
            <a:tailEnd/>
          </a:ln>
        </p:spPr>
        <p:txBody>
          <a:bodyPr/>
          <a:lstStyle/>
          <a:p>
            <a:fld id="{86D1E5E9-294D-F547-BEC2-987E05D0DFE6}" type="slidenum">
              <a:rPr lang="en-US"/>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38243" name="Rectangle 1027"/>
          <p:cNvSpPr>
            <a:spLocks noGrp="1"/>
          </p:cNvSpPr>
          <p:nvPr>
            <p:ph type="body" idx="1"/>
          </p:nvPr>
        </p:nvSpPr>
        <p:spPr bwMode="auto">
          <a:noFill/>
        </p:spPr>
        <p:txBody>
          <a:bodyPr/>
          <a:lstStyle/>
          <a:p>
            <a:endParaRPr lang="en-US" smtClean="0">
              <a:ea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1" name="Rectangle 3"/>
          <p:cNvSpPr>
            <a:spLocks noGrp="1"/>
          </p:cNvSpPr>
          <p:nvPr>
            <p:ph type="body" idx="1"/>
          </p:nvPr>
        </p:nvSpPr>
        <p:spPr bwMode="auto">
          <a:noFill/>
        </p:spPr>
        <p:txBody>
          <a:bodyPr/>
          <a:lstStyle/>
          <a:p>
            <a:pPr eaLnBrk="1" hangingPunct="1">
              <a:spcBef>
                <a:spcPct val="0"/>
              </a:spcBef>
            </a:pPr>
            <a:endParaRPr lang="en-US" smtClean="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5" name="Rectangle 3"/>
          <p:cNvSpPr>
            <a:spLocks noGrp="1"/>
          </p:cNvSpPr>
          <p:nvPr>
            <p:ph type="body" idx="1"/>
          </p:nvPr>
        </p:nvSpPr>
        <p:spPr bwMode="auto">
          <a:noFill/>
        </p:spPr>
        <p:txBody>
          <a:bodyPr/>
          <a:lstStyle/>
          <a:p>
            <a:pPr eaLnBrk="1" hangingPunct="1"/>
            <a:endParaRPr lang="en-US" smtClean="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p:cNvSpPr>
          <p:nvPr>
            <p:ph type="body" idx="1"/>
          </p:nvPr>
        </p:nvSpPr>
        <p:spPr bwMode="auto">
          <a:noFill/>
        </p:spPr>
        <p:txBody>
          <a:bodyPr/>
          <a:lstStyle/>
          <a:p>
            <a:r>
              <a:rPr lang="en-US" dirty="0" smtClean="0">
                <a:latin typeface="Arial" charset="0"/>
                <a:ea typeface="ＭＳ Ｐゴシック" charset="-128"/>
              </a:rPr>
              <a:t>More recently, some researchers have attempted to create large scale graphene using the reduction of </a:t>
            </a:r>
            <a:r>
              <a:rPr lang="en-US" dirty="0" err="1" smtClean="0">
                <a:latin typeface="Arial" charset="0"/>
                <a:ea typeface="ＭＳ Ｐゴシック" charset="-128"/>
              </a:rPr>
              <a:t>SiC</a:t>
            </a:r>
            <a:r>
              <a:rPr lang="en-US" dirty="0" smtClean="0">
                <a:latin typeface="Arial" charset="0"/>
                <a:ea typeface="ＭＳ Ｐゴシック" charset="-128"/>
              </a:rPr>
              <a:t> to form a single carbon layer through the loss of Si.</a:t>
            </a:r>
          </a:p>
          <a:p>
            <a:endParaRPr lang="en-US" dirty="0" smtClean="0">
              <a:latin typeface="Arial" charset="0"/>
              <a:ea typeface="ＭＳ Ｐゴシック" charset="-128"/>
            </a:endParaRPr>
          </a:p>
          <a:p>
            <a:endParaRPr lang="en-US" dirty="0" smtClean="0">
              <a:latin typeface="Arial" charset="0"/>
              <a:ea typeface="ＭＳ Ｐゴシック" charset="-128"/>
            </a:endParaRPr>
          </a:p>
          <a:p>
            <a:pPr eaLnBrk="1" hangingPunct="1"/>
            <a:endParaRPr lang="en-US" dirty="0" smtClean="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p:cNvSpPr>
          <p:nvPr>
            <p:ph type="body" idx="1"/>
          </p:nvPr>
        </p:nvSpPr>
        <p:spPr bwMode="auto">
          <a:noFill/>
        </p:spPr>
        <p:txBody>
          <a:bodyPr/>
          <a:lstStyle/>
          <a:p>
            <a:r>
              <a:rPr lang="en-US" smtClean="0">
                <a:ea typeface="ＭＳ Ｐゴシック" charset="-128"/>
              </a:rPr>
              <a:t>One realize that few layers of graphene must be pulled out from a monolith of HOPG.</a:t>
            </a:r>
          </a:p>
          <a:p>
            <a:r>
              <a:rPr lang="en-US" smtClean="0">
                <a:ea typeface="ＭＳ Ｐゴシック" charset="-128"/>
              </a:rPr>
              <a:t>Intercalation/exfoliation method have failed to produce material less than 100 nm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p:spPr>
      </p:sp>
      <p:sp>
        <p:nvSpPr>
          <p:cNvPr id="80899" name="Rectangle 3"/>
          <p:cNvSpPr>
            <a:spLocks noGrp="1"/>
          </p:cNvSpPr>
          <p:nvPr>
            <p:ph type="body" idx="1"/>
          </p:nvPr>
        </p:nvSpPr>
        <p:spPr bwMode="auto">
          <a:noFill/>
        </p:spPr>
        <p:txBody>
          <a:bodyPr/>
          <a:lstStyle/>
          <a:p>
            <a:r>
              <a:rPr lang="en-US" dirty="0" smtClean="0">
                <a:ea typeface="ＭＳ Ｐゴシック" charset="-128"/>
              </a:rPr>
              <a:t>The reduction of </a:t>
            </a:r>
            <a:r>
              <a:rPr lang="en-US" dirty="0" err="1" smtClean="0">
                <a:ea typeface="ＭＳ Ｐゴシック" charset="-128"/>
              </a:rPr>
              <a:t>graphene</a:t>
            </a:r>
            <a:r>
              <a:rPr lang="en-US" dirty="0" smtClean="0">
                <a:ea typeface="ＭＳ Ｐゴシック" charset="-128"/>
              </a:rPr>
              <a:t> oxide to a</a:t>
            </a:r>
            <a:r>
              <a:rPr lang="en-US" baseline="0" dirty="0" smtClean="0">
                <a:ea typeface="ＭＳ Ｐゴシック" charset="-128"/>
              </a:rPr>
              <a:t> </a:t>
            </a:r>
            <a:r>
              <a:rPr lang="en-US" baseline="0" dirty="0" err="1" smtClean="0">
                <a:ea typeface="ＭＳ Ｐゴシック" charset="-128"/>
              </a:rPr>
              <a:t>graphene</a:t>
            </a:r>
            <a:r>
              <a:rPr lang="en-US" baseline="0" dirty="0" smtClean="0">
                <a:ea typeface="ＭＳ Ｐゴシック" charset="-128"/>
              </a:rPr>
              <a:t>-like material can be achieved through a variety of routes such as: Hydrazine, Thermal </a:t>
            </a:r>
            <a:r>
              <a:rPr lang="en-US" baseline="0" dirty="0" err="1" smtClean="0">
                <a:ea typeface="ＭＳ Ｐゴシック" charset="-128"/>
              </a:rPr>
              <a:t>deoxygenation</a:t>
            </a:r>
            <a:r>
              <a:rPr lang="en-US" baseline="0" dirty="0" smtClean="0">
                <a:ea typeface="ＭＳ Ｐゴシック" charset="-128"/>
              </a:rPr>
              <a:t>, thermal treatment in NMP, Laser scribing.</a:t>
            </a:r>
            <a:endParaRPr lang="en-US" dirty="0" smtClean="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3A13F-166C-4328-904B-3590BD532B83}" type="datetimeFigureOut">
              <a:rPr lang="en-US" smtClean="0"/>
              <a:pPr/>
              <a:t>9/14/12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03154-EEC6-4947-B1A3-09B9F90ADBA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3A13F-166C-4328-904B-3590BD532B83}" type="datetimeFigureOut">
              <a:rPr lang="en-US" smtClean="0"/>
              <a:pPr/>
              <a:t>9/14/12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03154-EEC6-4947-B1A3-09B9F90ADBA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3A13F-166C-4328-904B-3590BD532B83}" type="datetimeFigureOut">
              <a:rPr lang="en-US" smtClean="0"/>
              <a:pPr/>
              <a:t>9/14/12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03154-EEC6-4947-B1A3-09B9F90ADBA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3A13F-166C-4328-904B-3590BD532B83}" type="datetimeFigureOut">
              <a:rPr lang="en-US" smtClean="0"/>
              <a:pPr/>
              <a:t>9/14/12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03154-EEC6-4947-B1A3-09B9F90ADBA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93A13F-166C-4328-904B-3590BD532B83}" type="datetimeFigureOut">
              <a:rPr lang="en-US" smtClean="0"/>
              <a:pPr/>
              <a:t>9/14/12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03154-EEC6-4947-B1A3-09B9F90ADBA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3A13F-166C-4328-904B-3590BD532B83}" type="datetimeFigureOut">
              <a:rPr lang="en-US" smtClean="0"/>
              <a:pPr/>
              <a:t>9/14/12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03154-EEC6-4947-B1A3-09B9F90ADBA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3A13F-166C-4328-904B-3590BD532B83}" type="datetimeFigureOut">
              <a:rPr lang="en-US" smtClean="0"/>
              <a:pPr/>
              <a:t>9/14/12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603154-EEC6-4947-B1A3-09B9F90ADBA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3A13F-166C-4328-904B-3590BD532B83}" type="datetimeFigureOut">
              <a:rPr lang="en-US" smtClean="0"/>
              <a:pPr/>
              <a:t>9/14/12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603154-EEC6-4947-B1A3-09B9F90ADBA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3A13F-166C-4328-904B-3590BD532B83}" type="datetimeFigureOut">
              <a:rPr lang="en-US" smtClean="0"/>
              <a:pPr/>
              <a:t>9/14/12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603154-EEC6-4947-B1A3-09B9F90ADB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3A13F-166C-4328-904B-3590BD532B83}" type="datetimeFigureOut">
              <a:rPr lang="en-US" smtClean="0"/>
              <a:pPr/>
              <a:t>9/14/12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03154-EEC6-4947-B1A3-09B9F90ADBA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3A13F-166C-4328-904B-3590BD532B83}" type="datetimeFigureOut">
              <a:rPr lang="en-US" smtClean="0"/>
              <a:pPr/>
              <a:t>9/14/12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03154-EEC6-4947-B1A3-09B9F90ADBA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3A13F-166C-4328-904B-3590BD532B83}" type="datetimeFigureOut">
              <a:rPr lang="en-US" smtClean="0"/>
              <a:pPr/>
              <a:t>9/14/12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03154-EEC6-4947-B1A3-09B9F90ADBA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17.tiff"/><Relationship Id="rId5" Type="http://schemas.openxmlformats.org/officeDocument/2006/relationships/image" Target="../media/image4.jpeg"/><Relationship Id="rId7"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jpeg"/><Relationship Id="rId6" Type="http://schemas.openxmlformats.org/officeDocument/2006/relationships/image" Target="../media/image3.jpeg"/></Relationships>
</file>

<file path=ppt/slides/_rels/slide11.xml.rels><?xml version="1.0" encoding="UTF-8" standalone="yes"?>
<Relationships xmlns="http://schemas.openxmlformats.org/package/2006/relationships"><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eg"/><Relationship Id="rId5" Type="http://schemas.openxmlformats.org/officeDocument/2006/relationships/image" Target="../media/image3.jpeg"/></Relationships>
</file>

<file path=ppt/slides/_rels/slide12.xml.rels><?xml version="1.0" encoding="UTF-8" standalone="yes"?>
<Relationships xmlns="http://schemas.openxmlformats.org/package/2006/relationships"><Relationship Id="rId4" Type="http://schemas.openxmlformats.org/officeDocument/2006/relationships/image" Target="../media/image21.jpeg"/><Relationship Id="rId5" Type="http://schemas.openxmlformats.org/officeDocument/2006/relationships/image" Target="../media/image4.jpe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eg"/><Relationship Id="rId6" Type="http://schemas.openxmlformats.org/officeDocument/2006/relationships/image" Target="../media/image3.jpeg"/></Relationships>
</file>

<file path=ppt/slides/_rels/slide13.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jpeg"/><Relationship Id="rId5"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image" Target="../media/image4.jpeg"/><Relationship Id="rId4" Type="http://schemas.openxmlformats.org/officeDocument/2006/relationships/image" Target="../media/image26.png"/><Relationship Id="rId10" Type="http://schemas.openxmlformats.org/officeDocument/2006/relationships/image" Target="../media/image30.png"/><Relationship Id="rId5" Type="http://schemas.openxmlformats.org/officeDocument/2006/relationships/image" Target="../media/image27.png"/><Relationship Id="rId7"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24.png"/><Relationship Id="rId9" Type="http://schemas.openxmlformats.org/officeDocument/2006/relationships/image" Target="../media/image3.jpeg"/><Relationship Id="rId3" Type="http://schemas.openxmlformats.org/officeDocument/2006/relationships/image" Target="../media/image25.jpeg"/><Relationship Id="rId6" Type="http://schemas.openxmlformats.org/officeDocument/2006/relationships/image" Target="../media/image28.png"/></Relationships>
</file>

<file path=ppt/slides/_rels/slide15.xml.rels><?xml version="1.0" encoding="UTF-8" standalone="yes"?>
<Relationships xmlns="http://schemas.openxmlformats.org/package/2006/relationships"><Relationship Id="rId4" Type="http://schemas.openxmlformats.org/officeDocument/2006/relationships/image" Target="../media/image31.png"/><Relationship Id="rId5" Type="http://schemas.openxmlformats.org/officeDocument/2006/relationships/image" Target="../media/image32.png"/><Relationship Id="rId7"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jpeg"/><Relationship Id="rId6" Type="http://schemas.openxmlformats.org/officeDocument/2006/relationships/image" Target="../media/image33.png"/></Relationships>
</file>

<file path=ppt/slides/_rels/slide16.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4" Type="http://schemas.openxmlformats.org/officeDocument/2006/relationships/image" Target="../media/image4.jpeg"/><Relationship Id="rId10" Type="http://schemas.openxmlformats.org/officeDocument/2006/relationships/image" Target="../media/image40.jpeg"/><Relationship Id="rId5" Type="http://schemas.openxmlformats.org/officeDocument/2006/relationships/image" Target="../media/image36.png"/><Relationship Id="rId7" Type="http://schemas.openxmlformats.org/officeDocument/2006/relationships/image" Target="../media/image3.jpeg"/><Relationship Id="rId11" Type="http://schemas.openxmlformats.org/officeDocument/2006/relationships/image" Target="../media/image41.jpeg"/><Relationship Id="rId12"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6.xml"/><Relationship Id="rId9" Type="http://schemas.openxmlformats.org/officeDocument/2006/relationships/image" Target="../media/image39.jpeg"/><Relationship Id="rId3" Type="http://schemas.openxmlformats.org/officeDocument/2006/relationships/image" Target="../media/image35.png"/><Relationship Id="rId6" Type="http://schemas.openxmlformats.org/officeDocument/2006/relationships/image" Target="../media/image37.png"/></Relationships>
</file>

<file path=ppt/slides/_rels/slide18.xml.rels><?xml version="1.0" encoding="UTF-8" standalone="yes"?>
<Relationships xmlns="http://schemas.openxmlformats.org/package/2006/relationships"><Relationship Id="rId6" Type="http://schemas.openxmlformats.org/officeDocument/2006/relationships/image" Target="../media/image4.jpe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3.png"/><Relationship Id="rId5" Type="http://schemas.openxmlformats.org/officeDocument/2006/relationships/image" Target="../media/image3.jpeg"/></Relationships>
</file>

<file path=ppt/slides/_rels/slide19.xml.rels><?xml version="1.0" encoding="UTF-8" standalone="yes"?>
<Relationships xmlns="http://schemas.openxmlformats.org/package/2006/relationships"><Relationship Id="rId8" Type="http://schemas.openxmlformats.org/officeDocument/2006/relationships/image" Target="../media/image4.jpeg"/><Relationship Id="rId4" Type="http://schemas.openxmlformats.org/officeDocument/2006/relationships/image" Target="../media/image46.png"/><Relationship Id="rId5" Type="http://schemas.openxmlformats.org/officeDocument/2006/relationships/image" Target="../media/image47.jpeg"/><Relationship Id="rId7"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5.jpeg"/><Relationship Id="rId6" Type="http://schemas.openxmlformats.org/officeDocument/2006/relationships/image" Target="../media/image48.jpeg"/></Relationships>
</file>

<file path=ppt/slides/_rels/slide2.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 Id="rId5" Type="http://schemas.openxmlformats.org/officeDocument/2006/relationships/image" Target="../media/image4.jpeg"/></Relationships>
</file>

<file path=ppt/slides/_rels/slide20.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9.png"/><Relationship Id="rId5" Type="http://schemas.openxmlformats.org/officeDocument/2006/relationships/image" Target="../media/image4.jpeg"/></Relationships>
</file>

<file path=ppt/slides/_rels/slide21.xml.rels><?xml version="1.0" encoding="UTF-8" standalone="yes"?>
<Relationships xmlns="http://schemas.openxmlformats.org/package/2006/relationships"><Relationship Id="rId4" Type="http://schemas.openxmlformats.org/officeDocument/2006/relationships/image" Target="../media/image51.png"/><Relationship Id="rId5" Type="http://schemas.openxmlformats.org/officeDocument/2006/relationships/image" Target="../media/image52.png"/><Relationship Id="rId7"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0.jpeg"/><Relationship Id="rId6" Type="http://schemas.openxmlformats.org/officeDocument/2006/relationships/image" Target="../media/image3.jpeg"/></Relationships>
</file>

<file path=ppt/slides/_rels/slide22.xml.rels><?xml version="1.0" encoding="UTF-8" standalone="yes"?>
<Relationships xmlns="http://schemas.openxmlformats.org/package/2006/relationships"><Relationship Id="rId4" Type="http://schemas.openxmlformats.org/officeDocument/2006/relationships/image" Target="../media/image53.jpeg"/><Relationship Id="rId5" Type="http://schemas.openxmlformats.org/officeDocument/2006/relationships/image" Target="../media/image54.png"/><Relationship Id="rId7"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jpeg"/><Relationship Id="rId6" Type="http://schemas.openxmlformats.org/officeDocument/2006/relationships/image" Target="../media/image3.jpeg"/></Relationships>
</file>

<file path=ppt/slides/_rels/slide23.xml.rels><?xml version="1.0" encoding="UTF-8" standalone="yes"?>
<Relationships xmlns="http://schemas.openxmlformats.org/package/2006/relationships"><Relationship Id="rId8" Type="http://schemas.openxmlformats.org/officeDocument/2006/relationships/image" Target="../media/image59.jpeg"/><Relationship Id="rId4" Type="http://schemas.openxmlformats.org/officeDocument/2006/relationships/image" Target="../media/image56.jpeg"/><Relationship Id="rId5" Type="http://schemas.openxmlformats.org/officeDocument/2006/relationships/image" Target="../media/image57.jpeg"/><Relationship Id="rId7"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22.xml"/><Relationship Id="rId9" Type="http://schemas.openxmlformats.org/officeDocument/2006/relationships/image" Target="../media/image3.jpeg"/><Relationship Id="rId3" Type="http://schemas.openxmlformats.org/officeDocument/2006/relationships/image" Target="../media/image55.jpeg"/><Relationship Id="rId6" Type="http://schemas.openxmlformats.org/officeDocument/2006/relationships/image" Target="../media/image4.jpeg"/></Relationships>
</file>

<file path=ppt/slides/_rels/slide24.xml.rels><?xml version="1.0" encoding="UTF-8" standalone="yes"?>
<Relationships xmlns="http://schemas.openxmlformats.org/package/2006/relationships"><Relationship Id="rId6" Type="http://schemas.openxmlformats.org/officeDocument/2006/relationships/image" Target="../media/image4.jpe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60.jpeg"/><Relationship Id="rId5" Type="http://schemas.openxmlformats.org/officeDocument/2006/relationships/image" Target="../media/image3.jpeg"/></Relationships>
</file>

<file path=ppt/slides/_rels/slide25.xml.rels><?xml version="1.0" encoding="UTF-8" standalone="yes"?>
<Relationships xmlns="http://schemas.openxmlformats.org/package/2006/relationships"><Relationship Id="rId6" Type="http://schemas.openxmlformats.org/officeDocument/2006/relationships/image" Target="../media/image4.jpeg"/><Relationship Id="rId4"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5.jpeg"/><Relationship Id="rId5" Type="http://schemas.openxmlformats.org/officeDocument/2006/relationships/image" Target="../media/image3.jpeg"/></Relationships>
</file>

<file path=ppt/slides/_rels/slide26.xml.rels><?xml version="1.0" encoding="UTF-8" standalone="yes"?>
<Relationships xmlns="http://schemas.openxmlformats.org/package/2006/relationships"><Relationship Id="rId4" Type="http://schemas.openxmlformats.org/officeDocument/2006/relationships/image" Target="../media/image64.jpeg"/><Relationship Id="rId5" Type="http://schemas.openxmlformats.org/officeDocument/2006/relationships/image" Target="../media/image65.jpeg"/><Relationship Id="rId7"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3.jpeg"/><Relationship Id="rId6" Type="http://schemas.openxmlformats.org/officeDocument/2006/relationships/image" Target="../media/image3.jpeg"/></Relationships>
</file>

<file path=ppt/slides/_rels/slide27.xml.rels><?xml version="1.0" encoding="UTF-8" standalone="yes"?>
<Relationships xmlns="http://schemas.openxmlformats.org/package/2006/relationships"><Relationship Id="rId4" Type="http://schemas.openxmlformats.org/officeDocument/2006/relationships/image" Target="../media/image67.jpeg"/><Relationship Id="rId5" Type="http://schemas.openxmlformats.org/officeDocument/2006/relationships/image" Target="../media/image64.jpeg"/><Relationship Id="rId7"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66.jpeg"/><Relationship Id="rId6" Type="http://schemas.openxmlformats.org/officeDocument/2006/relationships/image" Target="../media/image3.jpeg"/></Relationships>
</file>

<file path=ppt/slides/_rels/slide28.xml.rels><?xml version="1.0" encoding="UTF-8" standalone="yes"?>
<Relationships xmlns="http://schemas.openxmlformats.org/package/2006/relationships"><Relationship Id="rId4" Type="http://schemas.openxmlformats.org/officeDocument/2006/relationships/image" Target="../media/image69.jpeg"/><Relationship Id="rId5" Type="http://schemas.openxmlformats.org/officeDocument/2006/relationships/image" Target="../media/image64.jpeg"/><Relationship Id="rId7"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68.jpeg"/><Relationship Id="rId6" Type="http://schemas.openxmlformats.org/officeDocument/2006/relationships/image" Target="../media/image3.jpeg"/></Relationships>
</file>

<file path=ppt/slides/_rels/slide29.xml.rels><?xml version="1.0" encoding="UTF-8" standalone="yes"?>
<Relationships xmlns="http://schemas.openxmlformats.org/package/2006/relationships"><Relationship Id="rId6" Type="http://schemas.openxmlformats.org/officeDocument/2006/relationships/image" Target="../media/image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70.png"/><Relationship Id="rId5" Type="http://schemas.openxmlformats.org/officeDocument/2006/relationships/image" Target="../media/image3.jpeg"/></Relationships>
</file>

<file path=ppt/slides/_rels/slide3.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4" Type="http://schemas.openxmlformats.org/officeDocument/2006/relationships/image" Target="../media/image72.gif"/><Relationship Id="rId5" Type="http://schemas.openxmlformats.org/officeDocument/2006/relationships/image" Target="../media/image73.jpeg"/><Relationship Id="rId7"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71.png"/><Relationship Id="rId6" Type="http://schemas.openxmlformats.org/officeDocument/2006/relationships/image" Target="../media/image3.jpe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4" Type="http://schemas.openxmlformats.org/officeDocument/2006/relationships/image" Target="../media/image75.jpeg"/><Relationship Id="rId10" Type="http://schemas.openxmlformats.org/officeDocument/2006/relationships/image" Target="../media/image4.jpeg"/><Relationship Id="rId5" Type="http://schemas.openxmlformats.org/officeDocument/2006/relationships/image" Target="../media/image76.jpeg"/><Relationship Id="rId7"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30.xml"/><Relationship Id="rId9" Type="http://schemas.openxmlformats.org/officeDocument/2006/relationships/image" Target="../media/image3.jpeg"/><Relationship Id="rId3" Type="http://schemas.openxmlformats.org/officeDocument/2006/relationships/image" Target="../media/image74.jpeg"/><Relationship Id="rId6"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3.jpeg"/><Relationship Id="rId4" Type="http://schemas.openxmlformats.org/officeDocument/2006/relationships/notesSlide" Target="../notesSlides/notesSlide31.xml"/><Relationship Id="rId5" Type="http://schemas.openxmlformats.org/officeDocument/2006/relationships/image" Target="../media/image80.png"/><Relationship Id="rId7" Type="http://schemas.openxmlformats.org/officeDocument/2006/relationships/image" Target="../media/image82.png"/><Relationship Id="rId1" Type="http://schemas.openxmlformats.org/officeDocument/2006/relationships/video" Target="file://localhost/Users/richardkaner/Desktop/Presentations/Graphite%20oxide%20reduction%20propagation.mp4" TargetMode="External"/><Relationship Id="rId2" Type="http://schemas.openxmlformats.org/officeDocument/2006/relationships/video" Target="file://localhost/Users/richardkaner/Desktop/Presentations/Flash%20Through%20Glass.mp4" TargetMode="External"/><Relationship Id="rId9" Type="http://schemas.openxmlformats.org/officeDocument/2006/relationships/image" Target="../media/image4.jpeg"/><Relationship Id="rId3" Type="http://schemas.openxmlformats.org/officeDocument/2006/relationships/slideLayout" Target="../slideLayouts/slideLayout7.xml"/><Relationship Id="rId6"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85.jpeg"/><Relationship Id="rId4" Type="http://schemas.openxmlformats.org/officeDocument/2006/relationships/image" Target="../media/image4.jpeg"/><Relationship Id="rId10" Type="http://schemas.openxmlformats.org/officeDocument/2006/relationships/image" Target="../media/image87.png"/><Relationship Id="rId5" Type="http://schemas.openxmlformats.org/officeDocument/2006/relationships/chart" Target="../charts/chart1.xml"/><Relationship Id="rId7"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32.xml"/><Relationship Id="rId9" Type="http://schemas.openxmlformats.org/officeDocument/2006/relationships/image" Target="../media/image86.png"/><Relationship Id="rId3" Type="http://schemas.openxmlformats.org/officeDocument/2006/relationships/image" Target="../media/image3.jpeg"/><Relationship Id="rId6" Type="http://schemas.openxmlformats.org/officeDocument/2006/relationships/image" Target="../media/image83.jpeg"/></Relationships>
</file>

<file path=ppt/slides/_rels/slide34.xml.rels><?xml version="1.0" encoding="UTF-8" standalone="yes"?>
<Relationships xmlns="http://schemas.openxmlformats.org/package/2006/relationships"><Relationship Id="rId6" Type="http://schemas.openxmlformats.org/officeDocument/2006/relationships/image" Target="../media/image89.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jpeg"/><Relationship Id="rId5" Type="http://schemas.openxmlformats.org/officeDocument/2006/relationships/image" Target="../media/image88.png"/></Relationships>
</file>

<file path=ppt/slides/_rels/slide35.xml.rels><?xml version="1.0" encoding="UTF-8" standalone="yes"?>
<Relationships xmlns="http://schemas.openxmlformats.org/package/2006/relationships"><Relationship Id="rId4" Type="http://schemas.openxmlformats.org/officeDocument/2006/relationships/image" Target="../media/image91.jpeg"/><Relationship Id="rId5" Type="http://schemas.openxmlformats.org/officeDocument/2006/relationships/image" Target="../media/image92.emf"/><Relationship Id="rId7"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0.png"/><Relationship Id="rId6" Type="http://schemas.openxmlformats.org/officeDocument/2006/relationships/image" Target="../media/image3.jpeg"/></Relationships>
</file>

<file path=ppt/slides/_rels/slide36.xml.rels><?xml version="1.0" encoding="UTF-8" standalone="yes"?>
<Relationships xmlns="http://schemas.openxmlformats.org/package/2006/relationships"><Relationship Id="rId8" Type="http://schemas.openxmlformats.org/officeDocument/2006/relationships/image" Target="../media/image96.jpeg"/><Relationship Id="rId4" Type="http://schemas.openxmlformats.org/officeDocument/2006/relationships/image" Target="../media/image4.jpeg"/><Relationship Id="rId5" Type="http://schemas.openxmlformats.org/officeDocument/2006/relationships/image" Target="../media/image93.png"/><Relationship Id="rId7"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jpeg"/><Relationship Id="rId6" Type="http://schemas.openxmlformats.org/officeDocument/2006/relationships/image" Target="../media/image94.png"/></Relationships>
</file>

<file path=ppt/slides/_rels/slide37.xml.rels><?xml version="1.0" encoding="UTF-8" standalone="yes"?>
<Relationships xmlns="http://schemas.openxmlformats.org/package/2006/relationships"><Relationship Id="rId8" Type="http://schemas.openxmlformats.org/officeDocument/2006/relationships/image" Target="../media/image4.jpeg"/><Relationship Id="rId4" Type="http://schemas.microsoft.com/office/2007/relationships/hdphoto" Target="../media/hdphoto1.wdp"/><Relationship Id="rId10" Type="http://schemas.openxmlformats.org/officeDocument/2006/relationships/image" Target="../media/image100.jpeg"/><Relationship Id="rId5" Type="http://schemas.openxmlformats.org/officeDocument/2006/relationships/image" Target="../media/image98.png"/><Relationship Id="rId7" Type="http://schemas.openxmlformats.org/officeDocument/2006/relationships/image" Target="../media/image3.jpeg"/><Relationship Id="rId11"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notesSlide" Target="../notesSlides/notesSlide36.xml"/><Relationship Id="rId9" Type="http://schemas.openxmlformats.org/officeDocument/2006/relationships/image" Target="../media/image99.jpeg"/><Relationship Id="rId3" Type="http://schemas.openxmlformats.org/officeDocument/2006/relationships/image" Target="../media/image97.png"/><Relationship Id="rId6" Type="http://schemas.microsoft.com/office/2007/relationships/hdphoto" Target="../media/hdphoto2.wdp"/></Relationships>
</file>

<file path=ppt/slides/_rels/slide38.xml.rels><?xml version="1.0" encoding="UTF-8" standalone="yes"?>
<Relationships xmlns="http://schemas.openxmlformats.org/package/2006/relationships"><Relationship Id="rId14" Type="http://schemas.openxmlformats.org/officeDocument/2006/relationships/image" Target="../media/image4.jpeg"/><Relationship Id="rId4" Type="http://schemas.microsoft.com/office/2007/relationships/hdphoto" Target="../media/hdphoto3.wdp"/><Relationship Id="rId7" Type="http://schemas.openxmlformats.org/officeDocument/2006/relationships/image" Target="../media/image104.png"/><Relationship Id="rId11" Type="http://schemas.openxmlformats.org/officeDocument/2006/relationships/image" Target="../media/image107.jpeg"/><Relationship Id="rId1" Type="http://schemas.openxmlformats.org/officeDocument/2006/relationships/slideLayout" Target="../slideLayouts/slideLayout2.xml"/><Relationship Id="rId6" Type="http://schemas.microsoft.com/office/2007/relationships/hdphoto" Target="../media/hdphoto4.wdp"/><Relationship Id="rId8" Type="http://schemas.microsoft.com/office/2007/relationships/hdphoto" Target="../media/hdphoto5.wdp"/><Relationship Id="rId13" Type="http://schemas.openxmlformats.org/officeDocument/2006/relationships/image" Target="../media/image3.jpeg"/><Relationship Id="rId10" Type="http://schemas.openxmlformats.org/officeDocument/2006/relationships/image" Target="../media/image106.jpeg"/><Relationship Id="rId5" Type="http://schemas.openxmlformats.org/officeDocument/2006/relationships/image" Target="../media/image103.png"/><Relationship Id="rId12" Type="http://schemas.openxmlformats.org/officeDocument/2006/relationships/image" Target="../media/image108.jpeg"/><Relationship Id="rId2" Type="http://schemas.openxmlformats.org/officeDocument/2006/relationships/notesSlide" Target="../notesSlides/notesSlide37.xml"/><Relationship Id="rId9" Type="http://schemas.openxmlformats.org/officeDocument/2006/relationships/image" Target="../media/image105.jpeg"/><Relationship Id="rId3" Type="http://schemas.openxmlformats.org/officeDocument/2006/relationships/image" Target="../media/image102.png"/></Relationships>
</file>

<file path=ppt/slides/_rels/slide39.xml.rels><?xml version="1.0" encoding="UTF-8" standalone="yes"?>
<Relationships xmlns="http://schemas.openxmlformats.org/package/2006/relationships"><Relationship Id="rId8" Type="http://schemas.openxmlformats.org/officeDocument/2006/relationships/image" Target="../media/image3.jpeg"/><Relationship Id="rId4" Type="http://schemas.openxmlformats.org/officeDocument/2006/relationships/image" Target="../media/image110.jpeg"/><Relationship Id="rId5" Type="http://schemas.openxmlformats.org/officeDocument/2006/relationships/image" Target="../media/image111.jpeg"/><Relationship Id="rId7"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09.png"/><Relationship Id="rId6" Type="http://schemas.openxmlformats.org/officeDocument/2006/relationships/image" Target="../media/image112.jpeg"/></Relationships>
</file>

<file path=ppt/slides/_rels/slide4.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4" Type="http://schemas.openxmlformats.org/officeDocument/2006/relationships/image" Target="../media/image114.png"/><Relationship Id="rId5" Type="http://schemas.openxmlformats.org/officeDocument/2006/relationships/image" Target="../media/image109.png"/><Relationship Id="rId7"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13.jpeg"/><Relationship Id="rId6" Type="http://schemas.openxmlformats.org/officeDocument/2006/relationships/image" Target="../media/image4.jpeg"/></Relationships>
</file>

<file path=ppt/slides/_rels/slide41.xml.rels><?xml version="1.0" encoding="UTF-8" standalone="yes"?>
<Relationships xmlns="http://schemas.openxmlformats.org/package/2006/relationships"><Relationship Id="rId4" Type="http://schemas.openxmlformats.org/officeDocument/2006/relationships/image" Target="../media/image115.png"/><Relationship Id="rId5" Type="http://schemas.openxmlformats.org/officeDocument/2006/relationships/image" Target="../media/image116.jpeg"/><Relationship Id="rId7"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5.jpeg"/><Relationship Id="rId6" Type="http://schemas.openxmlformats.org/officeDocument/2006/relationships/image" Target="../media/image4.jpeg"/></Relationships>
</file>

<file path=ppt/slides/_rels/slide42.xml.rels><?xml version="1.0" encoding="UTF-8" standalone="yes"?>
<Relationships xmlns="http://schemas.openxmlformats.org/package/2006/relationships"><Relationship Id="rId4" Type="http://schemas.openxmlformats.org/officeDocument/2006/relationships/image" Target="../media/image3.jpeg"/><Relationship Id="rId7" Type="http://schemas.openxmlformats.org/officeDocument/2006/relationships/image" Target="../media/image118.jpeg"/><Relationship Id="rId11"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6.wdp"/><Relationship Id="rId8" Type="http://schemas.openxmlformats.org/officeDocument/2006/relationships/image" Target="../media/image119.png"/><Relationship Id="rId13" Type="http://schemas.openxmlformats.org/officeDocument/2006/relationships/image" Target="../media/image123.jpeg"/><Relationship Id="rId10" Type="http://schemas.openxmlformats.org/officeDocument/2006/relationships/image" Target="../media/image121.png"/><Relationship Id="rId5" Type="http://schemas.openxmlformats.org/officeDocument/2006/relationships/image" Target="../media/image117.png"/><Relationship Id="rId12" Type="http://schemas.openxmlformats.org/officeDocument/2006/relationships/image" Target="../media/image122.jpeg"/><Relationship Id="rId2" Type="http://schemas.openxmlformats.org/officeDocument/2006/relationships/notesSlide" Target="../notesSlides/notesSlide41.xml"/><Relationship Id="rId9" Type="http://schemas.openxmlformats.org/officeDocument/2006/relationships/image" Target="../media/image120.jpeg"/><Relationship Id="rId3" Type="http://schemas.openxmlformats.org/officeDocument/2006/relationships/image" Target="../media/image4.jpeg"/></Relationships>
</file>

<file path=ppt/slides/_rels/slide43.xml.rels><?xml version="1.0" encoding="UTF-8" standalone="yes"?>
<Relationships xmlns="http://schemas.openxmlformats.org/package/2006/relationships"><Relationship Id="rId8" Type="http://schemas.openxmlformats.org/officeDocument/2006/relationships/image" Target="../media/image3.jpeg"/><Relationship Id="rId4" Type="http://schemas.openxmlformats.org/officeDocument/2006/relationships/image" Target="../media/image125.png"/><Relationship Id="rId5" Type="http://schemas.openxmlformats.org/officeDocument/2006/relationships/image" Target="../media/image126.jpeg"/><Relationship Id="rId7"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24.png"/><Relationship Id="rId6" Type="http://schemas.openxmlformats.org/officeDocument/2006/relationships/image" Target="../media/image123.jpeg"/></Relationships>
</file>

<file path=ppt/slides/_rels/slide44.xml.rels><?xml version="1.0" encoding="UTF-8" standalone="yes"?>
<Relationships xmlns="http://schemas.openxmlformats.org/package/2006/relationships"><Relationship Id="rId8" Type="http://schemas.openxmlformats.org/officeDocument/2006/relationships/image" Target="../media/image116.jpeg"/><Relationship Id="rId4" Type="http://schemas.openxmlformats.org/officeDocument/2006/relationships/image" Target="../media/image128.png"/><Relationship Id="rId5" Type="http://schemas.openxmlformats.org/officeDocument/2006/relationships/image" Target="../media/image3.jpeg"/><Relationship Id="rId7" Type="http://schemas.openxmlformats.org/officeDocument/2006/relationships/image" Target="../media/image129.jpeg"/><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27.png"/><Relationship Id="rId6" Type="http://schemas.openxmlformats.org/officeDocument/2006/relationships/image" Target="../media/image4.jpeg"/></Relationships>
</file>

<file path=ppt/slides/_rels/slide45.xml.rels><?xml version="1.0" encoding="UTF-8" standalone="yes"?>
<Relationships xmlns="http://schemas.openxmlformats.org/package/2006/relationships"><Relationship Id="rId8" Type="http://schemas.openxmlformats.org/officeDocument/2006/relationships/image" Target="../media/image3.jpeg"/><Relationship Id="rId4" Type="http://schemas.openxmlformats.org/officeDocument/2006/relationships/image" Target="../media/image131.png"/><Relationship Id="rId5" Type="http://schemas.openxmlformats.org/officeDocument/2006/relationships/image" Target="../media/image129.jpeg"/><Relationship Id="rId7"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30.png"/><Relationship Id="rId6" Type="http://schemas.openxmlformats.org/officeDocument/2006/relationships/image" Target="../media/image116.jpeg"/></Relationships>
</file>

<file path=ppt/slides/_rels/slide46.xml.rels><?xml version="1.0" encoding="UTF-8" standalone="yes"?>
<Relationships xmlns="http://schemas.openxmlformats.org/package/2006/relationships"><Relationship Id="rId8" Type="http://schemas.openxmlformats.org/officeDocument/2006/relationships/image" Target="../media/image3.jpeg"/><Relationship Id="rId4" Type="http://schemas.openxmlformats.org/officeDocument/2006/relationships/image" Target="../media/image133.png"/><Relationship Id="rId5" Type="http://schemas.openxmlformats.org/officeDocument/2006/relationships/image" Target="../media/image134.png"/><Relationship Id="rId7"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32.png"/><Relationship Id="rId6" Type="http://schemas.openxmlformats.org/officeDocument/2006/relationships/image" Target="../media/image135.png"/></Relationships>
</file>

<file path=ppt/slides/_rels/slide47.xml.rels><?xml version="1.0" encoding="UTF-8" standalone="yes"?>
<Relationships xmlns="http://schemas.openxmlformats.org/package/2006/relationships"><Relationship Id="rId14" Type="http://schemas.openxmlformats.org/officeDocument/2006/relationships/image" Target="../media/image139.png"/><Relationship Id="rId20" Type="http://schemas.openxmlformats.org/officeDocument/2006/relationships/image" Target="../media/image3.jpeg"/><Relationship Id="rId4" Type="http://schemas.openxmlformats.org/officeDocument/2006/relationships/diagramLayout" Target="../diagrams/layout1.xml"/><Relationship Id="rId22" Type="http://schemas.microsoft.com/office/2007/relationships/diagramDrawing" Target="../diagrams/drawing2.xml"/><Relationship Id="rId21" Type="http://schemas.microsoft.com/office/2007/relationships/diagramDrawing" Target="../diagrams/drawing1.xml"/><Relationship Id="rId7" Type="http://schemas.openxmlformats.org/officeDocument/2006/relationships/diagramData" Target="../diagrams/data2.xml"/><Relationship Id="rId11"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diagramColors" Target="../diagrams/colors1.xml"/><Relationship Id="rId16" Type="http://schemas.openxmlformats.org/officeDocument/2006/relationships/image" Target="../media/image141.png"/><Relationship Id="rId8" Type="http://schemas.openxmlformats.org/officeDocument/2006/relationships/diagramLayout" Target="../diagrams/layout2.xml"/><Relationship Id="rId13" Type="http://schemas.openxmlformats.org/officeDocument/2006/relationships/image" Target="../media/image138.png"/><Relationship Id="rId10"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140.png"/><Relationship Id="rId12" Type="http://schemas.openxmlformats.org/officeDocument/2006/relationships/image" Target="../media/image137.jpeg"/><Relationship Id="rId17" Type="http://schemas.openxmlformats.org/officeDocument/2006/relationships/image" Target="../media/image142.jpeg"/><Relationship Id="rId19" Type="http://schemas.openxmlformats.org/officeDocument/2006/relationships/image" Target="../media/image4.jpeg"/><Relationship Id="rId2" Type="http://schemas.openxmlformats.org/officeDocument/2006/relationships/notesSlide" Target="../notesSlides/notesSlide46.xml"/><Relationship Id="rId9" Type="http://schemas.openxmlformats.org/officeDocument/2006/relationships/diagramQuickStyle" Target="../diagrams/quickStyle2.xml"/><Relationship Id="rId3" Type="http://schemas.openxmlformats.org/officeDocument/2006/relationships/diagramData" Target="../diagrams/data1.xml"/><Relationship Id="rId18" Type="http://schemas.openxmlformats.org/officeDocument/2006/relationships/image" Target="../media/image143.jpeg"/></Relationships>
</file>

<file path=ppt/slides/_rels/slide48.xml.rels><?xml version="1.0" encoding="UTF-8" standalone="yes"?>
<Relationships xmlns="http://schemas.openxmlformats.org/package/2006/relationships"><Relationship Id="rId6" Type="http://schemas.openxmlformats.org/officeDocument/2006/relationships/image" Target="../media/image3.jpeg"/><Relationship Id="rId4"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44.png"/><Relationship Id="rId5" Type="http://schemas.openxmlformats.org/officeDocument/2006/relationships/image" Target="../media/image4.jpeg"/></Relationships>
</file>

<file path=ppt/slides/_rels/slide49.xml.rels><?xml version="1.0" encoding="UTF-8" standalone="yes"?>
<Relationships xmlns="http://schemas.openxmlformats.org/package/2006/relationships"><Relationship Id="rId8" Type="http://schemas.openxmlformats.org/officeDocument/2006/relationships/hyperlink" Target="http://upload.wikimedia.org/wikipedia/commons/6/6f/Tetraethylammonium.svg" TargetMode="External"/><Relationship Id="rId4" Type="http://schemas.microsoft.com/office/2007/relationships/hdphoto" Target="../media/hdphoto8.wdp"/><Relationship Id="rId10" Type="http://schemas.openxmlformats.org/officeDocument/2006/relationships/image" Target="../media/image149.png"/><Relationship Id="rId5" Type="http://schemas.openxmlformats.org/officeDocument/2006/relationships/image" Target="../media/image147.png"/><Relationship Id="rId7"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48.xml"/><Relationship Id="rId9" Type="http://schemas.openxmlformats.org/officeDocument/2006/relationships/image" Target="../media/image148.png"/><Relationship Id="rId3" Type="http://schemas.openxmlformats.org/officeDocument/2006/relationships/image" Target="../media/image146.jpeg"/><Relationship Id="rId6" Type="http://schemas.openxmlformats.org/officeDocument/2006/relationships/image" Target="../media/image4.jpeg"/></Relationships>
</file>

<file path=ppt/slides/_rels/slide5.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 Id="rId5" Type="http://schemas.openxmlformats.org/officeDocument/2006/relationships/image" Target="../media/image4.jpeg"/></Relationships>
</file>

<file path=ppt/slides/_rels/slide50.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jpeg"/><Relationship Id="rId5" Type="http://schemas.openxmlformats.org/officeDocument/2006/relationships/image" Target="../media/image150.png"/></Relationships>
</file>

<file path=ppt/slides/_rels/slide51.xml.rels><?xml version="1.0" encoding="UTF-8" standalone="yes"?>
<Relationships xmlns="http://schemas.openxmlformats.org/package/2006/relationships"><Relationship Id="rId6" Type="http://schemas.openxmlformats.org/officeDocument/2006/relationships/image" Target="../media/image151.png"/><Relationship Id="rId4" Type="http://schemas.openxmlformats.org/officeDocument/2006/relationships/image" Target="../media/image3.jpeg"/><Relationship Id="rId1" Type="http://schemas.openxmlformats.org/officeDocument/2006/relationships/video" Target="file://localhost/Users/richardkaner/Downloads/UCSB%20Mar%202012%202/MovieS1.mov" TargetMode="External"/><Relationship Id="rId2" Type="http://schemas.openxmlformats.org/officeDocument/2006/relationships/slideLayout" Target="../slideLayouts/slideLayout2.xml"/><Relationship Id="rId3" Type="http://schemas.openxmlformats.org/officeDocument/2006/relationships/notesSlide" Target="../notesSlides/notesSlide50.xml"/><Relationship Id="rId5" Type="http://schemas.openxmlformats.org/officeDocument/2006/relationships/image" Target="../media/image4.jpeg"/></Relationships>
</file>

<file path=ppt/slides/_rels/slide52.xml.rels><?xml version="1.0" encoding="UTF-8" standalone="yes"?>
<Relationships xmlns="http://schemas.openxmlformats.org/package/2006/relationships"><Relationship Id="rId6" Type="http://schemas.openxmlformats.org/officeDocument/2006/relationships/image" Target="../media/image15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jpeg"/><Relationship Id="rId5" Type="http://schemas.openxmlformats.org/officeDocument/2006/relationships/image" Target="../media/image152.png"/></Relationships>
</file>

<file path=ppt/slides/_rels/slide53.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4.jpeg"/></Relationships>
</file>

<file path=ppt/slides/_rels/slide54.xml.rels><?xml version="1.0" encoding="UTF-8" standalone="yes"?>
<Relationships xmlns="http://schemas.openxmlformats.org/package/2006/relationships"><Relationship Id="rId14" Type="http://schemas.openxmlformats.org/officeDocument/2006/relationships/image" Target="../media/image165.jpeg"/><Relationship Id="rId4" Type="http://schemas.openxmlformats.org/officeDocument/2006/relationships/image" Target="../media/image155.png"/><Relationship Id="rId7" Type="http://schemas.openxmlformats.org/officeDocument/2006/relationships/image" Target="../media/image158.jpeg"/><Relationship Id="rId11"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image" Target="../media/image157.png"/><Relationship Id="rId16" Type="http://schemas.openxmlformats.org/officeDocument/2006/relationships/image" Target="../media/image4.jpeg"/><Relationship Id="rId8" Type="http://schemas.openxmlformats.org/officeDocument/2006/relationships/image" Target="../media/image159.jpeg"/><Relationship Id="rId13" Type="http://schemas.openxmlformats.org/officeDocument/2006/relationships/image" Target="../media/image164.jpeg"/><Relationship Id="rId10" Type="http://schemas.openxmlformats.org/officeDocument/2006/relationships/image" Target="../media/image161.jpeg"/><Relationship Id="rId5" Type="http://schemas.openxmlformats.org/officeDocument/2006/relationships/image" Target="../media/image156.png"/><Relationship Id="rId15" Type="http://schemas.openxmlformats.org/officeDocument/2006/relationships/image" Target="../media/image166.jpeg"/><Relationship Id="rId12" Type="http://schemas.openxmlformats.org/officeDocument/2006/relationships/image" Target="../media/image163.png"/><Relationship Id="rId17" Type="http://schemas.openxmlformats.org/officeDocument/2006/relationships/image" Target="../media/image3.jpeg"/><Relationship Id="rId19" Type="http://schemas.openxmlformats.org/officeDocument/2006/relationships/image" Target="../media/image168.png"/><Relationship Id="rId2" Type="http://schemas.openxmlformats.org/officeDocument/2006/relationships/notesSlide" Target="../notesSlides/notesSlide53.xml"/><Relationship Id="rId9" Type="http://schemas.openxmlformats.org/officeDocument/2006/relationships/image" Target="../media/image160.jpeg"/><Relationship Id="rId3" Type="http://schemas.openxmlformats.org/officeDocument/2006/relationships/image" Target="../media/image154.jpeg"/><Relationship Id="rId18" Type="http://schemas.openxmlformats.org/officeDocument/2006/relationships/image" Target="../media/image167.gif"/></Relationships>
</file>

<file path=ppt/slides/_rels/slide6.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eg"/><Relationship Id="rId5"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4" Type="http://schemas.openxmlformats.org/officeDocument/2006/relationships/image" Target="../media/image10.jpeg"/><Relationship Id="rId10" Type="http://schemas.openxmlformats.org/officeDocument/2006/relationships/image" Target="../media/image4.jpeg"/><Relationship Id="rId5" Type="http://schemas.openxmlformats.org/officeDocument/2006/relationships/image" Target="../media/image11.jpeg"/><Relationship Id="rId7" Type="http://schemas.openxmlformats.org/officeDocument/2006/relationships/image" Target="../media/image13.png"/><Relationship Id="rId11"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9.xml"/><Relationship Id="rId9" Type="http://schemas.openxmlformats.org/officeDocument/2006/relationships/image" Target="../media/image15.jpeg"/><Relationship Id="rId3" Type="http://schemas.openxmlformats.org/officeDocument/2006/relationships/image" Target="../media/image9.jpe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12" name="Text Box 16"/>
          <p:cNvSpPr txBox="1">
            <a:spLocks noChangeArrowheads="1"/>
          </p:cNvSpPr>
          <p:nvPr/>
        </p:nvSpPr>
        <p:spPr bwMode="auto">
          <a:xfrm>
            <a:off x="2362200" y="6034088"/>
            <a:ext cx="4191000" cy="457200"/>
          </a:xfrm>
          <a:prstGeom prst="rect">
            <a:avLst/>
          </a:prstGeom>
          <a:noFill/>
          <a:ln w="9525">
            <a:noFill/>
            <a:miter lim="800000"/>
            <a:headEnd/>
            <a:tailEnd/>
          </a:ln>
          <a:effectLst/>
        </p:spPr>
        <p:txBody>
          <a:bodyPr>
            <a:prstTxWarp prst="textNoShape">
              <a:avLst/>
            </a:prstTxWarp>
            <a:spAutoFit/>
          </a:bodyPr>
          <a:lstStyle/>
          <a:p>
            <a:pPr algn="ctr"/>
            <a:endParaRPr lang="en-US" sz="2400" b="1" dirty="0">
              <a:latin typeface="Tahoma" charset="0"/>
            </a:endParaRPr>
          </a:p>
        </p:txBody>
      </p:sp>
      <p:pic>
        <p:nvPicPr>
          <p:cNvPr id="8" name="Picture 7" descr="CNSI2.png"/>
          <p:cNvPicPr>
            <a:picLocks noChangeAspect="1"/>
          </p:cNvPicPr>
          <p:nvPr/>
        </p:nvPicPr>
        <p:blipFill>
          <a:blip r:embed="rId3"/>
          <a:stretch>
            <a:fillRect/>
          </a:stretch>
        </p:blipFill>
        <p:spPr>
          <a:xfrm>
            <a:off x="-228600" y="-76200"/>
            <a:ext cx="9525000" cy="7221482"/>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graphene hands2.jpg"/>
          <p:cNvPicPr>
            <a:picLocks noChangeAspect="1"/>
          </p:cNvPicPr>
          <p:nvPr/>
        </p:nvPicPr>
        <p:blipFill>
          <a:blip r:embed="rId3"/>
          <a:stretch>
            <a:fillRect/>
          </a:stretch>
        </p:blipFill>
        <p:spPr>
          <a:xfrm>
            <a:off x="-1" y="3600448"/>
            <a:ext cx="4343401" cy="3257551"/>
          </a:xfrm>
          <a:prstGeom prst="rect">
            <a:avLst/>
          </a:prstGeom>
        </p:spPr>
      </p:pic>
      <p:pic>
        <p:nvPicPr>
          <p:cNvPr id="14" name="Picture 13" descr="stmGRAPHENE2.tif"/>
          <p:cNvPicPr>
            <a:picLocks noChangeAspect="1"/>
          </p:cNvPicPr>
          <p:nvPr/>
        </p:nvPicPr>
        <p:blipFill>
          <a:blip r:embed="rId4"/>
          <a:stretch>
            <a:fillRect/>
          </a:stretch>
        </p:blipFill>
        <p:spPr>
          <a:xfrm>
            <a:off x="5257800" y="2057400"/>
            <a:ext cx="3436938" cy="3436938"/>
          </a:xfrm>
          <a:prstGeom prst="rect">
            <a:avLst/>
          </a:prstGeom>
        </p:spPr>
      </p:pic>
      <p:sp>
        <p:nvSpPr>
          <p:cNvPr id="15" name="Oval 14"/>
          <p:cNvSpPr/>
          <p:nvPr/>
        </p:nvSpPr>
        <p:spPr>
          <a:xfrm>
            <a:off x="2590800" y="5334000"/>
            <a:ext cx="262115" cy="262115"/>
          </a:xfrm>
          <a:prstGeom prst="ellipse">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Straight Connector 15"/>
          <p:cNvCxnSpPr>
            <a:stCxn id="15" idx="0"/>
          </p:cNvCxnSpPr>
          <p:nvPr/>
        </p:nvCxnSpPr>
        <p:spPr>
          <a:xfrm rot="5400000" flipH="1" flipV="1">
            <a:off x="2923029" y="2694429"/>
            <a:ext cx="2438400" cy="28407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5" idx="5"/>
          </p:cNvCxnSpPr>
          <p:nvPr/>
        </p:nvCxnSpPr>
        <p:spPr>
          <a:xfrm rot="5400000" flipH="1" flipV="1">
            <a:off x="4762499" y="3462229"/>
            <a:ext cx="147529" cy="40434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52400" y="381000"/>
            <a:ext cx="8763000" cy="1077218"/>
          </a:xfrm>
          <a:prstGeom prst="rect">
            <a:avLst/>
          </a:prstGeom>
          <a:noFill/>
        </p:spPr>
        <p:txBody>
          <a:bodyPr wrap="square" rtlCol="0">
            <a:spAutoFit/>
          </a:bodyPr>
          <a:lstStyle/>
          <a:p>
            <a:pPr algn="ctr"/>
            <a:r>
              <a:rPr lang="en-US" sz="3200" dirty="0" smtClean="0">
                <a:latin typeface="Times New Roman"/>
                <a:cs typeface="Times New Roman"/>
              </a:rPr>
              <a:t>Large-area and highly crystalline </a:t>
            </a:r>
            <a:r>
              <a:rPr lang="en-US" sz="3200" dirty="0" err="1" smtClean="0">
                <a:latin typeface="Times New Roman"/>
                <a:cs typeface="Times New Roman"/>
              </a:rPr>
              <a:t>graphene</a:t>
            </a:r>
            <a:r>
              <a:rPr lang="en-US" sz="3200" dirty="0" smtClean="0">
                <a:latin typeface="Times New Roman"/>
                <a:cs typeface="Times New Roman"/>
              </a:rPr>
              <a:t> made by chemical vapor deposition</a:t>
            </a:r>
            <a:endParaRPr lang="en-US" sz="3200" dirty="0">
              <a:latin typeface="Times New Roman"/>
              <a:cs typeface="Times New Roman"/>
            </a:endParaRPr>
          </a:p>
        </p:txBody>
      </p:sp>
      <p:grpSp>
        <p:nvGrpSpPr>
          <p:cNvPr id="8" name="Group 23"/>
          <p:cNvGrpSpPr>
            <a:grpSpLocks/>
          </p:cNvGrpSpPr>
          <p:nvPr/>
        </p:nvGrpSpPr>
        <p:grpSpPr bwMode="auto">
          <a:xfrm>
            <a:off x="0" y="0"/>
            <a:ext cx="9158431" cy="288600"/>
            <a:chOff x="0" y="0"/>
            <a:chExt cx="10160000" cy="304800"/>
          </a:xfrm>
        </p:grpSpPr>
        <p:pic>
          <p:nvPicPr>
            <p:cNvPr id="9" name="Picture 7" descr="cnsi_logo"/>
            <p:cNvPicPr>
              <a:picLocks noChangeAspect="1" noChangeArrowheads="1"/>
            </p:cNvPicPr>
            <p:nvPr/>
          </p:nvPicPr>
          <p:blipFill>
            <a:blip r:embed="rId5" cstate="print"/>
            <a:srcRect/>
            <a:stretch>
              <a:fillRect/>
            </a:stretch>
          </p:blipFill>
          <p:spPr bwMode="auto">
            <a:xfrm>
              <a:off x="9067800" y="0"/>
              <a:ext cx="1092200" cy="304800"/>
            </a:xfrm>
            <a:prstGeom prst="rect">
              <a:avLst/>
            </a:prstGeom>
            <a:noFill/>
            <a:ln w="9525">
              <a:noFill/>
              <a:miter lim="800000"/>
              <a:headEnd/>
              <a:tailEnd/>
            </a:ln>
          </p:spPr>
        </p:pic>
        <p:sp>
          <p:nvSpPr>
            <p:cNvPr id="10"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pic>
        <p:nvPicPr>
          <p:cNvPr id="11" name="Picture 33" descr="kanerlogo2"/>
          <p:cNvPicPr>
            <a:picLocks noChangeAspect="1" noChangeArrowheads="1"/>
          </p:cNvPicPr>
          <p:nvPr/>
        </p:nvPicPr>
        <p:blipFill>
          <a:blip r:embed="rId6" cstate="print"/>
          <a:srcRect/>
          <a:stretch>
            <a:fillRect/>
          </a:stretch>
        </p:blipFill>
        <p:spPr bwMode="auto">
          <a:xfrm>
            <a:off x="7618412" y="6248400"/>
            <a:ext cx="1525588" cy="609600"/>
          </a:xfrm>
          <a:prstGeom prst="rect">
            <a:avLst/>
          </a:prstGeom>
          <a:noFill/>
          <a:ln w="9525">
            <a:noFill/>
            <a:miter lim="800000"/>
            <a:headEnd/>
            <a:tailEnd/>
          </a:ln>
        </p:spPr>
      </p:pic>
      <p:pic>
        <p:nvPicPr>
          <p:cNvPr id="23" name="Picture 22" descr="graphene not submerged post ox.jpg"/>
          <p:cNvPicPr>
            <a:picLocks noChangeAspect="1"/>
          </p:cNvPicPr>
          <p:nvPr/>
        </p:nvPicPr>
        <p:blipFill>
          <a:blip r:embed="rId7"/>
          <a:stretch>
            <a:fillRect/>
          </a:stretch>
        </p:blipFill>
        <p:spPr>
          <a:xfrm>
            <a:off x="1219200" y="1676400"/>
            <a:ext cx="2514600" cy="197870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67"/>
          <p:cNvSpPr>
            <a:spLocks noChangeArrowheads="1"/>
          </p:cNvSpPr>
          <p:nvPr/>
        </p:nvSpPr>
        <p:spPr bwMode="auto">
          <a:xfrm>
            <a:off x="0" y="0"/>
            <a:ext cx="9144000" cy="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23"/>
          <p:cNvSpPr/>
          <p:nvPr/>
        </p:nvSpPr>
        <p:spPr>
          <a:xfrm>
            <a:off x="1371600" y="6324600"/>
            <a:ext cx="8001000" cy="523220"/>
          </a:xfrm>
          <a:prstGeom prst="rect">
            <a:avLst/>
          </a:prstGeom>
        </p:spPr>
        <p:txBody>
          <a:bodyPr wrap="square">
            <a:spAutoFit/>
          </a:bodyPr>
          <a:lstStyle/>
          <a:p>
            <a:pPr marL="342900" indent="-342900" eaLnBrk="0" hangingPunct="0"/>
            <a:r>
              <a:rPr lang="en-US" sz="1400" dirty="0" smtClean="0">
                <a:latin typeface="Arial"/>
                <a:cs typeface="Arial"/>
              </a:rPr>
              <a:t>	</a:t>
            </a:r>
            <a:r>
              <a:rPr lang="en-US" sz="1400" dirty="0" err="1" smtClean="0">
                <a:latin typeface="Arial"/>
                <a:cs typeface="Arial"/>
              </a:rPr>
              <a:t>Rasool</a:t>
            </a:r>
            <a:r>
              <a:rPr lang="en-US" sz="1400" dirty="0" smtClean="0">
                <a:latin typeface="Arial"/>
                <a:cs typeface="Arial"/>
              </a:rPr>
              <a:t>, H., Song, E., Allen, M., Wassei, J.K.</a:t>
            </a:r>
            <a:r>
              <a:rPr lang="en-US" sz="1400" b="1" dirty="0" smtClean="0">
                <a:latin typeface="Arial"/>
                <a:cs typeface="Arial"/>
              </a:rPr>
              <a:t>, </a:t>
            </a:r>
            <a:r>
              <a:rPr lang="en-US" sz="1400" dirty="0" smtClean="0">
                <a:latin typeface="Arial"/>
                <a:cs typeface="Arial"/>
              </a:rPr>
              <a:t>Kaner, R.B., Wang, K.L., Weiller B, </a:t>
            </a:r>
            <a:r>
              <a:rPr lang="en-US" sz="1400" dirty="0" err="1" smtClean="0">
                <a:latin typeface="Arial"/>
                <a:cs typeface="Arial"/>
              </a:rPr>
              <a:t>Gimzewski</a:t>
            </a:r>
            <a:r>
              <a:rPr lang="en-US" sz="1400" dirty="0" smtClean="0">
                <a:latin typeface="Arial"/>
                <a:cs typeface="Arial"/>
              </a:rPr>
              <a:t>, J.K. </a:t>
            </a:r>
            <a:r>
              <a:rPr lang="en-US" sz="1400" i="1" dirty="0" smtClean="0">
                <a:latin typeface="Arial"/>
                <a:cs typeface="Arial"/>
              </a:rPr>
              <a:t>Nano </a:t>
            </a:r>
            <a:r>
              <a:rPr lang="en-US" sz="1400" i="1" dirty="0" err="1" smtClean="0">
                <a:latin typeface="Arial"/>
                <a:cs typeface="Arial"/>
              </a:rPr>
              <a:t>Lett</a:t>
            </a:r>
            <a:r>
              <a:rPr lang="en-US" sz="1400" i="1" dirty="0" smtClean="0">
                <a:latin typeface="Arial"/>
                <a:cs typeface="Arial"/>
              </a:rPr>
              <a:t>.</a:t>
            </a:r>
            <a:r>
              <a:rPr lang="en-US" sz="1400" dirty="0" smtClean="0">
                <a:latin typeface="Arial"/>
                <a:cs typeface="Arial"/>
              </a:rPr>
              <a:t> </a:t>
            </a:r>
            <a:r>
              <a:rPr lang="en-US" sz="1400" b="1" dirty="0" smtClean="0">
                <a:latin typeface="Arial"/>
                <a:cs typeface="Arial"/>
              </a:rPr>
              <a:t>2011,</a:t>
            </a:r>
            <a:r>
              <a:rPr lang="en-US" sz="1400" dirty="0" smtClean="0">
                <a:latin typeface="Arial"/>
                <a:cs typeface="Arial"/>
              </a:rPr>
              <a:t> 11, 251.</a:t>
            </a:r>
          </a:p>
        </p:txBody>
      </p:sp>
      <p:sp>
        <p:nvSpPr>
          <p:cNvPr id="14" name="TextBox 13"/>
          <p:cNvSpPr txBox="1"/>
          <p:nvPr/>
        </p:nvSpPr>
        <p:spPr>
          <a:xfrm>
            <a:off x="914400" y="304800"/>
            <a:ext cx="7479131" cy="584776"/>
          </a:xfrm>
          <a:prstGeom prst="rect">
            <a:avLst/>
          </a:prstGeom>
          <a:noFill/>
        </p:spPr>
        <p:txBody>
          <a:bodyPr wrap="none" rtlCol="0">
            <a:spAutoFit/>
          </a:bodyPr>
          <a:lstStyle/>
          <a:p>
            <a:r>
              <a:rPr lang="en-US" sz="3200" dirty="0" smtClean="0">
                <a:solidFill>
                  <a:srgbClr val="0D0D0D"/>
                </a:solidFill>
                <a:latin typeface="Times New Roman"/>
                <a:cs typeface="Times New Roman"/>
              </a:rPr>
              <a:t>STM Reveals Continuous </a:t>
            </a:r>
            <a:r>
              <a:rPr lang="en-US" sz="3200" dirty="0" err="1" smtClean="0">
                <a:solidFill>
                  <a:srgbClr val="0D0D0D"/>
                </a:solidFill>
                <a:latin typeface="Times New Roman"/>
                <a:cs typeface="Times New Roman"/>
              </a:rPr>
              <a:t>Graphene</a:t>
            </a:r>
            <a:r>
              <a:rPr lang="en-US" sz="3200" dirty="0" smtClean="0">
                <a:solidFill>
                  <a:srgbClr val="0D0D0D"/>
                </a:solidFill>
                <a:latin typeface="Times New Roman"/>
                <a:cs typeface="Times New Roman"/>
              </a:rPr>
              <a:t> Growth</a:t>
            </a:r>
          </a:p>
        </p:txBody>
      </p:sp>
      <p:grpSp>
        <p:nvGrpSpPr>
          <p:cNvPr id="15" name="Group 23"/>
          <p:cNvGrpSpPr>
            <a:grpSpLocks/>
          </p:cNvGrpSpPr>
          <p:nvPr/>
        </p:nvGrpSpPr>
        <p:grpSpPr bwMode="auto">
          <a:xfrm>
            <a:off x="0" y="0"/>
            <a:ext cx="9158431" cy="288600"/>
            <a:chOff x="0" y="0"/>
            <a:chExt cx="10160000" cy="304800"/>
          </a:xfrm>
        </p:grpSpPr>
        <p:pic>
          <p:nvPicPr>
            <p:cNvPr id="16" name="Picture 7" descr="cnsi_logo"/>
            <p:cNvPicPr>
              <a:picLocks noChangeAspect="1" noChangeArrowheads="1"/>
            </p:cNvPicPr>
            <p:nvPr/>
          </p:nvPicPr>
          <p:blipFill>
            <a:blip r:embed="rId3" cstate="print"/>
            <a:srcRect/>
            <a:stretch>
              <a:fillRect/>
            </a:stretch>
          </p:blipFill>
          <p:spPr bwMode="auto">
            <a:xfrm>
              <a:off x="9067800" y="0"/>
              <a:ext cx="1092200" cy="304800"/>
            </a:xfrm>
            <a:prstGeom prst="rect">
              <a:avLst/>
            </a:prstGeom>
            <a:noFill/>
            <a:ln w="9525">
              <a:noFill/>
              <a:miter lim="800000"/>
              <a:headEnd/>
              <a:tailEnd/>
            </a:ln>
          </p:spPr>
        </p:pic>
        <p:sp>
          <p:nvSpPr>
            <p:cNvPr id="17"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pic>
        <p:nvPicPr>
          <p:cNvPr id="12" name="Picture 11" descr="Screen shot 2011-01-25 at 4.57.37 PM.png"/>
          <p:cNvPicPr>
            <a:picLocks noChangeAspect="1"/>
          </p:cNvPicPr>
          <p:nvPr/>
        </p:nvPicPr>
        <p:blipFill>
          <a:blip r:embed="rId4"/>
          <a:stretch>
            <a:fillRect/>
          </a:stretch>
        </p:blipFill>
        <p:spPr>
          <a:xfrm>
            <a:off x="1066800" y="912327"/>
            <a:ext cx="6981509" cy="5259873"/>
          </a:xfrm>
          <a:prstGeom prst="rect">
            <a:avLst/>
          </a:prstGeom>
        </p:spPr>
      </p:pic>
      <p:pic>
        <p:nvPicPr>
          <p:cNvPr id="13" name="Picture 33" descr="kanerlogo2"/>
          <p:cNvPicPr>
            <a:picLocks noChangeAspect="1" noChangeArrowheads="1"/>
          </p:cNvPicPr>
          <p:nvPr/>
        </p:nvPicPr>
        <p:blipFill>
          <a:blip r:embed="rId5" cstate="print"/>
          <a:srcRect/>
          <a:stretch>
            <a:fillRect/>
          </a:stretch>
        </p:blipFill>
        <p:spPr bwMode="auto">
          <a:xfrm>
            <a:off x="0" y="6248400"/>
            <a:ext cx="1525588" cy="6096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9924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txBox="1">
            <a:spLocks/>
          </p:cNvSpPr>
          <p:nvPr/>
        </p:nvSpPr>
        <p:spPr>
          <a:xfrm>
            <a:off x="76200" y="454025"/>
            <a:ext cx="8915400" cy="841375"/>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dirty="0" smtClean="0">
                <a:latin typeface="Times New Roman"/>
                <a:ea typeface="+mj-ea"/>
                <a:cs typeface="Times New Roman"/>
              </a:rPr>
              <a:t>Growing</a:t>
            </a:r>
            <a:r>
              <a:rPr lang="en-US" sz="3200" noProof="0" dirty="0" smtClean="0">
                <a:latin typeface="Times New Roman"/>
                <a:ea typeface="+mj-ea"/>
                <a:cs typeface="Times New Roman"/>
              </a:rPr>
              <a:t> </a:t>
            </a:r>
            <a:r>
              <a:rPr lang="en-US" sz="3200" noProof="0" dirty="0" err="1" smtClean="0">
                <a:latin typeface="Times New Roman"/>
                <a:ea typeface="+mj-ea"/>
                <a:cs typeface="Times New Roman"/>
              </a:rPr>
              <a:t>graphene</a:t>
            </a:r>
            <a:r>
              <a:rPr lang="en-US" sz="3200" noProof="0" dirty="0" smtClean="0">
                <a:latin typeface="Times New Roman"/>
                <a:ea typeface="+mj-ea"/>
                <a:cs typeface="Times New Roman"/>
              </a:rPr>
              <a:t> with ethane at different pressures </a:t>
            </a:r>
            <a:r>
              <a:rPr lang="en-US" sz="3200" dirty="0" smtClean="0">
                <a:latin typeface="Times New Roman"/>
                <a:ea typeface="+mj-ea"/>
                <a:cs typeface="Times New Roman"/>
              </a:rPr>
              <a:t>yields single or </a:t>
            </a:r>
            <a:r>
              <a:rPr lang="en-US" sz="3200" dirty="0" err="1" smtClean="0">
                <a:latin typeface="Times New Roman"/>
                <a:ea typeface="+mj-ea"/>
                <a:cs typeface="Times New Roman"/>
              </a:rPr>
              <a:t>bilayers</a:t>
            </a:r>
            <a:endParaRPr kumimoji="0" lang="en-US" sz="3200" b="0" i="0" u="none" strike="noStrike" kern="1200" cap="none" spc="0" normalizeH="0" baseline="0" noProof="0" dirty="0">
              <a:ln>
                <a:noFill/>
              </a:ln>
              <a:effectLst/>
              <a:uLnTx/>
              <a:uFillTx/>
              <a:latin typeface="Times New Roman"/>
              <a:ea typeface="+mj-ea"/>
              <a:cs typeface="Times New Roman"/>
            </a:endParaRPr>
          </a:p>
        </p:txBody>
      </p:sp>
      <p:sp>
        <p:nvSpPr>
          <p:cNvPr id="21" name="TextBox 20"/>
          <p:cNvSpPr txBox="1"/>
          <p:nvPr/>
        </p:nvSpPr>
        <p:spPr>
          <a:xfrm>
            <a:off x="228600" y="1563469"/>
            <a:ext cx="8795610" cy="646331"/>
          </a:xfrm>
          <a:prstGeom prst="rect">
            <a:avLst/>
          </a:prstGeom>
          <a:noFill/>
        </p:spPr>
        <p:txBody>
          <a:bodyPr wrap="square" rtlCol="0">
            <a:spAutoFit/>
          </a:bodyPr>
          <a:lstStyle/>
          <a:p>
            <a:r>
              <a:rPr lang="en-US" dirty="0" smtClean="0">
                <a:latin typeface="Arial"/>
                <a:cs typeface="Arial"/>
              </a:rPr>
              <a:t>Optical micrographs 	   Raman spectrum                        UV-Vis spectrum</a:t>
            </a:r>
          </a:p>
          <a:p>
            <a:r>
              <a:rPr lang="en-US" dirty="0" smtClean="0">
                <a:latin typeface="Arial"/>
                <a:cs typeface="Arial"/>
              </a:rPr>
              <a:t>			       &amp; mapping 	</a:t>
            </a:r>
            <a:endParaRPr lang="en-US" dirty="0">
              <a:latin typeface="Arial"/>
              <a:cs typeface="Arial"/>
            </a:endParaRPr>
          </a:p>
        </p:txBody>
      </p:sp>
      <p:pic>
        <p:nvPicPr>
          <p:cNvPr id="22" name="Picture 21" descr="ethaneOM.jpg"/>
          <p:cNvPicPr>
            <a:picLocks noChangeAspect="1"/>
          </p:cNvPicPr>
          <p:nvPr/>
        </p:nvPicPr>
        <p:blipFill>
          <a:blip r:embed="rId3"/>
          <a:stretch>
            <a:fillRect/>
          </a:stretch>
        </p:blipFill>
        <p:spPr>
          <a:xfrm>
            <a:off x="573076" y="2324100"/>
            <a:ext cx="1560524" cy="3124200"/>
          </a:xfrm>
          <a:prstGeom prst="rect">
            <a:avLst/>
          </a:prstGeom>
        </p:spPr>
      </p:pic>
      <p:pic>
        <p:nvPicPr>
          <p:cNvPr id="20" name="Picture 19" descr="ethaneUVVIS.jpg"/>
          <p:cNvPicPr>
            <a:picLocks noChangeAspect="1"/>
          </p:cNvPicPr>
          <p:nvPr/>
        </p:nvPicPr>
        <p:blipFill>
          <a:blip r:embed="rId4"/>
          <a:stretch>
            <a:fillRect/>
          </a:stretch>
        </p:blipFill>
        <p:spPr>
          <a:xfrm>
            <a:off x="5763714" y="2361524"/>
            <a:ext cx="3075486" cy="2858176"/>
          </a:xfrm>
          <a:prstGeom prst="rect">
            <a:avLst/>
          </a:prstGeom>
        </p:spPr>
      </p:pic>
      <p:grpSp>
        <p:nvGrpSpPr>
          <p:cNvPr id="9" name="Group 23"/>
          <p:cNvGrpSpPr>
            <a:grpSpLocks/>
          </p:cNvGrpSpPr>
          <p:nvPr/>
        </p:nvGrpSpPr>
        <p:grpSpPr bwMode="auto">
          <a:xfrm>
            <a:off x="0" y="0"/>
            <a:ext cx="9158431" cy="288600"/>
            <a:chOff x="0" y="0"/>
            <a:chExt cx="10160000" cy="304800"/>
          </a:xfrm>
        </p:grpSpPr>
        <p:pic>
          <p:nvPicPr>
            <p:cNvPr id="12" name="Picture 7" descr="cnsi_logo"/>
            <p:cNvPicPr>
              <a:picLocks noChangeAspect="1" noChangeArrowheads="1"/>
            </p:cNvPicPr>
            <p:nvPr/>
          </p:nvPicPr>
          <p:blipFill>
            <a:blip r:embed="rId5" cstate="print"/>
            <a:srcRect/>
            <a:stretch>
              <a:fillRect/>
            </a:stretch>
          </p:blipFill>
          <p:spPr bwMode="auto">
            <a:xfrm>
              <a:off x="9067800" y="0"/>
              <a:ext cx="1092200" cy="304800"/>
            </a:xfrm>
            <a:prstGeom prst="rect">
              <a:avLst/>
            </a:prstGeom>
            <a:noFill/>
            <a:ln w="9525">
              <a:noFill/>
              <a:miter lim="800000"/>
              <a:headEnd/>
              <a:tailEnd/>
            </a:ln>
          </p:spPr>
        </p:pic>
        <p:sp>
          <p:nvSpPr>
            <p:cNvPr id="13"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pic>
        <p:nvPicPr>
          <p:cNvPr id="14" name="Picture 5" descr="kanerlogo2"/>
          <p:cNvPicPr>
            <a:picLocks noChangeAspect="1" noChangeArrowheads="1"/>
          </p:cNvPicPr>
          <p:nvPr/>
        </p:nvPicPr>
        <p:blipFill>
          <a:blip r:embed="rId6" cstate="print"/>
          <a:srcRect/>
          <a:stretch>
            <a:fillRect/>
          </a:stretch>
        </p:blipFill>
        <p:spPr bwMode="auto">
          <a:xfrm>
            <a:off x="0" y="6291263"/>
            <a:ext cx="1417638" cy="566737"/>
          </a:xfrm>
          <a:prstGeom prst="rect">
            <a:avLst/>
          </a:prstGeom>
          <a:noFill/>
          <a:ln w="9525">
            <a:noFill/>
            <a:miter lim="800000"/>
            <a:headEnd/>
            <a:tailEnd/>
          </a:ln>
        </p:spPr>
      </p:pic>
      <p:pic>
        <p:nvPicPr>
          <p:cNvPr id="17" name="Picture 16" descr="ETHANEramans.png"/>
          <p:cNvPicPr>
            <a:picLocks noChangeAspect="1"/>
          </p:cNvPicPr>
          <p:nvPr/>
        </p:nvPicPr>
        <p:blipFill>
          <a:blip r:embed="rId7"/>
          <a:stretch>
            <a:fillRect/>
          </a:stretch>
        </p:blipFill>
        <p:spPr>
          <a:xfrm>
            <a:off x="2209800" y="2171700"/>
            <a:ext cx="3962400" cy="4381500"/>
          </a:xfrm>
          <a:prstGeom prst="rect">
            <a:avLst/>
          </a:prstGeom>
        </p:spPr>
      </p:pic>
      <p:sp>
        <p:nvSpPr>
          <p:cNvPr id="18" name="Rectangle 13"/>
          <p:cNvSpPr>
            <a:spLocks noChangeArrowheads="1"/>
          </p:cNvSpPr>
          <p:nvPr/>
        </p:nvSpPr>
        <p:spPr bwMode="auto">
          <a:xfrm>
            <a:off x="2514600" y="6553200"/>
            <a:ext cx="6705600" cy="329321"/>
          </a:xfrm>
          <a:prstGeom prst="rect">
            <a:avLst/>
          </a:prstGeom>
          <a:noFill/>
          <a:ln w="9525">
            <a:noFill/>
            <a:miter lim="800000"/>
            <a:headEnd/>
            <a:tailEnd/>
          </a:ln>
        </p:spPr>
        <p:txBody>
          <a:bodyPr wrap="square" lIns="82296" tIns="41148" rIns="82296" bIns="41148">
            <a:spAutoFit/>
          </a:bodyPr>
          <a:lstStyle/>
          <a:p>
            <a:pPr algn="r" eaLnBrk="0" hangingPunct="0"/>
            <a:r>
              <a:rPr lang="en-US" sz="1600" dirty="0" err="1" smtClean="0">
                <a:latin typeface="Arial"/>
                <a:cs typeface="Arial"/>
              </a:rPr>
              <a:t>Wassei</a:t>
            </a:r>
            <a:r>
              <a:rPr lang="en-US" sz="1600" dirty="0" smtClean="0">
                <a:latin typeface="Arial"/>
                <a:cs typeface="Arial"/>
              </a:rPr>
              <a:t>, J.K., Torres, J.,  Kaner, R.B., et al., </a:t>
            </a:r>
            <a:r>
              <a:rPr lang="en-US" sz="1600" i="1" dirty="0" smtClean="0">
                <a:latin typeface="Arial"/>
                <a:cs typeface="Arial"/>
              </a:rPr>
              <a:t>Small,</a:t>
            </a:r>
            <a:r>
              <a:rPr lang="en-US" sz="1600" dirty="0" smtClean="0"/>
              <a:t> </a:t>
            </a:r>
            <a:r>
              <a:rPr lang="en-US" sz="1600" b="1" dirty="0" smtClean="0"/>
              <a:t>8, </a:t>
            </a:r>
            <a:r>
              <a:rPr lang="en-US" sz="1600" dirty="0" smtClean="0"/>
              <a:t>1415</a:t>
            </a:r>
            <a:r>
              <a:rPr lang="en-US" sz="1600" i="1" dirty="0" smtClean="0">
                <a:latin typeface="Arial"/>
                <a:cs typeface="Arial"/>
              </a:rPr>
              <a:t> </a:t>
            </a:r>
            <a:r>
              <a:rPr lang="en-US" sz="1600" dirty="0" smtClean="0">
                <a:latin typeface="Arial"/>
                <a:cs typeface="Arial"/>
              </a:rPr>
              <a:t>(2012).</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357188"/>
            <a:ext cx="9144000" cy="404812"/>
          </a:xfrm>
        </p:spPr>
        <p:txBody>
          <a:bodyPr>
            <a:noAutofit/>
          </a:bodyPr>
          <a:lstStyle/>
          <a:p>
            <a:pPr eaLnBrk="1" hangingPunct="1"/>
            <a:r>
              <a:rPr lang="en-US" sz="3600" dirty="0" smtClean="0">
                <a:latin typeface="Times New Roman"/>
                <a:ea typeface="ＭＳ Ｐゴシック" charset="-128"/>
                <a:cs typeface="Times New Roman"/>
              </a:rPr>
              <a:t>Solutions of </a:t>
            </a:r>
            <a:r>
              <a:rPr lang="en-US" sz="3600" dirty="0" err="1" smtClean="0">
                <a:latin typeface="Times New Roman"/>
                <a:ea typeface="ＭＳ Ｐゴシック" charset="-128"/>
                <a:cs typeface="Times New Roman"/>
              </a:rPr>
              <a:t>graphene</a:t>
            </a:r>
            <a:r>
              <a:rPr lang="en-US" sz="3600" dirty="0" smtClean="0">
                <a:latin typeface="Times New Roman"/>
                <a:ea typeface="ＭＳ Ｐゴシック" charset="-128"/>
                <a:cs typeface="Times New Roman"/>
              </a:rPr>
              <a:t> oxide</a:t>
            </a:r>
          </a:p>
        </p:txBody>
      </p:sp>
      <p:sp>
        <p:nvSpPr>
          <p:cNvPr id="14339" name="Rectangle 3"/>
          <p:cNvSpPr>
            <a:spLocks noGrp="1" noChangeArrowheads="1"/>
          </p:cNvSpPr>
          <p:nvPr>
            <p:ph idx="1"/>
          </p:nvPr>
        </p:nvSpPr>
        <p:spPr>
          <a:xfrm>
            <a:off x="633413" y="1038225"/>
            <a:ext cx="7900987" cy="1400175"/>
          </a:xfrm>
          <a:noFill/>
        </p:spPr>
        <p:txBody>
          <a:bodyPr>
            <a:normAutofit/>
          </a:bodyPr>
          <a:lstStyle/>
          <a:p>
            <a:pPr marL="307975" indent="-307975" defTabSz="822325" eaLnBrk="1" hangingPunct="1"/>
            <a:r>
              <a:rPr lang="en-US" sz="1600" dirty="0" smtClean="0">
                <a:latin typeface="Arial" charset="0"/>
                <a:ea typeface="ＭＳ Ｐゴシック" charset="-128"/>
                <a:cs typeface="Arial" charset="0"/>
              </a:rPr>
              <a:t>Highly oxidized graphite can be prepared with -OH,  O  ,   C=O and -COOH functionalities*</a:t>
            </a:r>
            <a:endParaRPr lang="en-US" sz="1600" baseline="-25000" dirty="0" smtClean="0">
              <a:noFill/>
              <a:latin typeface="Arial" charset="0"/>
              <a:ea typeface="ＭＳ Ｐゴシック" charset="-128"/>
              <a:cs typeface="Arial" charset="0"/>
            </a:endParaRPr>
          </a:p>
          <a:p>
            <a:pPr marL="307975" indent="-307975" defTabSz="822325" eaLnBrk="1" hangingPunct="1"/>
            <a:r>
              <a:rPr lang="en-US" sz="1600" dirty="0" smtClean="0">
                <a:latin typeface="Arial" charset="0"/>
                <a:ea typeface="ＭＳ Ｐゴシック" charset="-128"/>
                <a:cs typeface="Arial" charset="0"/>
              </a:rPr>
              <a:t>The sheets interact strongly with water and exfoliate</a:t>
            </a:r>
            <a:endParaRPr lang="en-US" sz="1600" dirty="0" smtClean="0">
              <a:solidFill>
                <a:schemeClr val="bg1"/>
              </a:solidFill>
              <a:latin typeface="Arial" charset="0"/>
              <a:ea typeface="ＭＳ Ｐゴシック" charset="-128"/>
              <a:cs typeface="Arial" charset="0"/>
            </a:endParaRPr>
          </a:p>
        </p:txBody>
      </p:sp>
      <p:sp>
        <p:nvSpPr>
          <p:cNvPr id="28676" name="Text Box 4"/>
          <p:cNvSpPr txBox="1">
            <a:spLocks noChangeArrowheads="1"/>
          </p:cNvSpPr>
          <p:nvPr/>
        </p:nvSpPr>
        <p:spPr bwMode="auto">
          <a:xfrm>
            <a:off x="3886200" y="6334782"/>
            <a:ext cx="5334000" cy="553996"/>
          </a:xfrm>
          <a:prstGeom prst="rect">
            <a:avLst/>
          </a:prstGeom>
          <a:noFill/>
          <a:ln w="9525">
            <a:noFill/>
            <a:miter lim="800000"/>
            <a:headEnd/>
            <a:tailEnd/>
          </a:ln>
        </p:spPr>
        <p:txBody>
          <a:bodyPr wrap="square" lIns="91439" tIns="45719" rIns="91439" bIns="45719">
            <a:spAutoFit/>
          </a:bodyPr>
          <a:lstStyle/>
          <a:p>
            <a:pPr algn="r"/>
            <a:r>
              <a:rPr lang="en-US" sz="1500" dirty="0" err="1">
                <a:solidFill>
                  <a:schemeClr val="tx1">
                    <a:lumMod val="75000"/>
                    <a:lumOff val="25000"/>
                  </a:schemeClr>
                </a:solidFill>
                <a:latin typeface="Arial"/>
                <a:cs typeface="Arial"/>
              </a:rPr>
              <a:t>Brodie</a:t>
            </a:r>
            <a:r>
              <a:rPr lang="en-US" sz="1500" dirty="0">
                <a:solidFill>
                  <a:schemeClr val="tx1">
                    <a:lumMod val="75000"/>
                    <a:lumOff val="25000"/>
                  </a:schemeClr>
                </a:solidFill>
                <a:latin typeface="Arial"/>
                <a:cs typeface="Arial"/>
              </a:rPr>
              <a:t>, et al. </a:t>
            </a:r>
            <a:r>
              <a:rPr lang="en-US" sz="1500" i="1" dirty="0" err="1">
                <a:solidFill>
                  <a:schemeClr val="tx1">
                    <a:lumMod val="75000"/>
                    <a:lumOff val="25000"/>
                  </a:schemeClr>
                </a:solidFill>
                <a:latin typeface="Arial"/>
                <a:cs typeface="Arial"/>
              </a:rPr>
              <a:t>Liebigs</a:t>
            </a:r>
            <a:r>
              <a:rPr lang="en-US" sz="1500" i="1" dirty="0">
                <a:solidFill>
                  <a:schemeClr val="tx1">
                    <a:lumMod val="75000"/>
                    <a:lumOff val="25000"/>
                  </a:schemeClr>
                </a:solidFill>
                <a:latin typeface="Arial"/>
                <a:cs typeface="Arial"/>
              </a:rPr>
              <a:t> Ann.</a:t>
            </a:r>
            <a:r>
              <a:rPr lang="en-US" sz="1500" b="1" i="1" dirty="0">
                <a:solidFill>
                  <a:schemeClr val="tx1">
                    <a:lumMod val="75000"/>
                    <a:lumOff val="25000"/>
                  </a:schemeClr>
                </a:solidFill>
                <a:latin typeface="Arial"/>
                <a:cs typeface="Arial"/>
              </a:rPr>
              <a:t> </a:t>
            </a:r>
            <a:r>
              <a:rPr lang="en-US" sz="1500" i="1" dirty="0">
                <a:solidFill>
                  <a:schemeClr val="tx1">
                    <a:lumMod val="75000"/>
                    <a:lumOff val="25000"/>
                  </a:schemeClr>
                </a:solidFill>
                <a:latin typeface="Arial"/>
                <a:cs typeface="Arial"/>
              </a:rPr>
              <a:t>Chem. </a:t>
            </a:r>
            <a:r>
              <a:rPr lang="en-US" sz="1500" b="1" dirty="0">
                <a:solidFill>
                  <a:schemeClr val="tx1">
                    <a:lumMod val="75000"/>
                    <a:lumOff val="25000"/>
                  </a:schemeClr>
                </a:solidFill>
                <a:latin typeface="Arial"/>
                <a:cs typeface="Arial"/>
              </a:rPr>
              <a:t>6,</a:t>
            </a:r>
            <a:r>
              <a:rPr lang="en-US" sz="1500" i="1" dirty="0">
                <a:solidFill>
                  <a:schemeClr val="tx1">
                    <a:lumMod val="75000"/>
                    <a:lumOff val="25000"/>
                  </a:schemeClr>
                </a:solidFill>
                <a:latin typeface="Arial"/>
                <a:cs typeface="Arial"/>
              </a:rPr>
              <a:t> </a:t>
            </a:r>
            <a:r>
              <a:rPr lang="en-US" sz="1500" dirty="0">
                <a:solidFill>
                  <a:schemeClr val="tx1">
                    <a:lumMod val="75000"/>
                    <a:lumOff val="25000"/>
                  </a:schemeClr>
                </a:solidFill>
                <a:latin typeface="Arial"/>
                <a:cs typeface="Arial"/>
              </a:rPr>
              <a:t>114</a:t>
            </a:r>
            <a:r>
              <a:rPr lang="en-US" sz="1500" i="1" dirty="0">
                <a:solidFill>
                  <a:schemeClr val="tx1">
                    <a:lumMod val="75000"/>
                    <a:lumOff val="25000"/>
                  </a:schemeClr>
                </a:solidFill>
                <a:latin typeface="Arial"/>
                <a:cs typeface="Arial"/>
              </a:rPr>
              <a:t> </a:t>
            </a:r>
            <a:r>
              <a:rPr lang="en-US" sz="1500" dirty="0">
                <a:solidFill>
                  <a:schemeClr val="tx1">
                    <a:lumMod val="75000"/>
                    <a:lumOff val="25000"/>
                  </a:schemeClr>
                </a:solidFill>
                <a:latin typeface="Arial"/>
                <a:cs typeface="Arial"/>
              </a:rPr>
              <a:t>(1860</a:t>
            </a:r>
            <a:r>
              <a:rPr lang="en-US" sz="1500" dirty="0" smtClean="0">
                <a:solidFill>
                  <a:schemeClr val="tx1">
                    <a:lumMod val="75000"/>
                    <a:lumOff val="25000"/>
                  </a:schemeClr>
                </a:solidFill>
                <a:latin typeface="Arial"/>
                <a:cs typeface="Arial"/>
              </a:rPr>
              <a:t>).</a:t>
            </a:r>
          </a:p>
          <a:p>
            <a:pPr algn="r"/>
            <a:r>
              <a:rPr lang="en-US" sz="1500" dirty="0" smtClean="0">
                <a:solidFill>
                  <a:schemeClr val="tx1">
                    <a:lumMod val="75000"/>
                    <a:lumOff val="25000"/>
                  </a:schemeClr>
                </a:solidFill>
                <a:latin typeface="Arial"/>
                <a:cs typeface="Arial"/>
              </a:rPr>
              <a:t>*</a:t>
            </a:r>
            <a:r>
              <a:rPr lang="en-US" sz="1500" dirty="0" err="1">
                <a:solidFill>
                  <a:schemeClr val="tx1">
                    <a:lumMod val="75000"/>
                    <a:lumOff val="25000"/>
                  </a:schemeClr>
                </a:solidFill>
                <a:latin typeface="Arial"/>
                <a:cs typeface="Arial"/>
              </a:rPr>
              <a:t>Kovtyukhova</a:t>
            </a:r>
            <a:r>
              <a:rPr lang="en-US" sz="1500" dirty="0">
                <a:solidFill>
                  <a:schemeClr val="tx1">
                    <a:lumMod val="75000"/>
                    <a:lumOff val="25000"/>
                  </a:schemeClr>
                </a:solidFill>
                <a:latin typeface="Arial"/>
                <a:cs typeface="Arial"/>
              </a:rPr>
              <a:t>, et al. </a:t>
            </a:r>
            <a:r>
              <a:rPr lang="en-US" sz="1500" i="1" dirty="0">
                <a:solidFill>
                  <a:schemeClr val="tx1">
                    <a:lumMod val="75000"/>
                    <a:lumOff val="25000"/>
                  </a:schemeClr>
                </a:solidFill>
                <a:latin typeface="Arial"/>
                <a:cs typeface="Arial"/>
              </a:rPr>
              <a:t>Chem. Mater.</a:t>
            </a:r>
            <a:r>
              <a:rPr lang="en-US" sz="1500" dirty="0">
                <a:solidFill>
                  <a:schemeClr val="tx1">
                    <a:lumMod val="75000"/>
                    <a:lumOff val="25000"/>
                  </a:schemeClr>
                </a:solidFill>
                <a:latin typeface="Arial"/>
                <a:cs typeface="Arial"/>
              </a:rPr>
              <a:t> </a:t>
            </a:r>
            <a:r>
              <a:rPr lang="en-US" sz="1500" b="1" dirty="0">
                <a:solidFill>
                  <a:schemeClr val="tx1">
                    <a:lumMod val="75000"/>
                    <a:lumOff val="25000"/>
                  </a:schemeClr>
                </a:solidFill>
                <a:latin typeface="Arial"/>
                <a:cs typeface="Arial"/>
              </a:rPr>
              <a:t>11</a:t>
            </a:r>
            <a:r>
              <a:rPr lang="en-US" sz="1500" dirty="0">
                <a:solidFill>
                  <a:schemeClr val="tx1">
                    <a:lumMod val="75000"/>
                    <a:lumOff val="25000"/>
                  </a:schemeClr>
                </a:solidFill>
                <a:latin typeface="Arial"/>
                <a:cs typeface="Arial"/>
              </a:rPr>
              <a:t>, 3 (1999</a:t>
            </a:r>
            <a:r>
              <a:rPr lang="en-US" sz="1500" dirty="0" smtClean="0">
                <a:solidFill>
                  <a:schemeClr val="tx1">
                    <a:lumMod val="75000"/>
                    <a:lumOff val="25000"/>
                  </a:schemeClr>
                </a:solidFill>
                <a:latin typeface="Arial"/>
                <a:cs typeface="Arial"/>
              </a:rPr>
              <a:t>).</a:t>
            </a:r>
            <a:endParaRPr lang="en-US" sz="1500" dirty="0">
              <a:solidFill>
                <a:schemeClr val="tx1">
                  <a:lumMod val="75000"/>
                  <a:lumOff val="25000"/>
                </a:schemeClr>
              </a:solidFill>
              <a:latin typeface="Arial"/>
              <a:cs typeface="Arial"/>
            </a:endParaRPr>
          </a:p>
        </p:txBody>
      </p:sp>
      <p:grpSp>
        <p:nvGrpSpPr>
          <p:cNvPr id="2" name="Group 5"/>
          <p:cNvGrpSpPr>
            <a:grpSpLocks/>
          </p:cNvGrpSpPr>
          <p:nvPr/>
        </p:nvGrpSpPr>
        <p:grpSpPr bwMode="auto">
          <a:xfrm>
            <a:off x="5649403" y="1266825"/>
            <a:ext cx="348172" cy="152399"/>
            <a:chOff x="1104" y="1104"/>
            <a:chExt cx="384" cy="48"/>
          </a:xfrm>
        </p:grpSpPr>
        <p:sp>
          <p:nvSpPr>
            <p:cNvPr id="28685" name="Line 6"/>
            <p:cNvSpPr>
              <a:spLocks noChangeShapeType="1"/>
            </p:cNvSpPr>
            <p:nvPr/>
          </p:nvSpPr>
          <p:spPr bwMode="auto">
            <a:xfrm>
              <a:off x="1392" y="1104"/>
              <a:ext cx="96" cy="48"/>
            </a:xfrm>
            <a:prstGeom prst="line">
              <a:avLst/>
            </a:prstGeom>
            <a:noFill/>
            <a:ln w="38100">
              <a:solidFill>
                <a:schemeClr val="tx1"/>
              </a:solidFill>
              <a:round/>
              <a:headEnd/>
              <a:tailEnd/>
            </a:ln>
          </p:spPr>
          <p:txBody>
            <a:bodyPr/>
            <a:lstStyle/>
            <a:p>
              <a:endParaRPr lang="en-US"/>
            </a:p>
          </p:txBody>
        </p:sp>
        <p:sp>
          <p:nvSpPr>
            <p:cNvPr id="28686" name="Line 7"/>
            <p:cNvSpPr>
              <a:spLocks noChangeShapeType="1"/>
            </p:cNvSpPr>
            <p:nvPr/>
          </p:nvSpPr>
          <p:spPr bwMode="auto">
            <a:xfrm flipV="1">
              <a:off x="1104" y="1104"/>
              <a:ext cx="96" cy="48"/>
            </a:xfrm>
            <a:prstGeom prst="line">
              <a:avLst/>
            </a:prstGeom>
            <a:noFill/>
            <a:ln w="38100">
              <a:solidFill>
                <a:schemeClr val="tx1"/>
              </a:solidFill>
              <a:round/>
              <a:headEnd/>
              <a:tailEnd/>
            </a:ln>
          </p:spPr>
          <p:txBody>
            <a:bodyPr/>
            <a:lstStyle/>
            <a:p>
              <a:endParaRPr lang="en-US"/>
            </a:p>
          </p:txBody>
        </p:sp>
      </p:grpSp>
      <p:pic>
        <p:nvPicPr>
          <p:cNvPr id="28678" name="Picture 11" descr="GO structure (jpg)"/>
          <p:cNvPicPr>
            <a:picLocks noChangeAspect="1" noChangeArrowheads="1"/>
          </p:cNvPicPr>
          <p:nvPr/>
        </p:nvPicPr>
        <p:blipFill>
          <a:blip r:embed="rId3" cstate="print"/>
          <a:srcRect/>
          <a:stretch>
            <a:fillRect/>
          </a:stretch>
        </p:blipFill>
        <p:spPr bwMode="auto">
          <a:xfrm>
            <a:off x="1447800" y="3429000"/>
            <a:ext cx="3614882" cy="2362200"/>
          </a:xfrm>
          <a:prstGeom prst="rect">
            <a:avLst/>
          </a:prstGeom>
          <a:noFill/>
          <a:ln w="9525">
            <a:noFill/>
            <a:miter lim="800000"/>
            <a:headEnd/>
            <a:tailEnd/>
          </a:ln>
        </p:spPr>
      </p:pic>
      <p:sp>
        <p:nvSpPr>
          <p:cNvPr id="28679" name="TextBox 12"/>
          <p:cNvSpPr txBox="1">
            <a:spLocks noChangeArrowheads="1"/>
          </p:cNvSpPr>
          <p:nvPr/>
        </p:nvSpPr>
        <p:spPr bwMode="auto">
          <a:xfrm>
            <a:off x="2133600" y="2819400"/>
            <a:ext cx="2021800" cy="421654"/>
          </a:xfrm>
          <a:prstGeom prst="rect">
            <a:avLst/>
          </a:prstGeom>
          <a:noFill/>
          <a:ln w="9525">
            <a:noFill/>
            <a:miter lim="800000"/>
            <a:headEnd/>
            <a:tailEnd/>
          </a:ln>
        </p:spPr>
        <p:txBody>
          <a:bodyPr wrap="none" lIns="82296" tIns="41148" rIns="82296" bIns="41148">
            <a:spAutoFit/>
          </a:bodyPr>
          <a:lstStyle/>
          <a:p>
            <a:pPr eaLnBrk="0" hangingPunct="0"/>
            <a:r>
              <a:rPr lang="en-US" sz="2200" dirty="0" err="1" smtClean="0"/>
              <a:t>Graphene</a:t>
            </a:r>
            <a:r>
              <a:rPr lang="en-US" sz="2200" dirty="0" smtClean="0"/>
              <a:t> </a:t>
            </a:r>
            <a:r>
              <a:rPr lang="en-US" sz="2200" dirty="0"/>
              <a:t>Oxide</a:t>
            </a:r>
          </a:p>
        </p:txBody>
      </p:sp>
      <p:pic>
        <p:nvPicPr>
          <p:cNvPr id="15" name="Picture 14" descr="GO copy2.png"/>
          <p:cNvPicPr>
            <a:picLocks noChangeAspect="1"/>
          </p:cNvPicPr>
          <p:nvPr/>
        </p:nvPicPr>
        <p:blipFill>
          <a:blip r:embed="rId4"/>
          <a:stretch>
            <a:fillRect/>
          </a:stretch>
        </p:blipFill>
        <p:spPr>
          <a:xfrm>
            <a:off x="7162800" y="3276600"/>
            <a:ext cx="945912" cy="1981200"/>
          </a:xfrm>
          <a:prstGeom prst="rect">
            <a:avLst/>
          </a:prstGeom>
        </p:spPr>
      </p:pic>
      <p:sp>
        <p:nvSpPr>
          <p:cNvPr id="17" name="Oval 16"/>
          <p:cNvSpPr/>
          <p:nvPr/>
        </p:nvSpPr>
        <p:spPr>
          <a:xfrm rot="19422077">
            <a:off x="1296939" y="2323319"/>
            <a:ext cx="3725417" cy="3800750"/>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rot="19422077" flipV="1">
            <a:off x="7360932" y="4254051"/>
            <a:ext cx="150589" cy="158413"/>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rot="10800000">
            <a:off x="4660882" y="3141467"/>
            <a:ext cx="2830610" cy="11257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5195395" y="3499181"/>
            <a:ext cx="1365856" cy="31873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2" name="Group 23"/>
          <p:cNvGrpSpPr>
            <a:grpSpLocks/>
          </p:cNvGrpSpPr>
          <p:nvPr/>
        </p:nvGrpSpPr>
        <p:grpSpPr bwMode="auto">
          <a:xfrm>
            <a:off x="0" y="0"/>
            <a:ext cx="9158431" cy="288600"/>
            <a:chOff x="0" y="0"/>
            <a:chExt cx="10160000" cy="304800"/>
          </a:xfrm>
        </p:grpSpPr>
        <p:pic>
          <p:nvPicPr>
            <p:cNvPr id="33" name="Picture 7" descr="cnsi_logo"/>
            <p:cNvPicPr>
              <a:picLocks noChangeAspect="1" noChangeArrowheads="1"/>
            </p:cNvPicPr>
            <p:nvPr/>
          </p:nvPicPr>
          <p:blipFill>
            <a:blip r:embed="rId5" cstate="print"/>
            <a:srcRect/>
            <a:stretch>
              <a:fillRect/>
            </a:stretch>
          </p:blipFill>
          <p:spPr bwMode="auto">
            <a:xfrm>
              <a:off x="9067800" y="0"/>
              <a:ext cx="1092200" cy="304800"/>
            </a:xfrm>
            <a:prstGeom prst="rect">
              <a:avLst/>
            </a:prstGeom>
            <a:noFill/>
            <a:ln w="9525">
              <a:noFill/>
              <a:miter lim="800000"/>
              <a:headEnd/>
              <a:tailEnd/>
            </a:ln>
          </p:spPr>
        </p:pic>
        <p:sp>
          <p:nvSpPr>
            <p:cNvPr id="34"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GO copy2.png"/>
          <p:cNvPicPr>
            <a:picLocks noChangeAspect="1"/>
          </p:cNvPicPr>
          <p:nvPr/>
        </p:nvPicPr>
        <p:blipFill>
          <a:blip r:embed="rId2"/>
          <a:stretch>
            <a:fillRect/>
          </a:stretch>
        </p:blipFill>
        <p:spPr>
          <a:xfrm>
            <a:off x="4188935" y="2143399"/>
            <a:ext cx="846118" cy="1772183"/>
          </a:xfrm>
          <a:prstGeom prst="rect">
            <a:avLst/>
          </a:prstGeom>
        </p:spPr>
      </p:pic>
      <p:pic>
        <p:nvPicPr>
          <p:cNvPr id="7" name="Picture 6" descr="nn-2008-00593m_0008.jpeg"/>
          <p:cNvPicPr>
            <a:picLocks noChangeAspect="1"/>
          </p:cNvPicPr>
          <p:nvPr/>
        </p:nvPicPr>
        <p:blipFill>
          <a:blip r:embed="rId3" cstate="print"/>
          <a:srcRect r="51787"/>
          <a:stretch>
            <a:fillRect/>
          </a:stretch>
        </p:blipFill>
        <p:spPr>
          <a:xfrm rot="5400000">
            <a:off x="3108460" y="4710781"/>
            <a:ext cx="1195298" cy="1118182"/>
          </a:xfrm>
          <a:prstGeom prst="rect">
            <a:avLst/>
          </a:prstGeom>
        </p:spPr>
      </p:pic>
      <p:pic>
        <p:nvPicPr>
          <p:cNvPr id="9" name="Picture 8" descr="LaserScribe.png"/>
          <p:cNvPicPr>
            <a:picLocks noChangeAspect="1"/>
          </p:cNvPicPr>
          <p:nvPr/>
        </p:nvPicPr>
        <p:blipFill>
          <a:blip r:embed="rId4"/>
          <a:stretch>
            <a:fillRect/>
          </a:stretch>
        </p:blipFill>
        <p:spPr>
          <a:xfrm>
            <a:off x="6035829" y="3036277"/>
            <a:ext cx="1835834" cy="1339197"/>
          </a:xfrm>
          <a:prstGeom prst="rect">
            <a:avLst/>
          </a:prstGeom>
        </p:spPr>
      </p:pic>
      <p:pic>
        <p:nvPicPr>
          <p:cNvPr id="10" name="Picture 9" descr="Screen shot 2012-01-27 at 12.50.59 AM.png"/>
          <p:cNvPicPr>
            <a:picLocks noChangeAspect="1"/>
          </p:cNvPicPr>
          <p:nvPr/>
        </p:nvPicPr>
        <p:blipFill>
          <a:blip r:embed="rId5">
            <a:lum contrast="9000"/>
          </a:blip>
          <a:stretch>
            <a:fillRect/>
          </a:stretch>
        </p:blipFill>
        <p:spPr>
          <a:xfrm>
            <a:off x="546384" y="3451841"/>
            <a:ext cx="3136220" cy="1119175"/>
          </a:xfrm>
          <a:prstGeom prst="rect">
            <a:avLst/>
          </a:prstGeom>
        </p:spPr>
      </p:pic>
      <p:pic>
        <p:nvPicPr>
          <p:cNvPr id="13" name="Picture 12" descr="CcgPapers.png"/>
          <p:cNvPicPr>
            <a:picLocks noChangeAspect="1"/>
          </p:cNvPicPr>
          <p:nvPr/>
        </p:nvPicPr>
        <p:blipFill>
          <a:blip r:embed="rId6"/>
          <a:stretch>
            <a:fillRect/>
          </a:stretch>
        </p:blipFill>
        <p:spPr>
          <a:xfrm>
            <a:off x="1335547" y="1371600"/>
            <a:ext cx="1291448" cy="1291448"/>
          </a:xfrm>
          <a:prstGeom prst="rect">
            <a:avLst/>
          </a:prstGeom>
        </p:spPr>
      </p:pic>
      <p:cxnSp>
        <p:nvCxnSpPr>
          <p:cNvPr id="15" name="Straight Arrow Connector 14"/>
          <p:cNvCxnSpPr/>
          <p:nvPr/>
        </p:nvCxnSpPr>
        <p:spPr>
          <a:xfrm flipV="1">
            <a:off x="5181764" y="2143404"/>
            <a:ext cx="670484" cy="519647"/>
          </a:xfrm>
          <a:prstGeom prst="straightConnector1">
            <a:avLst/>
          </a:prstGeom>
          <a:ln w="76200" cmpd="sng">
            <a:solidFill>
              <a:schemeClr val="tx2">
                <a:lumMod val="75000"/>
              </a:schemeClr>
            </a:solidFill>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H="1">
            <a:off x="4888757" y="3957206"/>
            <a:ext cx="759553" cy="670481"/>
          </a:xfrm>
          <a:prstGeom prst="straightConnector1">
            <a:avLst/>
          </a:prstGeom>
          <a:ln w="76200" cmpd="sng">
            <a:solidFill>
              <a:schemeClr val="tx2">
                <a:lumMod val="75000"/>
              </a:schemeClr>
            </a:solidFill>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3639632" y="4022696"/>
            <a:ext cx="643473" cy="455135"/>
          </a:xfrm>
          <a:prstGeom prst="straightConnector1">
            <a:avLst/>
          </a:prstGeom>
          <a:ln w="76200" cmpd="sng">
            <a:solidFill>
              <a:schemeClr val="tx2">
                <a:lumMod val="75000"/>
              </a:schemeClr>
            </a:solidFill>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0800000" flipV="1">
            <a:off x="3020324" y="3110280"/>
            <a:ext cx="838146" cy="281631"/>
          </a:xfrm>
          <a:prstGeom prst="straightConnector1">
            <a:avLst/>
          </a:prstGeom>
          <a:ln w="76200" cmpd="sng">
            <a:solidFill>
              <a:schemeClr val="tx2">
                <a:lumMod val="75000"/>
              </a:schemeClr>
            </a:solidFill>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0800000">
            <a:off x="2973041" y="2143401"/>
            <a:ext cx="885429" cy="519649"/>
          </a:xfrm>
          <a:prstGeom prst="straightConnector1">
            <a:avLst/>
          </a:prstGeom>
          <a:ln w="76200" cmpd="sng">
            <a:solidFill>
              <a:schemeClr val="tx2">
                <a:lumMod val="75000"/>
              </a:schemeClr>
            </a:solidFill>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25" name="Picture 24" descr="CCGFOAM2.png"/>
          <p:cNvPicPr>
            <a:picLocks noChangeAspect="1"/>
          </p:cNvPicPr>
          <p:nvPr/>
        </p:nvPicPr>
        <p:blipFill>
          <a:blip r:embed="rId7"/>
          <a:stretch>
            <a:fillRect/>
          </a:stretch>
        </p:blipFill>
        <p:spPr>
          <a:xfrm>
            <a:off x="5316839" y="4672223"/>
            <a:ext cx="1290711" cy="1284983"/>
          </a:xfrm>
          <a:prstGeom prst="rect">
            <a:avLst/>
          </a:prstGeom>
        </p:spPr>
      </p:pic>
      <p:cxnSp>
        <p:nvCxnSpPr>
          <p:cNvPr id="28" name="Straight Arrow Connector 27"/>
          <p:cNvCxnSpPr/>
          <p:nvPr/>
        </p:nvCxnSpPr>
        <p:spPr>
          <a:xfrm>
            <a:off x="5181764" y="3110281"/>
            <a:ext cx="1030011" cy="281631"/>
          </a:xfrm>
          <a:prstGeom prst="straightConnector1">
            <a:avLst/>
          </a:prstGeom>
          <a:ln w="76200" cmpd="sng">
            <a:solidFill>
              <a:schemeClr val="tx2">
                <a:lumMod val="75000"/>
              </a:schemeClr>
            </a:solidFill>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28154" y="2717751"/>
            <a:ext cx="1898841" cy="369332"/>
          </a:xfrm>
          <a:prstGeom prst="rect">
            <a:avLst/>
          </a:prstGeom>
          <a:noFill/>
        </p:spPr>
        <p:txBody>
          <a:bodyPr wrap="square" rtlCol="0">
            <a:spAutoFit/>
          </a:bodyPr>
          <a:lstStyle/>
          <a:p>
            <a:r>
              <a:rPr lang="en-US" dirty="0" err="1" smtClean="0"/>
              <a:t>graphene</a:t>
            </a:r>
            <a:r>
              <a:rPr lang="en-US" dirty="0" smtClean="0"/>
              <a:t> paper</a:t>
            </a:r>
            <a:endParaRPr lang="en-US" dirty="0"/>
          </a:p>
        </p:txBody>
      </p:sp>
      <p:sp>
        <p:nvSpPr>
          <p:cNvPr id="23" name="TextBox 22"/>
          <p:cNvSpPr txBox="1"/>
          <p:nvPr/>
        </p:nvSpPr>
        <p:spPr>
          <a:xfrm>
            <a:off x="815245" y="4755879"/>
            <a:ext cx="1486418" cy="369332"/>
          </a:xfrm>
          <a:prstGeom prst="rect">
            <a:avLst/>
          </a:prstGeom>
          <a:noFill/>
        </p:spPr>
        <p:txBody>
          <a:bodyPr wrap="square" rtlCol="0">
            <a:spAutoFit/>
          </a:bodyPr>
          <a:lstStyle/>
          <a:p>
            <a:r>
              <a:rPr lang="en-US" dirty="0" smtClean="0"/>
              <a:t>electronics</a:t>
            </a:r>
            <a:endParaRPr lang="en-US" dirty="0"/>
          </a:p>
        </p:txBody>
      </p:sp>
      <p:sp>
        <p:nvSpPr>
          <p:cNvPr id="24" name="TextBox 23"/>
          <p:cNvSpPr txBox="1"/>
          <p:nvPr/>
        </p:nvSpPr>
        <p:spPr>
          <a:xfrm>
            <a:off x="2301663" y="5957206"/>
            <a:ext cx="2473678" cy="369332"/>
          </a:xfrm>
          <a:prstGeom prst="rect">
            <a:avLst/>
          </a:prstGeom>
          <a:noFill/>
        </p:spPr>
        <p:txBody>
          <a:bodyPr wrap="square" rtlCol="0">
            <a:spAutoFit/>
          </a:bodyPr>
          <a:lstStyle/>
          <a:p>
            <a:r>
              <a:rPr lang="en-US" dirty="0" smtClean="0"/>
              <a:t>robust chemical sensors</a:t>
            </a:r>
            <a:endParaRPr lang="en-US" dirty="0"/>
          </a:p>
        </p:txBody>
      </p:sp>
      <p:sp>
        <p:nvSpPr>
          <p:cNvPr id="26" name="TextBox 25"/>
          <p:cNvSpPr txBox="1"/>
          <p:nvPr/>
        </p:nvSpPr>
        <p:spPr>
          <a:xfrm>
            <a:off x="5381137" y="5957206"/>
            <a:ext cx="2187475" cy="369332"/>
          </a:xfrm>
          <a:prstGeom prst="rect">
            <a:avLst/>
          </a:prstGeom>
          <a:noFill/>
        </p:spPr>
        <p:txBody>
          <a:bodyPr wrap="square" rtlCol="0">
            <a:spAutoFit/>
          </a:bodyPr>
          <a:lstStyle/>
          <a:p>
            <a:r>
              <a:rPr lang="en-US" dirty="0" err="1" smtClean="0"/>
              <a:t>graphene</a:t>
            </a:r>
            <a:r>
              <a:rPr lang="en-US" dirty="0" smtClean="0"/>
              <a:t> oxide foam</a:t>
            </a:r>
            <a:endParaRPr lang="en-US" dirty="0"/>
          </a:p>
        </p:txBody>
      </p:sp>
      <p:sp>
        <p:nvSpPr>
          <p:cNvPr id="27" name="TextBox 26"/>
          <p:cNvSpPr txBox="1"/>
          <p:nvPr/>
        </p:nvSpPr>
        <p:spPr>
          <a:xfrm>
            <a:off x="6485973" y="4386547"/>
            <a:ext cx="2505627" cy="369332"/>
          </a:xfrm>
          <a:prstGeom prst="rect">
            <a:avLst/>
          </a:prstGeom>
          <a:noFill/>
        </p:spPr>
        <p:txBody>
          <a:bodyPr wrap="square" rtlCol="0">
            <a:spAutoFit/>
          </a:bodyPr>
          <a:lstStyle/>
          <a:p>
            <a:r>
              <a:rPr lang="en-US" dirty="0" smtClean="0"/>
              <a:t>light scribe lithography</a:t>
            </a:r>
            <a:endParaRPr lang="en-US" dirty="0"/>
          </a:p>
        </p:txBody>
      </p:sp>
      <p:sp>
        <p:nvSpPr>
          <p:cNvPr id="29" name="TextBox 28"/>
          <p:cNvSpPr txBox="1"/>
          <p:nvPr/>
        </p:nvSpPr>
        <p:spPr>
          <a:xfrm>
            <a:off x="6477000" y="2517270"/>
            <a:ext cx="1942095" cy="369332"/>
          </a:xfrm>
          <a:prstGeom prst="rect">
            <a:avLst/>
          </a:prstGeom>
          <a:noFill/>
        </p:spPr>
        <p:txBody>
          <a:bodyPr wrap="square" rtlCol="0">
            <a:spAutoFit/>
          </a:bodyPr>
          <a:lstStyle/>
          <a:p>
            <a:r>
              <a:rPr lang="en-US" dirty="0" err="1" smtClean="0"/>
              <a:t>supercapacitors</a:t>
            </a:r>
            <a:endParaRPr lang="en-US" dirty="0"/>
          </a:p>
        </p:txBody>
      </p:sp>
      <p:sp>
        <p:nvSpPr>
          <p:cNvPr id="35" name="Title 1"/>
          <p:cNvSpPr>
            <a:spLocks noGrp="1"/>
          </p:cNvSpPr>
          <p:nvPr>
            <p:ph type="ctrTitle"/>
          </p:nvPr>
        </p:nvSpPr>
        <p:spPr>
          <a:xfrm>
            <a:off x="0" y="216450"/>
            <a:ext cx="9144000" cy="841375"/>
          </a:xfrm>
        </p:spPr>
        <p:txBody>
          <a:bodyPr>
            <a:noAutofit/>
          </a:bodyPr>
          <a:lstStyle/>
          <a:p>
            <a:r>
              <a:rPr lang="en-US" sz="3100" dirty="0" smtClean="0">
                <a:solidFill>
                  <a:srgbClr val="404040"/>
                </a:solidFill>
                <a:latin typeface="Times New Roman"/>
                <a:cs typeface="Times New Roman"/>
              </a:rPr>
              <a:t>A range of applications stemming from </a:t>
            </a:r>
            <a:r>
              <a:rPr lang="en-US" sz="3100" dirty="0" err="1" smtClean="0">
                <a:solidFill>
                  <a:srgbClr val="404040"/>
                </a:solidFill>
                <a:latin typeface="Times New Roman"/>
                <a:cs typeface="Times New Roman"/>
              </a:rPr>
              <a:t>graphene</a:t>
            </a:r>
            <a:r>
              <a:rPr lang="en-US" sz="3100" dirty="0" smtClean="0">
                <a:solidFill>
                  <a:srgbClr val="404040"/>
                </a:solidFill>
                <a:latin typeface="Times New Roman"/>
                <a:cs typeface="Times New Roman"/>
              </a:rPr>
              <a:t> oxide</a:t>
            </a:r>
            <a:endParaRPr lang="en-US" sz="3100" dirty="0">
              <a:solidFill>
                <a:srgbClr val="404040"/>
              </a:solidFill>
              <a:latin typeface="Times New Roman"/>
              <a:cs typeface="Times New Roman"/>
            </a:endParaRPr>
          </a:p>
        </p:txBody>
      </p:sp>
      <p:grpSp>
        <p:nvGrpSpPr>
          <p:cNvPr id="3" name="Group 23"/>
          <p:cNvGrpSpPr>
            <a:grpSpLocks/>
          </p:cNvGrpSpPr>
          <p:nvPr/>
        </p:nvGrpSpPr>
        <p:grpSpPr bwMode="auto">
          <a:xfrm>
            <a:off x="0" y="0"/>
            <a:ext cx="9158431" cy="288600"/>
            <a:chOff x="0" y="0"/>
            <a:chExt cx="10160000" cy="304800"/>
          </a:xfrm>
        </p:grpSpPr>
        <p:pic>
          <p:nvPicPr>
            <p:cNvPr id="38" name="Picture 7" descr="cnsi_logo"/>
            <p:cNvPicPr>
              <a:picLocks noChangeAspect="1" noChangeArrowheads="1"/>
            </p:cNvPicPr>
            <p:nvPr/>
          </p:nvPicPr>
          <p:blipFill>
            <a:blip r:embed="rId8" cstate="print"/>
            <a:srcRect/>
            <a:stretch>
              <a:fillRect/>
            </a:stretch>
          </p:blipFill>
          <p:spPr bwMode="auto">
            <a:xfrm>
              <a:off x="9067800" y="0"/>
              <a:ext cx="1092200" cy="304800"/>
            </a:xfrm>
            <a:prstGeom prst="rect">
              <a:avLst/>
            </a:prstGeom>
            <a:noFill/>
            <a:ln w="9525">
              <a:noFill/>
              <a:miter lim="800000"/>
              <a:headEnd/>
              <a:tailEnd/>
            </a:ln>
          </p:spPr>
        </p:pic>
        <p:sp>
          <p:nvSpPr>
            <p:cNvPr id="39"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pic>
        <p:nvPicPr>
          <p:cNvPr id="37" name="Picture 33" descr="kanerlogo2"/>
          <p:cNvPicPr>
            <a:picLocks noChangeAspect="1" noChangeArrowheads="1"/>
          </p:cNvPicPr>
          <p:nvPr/>
        </p:nvPicPr>
        <p:blipFill>
          <a:blip r:embed="rId9" cstate="print"/>
          <a:srcRect/>
          <a:stretch>
            <a:fillRect/>
          </a:stretch>
        </p:blipFill>
        <p:spPr bwMode="auto">
          <a:xfrm>
            <a:off x="0" y="6248400"/>
            <a:ext cx="1525588" cy="609600"/>
          </a:xfrm>
          <a:prstGeom prst="rect">
            <a:avLst/>
          </a:prstGeom>
          <a:noFill/>
          <a:ln w="9525">
            <a:noFill/>
            <a:miter lim="800000"/>
            <a:headEnd/>
            <a:tailEnd/>
          </a:ln>
        </p:spPr>
      </p:pic>
      <p:pic>
        <p:nvPicPr>
          <p:cNvPr id="1026" name="Picture 2" descr="C:\Laser Printing of LCG supercapacitors\Final\submitted to science\submitted\galley proofs\Highlighting our research\device_schematic.png"/>
          <p:cNvPicPr>
            <a:picLocks noChangeAspect="1" noChangeArrowheads="1"/>
          </p:cNvPicPr>
          <p:nvPr/>
        </p:nvPicPr>
        <p:blipFill>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24600" y="1279967"/>
            <a:ext cx="1877831" cy="121190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0" y="0"/>
            <a:ext cx="9144000" cy="274638"/>
            <a:chOff x="0" y="0"/>
            <a:chExt cx="10160000" cy="304800"/>
          </a:xfrm>
        </p:grpSpPr>
        <p:pic>
          <p:nvPicPr>
            <p:cNvPr id="59406" name="Picture 7" descr="cnsi_logo"/>
            <p:cNvPicPr>
              <a:picLocks noChangeAspect="1" noChangeArrowheads="1"/>
            </p:cNvPicPr>
            <p:nvPr/>
          </p:nvPicPr>
          <p:blipFill>
            <a:blip r:embed="rId3" cstate="print"/>
            <a:srcRect/>
            <a:stretch>
              <a:fillRect/>
            </a:stretch>
          </p:blipFill>
          <p:spPr bwMode="auto">
            <a:xfrm>
              <a:off x="9067800" y="0"/>
              <a:ext cx="1092200" cy="304800"/>
            </a:xfrm>
            <a:prstGeom prst="rect">
              <a:avLst/>
            </a:prstGeom>
            <a:noFill/>
            <a:ln w="9525">
              <a:noFill/>
              <a:miter lim="800000"/>
              <a:headEnd/>
              <a:tailEnd/>
            </a:ln>
          </p:spPr>
        </p:pic>
        <p:sp>
          <p:nvSpPr>
            <p:cNvPr id="59407"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pic>
        <p:nvPicPr>
          <p:cNvPr id="59395" name="Picture 40"/>
          <p:cNvPicPr>
            <a:picLocks noChangeAspect="1" noChangeArrowheads="1"/>
          </p:cNvPicPr>
          <p:nvPr/>
        </p:nvPicPr>
        <p:blipFill>
          <a:blip r:embed="rId4" cstate="print"/>
          <a:srcRect/>
          <a:stretch>
            <a:fillRect/>
          </a:stretch>
        </p:blipFill>
        <p:spPr bwMode="auto">
          <a:xfrm>
            <a:off x="5715000" y="2743200"/>
            <a:ext cx="3243263" cy="3292475"/>
          </a:xfrm>
          <a:prstGeom prst="rect">
            <a:avLst/>
          </a:prstGeom>
          <a:noFill/>
          <a:ln w="9525">
            <a:noFill/>
            <a:miter lim="800000"/>
            <a:headEnd/>
            <a:tailEnd/>
          </a:ln>
        </p:spPr>
      </p:pic>
      <p:sp>
        <p:nvSpPr>
          <p:cNvPr id="59396" name="Text Box 41"/>
          <p:cNvSpPr txBox="1">
            <a:spLocks noChangeArrowheads="1"/>
          </p:cNvSpPr>
          <p:nvPr/>
        </p:nvSpPr>
        <p:spPr bwMode="auto">
          <a:xfrm>
            <a:off x="0" y="350526"/>
            <a:ext cx="9144000" cy="1067985"/>
          </a:xfrm>
          <a:prstGeom prst="rect">
            <a:avLst/>
          </a:prstGeom>
          <a:noFill/>
          <a:ln w="9525">
            <a:noFill/>
            <a:miter lim="800000"/>
            <a:headEnd/>
            <a:tailEnd/>
          </a:ln>
        </p:spPr>
        <p:txBody>
          <a:bodyPr wrap="square" lIns="82296" tIns="41148" rIns="82296" bIns="41148">
            <a:spAutoFit/>
          </a:bodyPr>
          <a:lstStyle/>
          <a:p>
            <a:pPr algn="ctr"/>
            <a:r>
              <a:rPr lang="en-US" sz="3200" dirty="0">
                <a:latin typeface="Calibri" charset="0"/>
              </a:rPr>
              <a:t>Morphological and </a:t>
            </a:r>
            <a:r>
              <a:rPr lang="en-US" sz="3200" dirty="0" smtClean="0">
                <a:latin typeface="Calibri" charset="0"/>
              </a:rPr>
              <a:t>Colloidal </a:t>
            </a:r>
            <a:r>
              <a:rPr lang="en-US" sz="3200" dirty="0">
                <a:latin typeface="Calibri" charset="0"/>
              </a:rPr>
              <a:t>C</a:t>
            </a:r>
            <a:r>
              <a:rPr lang="en-US" sz="3200" dirty="0" smtClean="0">
                <a:latin typeface="Calibri" charset="0"/>
              </a:rPr>
              <a:t>haracterization </a:t>
            </a:r>
            <a:r>
              <a:rPr lang="en-US" sz="3200" dirty="0">
                <a:latin typeface="Calibri" charset="0"/>
              </a:rPr>
              <a:t>of</a:t>
            </a:r>
            <a:r>
              <a:rPr lang="en-US" sz="3200" dirty="0" smtClean="0">
                <a:latin typeface="Calibri" charset="0"/>
              </a:rPr>
              <a:t> CCG Dispersions</a:t>
            </a:r>
            <a:endParaRPr lang="en-US" sz="3200" dirty="0">
              <a:latin typeface="Calibri" charset="0"/>
            </a:endParaRPr>
          </a:p>
        </p:txBody>
      </p:sp>
      <p:sp>
        <p:nvSpPr>
          <p:cNvPr id="29701" name="Text Box 42"/>
          <p:cNvSpPr txBox="1">
            <a:spLocks noChangeArrowheads="1"/>
          </p:cNvSpPr>
          <p:nvPr/>
        </p:nvSpPr>
        <p:spPr bwMode="auto">
          <a:xfrm>
            <a:off x="701675" y="1552105"/>
            <a:ext cx="7680325" cy="1191095"/>
          </a:xfrm>
          <a:prstGeom prst="rect">
            <a:avLst/>
          </a:prstGeom>
          <a:solidFill>
            <a:schemeClr val="bg1">
              <a:lumMod val="75000"/>
              <a:alpha val="36078"/>
            </a:schemeClr>
          </a:solidFill>
          <a:ln w="9525">
            <a:noFill/>
            <a:miter lim="800000"/>
            <a:headEnd/>
            <a:tailEnd/>
          </a:ln>
        </p:spPr>
        <p:txBody>
          <a:bodyPr wrap="square" lIns="82296" tIns="41148" rIns="82296" bIns="41148">
            <a:spAutoFit/>
          </a:bodyPr>
          <a:lstStyle/>
          <a:p>
            <a:r>
              <a:rPr lang="en-US" dirty="0"/>
              <a:t>1. The Tyndall effect and salt effect confirm the colloidal nature of the CCG dispersion. </a:t>
            </a:r>
          </a:p>
          <a:p>
            <a:r>
              <a:rPr lang="en-US" dirty="0"/>
              <a:t>2. Tapping mode AFM image of CCG sheets with a high profile (blue) curve taken along the red curve</a:t>
            </a:r>
            <a:r>
              <a:rPr lang="en-US" dirty="0" smtClean="0"/>
              <a:t>.</a:t>
            </a:r>
            <a:endParaRPr lang="en-US" dirty="0"/>
          </a:p>
        </p:txBody>
      </p:sp>
      <p:sp>
        <p:nvSpPr>
          <p:cNvPr id="59398" name="Text Box 43"/>
          <p:cNvSpPr txBox="1">
            <a:spLocks noChangeArrowheads="1"/>
          </p:cNvSpPr>
          <p:nvPr/>
        </p:nvSpPr>
        <p:spPr bwMode="auto">
          <a:xfrm>
            <a:off x="2811463" y="4525963"/>
            <a:ext cx="673100" cy="357187"/>
          </a:xfrm>
          <a:prstGeom prst="rect">
            <a:avLst/>
          </a:prstGeom>
          <a:noFill/>
          <a:ln w="9525">
            <a:noFill/>
            <a:miter lim="800000"/>
            <a:headEnd/>
            <a:tailEnd/>
          </a:ln>
        </p:spPr>
        <p:txBody>
          <a:bodyPr wrap="none" lIns="82296" tIns="41148" rIns="82296" bIns="41148">
            <a:spAutoFit/>
          </a:bodyPr>
          <a:lstStyle/>
          <a:p>
            <a:r>
              <a:rPr lang="en-US">
                <a:solidFill>
                  <a:schemeClr val="bg1"/>
                </a:solidFill>
              </a:rPr>
              <a:t>1 nm</a:t>
            </a:r>
          </a:p>
        </p:txBody>
      </p:sp>
      <p:sp>
        <p:nvSpPr>
          <p:cNvPr id="59399" name="Line 44"/>
          <p:cNvSpPr>
            <a:spLocks noChangeShapeType="1"/>
          </p:cNvSpPr>
          <p:nvPr/>
        </p:nvSpPr>
        <p:spPr bwMode="auto">
          <a:xfrm>
            <a:off x="2949575" y="4800600"/>
            <a:ext cx="68263" cy="206375"/>
          </a:xfrm>
          <a:prstGeom prst="line">
            <a:avLst/>
          </a:prstGeom>
          <a:noFill/>
          <a:ln w="9525">
            <a:solidFill>
              <a:schemeClr val="bg1"/>
            </a:solidFill>
            <a:round/>
            <a:headEnd/>
            <a:tailEnd type="triangle" w="med" len="med"/>
          </a:ln>
        </p:spPr>
        <p:txBody>
          <a:bodyPr wrap="none" lIns="82296" tIns="41148" rIns="82296" bIns="41148" anchor="ctr"/>
          <a:lstStyle/>
          <a:p>
            <a:endParaRPr lang="en-US"/>
          </a:p>
        </p:txBody>
      </p:sp>
      <p:pic>
        <p:nvPicPr>
          <p:cNvPr id="59400" name="Picture 45"/>
          <p:cNvPicPr>
            <a:picLocks noChangeAspect="1" noChangeArrowheads="1"/>
          </p:cNvPicPr>
          <p:nvPr/>
        </p:nvPicPr>
        <p:blipFill>
          <a:blip r:embed="rId5" cstate="print"/>
          <a:srcRect/>
          <a:stretch>
            <a:fillRect/>
          </a:stretch>
        </p:blipFill>
        <p:spPr bwMode="auto">
          <a:xfrm>
            <a:off x="381000" y="2895600"/>
            <a:ext cx="1968500" cy="2879725"/>
          </a:xfrm>
          <a:prstGeom prst="rect">
            <a:avLst/>
          </a:prstGeom>
          <a:noFill/>
          <a:ln w="9525">
            <a:noFill/>
            <a:miter lim="800000"/>
            <a:headEnd/>
            <a:tailEnd/>
          </a:ln>
        </p:spPr>
      </p:pic>
      <p:pic>
        <p:nvPicPr>
          <p:cNvPr id="59401" name="Picture 46"/>
          <p:cNvPicPr>
            <a:picLocks noChangeAspect="1" noChangeArrowheads="1"/>
          </p:cNvPicPr>
          <p:nvPr/>
        </p:nvPicPr>
        <p:blipFill>
          <a:blip r:embed="rId6" cstate="print"/>
          <a:srcRect/>
          <a:stretch>
            <a:fillRect/>
          </a:stretch>
        </p:blipFill>
        <p:spPr bwMode="auto">
          <a:xfrm>
            <a:off x="2362200" y="2895600"/>
            <a:ext cx="3314700" cy="2947988"/>
          </a:xfrm>
          <a:prstGeom prst="rect">
            <a:avLst/>
          </a:prstGeom>
          <a:noFill/>
          <a:ln w="9525">
            <a:noFill/>
            <a:miter lim="800000"/>
            <a:headEnd/>
            <a:tailEnd/>
          </a:ln>
        </p:spPr>
      </p:pic>
      <p:sp>
        <p:nvSpPr>
          <p:cNvPr id="59402" name="Text Box 47"/>
          <p:cNvSpPr txBox="1">
            <a:spLocks noChangeArrowheads="1"/>
          </p:cNvSpPr>
          <p:nvPr/>
        </p:nvSpPr>
        <p:spPr bwMode="auto">
          <a:xfrm>
            <a:off x="7010400" y="5791200"/>
            <a:ext cx="647700" cy="357188"/>
          </a:xfrm>
          <a:prstGeom prst="rect">
            <a:avLst/>
          </a:prstGeom>
          <a:noFill/>
          <a:ln w="9525">
            <a:noFill/>
            <a:miter lim="800000"/>
            <a:headEnd/>
            <a:tailEnd/>
          </a:ln>
        </p:spPr>
        <p:txBody>
          <a:bodyPr wrap="none" lIns="82296" tIns="41148" rIns="82296" bIns="41148">
            <a:spAutoFit/>
          </a:bodyPr>
          <a:lstStyle/>
          <a:p>
            <a:r>
              <a:rPr lang="en-US"/>
              <a:t>AFM</a:t>
            </a:r>
          </a:p>
        </p:txBody>
      </p:sp>
      <p:sp>
        <p:nvSpPr>
          <p:cNvPr id="59403" name="Text Box 48"/>
          <p:cNvSpPr txBox="1">
            <a:spLocks noChangeArrowheads="1"/>
          </p:cNvSpPr>
          <p:nvPr/>
        </p:nvSpPr>
        <p:spPr bwMode="auto">
          <a:xfrm>
            <a:off x="685800" y="5791200"/>
            <a:ext cx="1524000" cy="357188"/>
          </a:xfrm>
          <a:prstGeom prst="rect">
            <a:avLst/>
          </a:prstGeom>
          <a:noFill/>
          <a:ln w="9525">
            <a:noFill/>
            <a:miter lim="800000"/>
            <a:headEnd/>
            <a:tailEnd/>
          </a:ln>
        </p:spPr>
        <p:txBody>
          <a:bodyPr wrap="none" lIns="82296" tIns="41148" rIns="82296" bIns="41148">
            <a:spAutoFit/>
          </a:bodyPr>
          <a:lstStyle/>
          <a:p>
            <a:r>
              <a:rPr lang="en-US"/>
              <a:t>Tyndall effect</a:t>
            </a:r>
          </a:p>
        </p:txBody>
      </p:sp>
      <p:sp>
        <p:nvSpPr>
          <p:cNvPr id="59404" name="Text Box 49"/>
          <p:cNvSpPr txBox="1">
            <a:spLocks noChangeArrowheads="1"/>
          </p:cNvSpPr>
          <p:nvPr/>
        </p:nvSpPr>
        <p:spPr bwMode="auto">
          <a:xfrm>
            <a:off x="3429000" y="5791200"/>
            <a:ext cx="1181100" cy="357188"/>
          </a:xfrm>
          <a:prstGeom prst="rect">
            <a:avLst/>
          </a:prstGeom>
          <a:noFill/>
          <a:ln w="9525">
            <a:noFill/>
            <a:miter lim="800000"/>
            <a:headEnd/>
            <a:tailEnd/>
          </a:ln>
        </p:spPr>
        <p:txBody>
          <a:bodyPr wrap="none" lIns="82296" tIns="41148" rIns="82296" bIns="41148">
            <a:spAutoFit/>
          </a:bodyPr>
          <a:lstStyle/>
          <a:p>
            <a:r>
              <a:rPr lang="en-US"/>
              <a:t>Salt effect</a:t>
            </a:r>
          </a:p>
        </p:txBody>
      </p:sp>
      <p:pic>
        <p:nvPicPr>
          <p:cNvPr id="59405" name="Picture 5" descr="kanerlogo2"/>
          <p:cNvPicPr>
            <a:picLocks noChangeAspect="1" noChangeArrowheads="1"/>
          </p:cNvPicPr>
          <p:nvPr/>
        </p:nvPicPr>
        <p:blipFill>
          <a:blip r:embed="rId7" cstate="print"/>
          <a:srcRect/>
          <a:stretch>
            <a:fillRect/>
          </a:stretch>
        </p:blipFill>
        <p:spPr bwMode="auto">
          <a:xfrm>
            <a:off x="0" y="6291263"/>
            <a:ext cx="1417638" cy="566737"/>
          </a:xfrm>
          <a:prstGeom prst="rect">
            <a:avLst/>
          </a:prstGeom>
          <a:noFill/>
          <a:ln w="9525">
            <a:noFill/>
            <a:miter lim="800000"/>
            <a:headEnd/>
            <a:tailEnd/>
          </a:ln>
        </p:spPr>
      </p:pic>
      <p:sp>
        <p:nvSpPr>
          <p:cNvPr id="16" name="Rectangle 6"/>
          <p:cNvSpPr>
            <a:spLocks/>
          </p:cNvSpPr>
          <p:nvPr/>
        </p:nvSpPr>
        <p:spPr bwMode="auto">
          <a:xfrm>
            <a:off x="2548679" y="6515472"/>
            <a:ext cx="6595337" cy="313932"/>
          </a:xfrm>
          <a:prstGeom prst="rect">
            <a:avLst/>
          </a:prstGeom>
          <a:noFill/>
          <a:ln w="25400">
            <a:noFill/>
            <a:miter lim="800000"/>
            <a:headEnd/>
            <a:tailEnd/>
          </a:ln>
        </p:spPr>
        <p:txBody>
          <a:bodyPr wrap="none" lIns="82296" tIns="41148" rIns="82296" bIns="41148" anchor="ctr">
            <a:spAutoFit/>
          </a:bodyPr>
          <a:lstStyle/>
          <a:p>
            <a:pPr algn="r" eaLnBrk="0" hangingPunct="0"/>
            <a:r>
              <a:rPr lang="en-US" sz="1500" dirty="0" smtClean="0">
                <a:latin typeface="Arial"/>
                <a:cs typeface="Arial"/>
              </a:rPr>
              <a:t>Li, D., </a:t>
            </a:r>
            <a:r>
              <a:rPr lang="en-US" sz="1500" dirty="0" err="1" smtClean="0">
                <a:latin typeface="Arial"/>
                <a:cs typeface="Arial"/>
              </a:rPr>
              <a:t>Gilje</a:t>
            </a:r>
            <a:r>
              <a:rPr lang="en-US" sz="1500" dirty="0" smtClean="0">
                <a:latin typeface="Arial"/>
                <a:cs typeface="Arial"/>
              </a:rPr>
              <a:t>, S., Wallace, G.G., Kaner, R.B. </a:t>
            </a:r>
            <a:r>
              <a:rPr lang="en-US" altLang="zh-TW" sz="1500" i="1" dirty="0" smtClean="0">
                <a:latin typeface="Arial"/>
                <a:ea typeface="MS Mincho" pitchFamily="49" charset="-128"/>
                <a:cs typeface="Arial"/>
              </a:rPr>
              <a:t>Nature Nanotech. </a:t>
            </a:r>
            <a:r>
              <a:rPr lang="en-US" altLang="zh-TW" sz="1500" b="1" dirty="0" smtClean="0">
                <a:latin typeface="Arial"/>
                <a:ea typeface="MS Mincho" pitchFamily="49" charset="-128"/>
                <a:cs typeface="Arial"/>
              </a:rPr>
              <a:t>3</a:t>
            </a:r>
            <a:r>
              <a:rPr lang="en-US" altLang="zh-TW" sz="1500" dirty="0" smtClean="0">
                <a:latin typeface="Arial"/>
                <a:ea typeface="MS Mincho" pitchFamily="49" charset="-128"/>
                <a:cs typeface="Arial"/>
              </a:rPr>
              <a:t>, 101 (2008).</a:t>
            </a:r>
            <a:endParaRPr lang="en-US" altLang="zh-TW" sz="1500" dirty="0">
              <a:latin typeface="Arial"/>
              <a:ea typeface="MS Mincho" pitchFamily="49" charset="-128"/>
              <a:cs typeface="Aria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6" name="Picture 15" descr="F:\UCLA PhD Data\Projects\Graphene\Paper\Nature Nanotechnology Submission\Nature Nanotech\response\Images\figure-2.t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0100" y="1303338"/>
            <a:ext cx="7840663" cy="5075237"/>
          </a:xfrm>
          <a:prstGeom prst="rect">
            <a:avLst/>
          </a:prstGeom>
          <a:noFill/>
          <a:ln w="9525">
            <a:noFill/>
            <a:miter lim="800000"/>
            <a:headEnd/>
            <a:tailEnd/>
          </a:ln>
        </p:spPr>
      </p:pic>
      <p:sp>
        <p:nvSpPr>
          <p:cNvPr id="67587" name="Rectangle 2"/>
          <p:cNvSpPr>
            <a:spLocks noChangeArrowheads="1"/>
          </p:cNvSpPr>
          <p:nvPr/>
        </p:nvSpPr>
        <p:spPr bwMode="auto">
          <a:xfrm>
            <a:off x="0" y="441325"/>
            <a:ext cx="9144000" cy="701675"/>
          </a:xfrm>
          <a:prstGeom prst="rect">
            <a:avLst/>
          </a:prstGeom>
          <a:noFill/>
          <a:ln w="12700">
            <a:noFill/>
            <a:miter lim="800000"/>
            <a:headEnd/>
            <a:tailEnd/>
          </a:ln>
        </p:spPr>
        <p:txBody>
          <a:bodyPr lIns="38100" tIns="38100" rIns="38100" bIns="38100" anchor="b"/>
          <a:lstStyle/>
          <a:p>
            <a:pPr algn="ctr"/>
            <a:r>
              <a:rPr lang="en-US" sz="3200" dirty="0">
                <a:latin typeface="Times New Roman"/>
                <a:cs typeface="Times New Roman"/>
              </a:rPr>
              <a:t>Reduction and Dispersion in Pure Hydrazine</a:t>
            </a:r>
          </a:p>
        </p:txBody>
      </p:sp>
      <p:cxnSp>
        <p:nvCxnSpPr>
          <p:cNvPr id="16" name="Straight Arrow Connector 15"/>
          <p:cNvCxnSpPr/>
          <p:nvPr/>
        </p:nvCxnSpPr>
        <p:spPr>
          <a:xfrm>
            <a:off x="3406775" y="2879725"/>
            <a:ext cx="2125663" cy="1588"/>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7590" name="TextBox 16"/>
          <p:cNvSpPr txBox="1">
            <a:spLocks noChangeArrowheads="1"/>
          </p:cNvSpPr>
          <p:nvPr/>
        </p:nvSpPr>
        <p:spPr bwMode="auto">
          <a:xfrm>
            <a:off x="4092575" y="2438400"/>
            <a:ext cx="665163" cy="357188"/>
          </a:xfrm>
          <a:prstGeom prst="rect">
            <a:avLst/>
          </a:prstGeom>
          <a:noFill/>
          <a:ln w="9525">
            <a:noFill/>
            <a:miter lim="800000"/>
            <a:headEnd/>
            <a:tailEnd/>
          </a:ln>
        </p:spPr>
        <p:txBody>
          <a:bodyPr wrap="none" lIns="82296" tIns="41148" rIns="82296" bIns="41148">
            <a:spAutoFit/>
          </a:bodyPr>
          <a:lstStyle/>
          <a:p>
            <a:r>
              <a:rPr lang="en-US" dirty="0"/>
              <a:t>N</a:t>
            </a:r>
            <a:r>
              <a:rPr lang="en-US" baseline="-25000" dirty="0"/>
              <a:t>2</a:t>
            </a:r>
            <a:r>
              <a:rPr lang="en-US" dirty="0"/>
              <a:t>H</a:t>
            </a:r>
            <a:r>
              <a:rPr lang="en-US" baseline="-25000" dirty="0"/>
              <a:t>4</a:t>
            </a:r>
          </a:p>
        </p:txBody>
      </p:sp>
      <p:sp>
        <p:nvSpPr>
          <p:cNvPr id="11" name="Text Box 18"/>
          <p:cNvSpPr txBox="1">
            <a:spLocks noChangeArrowheads="1"/>
          </p:cNvSpPr>
          <p:nvPr/>
        </p:nvSpPr>
        <p:spPr bwMode="auto">
          <a:xfrm>
            <a:off x="2494280" y="6477000"/>
            <a:ext cx="6649720" cy="313932"/>
          </a:xfrm>
          <a:prstGeom prst="rect">
            <a:avLst/>
          </a:prstGeom>
          <a:noFill/>
          <a:ln w="9525">
            <a:noFill/>
            <a:miter lim="800000"/>
            <a:headEnd/>
            <a:tailEnd/>
          </a:ln>
        </p:spPr>
        <p:txBody>
          <a:bodyPr wrap="none" lIns="82296" tIns="41148" rIns="82296" bIns="41148">
            <a:spAutoFit/>
          </a:bodyPr>
          <a:lstStyle/>
          <a:p>
            <a:pPr algn="r" eaLnBrk="0" hangingPunct="0"/>
            <a:r>
              <a:rPr lang="en-US" sz="1500" dirty="0" smtClean="0">
                <a:latin typeface="Arial"/>
                <a:cs typeface="Arial"/>
              </a:rPr>
              <a:t>Tung</a:t>
            </a:r>
            <a:r>
              <a:rPr lang="en-US" sz="1500" dirty="0">
                <a:latin typeface="Arial"/>
                <a:cs typeface="Arial"/>
              </a:rPr>
              <a:t>, V.C., Allen, M.J., Yang, Y., </a:t>
            </a:r>
            <a:r>
              <a:rPr lang="en-US" sz="1500" dirty="0" err="1">
                <a:latin typeface="Arial"/>
                <a:cs typeface="Arial"/>
              </a:rPr>
              <a:t>Kaner</a:t>
            </a:r>
            <a:r>
              <a:rPr lang="en-US" sz="1500" dirty="0">
                <a:latin typeface="Arial"/>
                <a:cs typeface="Arial"/>
              </a:rPr>
              <a:t>, R.B. </a:t>
            </a:r>
            <a:r>
              <a:rPr lang="en-US" sz="1500" i="1" dirty="0">
                <a:latin typeface="Arial"/>
                <a:cs typeface="Arial"/>
              </a:rPr>
              <a:t>Nature Nanotech</a:t>
            </a:r>
            <a:r>
              <a:rPr lang="en-US" sz="1500" dirty="0">
                <a:latin typeface="Arial"/>
                <a:cs typeface="Arial"/>
              </a:rPr>
              <a:t>. </a:t>
            </a:r>
            <a:r>
              <a:rPr lang="en-US" sz="1500" b="1" dirty="0">
                <a:latin typeface="Arial"/>
                <a:cs typeface="Arial"/>
              </a:rPr>
              <a:t>4</a:t>
            </a:r>
            <a:r>
              <a:rPr lang="en-US" sz="1500" dirty="0">
                <a:latin typeface="Arial"/>
                <a:cs typeface="Arial"/>
              </a:rPr>
              <a:t>, 25 (2009). </a:t>
            </a:r>
          </a:p>
        </p:txBody>
      </p:sp>
      <p:grpSp>
        <p:nvGrpSpPr>
          <p:cNvPr id="12" name="Group 23"/>
          <p:cNvGrpSpPr>
            <a:grpSpLocks/>
          </p:cNvGrpSpPr>
          <p:nvPr/>
        </p:nvGrpSpPr>
        <p:grpSpPr bwMode="auto">
          <a:xfrm>
            <a:off x="0" y="0"/>
            <a:ext cx="9158431" cy="288600"/>
            <a:chOff x="0" y="0"/>
            <a:chExt cx="10160000" cy="304800"/>
          </a:xfrm>
        </p:grpSpPr>
        <p:pic>
          <p:nvPicPr>
            <p:cNvPr id="13" name="Picture 7" descr="cnsi_logo"/>
            <p:cNvPicPr>
              <a:picLocks noChangeAspect="1" noChangeArrowheads="1"/>
            </p:cNvPicPr>
            <p:nvPr/>
          </p:nvPicPr>
          <p:blipFill>
            <a:blip r:embed="rId4" cstate="print"/>
            <a:srcRect/>
            <a:stretch>
              <a:fillRect/>
            </a:stretch>
          </p:blipFill>
          <p:spPr bwMode="auto">
            <a:xfrm>
              <a:off x="9067800" y="0"/>
              <a:ext cx="1092200" cy="304800"/>
            </a:xfrm>
            <a:prstGeom prst="rect">
              <a:avLst/>
            </a:prstGeom>
            <a:noFill/>
            <a:ln w="9525">
              <a:noFill/>
              <a:miter lim="800000"/>
              <a:headEnd/>
              <a:tailEnd/>
            </a:ln>
          </p:spPr>
        </p:pic>
        <p:sp>
          <p:nvSpPr>
            <p:cNvPr id="14"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9" descr="F:\UCLA PhD Data\Projects\Graphene\Paper\Nature Nanotechnology Submission\Nature Nanotech\response\Images\Figure 3a.tif"/>
          <p:cNvPicPr>
            <a:picLocks noChangeAspect="1" noChangeArrowheads="1"/>
          </p:cNvPicPr>
          <p:nvPr/>
        </p:nvPicPr>
        <p:blipFill>
          <a:blip r:embed="rId3" cstate="print"/>
          <a:srcRect/>
          <a:stretch>
            <a:fillRect/>
          </a:stretch>
        </p:blipFill>
        <p:spPr bwMode="auto">
          <a:xfrm>
            <a:off x="609600" y="2017713"/>
            <a:ext cx="3292475" cy="2576512"/>
          </a:xfrm>
          <a:prstGeom prst="rect">
            <a:avLst/>
          </a:prstGeom>
          <a:noFill/>
          <a:ln w="9525">
            <a:noFill/>
            <a:miter lim="800000"/>
            <a:headEnd/>
            <a:tailEnd/>
          </a:ln>
        </p:spPr>
      </p:pic>
      <p:grpSp>
        <p:nvGrpSpPr>
          <p:cNvPr id="2" name="Group 23"/>
          <p:cNvGrpSpPr>
            <a:grpSpLocks/>
          </p:cNvGrpSpPr>
          <p:nvPr/>
        </p:nvGrpSpPr>
        <p:grpSpPr bwMode="auto">
          <a:xfrm>
            <a:off x="0" y="0"/>
            <a:ext cx="9144000" cy="274638"/>
            <a:chOff x="0" y="0"/>
            <a:chExt cx="10160000" cy="304800"/>
          </a:xfrm>
        </p:grpSpPr>
        <p:pic>
          <p:nvPicPr>
            <p:cNvPr id="69653" name="Picture 7" descr="cnsi_logo"/>
            <p:cNvPicPr>
              <a:picLocks noChangeAspect="1" noChangeArrowheads="1"/>
            </p:cNvPicPr>
            <p:nvPr/>
          </p:nvPicPr>
          <p:blipFill>
            <a:blip r:embed="rId4" cstate="print"/>
            <a:srcRect/>
            <a:stretch>
              <a:fillRect/>
            </a:stretch>
          </p:blipFill>
          <p:spPr bwMode="auto">
            <a:xfrm>
              <a:off x="9067800" y="0"/>
              <a:ext cx="1092200" cy="304800"/>
            </a:xfrm>
            <a:prstGeom prst="rect">
              <a:avLst/>
            </a:prstGeom>
            <a:noFill/>
            <a:ln w="9525">
              <a:noFill/>
              <a:miter lim="800000"/>
              <a:headEnd/>
              <a:tailEnd/>
            </a:ln>
          </p:spPr>
        </p:pic>
        <p:sp>
          <p:nvSpPr>
            <p:cNvPr id="69654"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grpSp>
        <p:nvGrpSpPr>
          <p:cNvPr id="3" name="Group 7"/>
          <p:cNvGrpSpPr>
            <a:grpSpLocks/>
          </p:cNvGrpSpPr>
          <p:nvPr/>
        </p:nvGrpSpPr>
        <p:grpSpPr bwMode="auto">
          <a:xfrm>
            <a:off x="3962400" y="2035175"/>
            <a:ext cx="3360737" cy="2536825"/>
            <a:chOff x="4495800" y="2590800"/>
            <a:chExt cx="2590800" cy="1981200"/>
          </a:xfrm>
        </p:grpSpPr>
        <p:pic>
          <p:nvPicPr>
            <p:cNvPr id="69650" name="Picture 2" descr="C:\Documents and Settings\vincent\My Documents\EXP\Projects\Graphene\Paper\Nature Nanotechnology Submission\version 15\Picture 5.tif"/>
            <p:cNvPicPr>
              <a:picLocks noChangeAspect="1" noChangeArrowheads="1"/>
            </p:cNvPicPr>
            <p:nvPr/>
          </p:nvPicPr>
          <p:blipFill>
            <a:blip r:embed="rId5" cstate="print"/>
            <a:srcRect t="50903" r="56410" b="1891"/>
            <a:stretch>
              <a:fillRect/>
            </a:stretch>
          </p:blipFill>
          <p:spPr bwMode="auto">
            <a:xfrm>
              <a:off x="4495800" y="2590800"/>
              <a:ext cx="2590800" cy="1981200"/>
            </a:xfrm>
            <a:prstGeom prst="rect">
              <a:avLst/>
            </a:prstGeom>
            <a:noFill/>
            <a:ln w="9525">
              <a:noFill/>
              <a:miter lim="800000"/>
              <a:headEnd/>
              <a:tailEnd/>
            </a:ln>
          </p:spPr>
        </p:pic>
        <p:cxnSp>
          <p:nvCxnSpPr>
            <p:cNvPr id="6" name="Straight Connector 5"/>
            <p:cNvCxnSpPr/>
            <p:nvPr/>
          </p:nvCxnSpPr>
          <p:spPr>
            <a:xfrm>
              <a:off x="6095316" y="4419504"/>
              <a:ext cx="763656" cy="24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9652" name="TextBox 6"/>
            <p:cNvSpPr txBox="1">
              <a:spLocks noChangeArrowheads="1"/>
            </p:cNvSpPr>
            <p:nvPr/>
          </p:nvSpPr>
          <p:spPr bwMode="auto">
            <a:xfrm>
              <a:off x="6240949" y="4143029"/>
              <a:ext cx="512775" cy="286394"/>
            </a:xfrm>
            <a:prstGeom prst="rect">
              <a:avLst/>
            </a:prstGeom>
            <a:noFill/>
            <a:ln w="9525">
              <a:noFill/>
              <a:miter lim="800000"/>
              <a:headEnd/>
              <a:tailEnd/>
            </a:ln>
          </p:spPr>
          <p:txBody>
            <a:bodyPr wrap="none">
              <a:spAutoFit/>
            </a:bodyPr>
            <a:lstStyle/>
            <a:p>
              <a:r>
                <a:rPr lang="en-US">
                  <a:solidFill>
                    <a:schemeClr val="bg1"/>
                  </a:solidFill>
                  <a:latin typeface="Times New Roman" charset="0"/>
                  <a:cs typeface="Times New Roman" charset="0"/>
                </a:rPr>
                <a:t>5 µm</a:t>
              </a:r>
            </a:p>
          </p:txBody>
        </p:sp>
      </p:grpSp>
      <p:sp>
        <p:nvSpPr>
          <p:cNvPr id="69637" name="Text Box 29"/>
          <p:cNvSpPr txBox="1">
            <a:spLocks noChangeArrowheads="1"/>
          </p:cNvSpPr>
          <p:nvPr/>
        </p:nvSpPr>
        <p:spPr bwMode="auto">
          <a:xfrm>
            <a:off x="0" y="434975"/>
            <a:ext cx="9143999" cy="621709"/>
          </a:xfrm>
          <a:prstGeom prst="rect">
            <a:avLst/>
          </a:prstGeom>
          <a:noFill/>
          <a:ln w="9525">
            <a:noFill/>
            <a:miter lim="800000"/>
            <a:headEnd/>
            <a:tailEnd/>
          </a:ln>
        </p:spPr>
        <p:txBody>
          <a:bodyPr wrap="square" lIns="82296" tIns="41148" rIns="82296" bIns="41148">
            <a:spAutoFit/>
          </a:bodyPr>
          <a:lstStyle/>
          <a:p>
            <a:pPr algn="ctr"/>
            <a:r>
              <a:rPr lang="en-US" sz="3500" dirty="0" smtClean="0">
                <a:latin typeface="Times New Roman"/>
                <a:cs typeface="Times New Roman"/>
              </a:rPr>
              <a:t>SEM &amp; AFM on the same specimen</a:t>
            </a:r>
            <a:endParaRPr lang="en-US" sz="3500" dirty="0">
              <a:latin typeface="Times New Roman"/>
              <a:cs typeface="Times New Roman"/>
            </a:endParaRPr>
          </a:p>
        </p:txBody>
      </p:sp>
      <p:pic>
        <p:nvPicPr>
          <p:cNvPr id="25606" name="Picture 27" descr="F:\UCLA PhD Data\Projects\Graphene\Paper\Nature Nanotechnology Submission\Nature Nanotech\response\Images\Figure 3d.tif"/>
          <p:cNvPicPr>
            <a:picLocks noChangeAspect="1" noChangeArrowheads="1"/>
          </p:cNvPicPr>
          <p:nvPr/>
        </p:nvPicPr>
        <p:blipFill>
          <a:blip r:embed="rId6" cstate="print"/>
          <a:srcRect b="19507"/>
          <a:stretch>
            <a:fillRect/>
          </a:stretch>
        </p:blipFill>
        <p:spPr bwMode="auto">
          <a:xfrm>
            <a:off x="6765925" y="1920875"/>
            <a:ext cx="2486025" cy="3359150"/>
          </a:xfrm>
          <a:prstGeom prst="rect">
            <a:avLst/>
          </a:prstGeom>
          <a:noFill/>
          <a:ln w="9525">
            <a:noFill/>
            <a:miter lim="800000"/>
            <a:headEnd/>
            <a:tailEnd/>
          </a:ln>
        </p:spPr>
      </p:pic>
      <p:sp>
        <p:nvSpPr>
          <p:cNvPr id="24" name="TextBox 23"/>
          <p:cNvSpPr txBox="1">
            <a:spLocks noChangeArrowheads="1"/>
          </p:cNvSpPr>
          <p:nvPr/>
        </p:nvSpPr>
        <p:spPr bwMode="auto">
          <a:xfrm>
            <a:off x="457200" y="5349875"/>
            <a:ext cx="8297863" cy="906463"/>
          </a:xfrm>
          <a:prstGeom prst="rect">
            <a:avLst/>
          </a:prstGeom>
          <a:solidFill>
            <a:schemeClr val="bg1">
              <a:lumMod val="95000"/>
            </a:schemeClr>
          </a:solidFill>
          <a:ln w="9525">
            <a:noFill/>
            <a:miter lim="800000"/>
            <a:headEnd/>
            <a:tailEnd/>
          </a:ln>
        </p:spPr>
        <p:txBody>
          <a:bodyPr lIns="82296" tIns="41148" rIns="82296" bIns="41148">
            <a:spAutoFit/>
          </a:bodyPr>
          <a:lstStyle/>
          <a:p>
            <a:r>
              <a:rPr lang="en-US"/>
              <a:t>Height profiles show step height from SiO</a:t>
            </a:r>
            <a:r>
              <a:rPr lang="en-US" baseline="-25000"/>
              <a:t>2</a:t>
            </a:r>
            <a:r>
              <a:rPr lang="en-US"/>
              <a:t> to chemically converted graphene of 0.6 nm for a given cross-section. The result suggests that most of the oxygen moieties have been removed. </a:t>
            </a:r>
          </a:p>
        </p:txBody>
      </p:sp>
      <p:pic>
        <p:nvPicPr>
          <p:cNvPr id="69640" name="Picture 5" descr="kanerlogo2"/>
          <p:cNvPicPr>
            <a:picLocks noChangeAspect="1" noChangeArrowheads="1"/>
          </p:cNvPicPr>
          <p:nvPr/>
        </p:nvPicPr>
        <p:blipFill>
          <a:blip r:embed="rId7" cstate="print"/>
          <a:srcRect/>
          <a:stretch>
            <a:fillRect/>
          </a:stretch>
        </p:blipFill>
        <p:spPr bwMode="auto">
          <a:xfrm>
            <a:off x="0" y="6291263"/>
            <a:ext cx="1417638" cy="566737"/>
          </a:xfrm>
          <a:prstGeom prst="rect">
            <a:avLst/>
          </a:prstGeom>
          <a:noFill/>
          <a:ln w="9525">
            <a:noFill/>
            <a:miter lim="800000"/>
            <a:headEnd/>
            <a:tailEnd/>
          </a:ln>
        </p:spPr>
      </p:pic>
      <p:grpSp>
        <p:nvGrpSpPr>
          <p:cNvPr id="4" name="Group 27"/>
          <p:cNvGrpSpPr>
            <a:grpSpLocks/>
          </p:cNvGrpSpPr>
          <p:nvPr/>
        </p:nvGrpSpPr>
        <p:grpSpPr bwMode="auto">
          <a:xfrm>
            <a:off x="609600" y="1989138"/>
            <a:ext cx="6308725" cy="2605087"/>
            <a:chOff x="288" y="1253"/>
            <a:chExt cx="3974" cy="1641"/>
          </a:xfrm>
        </p:grpSpPr>
        <p:grpSp>
          <p:nvGrpSpPr>
            <p:cNvPr id="5" name="Group 17"/>
            <p:cNvGrpSpPr>
              <a:grpSpLocks/>
            </p:cNvGrpSpPr>
            <p:nvPr/>
          </p:nvGrpSpPr>
          <p:grpSpPr bwMode="auto">
            <a:xfrm>
              <a:off x="2491" y="1253"/>
              <a:ext cx="1771" cy="1641"/>
              <a:chOff x="990600" y="838200"/>
              <a:chExt cx="3581400" cy="3524250"/>
            </a:xfrm>
          </p:grpSpPr>
          <p:pic>
            <p:nvPicPr>
              <p:cNvPr id="69644" name="Picture 4" descr="vincent"/>
              <p:cNvPicPr>
                <a:picLocks noChangeAspect="1" noChangeArrowheads="1"/>
              </p:cNvPicPr>
              <p:nvPr/>
            </p:nvPicPr>
            <p:blipFill>
              <a:blip r:embed="rId8" cstate="print"/>
              <a:srcRect l="2704" t="6688" r="50000" b="34714"/>
              <a:stretch>
                <a:fillRect/>
              </a:stretch>
            </p:blipFill>
            <p:spPr bwMode="auto">
              <a:xfrm>
                <a:off x="990600" y="838200"/>
                <a:ext cx="3581400" cy="3505201"/>
              </a:xfrm>
              <a:prstGeom prst="rect">
                <a:avLst/>
              </a:prstGeom>
              <a:noFill/>
              <a:ln w="9525">
                <a:noFill/>
                <a:miter lim="800000"/>
                <a:headEnd/>
                <a:tailEnd/>
              </a:ln>
            </p:spPr>
          </p:pic>
          <p:pic>
            <p:nvPicPr>
              <p:cNvPr id="69645" name="Picture 7" descr="Graph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514600" y="1295400"/>
                <a:ext cx="1981200" cy="1581150"/>
              </a:xfrm>
              <a:prstGeom prst="rect">
                <a:avLst/>
              </a:prstGeom>
              <a:noFill/>
              <a:ln w="9525">
                <a:noFill/>
                <a:miter lim="800000"/>
                <a:headEnd/>
                <a:tailEnd/>
              </a:ln>
            </p:spPr>
          </p:pic>
          <p:pic>
            <p:nvPicPr>
              <p:cNvPr id="69646" name="Picture 9" descr="Graph5"/>
              <p:cNvPicPr>
                <a:picLocks noChangeAspect="1" noChangeArrowheads="1"/>
              </p:cNvPicPr>
              <p:nvPr/>
            </p:nvPicPr>
            <p:blipFill>
              <a:blip r:embed="rId10" cstate="print">
                <a:clrChange>
                  <a:clrFrom>
                    <a:srgbClr val="FFFFFF"/>
                  </a:clrFrom>
                  <a:clrTo>
                    <a:srgbClr val="FFFFFF">
                      <a:alpha val="0"/>
                    </a:srgbClr>
                  </a:clrTo>
                </a:clrChange>
              </a:blip>
              <a:srcRect l="23810"/>
              <a:stretch>
                <a:fillRect/>
              </a:stretch>
            </p:blipFill>
            <p:spPr bwMode="auto">
              <a:xfrm rot="5400000">
                <a:off x="2466975" y="2867025"/>
                <a:ext cx="1314450" cy="1676400"/>
              </a:xfrm>
              <a:prstGeom prst="rect">
                <a:avLst/>
              </a:prstGeom>
              <a:noFill/>
              <a:ln w="9525">
                <a:noFill/>
                <a:miter lim="800000"/>
                <a:headEnd/>
                <a:tailEnd/>
              </a:ln>
            </p:spPr>
          </p:pic>
          <p:pic>
            <p:nvPicPr>
              <p:cNvPr id="69647" name="Picture 21" descr="Picture1.jpg"/>
              <p:cNvPicPr>
                <a:picLocks noChangeAspect="1"/>
              </p:cNvPicPr>
              <p:nvPr/>
            </p:nvPicPr>
            <p:blipFill>
              <a:blip r:embed="rId11" cstate="print">
                <a:clrChange>
                  <a:clrFrom>
                    <a:srgbClr val="FFFFFF"/>
                  </a:clrFrom>
                  <a:clrTo>
                    <a:srgbClr val="FFFFFF">
                      <a:alpha val="0"/>
                    </a:srgbClr>
                  </a:clrTo>
                </a:clrChange>
              </a:blip>
              <a:srcRect/>
              <a:stretch>
                <a:fillRect/>
              </a:stretch>
            </p:blipFill>
            <p:spPr bwMode="auto">
              <a:xfrm rot="-2292310">
                <a:off x="3234256" y="900964"/>
                <a:ext cx="775024" cy="856050"/>
              </a:xfrm>
              <a:prstGeom prst="rect">
                <a:avLst/>
              </a:prstGeom>
              <a:noFill/>
              <a:ln w="9525">
                <a:noFill/>
                <a:miter lim="800000"/>
                <a:headEnd/>
                <a:tailEnd/>
              </a:ln>
            </p:spPr>
          </p:pic>
          <p:cxnSp>
            <p:nvCxnSpPr>
              <p:cNvPr id="23" name="Straight Connector 22"/>
              <p:cNvCxnSpPr/>
              <p:nvPr/>
            </p:nvCxnSpPr>
            <p:spPr bwMode="auto">
              <a:xfrm>
                <a:off x="990600" y="4115474"/>
                <a:ext cx="175328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9649" name="TextBox 10"/>
              <p:cNvSpPr txBox="1">
                <a:spLocks noChangeArrowheads="1"/>
              </p:cNvSpPr>
              <p:nvPr/>
            </p:nvSpPr>
            <p:spPr bwMode="auto">
              <a:xfrm>
                <a:off x="1524511" y="3733197"/>
                <a:ext cx="887755" cy="496100"/>
              </a:xfrm>
              <a:prstGeom prst="rect">
                <a:avLst/>
              </a:prstGeom>
              <a:noFill/>
              <a:ln w="9525">
                <a:noFill/>
                <a:miter lim="800000"/>
                <a:headEnd/>
                <a:tailEnd/>
              </a:ln>
            </p:spPr>
            <p:txBody>
              <a:bodyPr wrap="none">
                <a:spAutoFit/>
              </a:bodyPr>
              <a:lstStyle/>
              <a:p>
                <a:r>
                  <a:rPr lang="en-US">
                    <a:solidFill>
                      <a:schemeClr val="bg1"/>
                    </a:solidFill>
                  </a:rPr>
                  <a:t>5 µm</a:t>
                </a:r>
              </a:p>
            </p:txBody>
          </p:sp>
        </p:grpSp>
        <p:pic>
          <p:nvPicPr>
            <p:cNvPr id="69643" name="Picture 26" descr="CCG - SEM and AFM"/>
            <p:cNvPicPr>
              <a:picLocks noChangeAspect="1" noChangeArrowheads="1"/>
            </p:cNvPicPr>
            <p:nvPr/>
          </p:nvPicPr>
          <p:blipFill>
            <a:blip r:embed="rId12" cstate="print"/>
            <a:srcRect/>
            <a:stretch>
              <a:fillRect/>
            </a:stretch>
          </p:blipFill>
          <p:spPr bwMode="auto">
            <a:xfrm>
              <a:off x="288" y="1277"/>
              <a:ext cx="2112" cy="1614"/>
            </a:xfrm>
            <a:prstGeom prst="rect">
              <a:avLst/>
            </a:prstGeom>
            <a:noFill/>
            <a:ln w="9525">
              <a:noFill/>
              <a:miter lim="800000"/>
              <a:headEnd/>
              <a:tailEnd/>
            </a:ln>
          </p:spPr>
        </p:pic>
      </p:grpSp>
      <p:sp>
        <p:nvSpPr>
          <p:cNvPr id="26" name="Text Box 18"/>
          <p:cNvSpPr txBox="1">
            <a:spLocks noChangeArrowheads="1"/>
          </p:cNvSpPr>
          <p:nvPr/>
        </p:nvSpPr>
        <p:spPr bwMode="auto">
          <a:xfrm>
            <a:off x="6216058" y="6477000"/>
            <a:ext cx="2775542" cy="313932"/>
          </a:xfrm>
          <a:prstGeom prst="rect">
            <a:avLst/>
          </a:prstGeom>
          <a:noFill/>
          <a:ln w="9525">
            <a:noFill/>
            <a:miter lim="800000"/>
            <a:headEnd/>
            <a:tailEnd/>
          </a:ln>
        </p:spPr>
        <p:txBody>
          <a:bodyPr wrap="none" lIns="82296" tIns="41148" rIns="82296" bIns="41148">
            <a:spAutoFit/>
          </a:bodyPr>
          <a:lstStyle/>
          <a:p>
            <a:pPr algn="r" eaLnBrk="0" hangingPunct="0"/>
            <a:r>
              <a:rPr lang="en-US" sz="1500" i="1" dirty="0" smtClean="0">
                <a:latin typeface="Arial"/>
                <a:cs typeface="Arial"/>
              </a:rPr>
              <a:t>Nature </a:t>
            </a:r>
            <a:r>
              <a:rPr lang="en-US" sz="1500" i="1" dirty="0">
                <a:latin typeface="Arial"/>
                <a:cs typeface="Arial"/>
              </a:rPr>
              <a:t>Nanotech</a:t>
            </a:r>
            <a:r>
              <a:rPr lang="en-US" sz="1500" dirty="0">
                <a:latin typeface="Arial"/>
                <a:cs typeface="Arial"/>
              </a:rPr>
              <a:t>. </a:t>
            </a:r>
            <a:r>
              <a:rPr lang="en-US" sz="1500" b="1" dirty="0">
                <a:latin typeface="Arial"/>
                <a:cs typeface="Arial"/>
              </a:rPr>
              <a:t>4</a:t>
            </a:r>
            <a:r>
              <a:rPr lang="en-US" sz="1500" dirty="0">
                <a:latin typeface="Arial"/>
                <a:cs typeface="Arial"/>
              </a:rPr>
              <a:t>, 25 (2009</a:t>
            </a:r>
            <a:r>
              <a:rPr lang="en-US" sz="1500" dirty="0" smtClean="0">
                <a:latin typeface="Arial"/>
                <a:cs typeface="Arial"/>
              </a:rPr>
              <a:t>)</a:t>
            </a:r>
            <a:endParaRPr lang="en-US" sz="1500" dirty="0">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55" presetClass="exit" presetSubtype="0" fill="hold" nodeType="withEffect">
                                  <p:stCondLst>
                                    <p:cond delay="0"/>
                                  </p:stCondLst>
                                  <p:childTnLst>
                                    <p:anim calcmode="lin" valueType="num">
                                      <p:cBhvr>
                                        <p:cTn id="12" dur="1000"/>
                                        <p:tgtEl>
                                          <p:spTgt spid="32770"/>
                                        </p:tgtEl>
                                        <p:attrNameLst>
                                          <p:attrName>ppt_w</p:attrName>
                                        </p:attrNameLst>
                                      </p:cBhvr>
                                      <p:tavLst>
                                        <p:tav tm="0">
                                          <p:val>
                                            <p:strVal val="ppt_w"/>
                                          </p:val>
                                        </p:tav>
                                        <p:tav tm="100000">
                                          <p:val>
                                            <p:strVal val="ppt_w*0.70"/>
                                          </p:val>
                                        </p:tav>
                                      </p:tavLst>
                                    </p:anim>
                                    <p:anim calcmode="lin" valueType="num">
                                      <p:cBhvr>
                                        <p:cTn id="13" dur="1000"/>
                                        <p:tgtEl>
                                          <p:spTgt spid="32770"/>
                                        </p:tgtEl>
                                        <p:attrNameLst>
                                          <p:attrName>ppt_h</p:attrName>
                                        </p:attrNameLst>
                                      </p:cBhvr>
                                      <p:tavLst>
                                        <p:tav tm="0">
                                          <p:val>
                                            <p:strVal val="ppt_h"/>
                                          </p:val>
                                        </p:tav>
                                        <p:tav tm="100000">
                                          <p:val>
                                            <p:strVal val="ppt_h"/>
                                          </p:val>
                                        </p:tav>
                                      </p:tavLst>
                                    </p:anim>
                                    <p:animEffect transition="out" filter="fade">
                                      <p:cBhvr>
                                        <p:cTn id="14" dur="1000"/>
                                        <p:tgtEl>
                                          <p:spTgt spid="32770"/>
                                        </p:tgtEl>
                                      </p:cBhvr>
                                    </p:animEffect>
                                    <p:set>
                                      <p:cBhvr>
                                        <p:cTn id="15" dur="1" fill="hold">
                                          <p:stCondLst>
                                            <p:cond delay="999"/>
                                          </p:stCondLst>
                                        </p:cTn>
                                        <p:tgtEl>
                                          <p:spTgt spid="32770"/>
                                        </p:tgtEl>
                                        <p:attrNameLst>
                                          <p:attrName>style.visibility</p:attrName>
                                        </p:attrNameLst>
                                      </p:cBhvr>
                                      <p:to>
                                        <p:strVal val="hidden"/>
                                      </p:to>
                                    </p:set>
                                  </p:childTnLst>
                                </p:cTn>
                              </p:par>
                              <p:par>
                                <p:cTn id="16" presetID="55" presetClass="exit" presetSubtype="0" fill="hold" nodeType="withEffect">
                                  <p:stCondLst>
                                    <p:cond delay="0"/>
                                  </p:stCondLst>
                                  <p:childTnLst>
                                    <p:anim calcmode="lin" valueType="num">
                                      <p:cBhvr>
                                        <p:cTn id="17" dur="1000"/>
                                        <p:tgtEl>
                                          <p:spTgt spid="3"/>
                                        </p:tgtEl>
                                        <p:attrNameLst>
                                          <p:attrName>ppt_w</p:attrName>
                                        </p:attrNameLst>
                                      </p:cBhvr>
                                      <p:tavLst>
                                        <p:tav tm="0">
                                          <p:val>
                                            <p:strVal val="ppt_w"/>
                                          </p:val>
                                        </p:tav>
                                        <p:tav tm="100000">
                                          <p:val>
                                            <p:strVal val="ppt_w*0.70"/>
                                          </p:val>
                                        </p:tav>
                                      </p:tavLst>
                                    </p:anim>
                                    <p:anim calcmode="lin" valueType="num">
                                      <p:cBhvr>
                                        <p:cTn id="18" dur="1000"/>
                                        <p:tgtEl>
                                          <p:spTgt spid="3"/>
                                        </p:tgtEl>
                                        <p:attrNameLst>
                                          <p:attrName>ppt_h</p:attrName>
                                        </p:attrNameLst>
                                      </p:cBhvr>
                                      <p:tavLst>
                                        <p:tav tm="0">
                                          <p:val>
                                            <p:strVal val="ppt_h"/>
                                          </p:val>
                                        </p:tav>
                                        <p:tav tm="100000">
                                          <p:val>
                                            <p:strVal val="ppt_h"/>
                                          </p:val>
                                        </p:tav>
                                      </p:tavLst>
                                    </p:anim>
                                    <p:animEffect transition="out" filter="fade">
                                      <p:cBhvr>
                                        <p:cTn id="19" dur="1000"/>
                                        <p:tgtEl>
                                          <p:spTgt spid="3"/>
                                        </p:tgtEl>
                                      </p:cBhvr>
                                    </p:animEffect>
                                    <p:set>
                                      <p:cBhvr>
                                        <p:cTn id="20" dur="1" fill="hold">
                                          <p:stCondLst>
                                            <p:cond delay="999"/>
                                          </p:stCondLst>
                                        </p:cTn>
                                        <p:tgtEl>
                                          <p:spTgt spid="3"/>
                                        </p:tgtEl>
                                        <p:attrNameLst>
                                          <p:attrName>style.visibility</p:attrName>
                                        </p:attrNameLst>
                                      </p:cBhvr>
                                      <p:to>
                                        <p:strVal val="hidden"/>
                                      </p:to>
                                    </p:set>
                                  </p:childTnLst>
                                </p:cTn>
                              </p:par>
                              <p:par>
                                <p:cTn id="21" presetID="34" presetClass="entr" presetSubtype="0" fill="hold" nodeType="withEffect">
                                  <p:stCondLst>
                                    <p:cond delay="0"/>
                                  </p:stCondLst>
                                  <p:childTnLst>
                                    <p:set>
                                      <p:cBhvr>
                                        <p:cTn id="22" dur="1" fill="hold">
                                          <p:stCondLst>
                                            <p:cond delay="0"/>
                                          </p:stCondLst>
                                        </p:cTn>
                                        <p:tgtEl>
                                          <p:spTgt spid="25606"/>
                                        </p:tgtEl>
                                        <p:attrNameLst>
                                          <p:attrName>style.visibility</p:attrName>
                                        </p:attrNameLst>
                                      </p:cBhvr>
                                      <p:to>
                                        <p:strVal val="visible"/>
                                      </p:to>
                                    </p:set>
                                    <p:anim from="(-#ppt_w/2)" to="(#ppt_x)" calcmode="lin" valueType="num">
                                      <p:cBhvr>
                                        <p:cTn id="23" dur="600" fill="hold">
                                          <p:stCondLst>
                                            <p:cond delay="0"/>
                                          </p:stCondLst>
                                        </p:cTn>
                                        <p:tgtEl>
                                          <p:spTgt spid="25606"/>
                                        </p:tgtEl>
                                        <p:attrNameLst>
                                          <p:attrName>ppt_x</p:attrName>
                                        </p:attrNameLst>
                                      </p:cBhvr>
                                    </p:anim>
                                    <p:anim from="0" to="-1.0" calcmode="lin" valueType="num">
                                      <p:cBhvr>
                                        <p:cTn id="24" dur="200" decel="50000" autoRev="1" fill="hold">
                                          <p:stCondLst>
                                            <p:cond delay="600"/>
                                          </p:stCondLst>
                                        </p:cTn>
                                        <p:tgtEl>
                                          <p:spTgt spid="25606"/>
                                        </p:tgtEl>
                                        <p:attrNameLst>
                                          <p:attrName>xshear</p:attrName>
                                        </p:attrNameLst>
                                      </p:cBhvr>
                                    </p:anim>
                                    <p:animScale>
                                      <p:cBhvr>
                                        <p:cTn id="25" dur="200" decel="100000" autoRev="1" fill="hold">
                                          <p:stCondLst>
                                            <p:cond delay="600"/>
                                          </p:stCondLst>
                                        </p:cTn>
                                        <p:tgtEl>
                                          <p:spTgt spid="25606"/>
                                        </p:tgtEl>
                                      </p:cBhvr>
                                      <p:from x="100000" y="100000"/>
                                      <p:to x="80000" y="100000"/>
                                    </p:animScale>
                                    <p:anim by="(#ppt_h/3+#ppt_w*0.1)" calcmode="lin" valueType="num">
                                      <p:cBhvr additive="sum">
                                        <p:cTn id="26" dur="200" decel="100000" autoRev="1" fill="hold">
                                          <p:stCondLst>
                                            <p:cond delay="600"/>
                                          </p:stCondLst>
                                        </p:cTn>
                                        <p:tgtEl>
                                          <p:spTgt spid="25606"/>
                                        </p:tgtEl>
                                        <p:attrNameLst>
                                          <p:attrName>ppt_x</p:attrName>
                                        </p:attrNameLst>
                                      </p:cBhvr>
                                    </p:anim>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838200" y="1828800"/>
            <a:ext cx="7473950" cy="3700463"/>
            <a:chOff x="1403350" y="2894013"/>
            <a:chExt cx="6451600" cy="3016250"/>
          </a:xfrm>
          <a:noFill/>
        </p:grpSpPr>
        <p:pic>
          <p:nvPicPr>
            <p:cNvPr id="58370" name="Picture 2"/>
            <p:cNvPicPr>
              <a:picLocks noChangeAspect="1"/>
            </p:cNvPicPr>
            <p:nvPr/>
          </p:nvPicPr>
          <p:blipFill>
            <a:blip r:embed="rId3" cstate="print"/>
            <a:srcRect/>
            <a:stretch>
              <a:fillRect/>
            </a:stretch>
          </p:blipFill>
          <p:spPr bwMode="auto">
            <a:xfrm>
              <a:off x="5180030" y="2894013"/>
              <a:ext cx="2674920" cy="2955433"/>
            </a:xfrm>
            <a:prstGeom prst="rect">
              <a:avLst/>
            </a:prstGeom>
            <a:grpFill/>
            <a:ln w="0" cap="sq" cmpd="sng" algn="ctr">
              <a:solidFill>
                <a:srgbClr val="000000"/>
              </a:solidFill>
              <a:prstDash val="solid"/>
              <a:miter lim="800000"/>
              <a:headEnd type="none" w="med" len="med"/>
              <a:tailEnd type="none" w="med" len="med"/>
            </a:ln>
            <a:effectLst>
              <a:outerShdw blurRad="63500" dist="38100" dir="2700000" algn="tl" rotWithShape="0">
                <a:srgbClr val="000000">
                  <a:alpha val="42999"/>
                </a:srgbClr>
              </a:outerShdw>
            </a:effectLst>
          </p:spPr>
        </p:pic>
        <p:pic>
          <p:nvPicPr>
            <p:cNvPr id="58373" name="Picture 5"/>
            <p:cNvPicPr>
              <a:picLocks noChangeAspect="1"/>
            </p:cNvPicPr>
            <p:nvPr/>
          </p:nvPicPr>
          <p:blipFill>
            <a:blip r:embed="rId4" cstate="print"/>
            <a:srcRect/>
            <a:stretch>
              <a:fillRect/>
            </a:stretch>
          </p:blipFill>
          <p:spPr bwMode="auto">
            <a:xfrm>
              <a:off x="1403350" y="2903071"/>
              <a:ext cx="2811955" cy="3007192"/>
            </a:xfrm>
            <a:prstGeom prst="rect">
              <a:avLst/>
            </a:prstGeom>
            <a:grpFill/>
            <a:ln w="0" cap="sq" cmpd="sng" algn="ctr">
              <a:solidFill>
                <a:srgbClr val="000000"/>
              </a:solidFill>
              <a:prstDash val="solid"/>
              <a:miter lim="800000"/>
              <a:headEnd type="none" w="med" len="med"/>
              <a:tailEnd type="none" w="med" len="med"/>
            </a:ln>
            <a:effectLst>
              <a:outerShdw blurRad="63500" dist="38100" dir="2700000" algn="tl" rotWithShape="0">
                <a:srgbClr val="000000">
                  <a:alpha val="42999"/>
                </a:srgbClr>
              </a:outerShdw>
            </a:effectLst>
          </p:spPr>
        </p:pic>
      </p:grpSp>
      <p:sp>
        <p:nvSpPr>
          <p:cNvPr id="61444" name="Text Box 25"/>
          <p:cNvSpPr txBox="1">
            <a:spLocks noChangeArrowheads="1"/>
          </p:cNvSpPr>
          <p:nvPr/>
        </p:nvSpPr>
        <p:spPr bwMode="auto">
          <a:xfrm>
            <a:off x="0" y="400413"/>
            <a:ext cx="9144000" cy="575542"/>
          </a:xfrm>
          <a:prstGeom prst="rect">
            <a:avLst/>
          </a:prstGeom>
          <a:noFill/>
          <a:ln w="9525">
            <a:noFill/>
            <a:miter lim="800000"/>
            <a:headEnd/>
            <a:tailEnd/>
          </a:ln>
        </p:spPr>
        <p:txBody>
          <a:bodyPr wrap="square" lIns="82296" tIns="41148" rIns="82296" bIns="41148">
            <a:spAutoFit/>
          </a:bodyPr>
          <a:lstStyle/>
          <a:p>
            <a:pPr algn="ctr"/>
            <a:r>
              <a:rPr lang="en-US" sz="3200" dirty="0">
                <a:latin typeface="Times New Roman"/>
                <a:cs typeface="Times New Roman"/>
              </a:rPr>
              <a:t>Flexible Chemically Converted </a:t>
            </a:r>
            <a:r>
              <a:rPr lang="en-US" sz="3200" dirty="0" err="1">
                <a:latin typeface="Times New Roman"/>
                <a:cs typeface="Times New Roman"/>
              </a:rPr>
              <a:t>Graphene</a:t>
            </a:r>
            <a:r>
              <a:rPr lang="en-US" sz="3200" dirty="0">
                <a:latin typeface="Times New Roman"/>
                <a:cs typeface="Times New Roman"/>
              </a:rPr>
              <a:t> Films</a:t>
            </a:r>
          </a:p>
        </p:txBody>
      </p:sp>
      <p:sp>
        <p:nvSpPr>
          <p:cNvPr id="61445" name="Rectangle 14"/>
          <p:cNvSpPr>
            <a:spLocks noChangeArrowheads="1"/>
          </p:cNvSpPr>
          <p:nvPr/>
        </p:nvSpPr>
        <p:spPr bwMode="auto">
          <a:xfrm>
            <a:off x="5055411" y="6477000"/>
            <a:ext cx="4079718" cy="313932"/>
          </a:xfrm>
          <a:prstGeom prst="rect">
            <a:avLst/>
          </a:prstGeom>
          <a:noFill/>
          <a:ln w="9525">
            <a:noFill/>
            <a:miter lim="800000"/>
            <a:headEnd/>
            <a:tailEnd/>
          </a:ln>
        </p:spPr>
        <p:txBody>
          <a:bodyPr wrap="none" lIns="82296" tIns="41148" rIns="82296" bIns="41148">
            <a:spAutoFit/>
          </a:bodyPr>
          <a:lstStyle/>
          <a:p>
            <a:pPr algn="r" eaLnBrk="0" hangingPunct="0"/>
            <a:r>
              <a:rPr lang="de-DE" sz="1500" dirty="0">
                <a:latin typeface="Arial"/>
                <a:cs typeface="Arial"/>
              </a:rPr>
              <a:t>Li, D., Kaner</a:t>
            </a:r>
            <a:r>
              <a:rPr lang="de-DE" sz="1500" i="1" dirty="0">
                <a:latin typeface="Arial"/>
                <a:cs typeface="Arial"/>
              </a:rPr>
              <a:t>, </a:t>
            </a:r>
            <a:r>
              <a:rPr lang="de-DE" sz="1500" dirty="0">
                <a:latin typeface="Arial"/>
                <a:cs typeface="Arial"/>
              </a:rPr>
              <a:t>R</a:t>
            </a:r>
            <a:r>
              <a:rPr lang="de-DE" sz="1500" dirty="0" smtClean="0">
                <a:latin typeface="Arial"/>
                <a:cs typeface="Arial"/>
              </a:rPr>
              <a:t>.B</a:t>
            </a:r>
            <a:r>
              <a:rPr lang="de-DE" sz="1500" dirty="0">
                <a:latin typeface="Arial"/>
                <a:cs typeface="Arial"/>
              </a:rPr>
              <a:t>.</a:t>
            </a:r>
            <a:r>
              <a:rPr lang="de-DE" sz="1500" i="1" dirty="0">
                <a:latin typeface="Arial"/>
                <a:cs typeface="Arial"/>
              </a:rPr>
              <a:t> Science</a:t>
            </a:r>
            <a:r>
              <a:rPr lang="de-DE" sz="1500" dirty="0">
                <a:latin typeface="Arial"/>
                <a:cs typeface="Arial"/>
              </a:rPr>
              <a:t>, </a:t>
            </a:r>
            <a:r>
              <a:rPr lang="de-DE" sz="1500" b="1" dirty="0">
                <a:latin typeface="Arial"/>
                <a:cs typeface="Arial"/>
              </a:rPr>
              <a:t>315</a:t>
            </a:r>
            <a:r>
              <a:rPr lang="de-DE" sz="1500" dirty="0" smtClean="0">
                <a:latin typeface="Arial"/>
                <a:cs typeface="Arial"/>
              </a:rPr>
              <a:t>, 1379 </a:t>
            </a:r>
            <a:r>
              <a:rPr lang="de-DE" sz="1500" dirty="0">
                <a:latin typeface="Arial"/>
                <a:cs typeface="Arial"/>
              </a:rPr>
              <a:t>(2008).</a:t>
            </a:r>
            <a:endParaRPr lang="en-US" sz="1500" dirty="0">
              <a:latin typeface="Arial"/>
              <a:cs typeface="Arial"/>
            </a:endParaRPr>
          </a:p>
        </p:txBody>
      </p:sp>
      <p:pic>
        <p:nvPicPr>
          <p:cNvPr id="11" name="Picture 33" descr="kanerlogo2"/>
          <p:cNvPicPr>
            <a:picLocks noChangeAspect="1" noChangeArrowheads="1"/>
          </p:cNvPicPr>
          <p:nvPr/>
        </p:nvPicPr>
        <p:blipFill>
          <a:blip r:embed="rId5" cstate="print"/>
          <a:srcRect/>
          <a:stretch>
            <a:fillRect/>
          </a:stretch>
        </p:blipFill>
        <p:spPr bwMode="auto">
          <a:xfrm>
            <a:off x="0" y="6248400"/>
            <a:ext cx="1525588" cy="609600"/>
          </a:xfrm>
          <a:prstGeom prst="rect">
            <a:avLst/>
          </a:prstGeom>
          <a:noFill/>
          <a:ln w="9525">
            <a:noFill/>
            <a:miter lim="800000"/>
            <a:headEnd/>
            <a:tailEnd/>
          </a:ln>
        </p:spPr>
      </p:pic>
      <p:grpSp>
        <p:nvGrpSpPr>
          <p:cNvPr id="12" name="Group 23"/>
          <p:cNvGrpSpPr>
            <a:grpSpLocks/>
          </p:cNvGrpSpPr>
          <p:nvPr/>
        </p:nvGrpSpPr>
        <p:grpSpPr bwMode="auto">
          <a:xfrm>
            <a:off x="0" y="0"/>
            <a:ext cx="9158431" cy="288600"/>
            <a:chOff x="0" y="0"/>
            <a:chExt cx="10160000" cy="304800"/>
          </a:xfrm>
        </p:grpSpPr>
        <p:pic>
          <p:nvPicPr>
            <p:cNvPr id="13" name="Picture 7" descr="cnsi_logo"/>
            <p:cNvPicPr>
              <a:picLocks noChangeAspect="1" noChangeArrowheads="1"/>
            </p:cNvPicPr>
            <p:nvPr/>
          </p:nvPicPr>
          <p:blipFill>
            <a:blip r:embed="rId6" cstate="print"/>
            <a:srcRect/>
            <a:stretch>
              <a:fillRect/>
            </a:stretch>
          </p:blipFill>
          <p:spPr bwMode="auto">
            <a:xfrm>
              <a:off x="9067800" y="0"/>
              <a:ext cx="1092200" cy="304800"/>
            </a:xfrm>
            <a:prstGeom prst="rect">
              <a:avLst/>
            </a:prstGeom>
            <a:noFill/>
            <a:ln w="9525">
              <a:noFill/>
              <a:miter lim="800000"/>
              <a:headEnd/>
              <a:tailEnd/>
            </a:ln>
          </p:spPr>
        </p:pic>
        <p:sp>
          <p:nvSpPr>
            <p:cNvPr id="14"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58"/>
          <p:cNvGrpSpPr>
            <a:grpSpLocks/>
          </p:cNvGrpSpPr>
          <p:nvPr/>
        </p:nvGrpSpPr>
        <p:grpSpPr bwMode="auto">
          <a:xfrm>
            <a:off x="304800" y="2324100"/>
            <a:ext cx="2408238" cy="685800"/>
            <a:chOff x="2481262" y="3651250"/>
            <a:chExt cx="2827338" cy="838200"/>
          </a:xfrm>
        </p:grpSpPr>
        <p:sp>
          <p:nvSpPr>
            <p:cNvPr id="88165" name="AutoShape 251" descr="Granite"/>
            <p:cNvSpPr>
              <a:spLocks noChangeArrowheads="1"/>
            </p:cNvSpPr>
            <p:nvPr/>
          </p:nvSpPr>
          <p:spPr bwMode="auto">
            <a:xfrm>
              <a:off x="2481262" y="3651250"/>
              <a:ext cx="2827338" cy="838200"/>
            </a:xfrm>
            <a:prstGeom prst="parallelogram">
              <a:avLst>
                <a:gd name="adj" fmla="val 106737"/>
              </a:avLst>
            </a:prstGeom>
            <a:blipFill dpi="0" rotWithShape="0">
              <a:blip r:embed="rId3" cstate="print">
                <a:alphaModFix amt="40000"/>
              </a:blip>
              <a:srcRect/>
              <a:tile tx="0" ty="0" sx="100000" sy="100000" flip="none" algn="tl"/>
            </a:blipFill>
            <a:ln w="9525">
              <a:miter lim="800000"/>
              <a:headEnd/>
              <a:tailEnd/>
            </a:ln>
            <a:scene3d>
              <a:camera prst="legacyObliqueBottom"/>
              <a:lightRig rig="legacyFlat3" dir="b"/>
            </a:scene3d>
            <a:sp3d extrusionH="125400" prstMaterial="legacyMatte">
              <a:bevelT w="13500" h="13500" prst="angle"/>
              <a:bevelB w="13500" h="13500" prst="angle"/>
              <a:extrusionClr>
                <a:srgbClr val="DDDDDD"/>
              </a:extrusionClr>
            </a:sp3d>
          </p:spPr>
          <p:txBody>
            <a:bodyPr wrap="none" anchor="ctr">
              <a:flatTx/>
            </a:bodyPr>
            <a:lstStyle/>
            <a:p>
              <a:endParaRPr lang="en-US"/>
            </a:p>
          </p:txBody>
        </p:sp>
        <p:sp>
          <p:nvSpPr>
            <p:cNvPr id="88166" name="AutoShape 253"/>
            <p:cNvSpPr>
              <a:spLocks noChangeArrowheads="1"/>
            </p:cNvSpPr>
            <p:nvPr/>
          </p:nvSpPr>
          <p:spPr bwMode="auto">
            <a:xfrm>
              <a:off x="3632200" y="4108450"/>
              <a:ext cx="990599" cy="304800"/>
            </a:xfrm>
            <a:prstGeom prst="parallelogram">
              <a:avLst>
                <a:gd name="adj" fmla="val 99998"/>
              </a:avLst>
            </a:prstGeom>
            <a:solidFill>
              <a:schemeClr val="bg1"/>
            </a:solidFill>
            <a:ln w="9525">
              <a:solidFill>
                <a:schemeClr val="bg2"/>
              </a:solidFill>
              <a:prstDash val="sysDot"/>
              <a:miter lim="800000"/>
              <a:headEnd/>
              <a:tailEnd/>
            </a:ln>
          </p:spPr>
          <p:txBody>
            <a:bodyPr wrap="none" anchor="ctr"/>
            <a:lstStyle/>
            <a:p>
              <a:endParaRPr lang="en-US"/>
            </a:p>
          </p:txBody>
        </p:sp>
        <p:sp>
          <p:nvSpPr>
            <p:cNvPr id="88167" name="AutoShape 253"/>
            <p:cNvSpPr>
              <a:spLocks noChangeArrowheads="1"/>
            </p:cNvSpPr>
            <p:nvPr/>
          </p:nvSpPr>
          <p:spPr bwMode="auto">
            <a:xfrm>
              <a:off x="4013201" y="3727450"/>
              <a:ext cx="990599" cy="304800"/>
            </a:xfrm>
            <a:prstGeom prst="parallelogram">
              <a:avLst>
                <a:gd name="adj" fmla="val 99998"/>
              </a:avLst>
            </a:prstGeom>
            <a:solidFill>
              <a:schemeClr val="bg1"/>
            </a:solidFill>
            <a:ln w="9525">
              <a:solidFill>
                <a:schemeClr val="bg2"/>
              </a:solidFill>
              <a:prstDash val="sysDot"/>
              <a:miter lim="800000"/>
              <a:headEnd/>
              <a:tailEnd/>
            </a:ln>
          </p:spPr>
          <p:txBody>
            <a:bodyPr wrap="none" anchor="ctr"/>
            <a:lstStyle/>
            <a:p>
              <a:endParaRPr lang="en-US"/>
            </a:p>
          </p:txBody>
        </p:sp>
        <p:sp>
          <p:nvSpPr>
            <p:cNvPr id="88168" name="AutoShape 253"/>
            <p:cNvSpPr>
              <a:spLocks noChangeArrowheads="1"/>
            </p:cNvSpPr>
            <p:nvPr/>
          </p:nvSpPr>
          <p:spPr bwMode="auto">
            <a:xfrm>
              <a:off x="2794000" y="4108450"/>
              <a:ext cx="990599" cy="304800"/>
            </a:xfrm>
            <a:prstGeom prst="parallelogram">
              <a:avLst>
                <a:gd name="adj" fmla="val 99998"/>
              </a:avLst>
            </a:prstGeom>
            <a:solidFill>
              <a:schemeClr val="bg1"/>
            </a:solidFill>
            <a:ln w="9525">
              <a:solidFill>
                <a:schemeClr val="bg2"/>
              </a:solidFill>
              <a:prstDash val="sysDot"/>
              <a:miter lim="800000"/>
              <a:headEnd/>
              <a:tailEnd/>
            </a:ln>
          </p:spPr>
          <p:txBody>
            <a:bodyPr wrap="none" anchor="ctr"/>
            <a:lstStyle/>
            <a:p>
              <a:endParaRPr lang="en-US"/>
            </a:p>
          </p:txBody>
        </p:sp>
        <p:sp>
          <p:nvSpPr>
            <p:cNvPr id="88169" name="AutoShape 253"/>
            <p:cNvSpPr>
              <a:spLocks noChangeArrowheads="1"/>
            </p:cNvSpPr>
            <p:nvPr/>
          </p:nvSpPr>
          <p:spPr bwMode="auto">
            <a:xfrm>
              <a:off x="3175000" y="3733800"/>
              <a:ext cx="990599" cy="304800"/>
            </a:xfrm>
            <a:prstGeom prst="parallelogram">
              <a:avLst>
                <a:gd name="adj" fmla="val 99998"/>
              </a:avLst>
            </a:prstGeom>
            <a:solidFill>
              <a:schemeClr val="bg1"/>
            </a:solidFill>
            <a:ln w="9525">
              <a:solidFill>
                <a:schemeClr val="bg2"/>
              </a:solidFill>
              <a:prstDash val="sysDot"/>
              <a:miter lim="800000"/>
              <a:headEnd/>
              <a:tailEnd/>
            </a:ln>
          </p:spPr>
          <p:txBody>
            <a:bodyPr wrap="none" anchor="ctr"/>
            <a:lstStyle/>
            <a:p>
              <a:endParaRPr lang="en-US"/>
            </a:p>
          </p:txBody>
        </p:sp>
      </p:grpSp>
      <p:sp>
        <p:nvSpPr>
          <p:cNvPr id="76" name="AutoShape 251" descr="Granite"/>
          <p:cNvSpPr>
            <a:spLocks noChangeArrowheads="1"/>
          </p:cNvSpPr>
          <p:nvPr/>
        </p:nvSpPr>
        <p:spPr bwMode="auto">
          <a:xfrm>
            <a:off x="3124200" y="2254250"/>
            <a:ext cx="2544763" cy="755650"/>
          </a:xfrm>
          <a:prstGeom prst="parallelogram">
            <a:avLst>
              <a:gd name="adj" fmla="val 106564"/>
            </a:avLst>
          </a:prstGeom>
          <a:solidFill>
            <a:srgbClr val="5671A8"/>
          </a:solidFill>
          <a:ln w="9525">
            <a:miter lim="800000"/>
            <a:headEnd/>
            <a:tailEnd/>
          </a:ln>
          <a:scene3d>
            <a:camera prst="legacyObliqueBottom"/>
            <a:lightRig rig="legacyFlat3" dir="b"/>
          </a:scene3d>
          <a:sp3d extrusionH="125400" prstMaterial="legacyMatte">
            <a:bevelT w="13500" h="13500" prst="angle"/>
            <a:bevelB w="13500" h="13500" prst="angle"/>
            <a:extrusionClr>
              <a:srgbClr val="DDDDDD"/>
            </a:extrusionClr>
          </a:sp3d>
        </p:spPr>
        <p:txBody>
          <a:bodyPr wrap="none" lIns="82296" tIns="41148" rIns="82296" bIns="41148" anchor="ctr">
            <a:flatTx/>
          </a:bodyPr>
          <a:lstStyle/>
          <a:p>
            <a:endParaRPr lang="en-US"/>
          </a:p>
        </p:txBody>
      </p:sp>
      <p:sp>
        <p:nvSpPr>
          <p:cNvPr id="88068" name="AutoShape 146" descr="Granite"/>
          <p:cNvSpPr>
            <a:spLocks noChangeArrowheads="1"/>
          </p:cNvSpPr>
          <p:nvPr/>
        </p:nvSpPr>
        <p:spPr bwMode="auto">
          <a:xfrm>
            <a:off x="342900" y="2325688"/>
            <a:ext cx="2476500" cy="684212"/>
          </a:xfrm>
          <a:prstGeom prst="parallelogram">
            <a:avLst>
              <a:gd name="adj" fmla="val 106557"/>
            </a:avLst>
          </a:prstGeom>
          <a:blipFill dpi="0" rotWithShape="0">
            <a:blip r:embed="rId3" cstate="print">
              <a:alphaModFix amt="40000"/>
            </a:blip>
            <a:srcRect/>
            <a:tile tx="0" ty="0" sx="100000" sy="100000" flip="none" algn="tl"/>
          </a:blipFill>
          <a:ln w="9525">
            <a:miter lim="800000"/>
            <a:headEnd/>
            <a:tailEnd/>
          </a:ln>
          <a:scene3d>
            <a:camera prst="legacyObliqueBottom"/>
            <a:lightRig rig="legacyFlat3" dir="b"/>
          </a:scene3d>
          <a:sp3d extrusionH="125400" prstMaterial="legacyMatte">
            <a:bevelT w="13500" h="13500" prst="angle"/>
            <a:bevelB w="13500" h="13500" prst="angle"/>
            <a:extrusionClr>
              <a:srgbClr val="DDDDDD"/>
            </a:extrusionClr>
          </a:sp3d>
        </p:spPr>
        <p:txBody>
          <a:bodyPr wrap="none" lIns="82296" tIns="41148" rIns="82296" bIns="41148" anchor="ctr">
            <a:flatTx/>
          </a:bodyPr>
          <a:lstStyle/>
          <a:p>
            <a:endParaRPr lang="en-US"/>
          </a:p>
        </p:txBody>
      </p:sp>
      <p:grpSp>
        <p:nvGrpSpPr>
          <p:cNvPr id="3" name="Group 53"/>
          <p:cNvGrpSpPr>
            <a:grpSpLocks/>
          </p:cNvGrpSpPr>
          <p:nvPr/>
        </p:nvGrpSpPr>
        <p:grpSpPr bwMode="auto">
          <a:xfrm>
            <a:off x="228600" y="3625850"/>
            <a:ext cx="2139950" cy="1509713"/>
            <a:chOff x="6070600" y="1219200"/>
            <a:chExt cx="1486249" cy="1136650"/>
          </a:xfrm>
        </p:grpSpPr>
        <p:pic>
          <p:nvPicPr>
            <p:cNvPr id="88161" name="Picture 207" descr="glass_5X_1"/>
            <p:cNvPicPr>
              <a:picLocks noChangeAspect="1" noChangeArrowheads="1"/>
            </p:cNvPicPr>
            <p:nvPr/>
          </p:nvPicPr>
          <p:blipFill>
            <a:blip r:embed="rId4" cstate="print"/>
            <a:srcRect/>
            <a:stretch>
              <a:fillRect/>
            </a:stretch>
          </p:blipFill>
          <p:spPr bwMode="auto">
            <a:xfrm>
              <a:off x="6070600" y="1219200"/>
              <a:ext cx="1435100" cy="1136650"/>
            </a:xfrm>
            <a:prstGeom prst="rect">
              <a:avLst/>
            </a:prstGeom>
            <a:noFill/>
            <a:ln w="9525">
              <a:noFill/>
              <a:miter lim="800000"/>
              <a:headEnd/>
              <a:tailEnd/>
            </a:ln>
          </p:spPr>
        </p:pic>
        <p:grpSp>
          <p:nvGrpSpPr>
            <p:cNvPr id="4" name="Group 81"/>
            <p:cNvGrpSpPr>
              <a:grpSpLocks/>
            </p:cNvGrpSpPr>
            <p:nvPr/>
          </p:nvGrpSpPr>
          <p:grpSpPr bwMode="auto">
            <a:xfrm>
              <a:off x="6887596" y="2053460"/>
              <a:ext cx="669253" cy="276095"/>
              <a:chOff x="6379596" y="988248"/>
              <a:chExt cx="669253" cy="276095"/>
            </a:xfrm>
          </p:grpSpPr>
          <p:cxnSp>
            <p:nvCxnSpPr>
              <p:cNvPr id="50" name="Straight Connector 49"/>
              <p:cNvCxnSpPr/>
              <p:nvPr/>
            </p:nvCxnSpPr>
            <p:spPr bwMode="auto">
              <a:xfrm>
                <a:off x="6476621" y="1218925"/>
                <a:ext cx="457562" cy="1195"/>
              </a:xfrm>
              <a:prstGeom prst="line">
                <a:avLst/>
              </a:prstGeom>
              <a:solidFill>
                <a:schemeClr val="accent1"/>
              </a:solidFill>
              <a:ln w="38100" cap="flat" cmpd="sng" algn="ctr">
                <a:solidFill>
                  <a:schemeClr val="tx1">
                    <a:lumMod val="95000"/>
                    <a:lumOff val="5000"/>
                  </a:schemeClr>
                </a:solidFill>
                <a:prstDash val="solid"/>
                <a:round/>
                <a:headEnd type="none" w="med" len="med"/>
                <a:tailEnd type="none" w="med" len="med"/>
              </a:ln>
              <a:effectLst/>
            </p:spPr>
          </p:cxnSp>
          <p:sp>
            <p:nvSpPr>
              <p:cNvPr id="88164" name="TextBox 80"/>
              <p:cNvSpPr txBox="1">
                <a:spLocks noChangeArrowheads="1"/>
              </p:cNvSpPr>
              <p:nvPr/>
            </p:nvSpPr>
            <p:spPr bwMode="auto">
              <a:xfrm>
                <a:off x="6379596" y="988248"/>
                <a:ext cx="669253" cy="276095"/>
              </a:xfrm>
              <a:prstGeom prst="rect">
                <a:avLst/>
              </a:prstGeom>
              <a:noFill/>
              <a:ln w="9525">
                <a:noFill/>
                <a:miter lim="800000"/>
                <a:headEnd/>
                <a:tailEnd/>
              </a:ln>
            </p:spPr>
            <p:txBody>
              <a:bodyPr wrap="none">
                <a:spAutoFit/>
              </a:bodyPr>
              <a:lstStyle/>
              <a:p>
                <a:r>
                  <a:rPr lang="en-US" b="1"/>
                  <a:t>500 µm</a:t>
                </a:r>
              </a:p>
            </p:txBody>
          </p:sp>
        </p:grpSp>
      </p:grpSp>
      <p:grpSp>
        <p:nvGrpSpPr>
          <p:cNvPr id="5" name="Group 54"/>
          <p:cNvGrpSpPr>
            <a:grpSpLocks/>
          </p:cNvGrpSpPr>
          <p:nvPr/>
        </p:nvGrpSpPr>
        <p:grpSpPr bwMode="auto">
          <a:xfrm>
            <a:off x="304800" y="3603625"/>
            <a:ext cx="2103438" cy="1509713"/>
            <a:chOff x="6070600" y="2965450"/>
            <a:chExt cx="1507457" cy="1219200"/>
          </a:xfrm>
        </p:grpSpPr>
        <p:pic>
          <p:nvPicPr>
            <p:cNvPr id="88157" name="Picture 208" descr="glass_5X_transfer"/>
            <p:cNvPicPr>
              <a:picLocks noChangeAspect="1" noChangeArrowheads="1"/>
            </p:cNvPicPr>
            <p:nvPr/>
          </p:nvPicPr>
          <p:blipFill>
            <a:blip r:embed="rId5" cstate="print"/>
            <a:srcRect/>
            <a:stretch>
              <a:fillRect/>
            </a:stretch>
          </p:blipFill>
          <p:spPr bwMode="auto">
            <a:xfrm>
              <a:off x="6070600" y="2965450"/>
              <a:ext cx="1447800" cy="1219200"/>
            </a:xfrm>
            <a:prstGeom prst="rect">
              <a:avLst/>
            </a:prstGeom>
            <a:noFill/>
            <a:ln w="9525">
              <a:noFill/>
              <a:miter lim="800000"/>
              <a:headEnd/>
              <a:tailEnd/>
            </a:ln>
          </p:spPr>
        </p:pic>
        <p:grpSp>
          <p:nvGrpSpPr>
            <p:cNvPr id="6" name="Group 82"/>
            <p:cNvGrpSpPr>
              <a:grpSpLocks/>
            </p:cNvGrpSpPr>
            <p:nvPr/>
          </p:nvGrpSpPr>
          <p:grpSpPr bwMode="auto">
            <a:xfrm>
              <a:off x="6887471" y="3852607"/>
              <a:ext cx="690586" cy="296146"/>
              <a:chOff x="6379471" y="963357"/>
              <a:chExt cx="690586" cy="296146"/>
            </a:xfrm>
          </p:grpSpPr>
          <p:cxnSp>
            <p:nvCxnSpPr>
              <p:cNvPr id="48" name="Straight Connector 47"/>
              <p:cNvCxnSpPr/>
              <p:nvPr/>
            </p:nvCxnSpPr>
            <p:spPr bwMode="auto">
              <a:xfrm>
                <a:off x="6477313" y="1217197"/>
                <a:ext cx="457357" cy="1282"/>
              </a:xfrm>
              <a:prstGeom prst="line">
                <a:avLst/>
              </a:prstGeom>
              <a:solidFill>
                <a:schemeClr val="accent1"/>
              </a:solidFill>
              <a:ln w="38100" cap="flat" cmpd="sng" algn="ctr">
                <a:solidFill>
                  <a:schemeClr val="tx1">
                    <a:lumMod val="95000"/>
                    <a:lumOff val="5000"/>
                  </a:schemeClr>
                </a:solidFill>
                <a:prstDash val="solid"/>
                <a:round/>
                <a:headEnd type="none" w="med" len="med"/>
                <a:tailEnd type="none" w="med" len="med"/>
              </a:ln>
              <a:effectLst/>
            </p:spPr>
          </p:cxnSp>
          <p:sp>
            <p:nvSpPr>
              <p:cNvPr id="88160" name="TextBox 84"/>
              <p:cNvSpPr txBox="1">
                <a:spLocks noChangeArrowheads="1"/>
              </p:cNvSpPr>
              <p:nvPr/>
            </p:nvSpPr>
            <p:spPr bwMode="auto">
              <a:xfrm>
                <a:off x="6379471" y="963357"/>
                <a:ext cx="690586" cy="296146"/>
              </a:xfrm>
              <a:prstGeom prst="rect">
                <a:avLst/>
              </a:prstGeom>
              <a:noFill/>
              <a:ln w="9525">
                <a:noFill/>
                <a:miter lim="800000"/>
                <a:headEnd/>
                <a:tailEnd/>
              </a:ln>
            </p:spPr>
            <p:txBody>
              <a:bodyPr wrap="none">
                <a:spAutoFit/>
              </a:bodyPr>
              <a:lstStyle/>
              <a:p>
                <a:r>
                  <a:rPr lang="en-US" b="1"/>
                  <a:t>500 µm</a:t>
                </a:r>
              </a:p>
            </p:txBody>
          </p:sp>
        </p:grpSp>
      </p:grpSp>
      <p:grpSp>
        <p:nvGrpSpPr>
          <p:cNvPr id="7" name="Group 55"/>
          <p:cNvGrpSpPr>
            <a:grpSpLocks/>
          </p:cNvGrpSpPr>
          <p:nvPr/>
        </p:nvGrpSpPr>
        <p:grpSpPr bwMode="auto">
          <a:xfrm>
            <a:off x="6477000" y="3605213"/>
            <a:ext cx="2198687" cy="1508125"/>
            <a:chOff x="6070600" y="4789487"/>
            <a:chExt cx="1526614" cy="1147763"/>
          </a:xfrm>
        </p:grpSpPr>
        <p:pic>
          <p:nvPicPr>
            <p:cNvPr id="88153" name="Picture 206" descr="PDMS_transfer5x"/>
            <p:cNvPicPr>
              <a:picLocks noChangeAspect="1" noChangeArrowheads="1"/>
            </p:cNvPicPr>
            <p:nvPr/>
          </p:nvPicPr>
          <p:blipFill>
            <a:blip r:embed="rId6" cstate="print"/>
            <a:srcRect/>
            <a:stretch>
              <a:fillRect/>
            </a:stretch>
          </p:blipFill>
          <p:spPr bwMode="auto">
            <a:xfrm>
              <a:off x="6070600" y="4789487"/>
              <a:ext cx="1447800" cy="1147763"/>
            </a:xfrm>
            <a:prstGeom prst="rect">
              <a:avLst/>
            </a:prstGeom>
            <a:noFill/>
            <a:ln w="9525">
              <a:noFill/>
              <a:miter lim="800000"/>
              <a:headEnd/>
              <a:tailEnd/>
            </a:ln>
          </p:spPr>
        </p:pic>
        <p:grpSp>
          <p:nvGrpSpPr>
            <p:cNvPr id="8" name="Group 85"/>
            <p:cNvGrpSpPr>
              <a:grpSpLocks/>
            </p:cNvGrpSpPr>
            <p:nvPr/>
          </p:nvGrpSpPr>
          <p:grpSpPr bwMode="auto">
            <a:xfrm>
              <a:off x="6928149" y="5632791"/>
              <a:ext cx="669065" cy="279087"/>
              <a:chOff x="6420149" y="995704"/>
              <a:chExt cx="669065" cy="279087"/>
            </a:xfrm>
          </p:grpSpPr>
          <p:cxnSp>
            <p:nvCxnSpPr>
              <p:cNvPr id="46" name="Straight Connector 45"/>
              <p:cNvCxnSpPr/>
              <p:nvPr/>
            </p:nvCxnSpPr>
            <p:spPr bwMode="auto">
              <a:xfrm>
                <a:off x="6477467" y="1219215"/>
                <a:ext cx="456331" cy="1209"/>
              </a:xfrm>
              <a:prstGeom prst="line">
                <a:avLst/>
              </a:prstGeom>
              <a:solidFill>
                <a:schemeClr val="accent1"/>
              </a:solidFill>
              <a:ln w="38100" cap="flat" cmpd="sng" algn="ctr">
                <a:solidFill>
                  <a:schemeClr val="tx1">
                    <a:lumMod val="95000"/>
                    <a:lumOff val="5000"/>
                  </a:schemeClr>
                </a:solidFill>
                <a:prstDash val="solid"/>
                <a:round/>
                <a:headEnd type="none" w="med" len="med"/>
                <a:tailEnd type="none" w="med" len="med"/>
              </a:ln>
              <a:effectLst/>
            </p:spPr>
          </p:cxnSp>
          <p:sp>
            <p:nvSpPr>
              <p:cNvPr id="88156" name="TextBox 87"/>
              <p:cNvSpPr txBox="1">
                <a:spLocks noChangeArrowheads="1"/>
              </p:cNvSpPr>
              <p:nvPr/>
            </p:nvSpPr>
            <p:spPr bwMode="auto">
              <a:xfrm>
                <a:off x="6420149" y="995704"/>
                <a:ext cx="669065" cy="279087"/>
              </a:xfrm>
              <a:prstGeom prst="rect">
                <a:avLst/>
              </a:prstGeom>
              <a:noFill/>
              <a:ln w="9525">
                <a:noFill/>
                <a:miter lim="800000"/>
                <a:headEnd/>
                <a:tailEnd/>
              </a:ln>
            </p:spPr>
            <p:txBody>
              <a:bodyPr wrap="none">
                <a:spAutoFit/>
              </a:bodyPr>
              <a:lstStyle/>
              <a:p>
                <a:r>
                  <a:rPr lang="en-US" b="1"/>
                  <a:t>500 µm</a:t>
                </a:r>
              </a:p>
            </p:txBody>
          </p:sp>
        </p:grpSp>
      </p:grpSp>
      <p:grpSp>
        <p:nvGrpSpPr>
          <p:cNvPr id="9" name="Group 57"/>
          <p:cNvGrpSpPr>
            <a:grpSpLocks/>
          </p:cNvGrpSpPr>
          <p:nvPr/>
        </p:nvGrpSpPr>
        <p:grpSpPr bwMode="auto">
          <a:xfrm>
            <a:off x="609600" y="1778000"/>
            <a:ext cx="1851025" cy="527050"/>
            <a:chOff x="2641600" y="1465262"/>
            <a:chExt cx="2057400" cy="585788"/>
          </a:xfrm>
        </p:grpSpPr>
        <p:sp>
          <p:nvSpPr>
            <p:cNvPr id="88149" name="Rectangle 86"/>
            <p:cNvSpPr>
              <a:spLocks noChangeArrowheads="1"/>
            </p:cNvSpPr>
            <p:nvPr/>
          </p:nvSpPr>
          <p:spPr bwMode="auto">
            <a:xfrm>
              <a:off x="2717800" y="1922462"/>
              <a:ext cx="609600" cy="128588"/>
            </a:xfrm>
            <a:prstGeom prst="rect">
              <a:avLst/>
            </a:prstGeom>
            <a:solidFill>
              <a:srgbClr val="99FFCC">
                <a:alpha val="59999"/>
              </a:srgbClr>
            </a:solidFill>
            <a:ln w="9525">
              <a:miter lim="800000"/>
              <a:headEnd/>
              <a:tailEnd/>
            </a:ln>
            <a:scene3d>
              <a:camera prst="legacyObliqueTopRight"/>
              <a:lightRig rig="legacyFlat2" dir="t"/>
            </a:scene3d>
            <a:sp3d extrusionH="2513000" prstMaterial="legacyPlastic">
              <a:bevelT w="13500" h="13500" prst="angle"/>
              <a:bevelB w="13500" h="13500" prst="angle"/>
              <a:extrusionClr>
                <a:schemeClr val="accent1"/>
              </a:extrusionClr>
            </a:sp3d>
          </p:spPr>
          <p:txBody>
            <a:bodyPr wrap="none" anchor="ctr">
              <a:flatTx/>
            </a:bodyPr>
            <a:lstStyle/>
            <a:p>
              <a:endParaRPr lang="en-US"/>
            </a:p>
          </p:txBody>
        </p:sp>
        <p:sp>
          <p:nvSpPr>
            <p:cNvPr id="88150" name="Rectangle 90"/>
            <p:cNvSpPr>
              <a:spLocks noChangeArrowheads="1"/>
            </p:cNvSpPr>
            <p:nvPr/>
          </p:nvSpPr>
          <p:spPr bwMode="auto">
            <a:xfrm>
              <a:off x="3556000" y="1898650"/>
              <a:ext cx="685800" cy="152400"/>
            </a:xfrm>
            <a:prstGeom prst="rect">
              <a:avLst/>
            </a:prstGeom>
            <a:solidFill>
              <a:srgbClr val="99FFCC">
                <a:alpha val="59999"/>
              </a:srgbClr>
            </a:solidFill>
            <a:ln w="9525">
              <a:miter lim="800000"/>
              <a:headEnd/>
              <a:tailEnd/>
            </a:ln>
            <a:scene3d>
              <a:camera prst="legacyObliqueTopRight"/>
              <a:lightRig rig="legacyFlat2" dir="t"/>
            </a:scene3d>
            <a:sp3d extrusionH="952500" prstMaterial="legacyPlastic">
              <a:bevelT w="13500" h="13500" prst="angle"/>
              <a:bevelB w="13500" h="13500" prst="angle"/>
              <a:extrusionClr>
                <a:srgbClr val="99FFCC"/>
              </a:extrusionClr>
            </a:sp3d>
          </p:spPr>
          <p:txBody>
            <a:bodyPr wrap="none" anchor="ctr">
              <a:flatTx/>
            </a:bodyPr>
            <a:lstStyle/>
            <a:p>
              <a:endParaRPr lang="en-US"/>
            </a:p>
          </p:txBody>
        </p:sp>
        <p:sp>
          <p:nvSpPr>
            <p:cNvPr id="88151" name="Rectangle 90"/>
            <p:cNvSpPr>
              <a:spLocks noChangeArrowheads="1"/>
            </p:cNvSpPr>
            <p:nvPr/>
          </p:nvSpPr>
          <p:spPr bwMode="auto">
            <a:xfrm>
              <a:off x="4548716" y="1465262"/>
              <a:ext cx="150284" cy="128588"/>
            </a:xfrm>
            <a:prstGeom prst="rect">
              <a:avLst/>
            </a:prstGeom>
            <a:solidFill>
              <a:schemeClr val="accent1">
                <a:alpha val="59999"/>
              </a:schemeClr>
            </a:solidFill>
            <a:ln w="9525">
              <a:miter lim="800000"/>
              <a:headEnd/>
              <a:tailEnd/>
            </a:ln>
            <a:scene3d>
              <a:camera prst="legacyObliqueTopRight"/>
              <a:lightRig rig="legacyFlat2" dir="t"/>
            </a:scene3d>
            <a:sp3d extrusionH="889000" prstMaterial="legacyPlastic">
              <a:bevelT w="13500" h="13500" prst="angle"/>
              <a:bevelB w="13500" h="13500" prst="angle"/>
              <a:extrusionClr>
                <a:srgbClr val="99FFCC"/>
              </a:extrusionClr>
            </a:sp3d>
          </p:spPr>
          <p:txBody>
            <a:bodyPr wrap="none" anchor="ctr">
              <a:flatTx/>
            </a:bodyPr>
            <a:lstStyle/>
            <a:p>
              <a:endParaRPr lang="en-US"/>
            </a:p>
          </p:txBody>
        </p:sp>
        <p:sp>
          <p:nvSpPr>
            <p:cNvPr id="22" name="Rectangle 303"/>
            <p:cNvSpPr>
              <a:spLocks noChangeArrowheads="1"/>
            </p:cNvSpPr>
            <p:nvPr/>
          </p:nvSpPr>
          <p:spPr bwMode="auto">
            <a:xfrm>
              <a:off x="2641600" y="1670050"/>
              <a:ext cx="1598613" cy="300038"/>
            </a:xfrm>
            <a:prstGeom prst="rect">
              <a:avLst/>
            </a:prstGeom>
            <a:solidFill>
              <a:srgbClr val="99FFCC">
                <a:alpha val="59999"/>
              </a:srgbClr>
            </a:solidFill>
            <a:ln w="9525">
              <a:miter lim="800000"/>
              <a:headEnd/>
              <a:tailEnd/>
            </a:ln>
            <a:effectLst/>
            <a:scene3d>
              <a:camera prst="legacyObliqueTopRight"/>
              <a:lightRig rig="legacyFlat2" dir="t"/>
            </a:scene3d>
            <a:sp3d extrusionH="2195500" prstMaterial="metal">
              <a:bevelT w="13500" h="13500" prst="angle"/>
              <a:bevelB w="13500" h="13500" prst="angle"/>
              <a:extrusionClr>
                <a:srgbClr val="99FFCC"/>
              </a:extrusionClr>
            </a:sp3d>
          </p:spPr>
          <p:txBody>
            <a:bodyPr wrap="none" anchor="ctr"/>
            <a:lstStyle/>
            <a:p>
              <a:pPr>
                <a:defRPr/>
              </a:pPr>
              <a:endParaRPr lang="en-US">
                <a:latin typeface="Arial" pitchFamily="-110" charset="0"/>
                <a:ea typeface="+mn-ea"/>
              </a:endParaRPr>
            </a:p>
          </p:txBody>
        </p:sp>
      </p:grpSp>
      <p:grpSp>
        <p:nvGrpSpPr>
          <p:cNvPr id="10" name="Group 64"/>
          <p:cNvGrpSpPr>
            <a:grpSpLocks/>
          </p:cNvGrpSpPr>
          <p:nvPr/>
        </p:nvGrpSpPr>
        <p:grpSpPr bwMode="auto">
          <a:xfrm>
            <a:off x="609600" y="1600200"/>
            <a:ext cx="2139950" cy="723900"/>
            <a:chOff x="2641600" y="2057400"/>
            <a:chExt cx="2377440" cy="802640"/>
          </a:xfrm>
        </p:grpSpPr>
        <p:sp>
          <p:nvSpPr>
            <p:cNvPr id="88139" name="Rectangle 86"/>
            <p:cNvSpPr>
              <a:spLocks noChangeArrowheads="1"/>
            </p:cNvSpPr>
            <p:nvPr/>
          </p:nvSpPr>
          <p:spPr bwMode="auto">
            <a:xfrm>
              <a:off x="2717800" y="2729864"/>
              <a:ext cx="609600" cy="128588"/>
            </a:xfrm>
            <a:prstGeom prst="rect">
              <a:avLst/>
            </a:prstGeom>
            <a:solidFill>
              <a:srgbClr val="99FFCC">
                <a:alpha val="59999"/>
              </a:srgbClr>
            </a:solidFill>
            <a:ln w="9525">
              <a:miter lim="800000"/>
              <a:headEnd/>
              <a:tailEnd/>
            </a:ln>
            <a:scene3d>
              <a:camera prst="legacyObliqueTopRight"/>
              <a:lightRig rig="legacyFlat2" dir="t"/>
            </a:scene3d>
            <a:sp3d extrusionH="2513000" prstMaterial="legacyPlastic">
              <a:bevelT w="13500" h="13500" prst="angle"/>
              <a:bevelB w="13500" h="13500" prst="angle"/>
              <a:extrusionClr>
                <a:srgbClr val="99FFCC"/>
              </a:extrusionClr>
            </a:sp3d>
          </p:spPr>
          <p:txBody>
            <a:bodyPr wrap="none" anchor="ctr">
              <a:flatTx/>
            </a:bodyPr>
            <a:lstStyle/>
            <a:p>
              <a:endParaRPr lang="en-US"/>
            </a:p>
          </p:txBody>
        </p:sp>
        <p:sp>
          <p:nvSpPr>
            <p:cNvPr id="88140" name="Rectangle 90"/>
            <p:cNvSpPr>
              <a:spLocks noChangeArrowheads="1"/>
            </p:cNvSpPr>
            <p:nvPr/>
          </p:nvSpPr>
          <p:spPr bwMode="auto">
            <a:xfrm>
              <a:off x="3556000" y="2707640"/>
              <a:ext cx="685800" cy="152400"/>
            </a:xfrm>
            <a:prstGeom prst="rect">
              <a:avLst/>
            </a:prstGeom>
            <a:solidFill>
              <a:srgbClr val="99FFCC">
                <a:alpha val="59999"/>
              </a:srgbClr>
            </a:solidFill>
            <a:ln w="9525">
              <a:miter lim="800000"/>
              <a:headEnd/>
              <a:tailEnd/>
            </a:ln>
            <a:scene3d>
              <a:camera prst="legacyObliqueTopRight"/>
              <a:lightRig rig="legacyFlat2" dir="t"/>
            </a:scene3d>
            <a:sp3d extrusionH="952500" prstMaterial="legacyPlastic">
              <a:bevelT w="13500" h="13500" prst="angle"/>
              <a:bevelB w="13500" h="13500" prst="angle"/>
              <a:extrusionClr>
                <a:srgbClr val="99FFCC"/>
              </a:extrusionClr>
            </a:sp3d>
          </p:spPr>
          <p:txBody>
            <a:bodyPr wrap="none" anchor="ctr">
              <a:flatTx/>
            </a:bodyPr>
            <a:lstStyle/>
            <a:p>
              <a:endParaRPr lang="en-US"/>
            </a:p>
          </p:txBody>
        </p:sp>
        <p:sp>
          <p:nvSpPr>
            <p:cNvPr id="88141" name="Rectangle 90"/>
            <p:cNvSpPr>
              <a:spLocks noChangeArrowheads="1"/>
            </p:cNvSpPr>
            <p:nvPr/>
          </p:nvSpPr>
          <p:spPr bwMode="auto">
            <a:xfrm>
              <a:off x="4548716" y="2248852"/>
              <a:ext cx="150284" cy="128588"/>
            </a:xfrm>
            <a:prstGeom prst="rect">
              <a:avLst/>
            </a:prstGeom>
            <a:solidFill>
              <a:srgbClr val="99FFCC">
                <a:alpha val="59999"/>
              </a:srgbClr>
            </a:solidFill>
            <a:ln w="9525">
              <a:miter lim="800000"/>
              <a:headEnd/>
              <a:tailEnd/>
            </a:ln>
            <a:scene3d>
              <a:camera prst="legacyObliqueTopRight"/>
              <a:lightRig rig="legacyFlat2" dir="t"/>
            </a:scene3d>
            <a:sp3d extrusionH="889000" prstMaterial="legacyPlastic">
              <a:bevelT w="13500" h="13500" prst="angle"/>
              <a:bevelB w="13500" h="13500" prst="angle"/>
              <a:extrusionClr>
                <a:srgbClr val="99FFCC"/>
              </a:extrusionClr>
            </a:sp3d>
          </p:spPr>
          <p:txBody>
            <a:bodyPr wrap="none" anchor="ctr">
              <a:flatTx/>
            </a:bodyPr>
            <a:lstStyle/>
            <a:p>
              <a:endParaRPr lang="en-US"/>
            </a:p>
          </p:txBody>
        </p:sp>
        <p:cxnSp>
          <p:nvCxnSpPr>
            <p:cNvPr id="88142" name="Straight Connector 201"/>
            <p:cNvCxnSpPr>
              <a:cxnSpLocks noChangeShapeType="1"/>
            </p:cNvCxnSpPr>
            <p:nvPr/>
          </p:nvCxnSpPr>
          <p:spPr bwMode="auto">
            <a:xfrm>
              <a:off x="2717800" y="2856864"/>
              <a:ext cx="609600" cy="1588"/>
            </a:xfrm>
            <a:prstGeom prst="line">
              <a:avLst/>
            </a:prstGeom>
            <a:noFill/>
            <a:ln w="19050">
              <a:solidFill>
                <a:schemeClr val="tx1"/>
              </a:solidFill>
              <a:round/>
              <a:headEnd/>
              <a:tailEnd/>
            </a:ln>
          </p:spPr>
        </p:cxnSp>
        <p:cxnSp>
          <p:nvCxnSpPr>
            <p:cNvPr id="88143" name="Straight Connector 202"/>
            <p:cNvCxnSpPr>
              <a:cxnSpLocks noChangeShapeType="1"/>
            </p:cNvCxnSpPr>
            <p:nvPr/>
          </p:nvCxnSpPr>
          <p:spPr bwMode="auto">
            <a:xfrm>
              <a:off x="3556000" y="2858452"/>
              <a:ext cx="685800" cy="1588"/>
            </a:xfrm>
            <a:prstGeom prst="line">
              <a:avLst/>
            </a:prstGeom>
            <a:noFill/>
            <a:ln w="19050">
              <a:solidFill>
                <a:schemeClr val="tx1"/>
              </a:solidFill>
              <a:round/>
              <a:headEnd/>
              <a:tailEnd/>
            </a:ln>
          </p:spPr>
        </p:cxnSp>
        <p:cxnSp>
          <p:nvCxnSpPr>
            <p:cNvPr id="71" name="Straight Connector 208"/>
            <p:cNvCxnSpPr>
              <a:cxnSpLocks noChangeAspect="1"/>
            </p:cNvCxnSpPr>
            <p:nvPr/>
          </p:nvCxnSpPr>
          <p:spPr bwMode="auto">
            <a:xfrm rot="5400000" flipH="1" flipV="1">
              <a:off x="4241800" y="2520124"/>
              <a:ext cx="338328" cy="338328"/>
            </a:xfrm>
            <a:prstGeom prst="line">
              <a:avLst/>
            </a:prstGeom>
            <a:noFill/>
            <a:ln w="19050" algn="ctr">
              <a:solidFill>
                <a:schemeClr val="tx1"/>
              </a:solidFill>
              <a:round/>
              <a:headEnd/>
              <a:tailEnd/>
            </a:ln>
            <a:scene3d>
              <a:camera prst="orthographicFront"/>
              <a:lightRig rig="threePt" dir="t"/>
            </a:scene3d>
            <a:sp3d extrusionH="76200">
              <a:extrusionClr>
                <a:srgbClr val="99FFCC"/>
              </a:extrusionClr>
            </a:sp3d>
          </p:spPr>
        </p:cxnSp>
        <p:cxnSp>
          <p:nvCxnSpPr>
            <p:cNvPr id="88145" name="Straight Connector 215"/>
            <p:cNvCxnSpPr>
              <a:cxnSpLocks noChangeShapeType="1"/>
            </p:cNvCxnSpPr>
            <p:nvPr/>
          </p:nvCxnSpPr>
          <p:spPr bwMode="auto">
            <a:xfrm rot="10800000">
              <a:off x="4607560" y="2375851"/>
              <a:ext cx="91440" cy="1588"/>
            </a:xfrm>
            <a:prstGeom prst="line">
              <a:avLst/>
            </a:prstGeom>
            <a:noFill/>
            <a:ln w="19050">
              <a:solidFill>
                <a:schemeClr val="tx1"/>
              </a:solidFill>
              <a:round/>
              <a:headEnd/>
              <a:tailEnd/>
            </a:ln>
          </p:spPr>
        </p:cxnSp>
        <p:cxnSp>
          <p:nvCxnSpPr>
            <p:cNvPr id="88146" name="Straight Connector 213"/>
            <p:cNvCxnSpPr>
              <a:cxnSpLocks noChangeAspect="1"/>
            </p:cNvCxnSpPr>
            <p:nvPr/>
          </p:nvCxnSpPr>
          <p:spPr bwMode="auto">
            <a:xfrm rot="5400000" flipH="1" flipV="1">
              <a:off x="4699000" y="2057400"/>
              <a:ext cx="320040" cy="320040"/>
            </a:xfrm>
            <a:prstGeom prst="line">
              <a:avLst/>
            </a:prstGeom>
            <a:noFill/>
            <a:ln w="19050">
              <a:solidFill>
                <a:schemeClr val="tx1"/>
              </a:solidFill>
              <a:round/>
              <a:headEnd/>
              <a:tailEnd/>
            </a:ln>
          </p:spPr>
        </p:cxnSp>
        <p:cxnSp>
          <p:nvCxnSpPr>
            <p:cNvPr id="88147" name="Straight Connector 217"/>
            <p:cNvCxnSpPr>
              <a:cxnSpLocks noChangeShapeType="1"/>
            </p:cNvCxnSpPr>
            <p:nvPr/>
          </p:nvCxnSpPr>
          <p:spPr bwMode="auto">
            <a:xfrm rot="10800000" flipH="1">
              <a:off x="3327401" y="2721292"/>
              <a:ext cx="137160" cy="137160"/>
            </a:xfrm>
            <a:prstGeom prst="line">
              <a:avLst/>
            </a:prstGeom>
            <a:noFill/>
            <a:ln w="19050">
              <a:solidFill>
                <a:schemeClr val="tx1"/>
              </a:solidFill>
              <a:round/>
              <a:headEnd/>
              <a:tailEnd/>
            </a:ln>
          </p:spPr>
        </p:cxnSp>
        <p:sp>
          <p:nvSpPr>
            <p:cNvPr id="75" name="Rectangle 303"/>
            <p:cNvSpPr>
              <a:spLocks noChangeArrowheads="1"/>
            </p:cNvSpPr>
            <p:nvPr/>
          </p:nvSpPr>
          <p:spPr bwMode="auto">
            <a:xfrm>
              <a:off x="2641600" y="2453640"/>
              <a:ext cx="1598613" cy="300038"/>
            </a:xfrm>
            <a:prstGeom prst="rect">
              <a:avLst/>
            </a:prstGeom>
            <a:solidFill>
              <a:srgbClr val="99FFCC">
                <a:alpha val="59999"/>
              </a:srgbClr>
            </a:solidFill>
            <a:ln w="9525">
              <a:miter lim="800000"/>
              <a:headEnd/>
              <a:tailEnd/>
            </a:ln>
            <a:effectLst/>
            <a:scene3d>
              <a:camera prst="legacyObliqueTopRight"/>
              <a:lightRig rig="legacyFlat2" dir="t"/>
            </a:scene3d>
            <a:sp3d extrusionH="2195500" prstMaterial="metal">
              <a:bevelT w="13500" h="13500" prst="angle"/>
              <a:bevelB w="13500" h="13500" prst="angle"/>
              <a:extrusionClr>
                <a:srgbClr val="99FFCC"/>
              </a:extrusionClr>
            </a:sp3d>
          </p:spPr>
          <p:txBody>
            <a:bodyPr wrap="none" anchor="ctr"/>
            <a:lstStyle/>
            <a:p>
              <a:pPr>
                <a:defRPr/>
              </a:pPr>
              <a:endParaRPr lang="en-US">
                <a:latin typeface="Arial" pitchFamily="-110" charset="0"/>
                <a:ea typeface="+mn-ea"/>
              </a:endParaRPr>
            </a:p>
          </p:txBody>
        </p:sp>
      </p:grpSp>
      <p:grpSp>
        <p:nvGrpSpPr>
          <p:cNvPr id="11" name="Group 78"/>
          <p:cNvGrpSpPr>
            <a:grpSpLocks/>
          </p:cNvGrpSpPr>
          <p:nvPr/>
        </p:nvGrpSpPr>
        <p:grpSpPr bwMode="auto">
          <a:xfrm>
            <a:off x="6019800" y="2035175"/>
            <a:ext cx="2324100" cy="904875"/>
            <a:chOff x="2108200" y="5022850"/>
            <a:chExt cx="2582863" cy="1006475"/>
          </a:xfrm>
        </p:grpSpPr>
        <p:sp>
          <p:nvSpPr>
            <p:cNvPr id="88131" name="Freeform 290"/>
            <p:cNvSpPr>
              <a:spLocks/>
            </p:cNvSpPr>
            <p:nvPr/>
          </p:nvSpPr>
          <p:spPr bwMode="auto">
            <a:xfrm>
              <a:off x="2108200" y="5022850"/>
              <a:ext cx="1938338" cy="908050"/>
            </a:xfrm>
            <a:custGeom>
              <a:avLst/>
              <a:gdLst>
                <a:gd name="T0" fmla="*/ 2147483647 w 565"/>
                <a:gd name="T1" fmla="*/ 2147483647 h 459"/>
                <a:gd name="T2" fmla="*/ 2147483647 w 565"/>
                <a:gd name="T3" fmla="*/ 2147483647 h 459"/>
                <a:gd name="T4" fmla="*/ 2147483647 w 565"/>
                <a:gd name="T5" fmla="*/ 2147483647 h 459"/>
                <a:gd name="T6" fmla="*/ 2147483647 w 565"/>
                <a:gd name="T7" fmla="*/ 2147483647 h 459"/>
                <a:gd name="T8" fmla="*/ 2147483647 w 565"/>
                <a:gd name="T9" fmla="*/ 2147483647 h 459"/>
                <a:gd name="T10" fmla="*/ 2147483647 w 565"/>
                <a:gd name="T11" fmla="*/ 2147483647 h 459"/>
                <a:gd name="T12" fmla="*/ 2147483647 w 565"/>
                <a:gd name="T13" fmla="*/ 2147483647 h 459"/>
                <a:gd name="T14" fmla="*/ 2147483647 w 565"/>
                <a:gd name="T15" fmla="*/ 2147483647 h 459"/>
                <a:gd name="T16" fmla="*/ 2147483647 w 565"/>
                <a:gd name="T17" fmla="*/ 2147483647 h 459"/>
                <a:gd name="T18" fmla="*/ 2147483647 w 565"/>
                <a:gd name="T19" fmla="*/ 0 h 459"/>
                <a:gd name="T20" fmla="*/ 2147483647 w 565"/>
                <a:gd name="T21" fmla="*/ 2147483647 h 459"/>
                <a:gd name="T22" fmla="*/ 2147483647 w 565"/>
                <a:gd name="T23" fmla="*/ 2147483647 h 459"/>
                <a:gd name="T24" fmla="*/ 2147483647 w 565"/>
                <a:gd name="T25" fmla="*/ 2147483647 h 459"/>
                <a:gd name="T26" fmla="*/ 2147483647 w 565"/>
                <a:gd name="T27" fmla="*/ 2147483647 h 459"/>
                <a:gd name="T28" fmla="*/ 2147483647 w 565"/>
                <a:gd name="T29" fmla="*/ 2147483647 h 459"/>
                <a:gd name="T30" fmla="*/ 2147483647 w 565"/>
                <a:gd name="T31" fmla="*/ 2147483647 h 4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5"/>
                <a:gd name="T49" fmla="*/ 0 h 459"/>
                <a:gd name="T50" fmla="*/ 565 w 565"/>
                <a:gd name="T51" fmla="*/ 459 h 4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5" h="459">
                  <a:moveTo>
                    <a:pt x="56" y="288"/>
                  </a:moveTo>
                  <a:cubicBezTo>
                    <a:pt x="103" y="285"/>
                    <a:pt x="194" y="290"/>
                    <a:pt x="248" y="264"/>
                  </a:cubicBezTo>
                  <a:cubicBezTo>
                    <a:pt x="305" y="235"/>
                    <a:pt x="233" y="260"/>
                    <a:pt x="304" y="232"/>
                  </a:cubicBezTo>
                  <a:cubicBezTo>
                    <a:pt x="375" y="203"/>
                    <a:pt x="329" y="230"/>
                    <a:pt x="376" y="200"/>
                  </a:cubicBezTo>
                  <a:cubicBezTo>
                    <a:pt x="381" y="192"/>
                    <a:pt x="385" y="182"/>
                    <a:pt x="392" y="176"/>
                  </a:cubicBezTo>
                  <a:cubicBezTo>
                    <a:pt x="398" y="169"/>
                    <a:pt x="409" y="167"/>
                    <a:pt x="416" y="160"/>
                  </a:cubicBezTo>
                  <a:cubicBezTo>
                    <a:pt x="421" y="153"/>
                    <a:pt x="419" y="143"/>
                    <a:pt x="424" y="136"/>
                  </a:cubicBezTo>
                  <a:cubicBezTo>
                    <a:pt x="430" y="126"/>
                    <a:pt x="440" y="120"/>
                    <a:pt x="448" y="112"/>
                  </a:cubicBezTo>
                  <a:cubicBezTo>
                    <a:pt x="456" y="101"/>
                    <a:pt x="464" y="91"/>
                    <a:pt x="472" y="80"/>
                  </a:cubicBezTo>
                  <a:cubicBezTo>
                    <a:pt x="488" y="53"/>
                    <a:pt x="494" y="26"/>
                    <a:pt x="512" y="0"/>
                  </a:cubicBezTo>
                  <a:cubicBezTo>
                    <a:pt x="539" y="82"/>
                    <a:pt x="565" y="196"/>
                    <a:pt x="488" y="248"/>
                  </a:cubicBezTo>
                  <a:cubicBezTo>
                    <a:pt x="453" y="300"/>
                    <a:pt x="437" y="316"/>
                    <a:pt x="384" y="352"/>
                  </a:cubicBezTo>
                  <a:cubicBezTo>
                    <a:pt x="368" y="362"/>
                    <a:pt x="354" y="377"/>
                    <a:pt x="336" y="384"/>
                  </a:cubicBezTo>
                  <a:cubicBezTo>
                    <a:pt x="301" y="395"/>
                    <a:pt x="266" y="399"/>
                    <a:pt x="232" y="408"/>
                  </a:cubicBezTo>
                  <a:cubicBezTo>
                    <a:pt x="0" y="397"/>
                    <a:pt x="64" y="459"/>
                    <a:pt x="64" y="312"/>
                  </a:cubicBezTo>
                  <a:cubicBezTo>
                    <a:pt x="64" y="303"/>
                    <a:pt x="58" y="296"/>
                    <a:pt x="56" y="288"/>
                  </a:cubicBezTo>
                  <a:close/>
                </a:path>
              </a:pathLst>
            </a:custGeom>
            <a:solidFill>
              <a:srgbClr val="99FFCC"/>
            </a:solidFill>
            <a:ln w="9525">
              <a:miter lim="800000"/>
              <a:headEnd/>
              <a:tailEnd/>
            </a:ln>
            <a:scene3d>
              <a:camera prst="legacyObliqueTopRight">
                <a:rot lat="20699957" lon="1799995" rev="0"/>
              </a:camera>
              <a:lightRig rig="legacyFlat3" dir="b"/>
            </a:scene3d>
            <a:sp3d extrusionH="1801800" prstMaterial="legacyMatte">
              <a:bevelT w="13500" h="13500" prst="angle"/>
              <a:bevelB w="13500" h="13500" prst="angle"/>
              <a:extrusionClr>
                <a:srgbClr val="99FFCC"/>
              </a:extrusionClr>
            </a:sp3d>
          </p:spPr>
          <p:txBody>
            <a:bodyPr wrap="none" anchor="ctr">
              <a:flatTx/>
            </a:bodyPr>
            <a:lstStyle/>
            <a:p>
              <a:endParaRPr lang="en-US"/>
            </a:p>
          </p:txBody>
        </p:sp>
        <p:grpSp>
          <p:nvGrpSpPr>
            <p:cNvPr id="12" name="Group 286"/>
            <p:cNvGrpSpPr>
              <a:grpSpLocks/>
            </p:cNvGrpSpPr>
            <p:nvPr/>
          </p:nvGrpSpPr>
          <p:grpSpPr bwMode="auto">
            <a:xfrm>
              <a:off x="2463800" y="5870575"/>
              <a:ext cx="1722438" cy="158750"/>
              <a:chOff x="2928" y="3456"/>
              <a:chExt cx="1392" cy="144"/>
            </a:xfrm>
          </p:grpSpPr>
          <p:sp>
            <p:nvSpPr>
              <p:cNvPr id="88137" name="Rectangle 287"/>
              <p:cNvSpPr>
                <a:spLocks noChangeArrowheads="1"/>
              </p:cNvSpPr>
              <p:nvPr/>
            </p:nvSpPr>
            <p:spPr bwMode="auto">
              <a:xfrm>
                <a:off x="2928" y="3504"/>
                <a:ext cx="1392" cy="96"/>
              </a:xfrm>
              <a:prstGeom prst="rect">
                <a:avLst/>
              </a:prstGeom>
              <a:solidFill>
                <a:srgbClr val="CECECE">
                  <a:alpha val="74901"/>
                </a:srgbClr>
              </a:solidFill>
              <a:ln w="9525">
                <a:miter lim="800000"/>
                <a:headEnd/>
                <a:tailEnd/>
              </a:ln>
              <a:scene3d>
                <a:camera prst="legacyObliqueTopRight">
                  <a:rot lat="20699957" lon="600000" rev="0"/>
                </a:camera>
                <a:lightRig rig="legacyFlat3" dir="b"/>
              </a:scene3d>
              <a:sp3d extrusionH="1801800" prstMaterial="legacyMatte">
                <a:bevelT w="13500" h="13500" prst="angle"/>
                <a:bevelB w="13500" h="13500" prst="angle"/>
                <a:extrusionClr>
                  <a:srgbClr val="CECECE"/>
                </a:extrusionClr>
              </a:sp3d>
            </p:spPr>
            <p:txBody>
              <a:bodyPr wrap="none" anchor="ctr">
                <a:flatTx/>
              </a:bodyPr>
              <a:lstStyle/>
              <a:p>
                <a:endParaRPr lang="en-US"/>
              </a:p>
            </p:txBody>
          </p:sp>
          <p:sp>
            <p:nvSpPr>
              <p:cNvPr id="88138" name="Rectangle 288"/>
              <p:cNvSpPr>
                <a:spLocks noChangeArrowheads="1"/>
              </p:cNvSpPr>
              <p:nvPr/>
            </p:nvSpPr>
            <p:spPr bwMode="auto">
              <a:xfrm>
                <a:off x="2928" y="3456"/>
                <a:ext cx="1392" cy="48"/>
              </a:xfrm>
              <a:prstGeom prst="rect">
                <a:avLst/>
              </a:prstGeom>
              <a:solidFill>
                <a:srgbClr val="5671A8"/>
              </a:solidFill>
              <a:ln w="9525">
                <a:miter lim="800000"/>
                <a:headEnd/>
                <a:tailEnd/>
              </a:ln>
              <a:scene3d>
                <a:camera prst="legacyObliqueTopRight">
                  <a:rot lat="20699957" lon="600000" rev="0"/>
                </a:camera>
                <a:lightRig rig="legacyFlat3" dir="b"/>
              </a:scene3d>
              <a:sp3d extrusionH="1801800" prstMaterial="legacyMatte">
                <a:bevelT w="13500" h="13500" prst="angle"/>
                <a:bevelB w="13500" h="13500" prst="angle"/>
                <a:extrusionClr>
                  <a:srgbClr val="5671A8"/>
                </a:extrusionClr>
              </a:sp3d>
            </p:spPr>
            <p:txBody>
              <a:bodyPr wrap="none" anchor="ctr">
                <a:flatTx/>
              </a:bodyPr>
              <a:lstStyle/>
              <a:p>
                <a:endParaRPr lang="en-US"/>
              </a:p>
            </p:txBody>
          </p:sp>
        </p:grpSp>
        <p:sp>
          <p:nvSpPr>
            <p:cNvPr id="88133" name="Freeform 293" descr="Granite"/>
            <p:cNvSpPr>
              <a:spLocks/>
            </p:cNvSpPr>
            <p:nvPr/>
          </p:nvSpPr>
          <p:spPr bwMode="auto">
            <a:xfrm>
              <a:off x="4394200" y="5549900"/>
              <a:ext cx="296863" cy="15875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28" y="132"/>
                    <a:pt x="56" y="120"/>
                    <a:pt x="96" y="96"/>
                  </a:cubicBezTo>
                  <a:cubicBezTo>
                    <a:pt x="136" y="72"/>
                    <a:pt x="188" y="36"/>
                    <a:pt x="240" y="0"/>
                  </a:cubicBezTo>
                </a:path>
              </a:pathLst>
            </a:custGeom>
            <a:blipFill dpi="0" rotWithShape="0">
              <a:blip r:embed="rId3" cstate="print"/>
              <a:srcRect/>
              <a:tile tx="0" ty="0" sx="100000" sy="100000" flip="none" algn="tl"/>
            </a:blipFill>
            <a:ln w="9525">
              <a:miter lim="800000"/>
              <a:headEnd/>
              <a:tailEnd/>
            </a:ln>
            <a:scene3d>
              <a:camera prst="legacyObliqueTopRight">
                <a:rot lat="21299970" lon="3000000" rev="0"/>
              </a:camera>
              <a:lightRig rig="legacyFlat3" dir="b"/>
            </a:scene3d>
            <a:sp3d extrusionH="277800" prstMaterial="legacyMatte">
              <a:bevelT w="13500" h="13500" prst="angle"/>
              <a:bevelB w="13500" h="13500" prst="angle"/>
              <a:extrusionClr>
                <a:srgbClr val="DDDDDD"/>
              </a:extrusionClr>
            </a:sp3d>
          </p:spPr>
          <p:txBody>
            <a:bodyPr wrap="none" anchor="ctr">
              <a:flatTx/>
            </a:bodyPr>
            <a:lstStyle/>
            <a:p>
              <a:endParaRPr lang="en-US"/>
            </a:p>
          </p:txBody>
        </p:sp>
        <p:sp>
          <p:nvSpPr>
            <p:cNvPr id="88134" name="Freeform 297"/>
            <p:cNvSpPr>
              <a:spLocks/>
            </p:cNvSpPr>
            <p:nvPr/>
          </p:nvSpPr>
          <p:spPr bwMode="auto">
            <a:xfrm>
              <a:off x="4125913" y="5603875"/>
              <a:ext cx="236538" cy="114300"/>
            </a:xfrm>
            <a:custGeom>
              <a:avLst/>
              <a:gdLst>
                <a:gd name="T0" fmla="*/ 0 w 192"/>
                <a:gd name="T1" fmla="*/ 2147483647 h 104"/>
                <a:gd name="T2" fmla="*/ 2147483647 w 192"/>
                <a:gd name="T3" fmla="*/ 2147483647 h 104"/>
                <a:gd name="T4" fmla="*/ 2147483647 w 192"/>
                <a:gd name="T5" fmla="*/ 2147483647 h 104"/>
                <a:gd name="T6" fmla="*/ 2147483647 w 192"/>
                <a:gd name="T7" fmla="*/ 0 h 104"/>
                <a:gd name="T8" fmla="*/ 0 60000 65536"/>
                <a:gd name="T9" fmla="*/ 0 60000 65536"/>
                <a:gd name="T10" fmla="*/ 0 60000 65536"/>
                <a:gd name="T11" fmla="*/ 0 60000 65536"/>
                <a:gd name="T12" fmla="*/ 0 w 192"/>
                <a:gd name="T13" fmla="*/ 0 h 104"/>
                <a:gd name="T14" fmla="*/ 192 w 192"/>
                <a:gd name="T15" fmla="*/ 104 h 104"/>
              </a:gdLst>
              <a:ahLst/>
              <a:cxnLst>
                <a:cxn ang="T8">
                  <a:pos x="T0" y="T1"/>
                </a:cxn>
                <a:cxn ang="T9">
                  <a:pos x="T2" y="T3"/>
                </a:cxn>
                <a:cxn ang="T10">
                  <a:pos x="T4" y="T5"/>
                </a:cxn>
                <a:cxn ang="T11">
                  <a:pos x="T6" y="T7"/>
                </a:cxn>
              </a:cxnLst>
              <a:rect l="T12" t="T13" r="T14" b="T15"/>
              <a:pathLst>
                <a:path w="192" h="104">
                  <a:moveTo>
                    <a:pt x="0" y="96"/>
                  </a:moveTo>
                  <a:cubicBezTo>
                    <a:pt x="12" y="100"/>
                    <a:pt x="24" y="104"/>
                    <a:pt x="48" y="96"/>
                  </a:cubicBezTo>
                  <a:cubicBezTo>
                    <a:pt x="72" y="88"/>
                    <a:pt x="120" y="64"/>
                    <a:pt x="144" y="48"/>
                  </a:cubicBezTo>
                  <a:cubicBezTo>
                    <a:pt x="168" y="32"/>
                    <a:pt x="184" y="8"/>
                    <a:pt x="192" y="0"/>
                  </a:cubicBezTo>
                </a:path>
              </a:pathLst>
            </a:custGeom>
            <a:noFill/>
            <a:ln w="9525">
              <a:solidFill>
                <a:srgbClr val="C0C0C0"/>
              </a:solidFill>
              <a:round/>
              <a:headEnd/>
              <a:tailEnd/>
            </a:ln>
            <a:scene3d>
              <a:camera prst="legacyObliqueTopRight">
                <a:rot lat="20699957" lon="1799995" rev="0"/>
              </a:camera>
              <a:lightRig rig="legacyFlat3" dir="b"/>
            </a:scene3d>
            <a:sp3d extrusionH="277800" prstMaterial="legacyMatte">
              <a:bevelT w="13500" h="13500" prst="angle"/>
              <a:bevelB w="13500" h="13500" prst="angle"/>
              <a:extrusionClr>
                <a:srgbClr val="C0C0C0"/>
              </a:extrusionClr>
            </a:sp3d>
          </p:spPr>
          <p:txBody>
            <a:bodyPr wrap="none" anchor="ctr">
              <a:flatTx/>
            </a:bodyPr>
            <a:lstStyle/>
            <a:p>
              <a:endParaRPr lang="en-US"/>
            </a:p>
          </p:txBody>
        </p:sp>
        <p:sp>
          <p:nvSpPr>
            <p:cNvPr id="88135" name="Freeform 295"/>
            <p:cNvSpPr>
              <a:spLocks/>
            </p:cNvSpPr>
            <p:nvPr/>
          </p:nvSpPr>
          <p:spPr bwMode="auto">
            <a:xfrm>
              <a:off x="3403600" y="5441950"/>
              <a:ext cx="457200" cy="342900"/>
            </a:xfrm>
            <a:custGeom>
              <a:avLst/>
              <a:gdLst>
                <a:gd name="T0" fmla="*/ 0 w 192"/>
                <a:gd name="T1" fmla="*/ 2147483647 h 104"/>
                <a:gd name="T2" fmla="*/ 2147483647 w 192"/>
                <a:gd name="T3" fmla="*/ 2147483647 h 104"/>
                <a:gd name="T4" fmla="*/ 2147483647 w 192"/>
                <a:gd name="T5" fmla="*/ 2147483647 h 104"/>
                <a:gd name="T6" fmla="*/ 2147483647 w 192"/>
                <a:gd name="T7" fmla="*/ 0 h 104"/>
                <a:gd name="T8" fmla="*/ 0 60000 65536"/>
                <a:gd name="T9" fmla="*/ 0 60000 65536"/>
                <a:gd name="T10" fmla="*/ 0 60000 65536"/>
                <a:gd name="T11" fmla="*/ 0 60000 65536"/>
                <a:gd name="T12" fmla="*/ 0 w 192"/>
                <a:gd name="T13" fmla="*/ 0 h 104"/>
                <a:gd name="T14" fmla="*/ 192 w 192"/>
                <a:gd name="T15" fmla="*/ 104 h 104"/>
              </a:gdLst>
              <a:ahLst/>
              <a:cxnLst>
                <a:cxn ang="T8">
                  <a:pos x="T0" y="T1"/>
                </a:cxn>
                <a:cxn ang="T9">
                  <a:pos x="T2" y="T3"/>
                </a:cxn>
                <a:cxn ang="T10">
                  <a:pos x="T4" y="T5"/>
                </a:cxn>
                <a:cxn ang="T11">
                  <a:pos x="T6" y="T7"/>
                </a:cxn>
              </a:cxnLst>
              <a:rect l="T12" t="T13" r="T14" b="T15"/>
              <a:pathLst>
                <a:path w="192" h="104">
                  <a:moveTo>
                    <a:pt x="0" y="96"/>
                  </a:moveTo>
                  <a:cubicBezTo>
                    <a:pt x="12" y="100"/>
                    <a:pt x="24" y="104"/>
                    <a:pt x="48" y="96"/>
                  </a:cubicBezTo>
                  <a:cubicBezTo>
                    <a:pt x="72" y="88"/>
                    <a:pt x="120" y="64"/>
                    <a:pt x="144" y="48"/>
                  </a:cubicBezTo>
                  <a:cubicBezTo>
                    <a:pt x="168" y="32"/>
                    <a:pt x="184" y="8"/>
                    <a:pt x="192" y="0"/>
                  </a:cubicBezTo>
                </a:path>
              </a:pathLst>
            </a:custGeom>
            <a:noFill/>
            <a:ln w="9525">
              <a:solidFill>
                <a:srgbClr val="C0C0C0"/>
              </a:solidFill>
              <a:round/>
              <a:headEnd/>
              <a:tailEnd/>
            </a:ln>
            <a:scene3d>
              <a:camera prst="legacyObliqueTopRight">
                <a:rot lat="20699957" lon="1799995" rev="0"/>
              </a:camera>
              <a:lightRig rig="legacyFlat3" dir="b"/>
            </a:scene3d>
            <a:sp3d extrusionH="635000" prstMaterial="legacyMatte">
              <a:bevelT w="13500" h="13500" prst="angle"/>
              <a:bevelB w="13500" h="13500" prst="angle"/>
              <a:extrusionClr>
                <a:srgbClr val="C0C0C0"/>
              </a:extrusionClr>
            </a:sp3d>
          </p:spPr>
          <p:txBody>
            <a:bodyPr wrap="none" anchor="ctr">
              <a:flatTx/>
            </a:bodyPr>
            <a:lstStyle/>
            <a:p>
              <a:endParaRPr lang="en-US"/>
            </a:p>
          </p:txBody>
        </p:sp>
        <p:sp>
          <p:nvSpPr>
            <p:cNvPr id="88136" name="Freeform 295"/>
            <p:cNvSpPr>
              <a:spLocks/>
            </p:cNvSpPr>
            <p:nvPr/>
          </p:nvSpPr>
          <p:spPr bwMode="auto">
            <a:xfrm>
              <a:off x="4013200" y="5403850"/>
              <a:ext cx="457200" cy="342900"/>
            </a:xfrm>
            <a:custGeom>
              <a:avLst/>
              <a:gdLst>
                <a:gd name="T0" fmla="*/ 0 w 192"/>
                <a:gd name="T1" fmla="*/ 2147483647 h 104"/>
                <a:gd name="T2" fmla="*/ 2147483647 w 192"/>
                <a:gd name="T3" fmla="*/ 2147483647 h 104"/>
                <a:gd name="T4" fmla="*/ 2147483647 w 192"/>
                <a:gd name="T5" fmla="*/ 2147483647 h 104"/>
                <a:gd name="T6" fmla="*/ 2147483647 w 192"/>
                <a:gd name="T7" fmla="*/ 0 h 104"/>
                <a:gd name="T8" fmla="*/ 0 60000 65536"/>
                <a:gd name="T9" fmla="*/ 0 60000 65536"/>
                <a:gd name="T10" fmla="*/ 0 60000 65536"/>
                <a:gd name="T11" fmla="*/ 0 60000 65536"/>
                <a:gd name="T12" fmla="*/ 0 w 192"/>
                <a:gd name="T13" fmla="*/ 0 h 104"/>
                <a:gd name="T14" fmla="*/ 192 w 192"/>
                <a:gd name="T15" fmla="*/ 104 h 104"/>
              </a:gdLst>
              <a:ahLst/>
              <a:cxnLst>
                <a:cxn ang="T8">
                  <a:pos x="T0" y="T1"/>
                </a:cxn>
                <a:cxn ang="T9">
                  <a:pos x="T2" y="T3"/>
                </a:cxn>
                <a:cxn ang="T10">
                  <a:pos x="T4" y="T5"/>
                </a:cxn>
                <a:cxn ang="T11">
                  <a:pos x="T6" y="T7"/>
                </a:cxn>
              </a:cxnLst>
              <a:rect l="T12" t="T13" r="T14" b="T15"/>
              <a:pathLst>
                <a:path w="192" h="104">
                  <a:moveTo>
                    <a:pt x="0" y="96"/>
                  </a:moveTo>
                  <a:cubicBezTo>
                    <a:pt x="12" y="100"/>
                    <a:pt x="24" y="104"/>
                    <a:pt x="48" y="96"/>
                  </a:cubicBezTo>
                  <a:cubicBezTo>
                    <a:pt x="72" y="88"/>
                    <a:pt x="120" y="64"/>
                    <a:pt x="144" y="48"/>
                  </a:cubicBezTo>
                  <a:cubicBezTo>
                    <a:pt x="168" y="32"/>
                    <a:pt x="184" y="8"/>
                    <a:pt x="192" y="0"/>
                  </a:cubicBezTo>
                </a:path>
              </a:pathLst>
            </a:custGeom>
            <a:noFill/>
            <a:ln w="9525">
              <a:solidFill>
                <a:srgbClr val="C0C0C0"/>
              </a:solidFill>
              <a:round/>
              <a:headEnd/>
              <a:tailEnd/>
            </a:ln>
            <a:scene3d>
              <a:camera prst="legacyObliqueTopRight">
                <a:rot lat="20699957" lon="1799995" rev="0"/>
              </a:camera>
              <a:lightRig rig="legacyFlat3" dir="b"/>
            </a:scene3d>
            <a:sp3d extrusionH="635000" prstMaterial="legacyMatte">
              <a:bevelT w="13500" h="13500" prst="angle"/>
              <a:bevelB w="13500" h="13500" prst="angle"/>
              <a:extrusionClr>
                <a:srgbClr val="C0C0C0"/>
              </a:extrusionClr>
            </a:sp3d>
          </p:spPr>
          <p:txBody>
            <a:bodyPr wrap="none" anchor="ctr">
              <a:flatTx/>
            </a:bodyPr>
            <a:lstStyle/>
            <a:p>
              <a:endParaRPr lang="en-US"/>
            </a:p>
          </p:txBody>
        </p:sp>
      </p:grpSp>
      <p:sp>
        <p:nvSpPr>
          <p:cNvPr id="88076" name="Text Box 5"/>
          <p:cNvSpPr txBox="1">
            <a:spLocks/>
          </p:cNvSpPr>
          <p:nvPr/>
        </p:nvSpPr>
        <p:spPr bwMode="auto">
          <a:xfrm>
            <a:off x="0" y="381000"/>
            <a:ext cx="9144000" cy="637097"/>
          </a:xfrm>
          <a:prstGeom prst="rect">
            <a:avLst/>
          </a:prstGeom>
          <a:noFill/>
          <a:ln w="25400">
            <a:noFill/>
            <a:miter lim="800000"/>
            <a:headEnd/>
            <a:tailEnd/>
          </a:ln>
        </p:spPr>
        <p:txBody>
          <a:bodyPr wrap="square" lIns="82292" tIns="41148" rIns="82292" bIns="41148">
            <a:spAutoFit/>
          </a:bodyPr>
          <a:lstStyle/>
          <a:p>
            <a:pPr algn="ctr"/>
            <a:r>
              <a:rPr lang="en-US" sz="3600" dirty="0">
                <a:solidFill>
                  <a:srgbClr val="404040"/>
                </a:solidFill>
                <a:latin typeface="Times New Roman"/>
                <a:cs typeface="Times New Roman"/>
              </a:rPr>
              <a:t>Selective Registration of CCG</a:t>
            </a:r>
          </a:p>
        </p:txBody>
      </p:sp>
      <p:grpSp>
        <p:nvGrpSpPr>
          <p:cNvPr id="14" name="Group 90"/>
          <p:cNvGrpSpPr>
            <a:grpSpLocks/>
          </p:cNvGrpSpPr>
          <p:nvPr/>
        </p:nvGrpSpPr>
        <p:grpSpPr bwMode="auto">
          <a:xfrm>
            <a:off x="3048000" y="3421063"/>
            <a:ext cx="3021012" cy="1671637"/>
            <a:chOff x="4857752" y="-24"/>
            <a:chExt cx="3357586" cy="1857390"/>
          </a:xfrm>
        </p:grpSpPr>
        <p:sp>
          <p:nvSpPr>
            <p:cNvPr id="92" name="Oval 91"/>
            <p:cNvSpPr/>
            <p:nvPr/>
          </p:nvSpPr>
          <p:spPr>
            <a:xfrm>
              <a:off x="7430196" y="-24"/>
              <a:ext cx="785142" cy="7867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grpSp>
          <p:nvGrpSpPr>
            <p:cNvPr id="15" name="Group 161"/>
            <p:cNvGrpSpPr>
              <a:grpSpLocks/>
            </p:cNvGrpSpPr>
            <p:nvPr/>
          </p:nvGrpSpPr>
          <p:grpSpPr bwMode="auto">
            <a:xfrm>
              <a:off x="7429520" y="-24"/>
              <a:ext cx="357190" cy="430216"/>
              <a:chOff x="7929586" y="1714488"/>
              <a:chExt cx="357190" cy="430216"/>
            </a:xfrm>
          </p:grpSpPr>
          <p:cxnSp>
            <p:nvCxnSpPr>
              <p:cNvPr id="123" name="Straight Connector 122"/>
              <p:cNvCxnSpPr/>
              <p:nvPr/>
            </p:nvCxnSpPr>
            <p:spPr>
              <a:xfrm rot="5400000">
                <a:off x="8071467" y="1927920"/>
                <a:ext cx="428628" cy="176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0800000">
                <a:off x="7930262" y="2143116"/>
                <a:ext cx="356402" cy="176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95"/>
            <p:cNvGrpSpPr>
              <a:grpSpLocks/>
            </p:cNvGrpSpPr>
            <p:nvPr/>
          </p:nvGrpSpPr>
          <p:grpSpPr bwMode="auto">
            <a:xfrm>
              <a:off x="4857752" y="285729"/>
              <a:ext cx="3000396" cy="1571637"/>
              <a:chOff x="4857752" y="285729"/>
              <a:chExt cx="3000396" cy="1571637"/>
            </a:xfrm>
          </p:grpSpPr>
          <p:sp>
            <p:nvSpPr>
              <p:cNvPr id="96" name="Rectangle 95"/>
              <p:cNvSpPr/>
              <p:nvPr/>
            </p:nvSpPr>
            <p:spPr>
              <a:xfrm>
                <a:off x="5000665" y="520327"/>
                <a:ext cx="2143704" cy="3580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97" name="Rectangle 96"/>
              <p:cNvSpPr/>
              <p:nvPr/>
            </p:nvSpPr>
            <p:spPr>
              <a:xfrm>
                <a:off x="5071240" y="663203"/>
                <a:ext cx="215253" cy="2151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98" name="Rectangle 97"/>
              <p:cNvSpPr/>
              <p:nvPr/>
            </p:nvSpPr>
            <p:spPr>
              <a:xfrm>
                <a:off x="5429406" y="663203"/>
                <a:ext cx="213488" cy="2151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99" name="Rectangle 98"/>
              <p:cNvSpPr/>
              <p:nvPr/>
            </p:nvSpPr>
            <p:spPr>
              <a:xfrm>
                <a:off x="5785808" y="663203"/>
                <a:ext cx="215253" cy="2151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00" name="Rectangle 99"/>
              <p:cNvSpPr/>
              <p:nvPr/>
            </p:nvSpPr>
            <p:spPr>
              <a:xfrm>
                <a:off x="6143973" y="663203"/>
                <a:ext cx="213489" cy="2151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01" name="Rectangle 100"/>
              <p:cNvSpPr/>
              <p:nvPr/>
            </p:nvSpPr>
            <p:spPr>
              <a:xfrm>
                <a:off x="6500375" y="663203"/>
                <a:ext cx="215253" cy="2151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02" name="Rectangle 101"/>
              <p:cNvSpPr/>
              <p:nvPr/>
            </p:nvSpPr>
            <p:spPr>
              <a:xfrm>
                <a:off x="6858542" y="663203"/>
                <a:ext cx="213488" cy="2151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03" name="Rectangle 102"/>
              <p:cNvSpPr/>
              <p:nvPr/>
            </p:nvSpPr>
            <p:spPr>
              <a:xfrm>
                <a:off x="5071240" y="878400"/>
                <a:ext cx="215253" cy="213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04" name="Rectangle 103"/>
              <p:cNvSpPr/>
              <p:nvPr/>
            </p:nvSpPr>
            <p:spPr>
              <a:xfrm>
                <a:off x="5429406" y="878400"/>
                <a:ext cx="213488" cy="213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05" name="Rectangle 104"/>
              <p:cNvSpPr/>
              <p:nvPr/>
            </p:nvSpPr>
            <p:spPr>
              <a:xfrm>
                <a:off x="5785808" y="878400"/>
                <a:ext cx="215253" cy="213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06" name="Rectangle 105"/>
              <p:cNvSpPr/>
              <p:nvPr/>
            </p:nvSpPr>
            <p:spPr>
              <a:xfrm>
                <a:off x="6143973" y="878400"/>
                <a:ext cx="213489" cy="213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07" name="Rectangle 106"/>
              <p:cNvSpPr/>
              <p:nvPr/>
            </p:nvSpPr>
            <p:spPr>
              <a:xfrm>
                <a:off x="6500375" y="878400"/>
                <a:ext cx="215253" cy="213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08" name="Rectangle 107"/>
              <p:cNvSpPr/>
              <p:nvPr/>
            </p:nvSpPr>
            <p:spPr>
              <a:xfrm>
                <a:off x="6858542" y="878400"/>
                <a:ext cx="213488" cy="213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grpSp>
            <p:nvGrpSpPr>
              <p:cNvPr id="17" name="Group 286"/>
              <p:cNvGrpSpPr>
                <a:grpSpLocks/>
              </p:cNvGrpSpPr>
              <p:nvPr/>
            </p:nvGrpSpPr>
            <p:grpSpPr bwMode="auto">
              <a:xfrm>
                <a:off x="4857752" y="1663693"/>
                <a:ext cx="2571768" cy="193673"/>
                <a:chOff x="2928" y="3456"/>
                <a:chExt cx="1392" cy="144"/>
              </a:xfrm>
              <a:scene3d>
                <a:camera prst="orthographicFront">
                  <a:rot lat="0" lon="0" rev="0"/>
                </a:camera>
                <a:lightRig rig="threePt" dir="t"/>
              </a:scene3d>
            </p:grpSpPr>
            <p:sp>
              <p:nvSpPr>
                <p:cNvPr id="121" name="Rectangle 287"/>
                <p:cNvSpPr>
                  <a:spLocks noChangeArrowheads="1"/>
                </p:cNvSpPr>
                <p:nvPr/>
              </p:nvSpPr>
              <p:spPr bwMode="auto">
                <a:xfrm>
                  <a:off x="2928" y="3504"/>
                  <a:ext cx="1392" cy="96"/>
                </a:xfrm>
                <a:prstGeom prst="rect">
                  <a:avLst/>
                </a:prstGeom>
                <a:solidFill>
                  <a:srgbClr val="CECECE">
                    <a:alpha val="74901"/>
                  </a:srgbClr>
                </a:solidFill>
                <a:ln w="9525">
                  <a:miter lim="800000"/>
                  <a:headEnd/>
                  <a:tailEnd/>
                </a:ln>
                <a:sp3d extrusionH="1801800" prstMaterial="legacyMatte">
                  <a:bevelT w="13500" h="13500" prst="angle"/>
                  <a:bevelB w="13500" h="13500" prst="angle"/>
                  <a:extrusionClr>
                    <a:srgbClr val="CECECE"/>
                  </a:extrusionClr>
                </a:sp3d>
              </p:spPr>
              <p:txBody>
                <a:bodyPr wrap="none" anchor="ctr">
                  <a:flatTx/>
                </a:bodyPr>
                <a:lstStyle/>
                <a:p>
                  <a:pPr>
                    <a:defRPr/>
                  </a:pPr>
                  <a:endParaRPr lang="en-US">
                    <a:ea typeface="+mn-ea"/>
                  </a:endParaRPr>
                </a:p>
              </p:txBody>
            </p:sp>
            <p:sp>
              <p:nvSpPr>
                <p:cNvPr id="122" name="Rectangle 288"/>
                <p:cNvSpPr>
                  <a:spLocks noChangeArrowheads="1"/>
                </p:cNvSpPr>
                <p:nvPr/>
              </p:nvSpPr>
              <p:spPr bwMode="auto">
                <a:xfrm>
                  <a:off x="2928" y="3456"/>
                  <a:ext cx="1392" cy="48"/>
                </a:xfrm>
                <a:prstGeom prst="rect">
                  <a:avLst/>
                </a:prstGeom>
                <a:solidFill>
                  <a:srgbClr val="5671A8"/>
                </a:solidFill>
                <a:ln w="9525">
                  <a:miter lim="800000"/>
                  <a:headEnd/>
                  <a:tailEnd/>
                </a:ln>
                <a:sp3d extrusionH="1801800" prstMaterial="legacyMatte">
                  <a:bevelT w="13500" h="13500" prst="angle"/>
                  <a:bevelB w="13500" h="13500" prst="angle"/>
                  <a:extrusionClr>
                    <a:srgbClr val="5671A8"/>
                  </a:extrusionClr>
                </a:sp3d>
              </p:spPr>
              <p:txBody>
                <a:bodyPr wrap="none" anchor="ctr">
                  <a:flatTx/>
                </a:bodyPr>
                <a:lstStyle/>
                <a:p>
                  <a:pPr>
                    <a:defRPr/>
                  </a:pPr>
                  <a:endParaRPr lang="en-US">
                    <a:ea typeface="+mn-ea"/>
                  </a:endParaRPr>
                </a:p>
              </p:txBody>
            </p:sp>
          </p:grpSp>
          <p:cxnSp>
            <p:nvCxnSpPr>
              <p:cNvPr id="110" name="Straight Arrow Connector 109"/>
              <p:cNvCxnSpPr/>
              <p:nvPr/>
            </p:nvCxnSpPr>
            <p:spPr>
              <a:xfrm rot="5400000">
                <a:off x="5049285" y="1260284"/>
                <a:ext cx="762007" cy="1764"/>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5400000">
                <a:off x="5261891" y="1259403"/>
                <a:ext cx="763770" cy="1765"/>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7001455" y="784912"/>
                <a:ext cx="213489" cy="2151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cxnSp>
            <p:nvCxnSpPr>
              <p:cNvPr id="113" name="Straight Connector 112"/>
              <p:cNvCxnSpPr>
                <a:stCxn id="112" idx="0"/>
              </p:cNvCxnSpPr>
              <p:nvPr/>
            </p:nvCxnSpPr>
            <p:spPr>
              <a:xfrm rot="5400000" flipH="1" flipV="1">
                <a:off x="7019165" y="373880"/>
                <a:ext cx="499184" cy="3228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endCxn id="92" idx="4"/>
              </p:cNvCxnSpPr>
              <p:nvPr/>
            </p:nvCxnSpPr>
            <p:spPr>
              <a:xfrm flipV="1">
                <a:off x="7144369" y="784912"/>
                <a:ext cx="679280" cy="2151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6200000" flipH="1">
                <a:off x="7788371" y="428594"/>
                <a:ext cx="70556" cy="705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7716032" y="428594"/>
                <a:ext cx="70556" cy="705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6200000" flipH="1">
                <a:off x="7643693" y="428594"/>
                <a:ext cx="70556" cy="705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6200000" flipH="1">
                <a:off x="7573118" y="428594"/>
                <a:ext cx="70556" cy="705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flipH="1">
                <a:off x="7500780" y="428594"/>
                <a:ext cx="70556" cy="705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6200000" flipH="1">
                <a:off x="7430205" y="428594"/>
                <a:ext cx="70556" cy="70575"/>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88101" name="Rectangle 94"/>
            <p:cNvSpPr>
              <a:spLocks noChangeArrowheads="1"/>
            </p:cNvSpPr>
            <p:nvPr/>
          </p:nvSpPr>
          <p:spPr bwMode="auto">
            <a:xfrm>
              <a:off x="6286887" y="-24"/>
              <a:ext cx="1305630" cy="407462"/>
            </a:xfrm>
            <a:prstGeom prst="rect">
              <a:avLst/>
            </a:prstGeom>
            <a:noFill/>
            <a:ln w="9525">
              <a:noFill/>
              <a:miter lim="800000"/>
              <a:headEnd/>
              <a:tailEnd/>
            </a:ln>
          </p:spPr>
          <p:txBody>
            <a:bodyPr wrap="none">
              <a:spAutoFit/>
            </a:bodyPr>
            <a:lstStyle/>
            <a:p>
              <a:r>
                <a:rPr lang="en-US"/>
                <a:t>oligomers</a:t>
              </a:r>
            </a:p>
          </p:txBody>
        </p:sp>
      </p:grpSp>
      <p:grpSp>
        <p:nvGrpSpPr>
          <p:cNvPr id="18" name="Group 134"/>
          <p:cNvGrpSpPr>
            <a:grpSpLocks/>
          </p:cNvGrpSpPr>
          <p:nvPr/>
        </p:nvGrpSpPr>
        <p:grpSpPr bwMode="auto">
          <a:xfrm>
            <a:off x="2667000" y="5165725"/>
            <a:ext cx="3124200" cy="914400"/>
            <a:chOff x="3048000" y="5791200"/>
            <a:chExt cx="3124200" cy="914400"/>
          </a:xfrm>
        </p:grpSpPr>
        <p:sp>
          <p:nvSpPr>
            <p:cNvPr id="89" name="Rounded Rectangle 88"/>
            <p:cNvSpPr/>
            <p:nvPr/>
          </p:nvSpPr>
          <p:spPr>
            <a:xfrm>
              <a:off x="3276600" y="5791200"/>
              <a:ext cx="2590800" cy="2286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90" name="Rectangle 89"/>
            <p:cNvSpPr/>
            <p:nvPr/>
          </p:nvSpPr>
          <p:spPr>
            <a:xfrm>
              <a:off x="3429000" y="6019800"/>
              <a:ext cx="2286000" cy="762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91" name="Trapezoid 90"/>
            <p:cNvSpPr/>
            <p:nvPr/>
          </p:nvSpPr>
          <p:spPr>
            <a:xfrm>
              <a:off x="3048000" y="6096000"/>
              <a:ext cx="3124200" cy="609600"/>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93" name="Rectangle 92"/>
            <p:cNvSpPr/>
            <p:nvPr/>
          </p:nvSpPr>
          <p:spPr>
            <a:xfrm>
              <a:off x="4343400" y="6172200"/>
              <a:ext cx="14478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94" name="Rectangle 93"/>
            <p:cNvSpPr/>
            <p:nvPr/>
          </p:nvSpPr>
          <p:spPr>
            <a:xfrm>
              <a:off x="4419600" y="62484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95" name="Rectangle 94"/>
            <p:cNvSpPr/>
            <p:nvPr/>
          </p:nvSpPr>
          <p:spPr>
            <a:xfrm>
              <a:off x="4648200" y="62484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09" name="Rectangle 108"/>
            <p:cNvSpPr/>
            <p:nvPr/>
          </p:nvSpPr>
          <p:spPr>
            <a:xfrm>
              <a:off x="4876800" y="62484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25" name="Rectangle 124"/>
            <p:cNvSpPr/>
            <p:nvPr/>
          </p:nvSpPr>
          <p:spPr>
            <a:xfrm>
              <a:off x="5105400" y="62484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26" name="Rectangle 125"/>
            <p:cNvSpPr/>
            <p:nvPr/>
          </p:nvSpPr>
          <p:spPr>
            <a:xfrm>
              <a:off x="5334000" y="62484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27" name="Rectangle 126"/>
            <p:cNvSpPr/>
            <p:nvPr/>
          </p:nvSpPr>
          <p:spPr>
            <a:xfrm>
              <a:off x="5562600" y="62484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28" name="Rectangle 127"/>
            <p:cNvSpPr/>
            <p:nvPr/>
          </p:nvSpPr>
          <p:spPr>
            <a:xfrm>
              <a:off x="4419600" y="64770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29" name="Rectangle 128"/>
            <p:cNvSpPr/>
            <p:nvPr/>
          </p:nvSpPr>
          <p:spPr>
            <a:xfrm>
              <a:off x="4648200" y="64770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30" name="Rectangle 129"/>
            <p:cNvSpPr/>
            <p:nvPr/>
          </p:nvSpPr>
          <p:spPr>
            <a:xfrm>
              <a:off x="4876800" y="64770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31" name="Rectangle 130"/>
            <p:cNvSpPr/>
            <p:nvPr/>
          </p:nvSpPr>
          <p:spPr>
            <a:xfrm>
              <a:off x="5105400" y="64770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32" name="Rectangle 131"/>
            <p:cNvSpPr/>
            <p:nvPr/>
          </p:nvSpPr>
          <p:spPr>
            <a:xfrm>
              <a:off x="5334000" y="64770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33" name="Rectangle 132"/>
            <p:cNvSpPr/>
            <p:nvPr/>
          </p:nvSpPr>
          <p:spPr>
            <a:xfrm>
              <a:off x="5562600" y="64770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34" name="Rounded Rectangle 133"/>
            <p:cNvSpPr/>
            <p:nvPr/>
          </p:nvSpPr>
          <p:spPr>
            <a:xfrm>
              <a:off x="3276600" y="6172200"/>
              <a:ext cx="762000"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b="1">
                  <a:solidFill>
                    <a:srgbClr val="FF0000"/>
                  </a:solidFill>
                  <a:latin typeface="Arial" charset="0"/>
                  <a:ea typeface="ＭＳ Ｐゴシック" charset="-128"/>
                  <a:cs typeface="Arial" charset="0"/>
                </a:rPr>
                <a:t>85</a:t>
              </a:r>
              <a:r>
                <a:rPr lang="en-US" b="1" baseline="30000">
                  <a:solidFill>
                    <a:srgbClr val="FF0000"/>
                  </a:solidFill>
                  <a:latin typeface="Arial" charset="0"/>
                  <a:ea typeface="ＭＳ Ｐゴシック" charset="-128"/>
                  <a:cs typeface="Arial" charset="0"/>
                </a:rPr>
                <a:t>o</a:t>
              </a:r>
              <a:r>
                <a:rPr lang="en-US" b="1">
                  <a:solidFill>
                    <a:srgbClr val="FF0000"/>
                  </a:solidFill>
                  <a:latin typeface="Arial" charset="0"/>
                  <a:ea typeface="ＭＳ Ｐゴシック" charset="-128"/>
                  <a:cs typeface="Arial" charset="0"/>
                </a:rPr>
                <a:t>C</a:t>
              </a:r>
            </a:p>
          </p:txBody>
        </p:sp>
      </p:grpSp>
      <p:sp>
        <p:nvSpPr>
          <p:cNvPr id="88080" name="TextBox 134"/>
          <p:cNvSpPr txBox="1">
            <a:spLocks noChangeArrowheads="1"/>
          </p:cNvSpPr>
          <p:nvPr/>
        </p:nvSpPr>
        <p:spPr bwMode="auto">
          <a:xfrm>
            <a:off x="6349012" y="6458635"/>
            <a:ext cx="2718788" cy="323165"/>
          </a:xfrm>
          <a:prstGeom prst="rect">
            <a:avLst/>
          </a:prstGeom>
          <a:noFill/>
          <a:ln w="9525">
            <a:noFill/>
            <a:miter lim="800000"/>
            <a:headEnd/>
            <a:tailEnd/>
          </a:ln>
        </p:spPr>
        <p:txBody>
          <a:bodyPr wrap="none">
            <a:spAutoFit/>
          </a:bodyPr>
          <a:lstStyle/>
          <a:p>
            <a:r>
              <a:rPr lang="en-US" sz="1500" dirty="0">
                <a:latin typeface="Arial"/>
                <a:cs typeface="Arial"/>
              </a:rPr>
              <a:t> </a:t>
            </a:r>
            <a:r>
              <a:rPr lang="en-US" sz="1500" i="1" dirty="0">
                <a:latin typeface="Arial"/>
                <a:cs typeface="Arial"/>
              </a:rPr>
              <a:t>Adv. Mater.</a:t>
            </a:r>
            <a:r>
              <a:rPr lang="en-US" sz="1500" dirty="0">
                <a:latin typeface="Arial"/>
                <a:cs typeface="Arial"/>
              </a:rPr>
              <a:t>, </a:t>
            </a:r>
            <a:r>
              <a:rPr lang="en-US" sz="1500" b="1" dirty="0">
                <a:latin typeface="Arial"/>
                <a:cs typeface="Arial"/>
              </a:rPr>
              <a:t>21</a:t>
            </a:r>
            <a:r>
              <a:rPr lang="en-US" sz="1500" dirty="0">
                <a:latin typeface="Arial"/>
                <a:cs typeface="Arial"/>
              </a:rPr>
              <a:t>, </a:t>
            </a:r>
            <a:r>
              <a:rPr lang="en-US" sz="1500" dirty="0" smtClean="0">
                <a:latin typeface="Arial"/>
                <a:cs typeface="Arial"/>
              </a:rPr>
              <a:t>2098 (2009).  </a:t>
            </a:r>
            <a:endParaRPr lang="en-US" sz="1500" dirty="0">
              <a:latin typeface="Arial"/>
              <a:cs typeface="Arial"/>
            </a:endParaRPr>
          </a:p>
        </p:txBody>
      </p:sp>
      <p:pic>
        <p:nvPicPr>
          <p:cNvPr id="135" name="Picture 33" descr="kanerlogo2"/>
          <p:cNvPicPr>
            <a:picLocks noChangeAspect="1" noChangeArrowheads="1"/>
          </p:cNvPicPr>
          <p:nvPr/>
        </p:nvPicPr>
        <p:blipFill>
          <a:blip r:embed="rId7" cstate="print"/>
          <a:srcRect/>
          <a:stretch>
            <a:fillRect/>
          </a:stretch>
        </p:blipFill>
        <p:spPr bwMode="auto">
          <a:xfrm>
            <a:off x="0" y="6248400"/>
            <a:ext cx="1525588" cy="609600"/>
          </a:xfrm>
          <a:prstGeom prst="rect">
            <a:avLst/>
          </a:prstGeom>
          <a:noFill/>
          <a:ln w="9525">
            <a:noFill/>
            <a:miter lim="800000"/>
            <a:headEnd/>
            <a:tailEnd/>
          </a:ln>
        </p:spPr>
      </p:pic>
      <p:grpSp>
        <p:nvGrpSpPr>
          <p:cNvPr id="136" name="Group 23"/>
          <p:cNvGrpSpPr>
            <a:grpSpLocks/>
          </p:cNvGrpSpPr>
          <p:nvPr/>
        </p:nvGrpSpPr>
        <p:grpSpPr bwMode="auto">
          <a:xfrm>
            <a:off x="0" y="0"/>
            <a:ext cx="9158431" cy="288600"/>
            <a:chOff x="0" y="0"/>
            <a:chExt cx="10160000" cy="304800"/>
          </a:xfrm>
        </p:grpSpPr>
        <p:pic>
          <p:nvPicPr>
            <p:cNvPr id="137" name="Picture 7" descr="cnsi_logo"/>
            <p:cNvPicPr>
              <a:picLocks noChangeAspect="1" noChangeArrowheads="1"/>
            </p:cNvPicPr>
            <p:nvPr/>
          </p:nvPicPr>
          <p:blipFill>
            <a:blip r:embed="rId8" cstate="print"/>
            <a:srcRect/>
            <a:stretch>
              <a:fillRect/>
            </a:stretch>
          </p:blipFill>
          <p:spPr bwMode="auto">
            <a:xfrm>
              <a:off x="9067800" y="0"/>
              <a:ext cx="1092200" cy="304800"/>
            </a:xfrm>
            <a:prstGeom prst="rect">
              <a:avLst/>
            </a:prstGeom>
            <a:noFill/>
            <a:ln w="9525">
              <a:noFill/>
              <a:miter lim="800000"/>
              <a:headEnd/>
              <a:tailEnd/>
            </a:ln>
          </p:spPr>
        </p:pic>
        <p:sp>
          <p:nvSpPr>
            <p:cNvPr id="138"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16" descr="graphenehighlight"/>
          <p:cNvPicPr>
            <a:picLocks noChangeAspect="1" noChangeArrowheads="1"/>
          </p:cNvPicPr>
          <p:nvPr/>
        </p:nvPicPr>
        <p:blipFill>
          <a:blip r:embed="rId3" cstate="print"/>
          <a:srcRect/>
          <a:stretch>
            <a:fillRect/>
          </a:stretch>
        </p:blipFill>
        <p:spPr bwMode="auto">
          <a:xfrm>
            <a:off x="5791200" y="4151313"/>
            <a:ext cx="3352800" cy="2706687"/>
          </a:xfrm>
          <a:prstGeom prst="rect">
            <a:avLst/>
          </a:prstGeom>
          <a:noFill/>
          <a:ln w="9525">
            <a:noFill/>
            <a:miter lim="800000"/>
            <a:headEnd/>
            <a:tailEnd/>
          </a:ln>
        </p:spPr>
      </p:pic>
      <p:sp>
        <p:nvSpPr>
          <p:cNvPr id="14340" name="TextBox 11"/>
          <p:cNvSpPr txBox="1">
            <a:spLocks noChangeArrowheads="1"/>
          </p:cNvSpPr>
          <p:nvPr/>
        </p:nvSpPr>
        <p:spPr bwMode="auto">
          <a:xfrm>
            <a:off x="0" y="838200"/>
            <a:ext cx="9144000" cy="754053"/>
          </a:xfrm>
          <a:prstGeom prst="rect">
            <a:avLst/>
          </a:prstGeom>
          <a:noFill/>
          <a:ln w="9525">
            <a:noFill/>
            <a:miter lim="800000"/>
            <a:headEnd/>
            <a:tailEnd/>
          </a:ln>
        </p:spPr>
        <p:txBody>
          <a:bodyPr>
            <a:spAutoFit/>
          </a:bodyPr>
          <a:lstStyle/>
          <a:p>
            <a:pPr algn="ctr" eaLnBrk="0" hangingPunct="0"/>
            <a:r>
              <a:rPr lang="en-GB" sz="4300" dirty="0" smtClean="0">
                <a:solidFill>
                  <a:schemeClr val="tx1">
                    <a:lumMod val="95000"/>
                    <a:lumOff val="5000"/>
                  </a:schemeClr>
                </a:solidFill>
                <a:latin typeface="Times New Roman"/>
                <a:cs typeface="Times New Roman"/>
              </a:rPr>
              <a:t>Synthesis and Applications of </a:t>
            </a:r>
            <a:r>
              <a:rPr lang="en-GB" sz="4300" dirty="0" err="1" smtClean="0">
                <a:solidFill>
                  <a:schemeClr val="tx1">
                    <a:lumMod val="95000"/>
                    <a:lumOff val="5000"/>
                  </a:schemeClr>
                </a:solidFill>
                <a:latin typeface="Times New Roman"/>
                <a:cs typeface="Times New Roman"/>
              </a:rPr>
              <a:t>Graphene</a:t>
            </a:r>
            <a:endParaRPr lang="en-US" sz="4300" dirty="0">
              <a:solidFill>
                <a:schemeClr val="tx1">
                  <a:lumMod val="95000"/>
                  <a:lumOff val="5000"/>
                </a:schemeClr>
              </a:solidFill>
              <a:latin typeface="Times New Roman"/>
              <a:cs typeface="Times New Roman"/>
            </a:endParaRPr>
          </a:p>
        </p:txBody>
      </p:sp>
      <p:pic>
        <p:nvPicPr>
          <p:cNvPr id="14341" name="Picture 33" descr="kanerlogo2"/>
          <p:cNvPicPr>
            <a:picLocks noChangeAspect="1" noChangeArrowheads="1"/>
          </p:cNvPicPr>
          <p:nvPr/>
        </p:nvPicPr>
        <p:blipFill>
          <a:blip r:embed="rId4" cstate="print"/>
          <a:srcRect/>
          <a:stretch>
            <a:fillRect/>
          </a:stretch>
        </p:blipFill>
        <p:spPr bwMode="auto">
          <a:xfrm>
            <a:off x="0" y="6248400"/>
            <a:ext cx="1525588" cy="609600"/>
          </a:xfrm>
          <a:prstGeom prst="rect">
            <a:avLst/>
          </a:prstGeom>
          <a:noFill/>
          <a:ln w="9525">
            <a:noFill/>
            <a:miter lim="800000"/>
            <a:headEnd/>
            <a:tailEnd/>
          </a:ln>
        </p:spPr>
      </p:pic>
      <p:sp>
        <p:nvSpPr>
          <p:cNvPr id="14342" name="Text Box 7"/>
          <p:cNvSpPr txBox="1">
            <a:spLocks/>
          </p:cNvSpPr>
          <p:nvPr/>
        </p:nvSpPr>
        <p:spPr bwMode="auto">
          <a:xfrm>
            <a:off x="304800" y="1905000"/>
            <a:ext cx="8229600" cy="2754600"/>
          </a:xfrm>
          <a:prstGeom prst="rect">
            <a:avLst/>
          </a:prstGeom>
          <a:noFill/>
          <a:ln w="25400">
            <a:noFill/>
            <a:miter lim="800000"/>
            <a:headEnd/>
            <a:tailEnd/>
          </a:ln>
        </p:spPr>
        <p:txBody>
          <a:bodyPr wrap="square" lIns="91435" rIns="91435">
            <a:spAutoFit/>
          </a:bodyPr>
          <a:lstStyle/>
          <a:p>
            <a:endParaRPr lang="en-US" sz="2000" u="sng" dirty="0">
              <a:latin typeface="Arial"/>
              <a:cs typeface="Arial"/>
              <a:sym typeface="Gill Sans" charset="0"/>
            </a:endParaRPr>
          </a:p>
          <a:p>
            <a:endParaRPr lang="en-US" sz="2000" u="sng" dirty="0">
              <a:latin typeface="Arial"/>
              <a:cs typeface="Arial"/>
              <a:sym typeface="Gill Sans" charset="0"/>
            </a:endParaRPr>
          </a:p>
          <a:p>
            <a:r>
              <a:rPr lang="en-US" sz="3200" b="1" dirty="0">
                <a:latin typeface="Arial"/>
                <a:cs typeface="Arial"/>
                <a:sym typeface="Gill Sans" charset="0"/>
              </a:rPr>
              <a:t>Richard B. </a:t>
            </a:r>
            <a:r>
              <a:rPr lang="en-US" sz="3200" b="1" dirty="0" smtClean="0">
                <a:latin typeface="Arial"/>
                <a:cs typeface="Arial"/>
                <a:sym typeface="Gill Sans" charset="0"/>
              </a:rPr>
              <a:t>Kaner</a:t>
            </a:r>
          </a:p>
          <a:p>
            <a:r>
              <a:rPr lang="en-US" sz="2000" dirty="0" smtClean="0">
                <a:latin typeface="Arial"/>
                <a:cs typeface="Arial"/>
                <a:sym typeface="Gill Sans" charset="0"/>
              </a:rPr>
              <a:t>Professor, Department of Chemistry &amp; Biochemistry</a:t>
            </a:r>
          </a:p>
          <a:p>
            <a:r>
              <a:rPr lang="en-US" sz="2000" dirty="0" smtClean="0">
                <a:latin typeface="Arial"/>
                <a:cs typeface="Arial"/>
                <a:sym typeface="Gill Sans" charset="0"/>
              </a:rPr>
              <a:t>Professor, Department of Materials Science &amp; Engineering</a:t>
            </a:r>
          </a:p>
          <a:p>
            <a:r>
              <a:rPr lang="en-US" sz="2000" dirty="0" smtClean="0">
                <a:latin typeface="Arial"/>
                <a:cs typeface="Arial"/>
                <a:sym typeface="Gill Sans" charset="0"/>
              </a:rPr>
              <a:t>Member, California </a:t>
            </a:r>
            <a:r>
              <a:rPr lang="en-US" sz="2000" dirty="0" err="1" smtClean="0">
                <a:latin typeface="Arial"/>
                <a:cs typeface="Arial"/>
                <a:sym typeface="Gill Sans" charset="0"/>
              </a:rPr>
              <a:t>NanoSystems</a:t>
            </a:r>
            <a:r>
              <a:rPr lang="en-US" sz="2000" dirty="0" smtClean="0">
                <a:latin typeface="Arial"/>
                <a:cs typeface="Arial"/>
                <a:sym typeface="Gill Sans" charset="0"/>
              </a:rPr>
              <a:t> Institute</a:t>
            </a:r>
          </a:p>
          <a:p>
            <a:r>
              <a:rPr lang="en-US" sz="2000" dirty="0" smtClean="0">
                <a:latin typeface="Arial"/>
                <a:cs typeface="Arial"/>
              </a:rPr>
              <a:t>University </a:t>
            </a:r>
            <a:r>
              <a:rPr lang="en-US" sz="2000" dirty="0">
                <a:latin typeface="Arial"/>
                <a:cs typeface="Arial"/>
              </a:rPr>
              <a:t>of California, Los </a:t>
            </a:r>
            <a:r>
              <a:rPr lang="en-US" sz="2000" dirty="0" smtClean="0">
                <a:latin typeface="Arial"/>
                <a:cs typeface="Arial"/>
              </a:rPr>
              <a:t>Angeles (UCLA)</a:t>
            </a:r>
          </a:p>
          <a:p>
            <a:endParaRPr lang="en-US" sz="2000" dirty="0" smtClean="0">
              <a:latin typeface="Arial"/>
              <a:cs typeface="Arial"/>
            </a:endParaRPr>
          </a:p>
        </p:txBody>
      </p:sp>
      <p:grpSp>
        <p:nvGrpSpPr>
          <p:cNvPr id="9" name="Group 23"/>
          <p:cNvGrpSpPr>
            <a:grpSpLocks/>
          </p:cNvGrpSpPr>
          <p:nvPr/>
        </p:nvGrpSpPr>
        <p:grpSpPr bwMode="auto">
          <a:xfrm>
            <a:off x="0" y="0"/>
            <a:ext cx="9158431" cy="288600"/>
            <a:chOff x="0" y="0"/>
            <a:chExt cx="10160000" cy="304800"/>
          </a:xfrm>
        </p:grpSpPr>
        <p:pic>
          <p:nvPicPr>
            <p:cNvPr id="10" name="Picture 7" descr="cnsi_logo"/>
            <p:cNvPicPr>
              <a:picLocks noChangeAspect="1" noChangeArrowheads="1"/>
            </p:cNvPicPr>
            <p:nvPr/>
          </p:nvPicPr>
          <p:blipFill>
            <a:blip r:embed="rId5" cstate="print"/>
            <a:srcRect/>
            <a:stretch>
              <a:fillRect/>
            </a:stretch>
          </p:blipFill>
          <p:spPr bwMode="auto">
            <a:xfrm>
              <a:off x="9067800" y="0"/>
              <a:ext cx="1092200" cy="304800"/>
            </a:xfrm>
            <a:prstGeom prst="rect">
              <a:avLst/>
            </a:prstGeom>
            <a:noFill/>
            <a:ln w="9525">
              <a:noFill/>
              <a:miter lim="800000"/>
              <a:headEnd/>
              <a:tailEnd/>
            </a:ln>
          </p:spPr>
        </p:pic>
        <p:sp>
          <p:nvSpPr>
            <p:cNvPr id="11"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381000"/>
            <a:ext cx="9144000" cy="609600"/>
          </a:xfrm>
        </p:spPr>
        <p:txBody>
          <a:bodyPr>
            <a:noAutofit/>
          </a:bodyPr>
          <a:lstStyle/>
          <a:p>
            <a:r>
              <a:rPr lang="en-US" sz="3600" dirty="0" smtClean="0">
                <a:latin typeface="Times New Roman"/>
                <a:ea typeface="ＭＳ Ｐゴシック" charset="-128"/>
                <a:cs typeface="Times New Roman"/>
              </a:rPr>
              <a:t>Stenciling with Elastomeric Membranes</a:t>
            </a:r>
            <a:endParaRPr lang="en-US" sz="3600" b="1" dirty="0" smtClean="0">
              <a:latin typeface="Times New Roman"/>
              <a:ea typeface="ＭＳ Ｐゴシック" charset="-128"/>
              <a:cs typeface="Times New Roman"/>
            </a:endParaRPr>
          </a:p>
        </p:txBody>
      </p:sp>
      <p:pic>
        <p:nvPicPr>
          <p:cNvPr id="96260" name="Picture 6" descr="figure1-small"/>
          <p:cNvPicPr>
            <a:picLocks noChangeAspect="1" noChangeArrowheads="1"/>
          </p:cNvPicPr>
          <p:nvPr/>
        </p:nvPicPr>
        <p:blipFill>
          <a:blip r:embed="rId3" cstate="print"/>
          <a:srcRect/>
          <a:stretch>
            <a:fillRect/>
          </a:stretch>
        </p:blipFill>
        <p:spPr bwMode="auto">
          <a:xfrm>
            <a:off x="1752600" y="1090613"/>
            <a:ext cx="6019800" cy="5157787"/>
          </a:xfrm>
          <a:prstGeom prst="rect">
            <a:avLst/>
          </a:prstGeom>
          <a:noFill/>
          <a:ln w="9525">
            <a:noFill/>
            <a:miter lim="800000"/>
            <a:headEnd/>
            <a:tailEnd/>
          </a:ln>
        </p:spPr>
      </p:pic>
      <p:sp>
        <p:nvSpPr>
          <p:cNvPr id="96262" name="TextBox 9"/>
          <p:cNvSpPr txBox="1">
            <a:spLocks noChangeArrowheads="1"/>
          </p:cNvSpPr>
          <p:nvPr/>
        </p:nvSpPr>
        <p:spPr bwMode="auto">
          <a:xfrm>
            <a:off x="990600" y="6477000"/>
            <a:ext cx="8229600" cy="307777"/>
          </a:xfrm>
          <a:prstGeom prst="rect">
            <a:avLst/>
          </a:prstGeom>
          <a:noFill/>
          <a:ln w="9525">
            <a:noFill/>
            <a:miter lim="800000"/>
            <a:headEnd/>
            <a:tailEnd/>
          </a:ln>
        </p:spPr>
        <p:txBody>
          <a:bodyPr wrap="square">
            <a:spAutoFit/>
          </a:bodyPr>
          <a:lstStyle/>
          <a:p>
            <a:pPr algn="r"/>
            <a:r>
              <a:rPr lang="en-US" altLang="zh-TW" sz="1400" dirty="0" err="1">
                <a:latin typeface="Arial"/>
                <a:ea typeface="MS Mincho" pitchFamily="49" charset="-128"/>
                <a:cs typeface="Arial"/>
              </a:rPr>
              <a:t>Wassei</a:t>
            </a:r>
            <a:r>
              <a:rPr lang="en-US" altLang="zh-TW" sz="1400" dirty="0">
                <a:latin typeface="Arial"/>
                <a:ea typeface="MS Mincho" pitchFamily="49" charset="-128"/>
                <a:cs typeface="Arial"/>
              </a:rPr>
              <a:t>, J</a:t>
            </a:r>
            <a:r>
              <a:rPr lang="en-US" altLang="zh-TW" sz="1400" dirty="0" smtClean="0">
                <a:latin typeface="Arial"/>
                <a:ea typeface="MS Mincho" pitchFamily="49" charset="-128"/>
                <a:cs typeface="Arial"/>
              </a:rPr>
              <a:t>.K., Tung</a:t>
            </a:r>
            <a:r>
              <a:rPr lang="en-US" altLang="zh-TW" sz="1400" dirty="0">
                <a:latin typeface="Arial"/>
                <a:ea typeface="MS Mincho" pitchFamily="49" charset="-128"/>
                <a:cs typeface="Arial"/>
              </a:rPr>
              <a:t>, V</a:t>
            </a:r>
            <a:r>
              <a:rPr lang="en-US" altLang="zh-TW" sz="1400" dirty="0" smtClean="0">
                <a:latin typeface="Arial"/>
                <a:ea typeface="MS Mincho" pitchFamily="49" charset="-128"/>
                <a:cs typeface="Arial"/>
              </a:rPr>
              <a:t>.C., Jonas, S.J., Yang</a:t>
            </a:r>
            <a:r>
              <a:rPr lang="en-US" altLang="zh-TW" sz="1400" dirty="0">
                <a:latin typeface="Arial"/>
                <a:ea typeface="MS Mincho" pitchFamily="49" charset="-128"/>
                <a:cs typeface="Arial"/>
              </a:rPr>
              <a:t>, Y</a:t>
            </a:r>
            <a:r>
              <a:rPr lang="en-US" altLang="zh-TW" sz="1400" dirty="0" smtClean="0">
                <a:latin typeface="Arial"/>
                <a:ea typeface="MS Mincho" pitchFamily="49" charset="-128"/>
                <a:cs typeface="Arial"/>
              </a:rPr>
              <a:t>., Kaner</a:t>
            </a:r>
            <a:r>
              <a:rPr lang="en-US" altLang="zh-TW" sz="1400" dirty="0">
                <a:latin typeface="Arial"/>
                <a:ea typeface="MS Mincho" pitchFamily="49" charset="-128"/>
                <a:cs typeface="Arial"/>
              </a:rPr>
              <a:t>, R.B</a:t>
            </a:r>
            <a:r>
              <a:rPr lang="en-US" altLang="zh-TW" sz="1400" dirty="0" smtClean="0">
                <a:latin typeface="Arial"/>
                <a:ea typeface="MS Mincho" pitchFamily="49" charset="-128"/>
                <a:cs typeface="Arial"/>
              </a:rPr>
              <a:t>. </a:t>
            </a:r>
            <a:r>
              <a:rPr lang="en-US" sz="1400" i="1" dirty="0" smtClean="0">
                <a:latin typeface="Arial"/>
                <a:cs typeface="Arial"/>
              </a:rPr>
              <a:t>Adv. Mater.</a:t>
            </a:r>
            <a:r>
              <a:rPr lang="en-US" sz="1400" dirty="0" smtClean="0">
                <a:latin typeface="Arial"/>
                <a:cs typeface="Arial"/>
              </a:rPr>
              <a:t> </a:t>
            </a:r>
            <a:r>
              <a:rPr lang="en-US" sz="1400" b="1" dirty="0" smtClean="0">
                <a:latin typeface="Arial"/>
                <a:cs typeface="Arial"/>
              </a:rPr>
              <a:t>22</a:t>
            </a:r>
            <a:r>
              <a:rPr lang="en-US" sz="1400" dirty="0" smtClean="0">
                <a:latin typeface="Arial"/>
                <a:cs typeface="Arial"/>
              </a:rPr>
              <a:t>, 897 (2010).</a:t>
            </a:r>
            <a:endParaRPr lang="en-US" sz="1400" dirty="0">
              <a:latin typeface="Arial"/>
              <a:ea typeface="MS Mincho" pitchFamily="49" charset="-128"/>
              <a:cs typeface="Arial"/>
            </a:endParaRPr>
          </a:p>
        </p:txBody>
      </p:sp>
      <p:pic>
        <p:nvPicPr>
          <p:cNvPr id="10" name="Picture 33" descr="kanerlogo2"/>
          <p:cNvPicPr>
            <a:picLocks noChangeAspect="1" noChangeArrowheads="1"/>
          </p:cNvPicPr>
          <p:nvPr/>
        </p:nvPicPr>
        <p:blipFill>
          <a:blip r:embed="rId4" cstate="print"/>
          <a:srcRect/>
          <a:stretch>
            <a:fillRect/>
          </a:stretch>
        </p:blipFill>
        <p:spPr bwMode="auto">
          <a:xfrm>
            <a:off x="0" y="6248400"/>
            <a:ext cx="1525588" cy="609600"/>
          </a:xfrm>
          <a:prstGeom prst="rect">
            <a:avLst/>
          </a:prstGeom>
          <a:noFill/>
          <a:ln w="9525">
            <a:noFill/>
            <a:miter lim="800000"/>
            <a:headEnd/>
            <a:tailEnd/>
          </a:ln>
        </p:spPr>
      </p:pic>
      <p:grpSp>
        <p:nvGrpSpPr>
          <p:cNvPr id="11" name="Group 23"/>
          <p:cNvGrpSpPr>
            <a:grpSpLocks/>
          </p:cNvGrpSpPr>
          <p:nvPr/>
        </p:nvGrpSpPr>
        <p:grpSpPr bwMode="auto">
          <a:xfrm>
            <a:off x="0" y="0"/>
            <a:ext cx="9158431" cy="288600"/>
            <a:chOff x="0" y="0"/>
            <a:chExt cx="10160000" cy="304800"/>
          </a:xfrm>
        </p:grpSpPr>
        <p:pic>
          <p:nvPicPr>
            <p:cNvPr id="12" name="Picture 7" descr="cnsi_logo"/>
            <p:cNvPicPr>
              <a:picLocks noChangeAspect="1" noChangeArrowheads="1"/>
            </p:cNvPicPr>
            <p:nvPr/>
          </p:nvPicPr>
          <p:blipFill>
            <a:blip r:embed="rId5" cstate="print"/>
            <a:srcRect/>
            <a:stretch>
              <a:fillRect/>
            </a:stretch>
          </p:blipFill>
          <p:spPr bwMode="auto">
            <a:xfrm>
              <a:off x="9067800" y="0"/>
              <a:ext cx="1092200" cy="304800"/>
            </a:xfrm>
            <a:prstGeom prst="rect">
              <a:avLst/>
            </a:prstGeom>
            <a:noFill/>
            <a:ln w="9525">
              <a:noFill/>
              <a:miter lim="800000"/>
              <a:headEnd/>
              <a:tailEnd/>
            </a:ln>
          </p:spPr>
        </p:pic>
        <p:sp>
          <p:nvSpPr>
            <p:cNvPr id="13"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5"/>
          <p:cNvSpPr>
            <a:spLocks noGrp="1" noChangeArrowheads="1"/>
          </p:cNvSpPr>
          <p:nvPr>
            <p:ph type="title" idx="4294967295"/>
          </p:nvPr>
        </p:nvSpPr>
        <p:spPr>
          <a:xfrm>
            <a:off x="0" y="488950"/>
            <a:ext cx="9144000" cy="349250"/>
          </a:xfrm>
        </p:spPr>
        <p:txBody>
          <a:bodyPr>
            <a:noAutofit/>
          </a:bodyPr>
          <a:lstStyle/>
          <a:p>
            <a:pPr eaLnBrk="1" hangingPunct="1"/>
            <a:r>
              <a:rPr lang="en-US" sz="3600" dirty="0" smtClean="0">
                <a:latin typeface="Times New Roman"/>
                <a:ea typeface="ＭＳ Ｐゴシック" charset="-128"/>
                <a:cs typeface="Times New Roman"/>
              </a:rPr>
              <a:t>Selective Registration of </a:t>
            </a:r>
            <a:r>
              <a:rPr lang="en-US" sz="3600" dirty="0" err="1" smtClean="0">
                <a:latin typeface="Times New Roman"/>
                <a:ea typeface="ＭＳ Ｐゴシック" charset="-128"/>
                <a:cs typeface="Times New Roman"/>
              </a:rPr>
              <a:t>Graphene</a:t>
            </a:r>
            <a:r>
              <a:rPr lang="en-US" sz="3600" dirty="0" smtClean="0">
                <a:latin typeface="Times New Roman"/>
                <a:ea typeface="ＭＳ Ｐゴシック" charset="-128"/>
                <a:cs typeface="Times New Roman"/>
              </a:rPr>
              <a:t> sheets</a:t>
            </a:r>
            <a:endParaRPr lang="en-US" sz="3600" b="1" dirty="0" smtClean="0">
              <a:latin typeface="Times New Roman"/>
              <a:ea typeface="ＭＳ Ｐゴシック" charset="-128"/>
              <a:cs typeface="Times New Roman"/>
            </a:endParaRPr>
          </a:p>
        </p:txBody>
      </p:sp>
      <p:pic>
        <p:nvPicPr>
          <p:cNvPr id="98308" name="Picture 3" descr="C:\Documents and Settings\vincent\My Documents\EXP\Projects\Graphene\Paper\Registration of SU-8\Figures\CNTs UCLA pattern array.tif"/>
          <p:cNvPicPr>
            <a:picLocks noChangeAspect="1" noChangeArrowheads="1"/>
          </p:cNvPicPr>
          <p:nvPr/>
        </p:nvPicPr>
        <p:blipFill>
          <a:blip r:embed="rId3" cstate="print"/>
          <a:srcRect l="1392" t="12793"/>
          <a:stretch>
            <a:fillRect/>
          </a:stretch>
        </p:blipFill>
        <p:spPr bwMode="auto">
          <a:xfrm>
            <a:off x="1222375" y="3962400"/>
            <a:ext cx="6626225" cy="2244725"/>
          </a:xfrm>
          <a:prstGeom prst="rect">
            <a:avLst/>
          </a:prstGeom>
          <a:noFill/>
          <a:ln w="9525">
            <a:noFill/>
            <a:miter lim="800000"/>
            <a:headEnd/>
            <a:tailEnd/>
          </a:ln>
        </p:spPr>
      </p:pic>
      <p:pic>
        <p:nvPicPr>
          <p:cNvPr id="98309" name="Picture 6" descr="C:\Documents and Settings\vincent\My Documents\EXP\Projects\Graphene\SEM\2008\11-25-08\1_50X_2.bmp"/>
          <p:cNvPicPr>
            <a:picLocks noChangeAspect="1" noChangeArrowheads="1"/>
          </p:cNvPicPr>
          <p:nvPr/>
        </p:nvPicPr>
        <p:blipFill>
          <a:blip r:embed="rId4" cstate="print"/>
          <a:srcRect/>
          <a:stretch>
            <a:fillRect/>
          </a:stretch>
        </p:blipFill>
        <p:spPr bwMode="auto">
          <a:xfrm>
            <a:off x="4572000" y="1235075"/>
            <a:ext cx="3295650" cy="2635250"/>
          </a:xfrm>
          <a:prstGeom prst="rect">
            <a:avLst/>
          </a:prstGeom>
          <a:noFill/>
          <a:ln w="9525">
            <a:noFill/>
            <a:miter lim="800000"/>
            <a:headEnd/>
            <a:tailEnd/>
          </a:ln>
        </p:spPr>
      </p:pic>
      <p:pic>
        <p:nvPicPr>
          <p:cNvPr id="98310" name="Picture 7" descr="C:\Documents and Settings\vincent\My Documents\EXP\Projects\Graphene\SEM\2009\4-21-09\Graphene arrays of 55x-1.tif"/>
          <p:cNvPicPr>
            <a:picLocks noChangeAspect="1" noChangeArrowheads="1"/>
          </p:cNvPicPr>
          <p:nvPr/>
        </p:nvPicPr>
        <p:blipFill>
          <a:blip r:embed="rId5" cstate="print">
            <a:lum bright="10000" contrast="10000"/>
          </a:blip>
          <a:srcRect/>
          <a:stretch>
            <a:fillRect/>
          </a:stretch>
        </p:blipFill>
        <p:spPr bwMode="auto">
          <a:xfrm>
            <a:off x="1219200" y="1231900"/>
            <a:ext cx="3295650" cy="2636838"/>
          </a:xfrm>
          <a:prstGeom prst="rect">
            <a:avLst/>
          </a:prstGeom>
          <a:noFill/>
          <a:ln w="9525">
            <a:noFill/>
            <a:miter lim="800000"/>
            <a:headEnd/>
            <a:tailEnd/>
          </a:ln>
        </p:spPr>
      </p:pic>
      <p:sp>
        <p:nvSpPr>
          <p:cNvPr id="11" name="TextBox 9"/>
          <p:cNvSpPr txBox="1">
            <a:spLocks noChangeArrowheads="1"/>
          </p:cNvSpPr>
          <p:nvPr/>
        </p:nvSpPr>
        <p:spPr bwMode="auto">
          <a:xfrm>
            <a:off x="3035300" y="6477000"/>
            <a:ext cx="6108700" cy="323165"/>
          </a:xfrm>
          <a:prstGeom prst="rect">
            <a:avLst/>
          </a:prstGeom>
          <a:noFill/>
          <a:ln w="9525">
            <a:noFill/>
            <a:miter lim="800000"/>
            <a:headEnd/>
            <a:tailEnd/>
          </a:ln>
        </p:spPr>
        <p:txBody>
          <a:bodyPr>
            <a:spAutoFit/>
          </a:bodyPr>
          <a:lstStyle/>
          <a:p>
            <a:pPr algn="r"/>
            <a:r>
              <a:rPr lang="en-US" sz="1500" i="1" dirty="0" smtClean="0">
                <a:latin typeface="Arial"/>
                <a:cs typeface="Arial"/>
              </a:rPr>
              <a:t>Adv. Mater.</a:t>
            </a:r>
            <a:r>
              <a:rPr lang="en-US" sz="1500" dirty="0" smtClean="0">
                <a:latin typeface="Arial"/>
                <a:cs typeface="Arial"/>
              </a:rPr>
              <a:t> </a:t>
            </a:r>
            <a:r>
              <a:rPr lang="en-US" sz="1500" b="1" dirty="0" smtClean="0">
                <a:latin typeface="Arial"/>
                <a:cs typeface="Arial"/>
              </a:rPr>
              <a:t>22</a:t>
            </a:r>
            <a:r>
              <a:rPr lang="en-US" sz="1500" dirty="0" smtClean="0">
                <a:latin typeface="Arial"/>
                <a:cs typeface="Arial"/>
              </a:rPr>
              <a:t>, 897 (2010).</a:t>
            </a:r>
            <a:endParaRPr lang="en-US" sz="1500" dirty="0">
              <a:latin typeface="Arial"/>
              <a:ea typeface="MS Mincho" pitchFamily="49" charset="-128"/>
              <a:cs typeface="Arial"/>
            </a:endParaRPr>
          </a:p>
        </p:txBody>
      </p:sp>
      <p:pic>
        <p:nvPicPr>
          <p:cNvPr id="14" name="Picture 33" descr="kanerlogo2"/>
          <p:cNvPicPr>
            <a:picLocks noChangeAspect="1" noChangeArrowheads="1"/>
          </p:cNvPicPr>
          <p:nvPr/>
        </p:nvPicPr>
        <p:blipFill>
          <a:blip r:embed="rId6" cstate="print"/>
          <a:srcRect/>
          <a:stretch>
            <a:fillRect/>
          </a:stretch>
        </p:blipFill>
        <p:spPr bwMode="auto">
          <a:xfrm>
            <a:off x="0" y="6248400"/>
            <a:ext cx="1525588" cy="609600"/>
          </a:xfrm>
          <a:prstGeom prst="rect">
            <a:avLst/>
          </a:prstGeom>
          <a:noFill/>
          <a:ln w="9525">
            <a:noFill/>
            <a:miter lim="800000"/>
            <a:headEnd/>
            <a:tailEnd/>
          </a:ln>
        </p:spPr>
      </p:pic>
      <p:grpSp>
        <p:nvGrpSpPr>
          <p:cNvPr id="15" name="Group 23"/>
          <p:cNvGrpSpPr>
            <a:grpSpLocks/>
          </p:cNvGrpSpPr>
          <p:nvPr/>
        </p:nvGrpSpPr>
        <p:grpSpPr bwMode="auto">
          <a:xfrm>
            <a:off x="0" y="0"/>
            <a:ext cx="9158431" cy="288600"/>
            <a:chOff x="0" y="0"/>
            <a:chExt cx="10160000" cy="304800"/>
          </a:xfrm>
        </p:grpSpPr>
        <p:pic>
          <p:nvPicPr>
            <p:cNvPr id="16" name="Picture 7" descr="cnsi_logo"/>
            <p:cNvPicPr>
              <a:picLocks noChangeAspect="1" noChangeArrowheads="1"/>
            </p:cNvPicPr>
            <p:nvPr/>
          </p:nvPicPr>
          <p:blipFill>
            <a:blip r:embed="rId7" cstate="print"/>
            <a:srcRect/>
            <a:stretch>
              <a:fillRect/>
            </a:stretch>
          </p:blipFill>
          <p:spPr bwMode="auto">
            <a:xfrm>
              <a:off x="9067800" y="0"/>
              <a:ext cx="1092200" cy="304800"/>
            </a:xfrm>
            <a:prstGeom prst="rect">
              <a:avLst/>
            </a:prstGeom>
            <a:noFill/>
            <a:ln w="9525">
              <a:noFill/>
              <a:miter lim="800000"/>
              <a:headEnd/>
              <a:tailEnd/>
            </a:ln>
          </p:spPr>
        </p:pic>
        <p:sp>
          <p:nvSpPr>
            <p:cNvPr id="17"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srcRect l="36070" t="44049" r="3381" b="1546"/>
          <a:stretch>
            <a:fillRect/>
          </a:stretch>
        </p:blipFill>
        <p:spPr bwMode="auto">
          <a:xfrm>
            <a:off x="165100" y="1219200"/>
            <a:ext cx="3581400" cy="2568575"/>
          </a:xfrm>
          <a:prstGeom prst="rect">
            <a:avLst/>
          </a:prstGeom>
          <a:noFill/>
          <a:ln w="9525">
            <a:noFill/>
            <a:miter lim="800000"/>
            <a:headEnd/>
            <a:tailEnd/>
          </a:ln>
        </p:spPr>
      </p:pic>
      <p:grpSp>
        <p:nvGrpSpPr>
          <p:cNvPr id="2" name="Group 18"/>
          <p:cNvGrpSpPr>
            <a:grpSpLocks/>
          </p:cNvGrpSpPr>
          <p:nvPr/>
        </p:nvGrpSpPr>
        <p:grpSpPr bwMode="auto">
          <a:xfrm>
            <a:off x="3898900" y="1371600"/>
            <a:ext cx="5092700" cy="2362200"/>
            <a:chOff x="3886200" y="1752600"/>
            <a:chExt cx="5092700" cy="2362200"/>
          </a:xfrm>
        </p:grpSpPr>
        <p:sp>
          <p:nvSpPr>
            <p:cNvPr id="4" name="Right Arrow 3"/>
            <p:cNvSpPr/>
            <p:nvPr/>
          </p:nvSpPr>
          <p:spPr>
            <a:xfrm>
              <a:off x="3886200" y="2743200"/>
              <a:ext cx="1066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pic>
          <p:nvPicPr>
            <p:cNvPr id="108563" name="Picture 3" descr="C:\Documents and Settings\vincent\My Documents\EXP\Projects\Graphene\Paper\Graphene - CNT Hybrid\Nature Chemistry\222.jpg"/>
            <p:cNvPicPr>
              <a:picLocks noChangeAspect="1" noChangeArrowheads="1"/>
            </p:cNvPicPr>
            <p:nvPr/>
          </p:nvPicPr>
          <p:blipFill>
            <a:blip r:embed="rId4"/>
            <a:srcRect t="44266" r="70105"/>
            <a:stretch>
              <a:fillRect/>
            </a:stretch>
          </p:blipFill>
          <p:spPr bwMode="auto">
            <a:xfrm>
              <a:off x="5029200" y="1752600"/>
              <a:ext cx="3949700" cy="2362200"/>
            </a:xfrm>
            <a:prstGeom prst="rect">
              <a:avLst/>
            </a:prstGeom>
            <a:noFill/>
            <a:ln w="9525">
              <a:noFill/>
              <a:miter lim="800000"/>
              <a:headEnd/>
              <a:tailEnd/>
            </a:ln>
          </p:spPr>
        </p:pic>
      </p:grpSp>
      <p:sp>
        <p:nvSpPr>
          <p:cNvPr id="108549" name="TextBox 17"/>
          <p:cNvSpPr txBox="1">
            <a:spLocks noChangeArrowheads="1"/>
          </p:cNvSpPr>
          <p:nvPr/>
        </p:nvSpPr>
        <p:spPr bwMode="auto">
          <a:xfrm>
            <a:off x="0" y="228600"/>
            <a:ext cx="9144000" cy="637097"/>
          </a:xfrm>
          <a:prstGeom prst="rect">
            <a:avLst/>
          </a:prstGeom>
          <a:noFill/>
          <a:ln w="9525">
            <a:noFill/>
            <a:miter lim="800000"/>
            <a:headEnd/>
            <a:tailEnd/>
          </a:ln>
        </p:spPr>
        <p:txBody>
          <a:bodyPr wrap="square" lIns="82296" tIns="41148" rIns="82296" bIns="41148">
            <a:prstTxWarp prst="textNoShape">
              <a:avLst/>
            </a:prstTxWarp>
            <a:spAutoFit/>
          </a:bodyPr>
          <a:lstStyle/>
          <a:p>
            <a:pPr algn="ctr"/>
            <a:r>
              <a:rPr lang="en-US" sz="3600" dirty="0" err="1" smtClean="0">
                <a:latin typeface="Times New Roman"/>
                <a:ea typeface="Arial" pitchFamily="-105" charset="0"/>
                <a:cs typeface="Times New Roman"/>
              </a:rPr>
              <a:t>Graphene</a:t>
            </a:r>
            <a:r>
              <a:rPr lang="en-US" sz="3600" dirty="0" smtClean="0">
                <a:latin typeface="Times New Roman"/>
                <a:ea typeface="Arial" pitchFamily="-105" charset="0"/>
                <a:cs typeface="Times New Roman"/>
              </a:rPr>
              <a:t>-Carbon </a:t>
            </a:r>
            <a:r>
              <a:rPr lang="en-US" sz="3600" dirty="0" err="1" smtClean="0">
                <a:latin typeface="Times New Roman"/>
                <a:ea typeface="Arial" pitchFamily="-105" charset="0"/>
                <a:cs typeface="Times New Roman"/>
              </a:rPr>
              <a:t>Nanotube</a:t>
            </a:r>
            <a:r>
              <a:rPr lang="en-US" sz="3600" dirty="0" smtClean="0">
                <a:latin typeface="Times New Roman"/>
                <a:ea typeface="Arial" pitchFamily="-105" charset="0"/>
                <a:cs typeface="Times New Roman"/>
              </a:rPr>
              <a:t> dispersions</a:t>
            </a:r>
            <a:endParaRPr lang="en-US" sz="3600" dirty="0">
              <a:latin typeface="Times New Roman"/>
              <a:ea typeface="Arial" pitchFamily="-105" charset="0"/>
              <a:cs typeface="Times New Roman"/>
            </a:endParaRPr>
          </a:p>
        </p:txBody>
      </p:sp>
      <p:pic>
        <p:nvPicPr>
          <p:cNvPr id="10" name="Picture 4" descr="C:\Documents and Settings\vincent\My Documents\EXP\Projects\Graphene\Paper\Graphene - CNT Hybrid\Nature Chemistry\Figure 1.tif"/>
          <p:cNvPicPr>
            <a:picLocks noChangeAspect="1" noChangeArrowheads="1"/>
          </p:cNvPicPr>
          <p:nvPr/>
        </p:nvPicPr>
        <p:blipFill>
          <a:blip r:embed="rId5"/>
          <a:srcRect t="60294"/>
          <a:stretch>
            <a:fillRect/>
          </a:stretch>
        </p:blipFill>
        <p:spPr bwMode="auto">
          <a:xfrm>
            <a:off x="1308100" y="3962400"/>
            <a:ext cx="6575425" cy="2079625"/>
          </a:xfrm>
          <a:prstGeom prst="rect">
            <a:avLst/>
          </a:prstGeom>
          <a:noFill/>
          <a:ln w="9525">
            <a:noFill/>
            <a:miter lim="800000"/>
            <a:headEnd/>
            <a:tailEnd/>
          </a:ln>
        </p:spPr>
      </p:pic>
      <p:sp>
        <p:nvSpPr>
          <p:cNvPr id="108552" name="TextBox 10"/>
          <p:cNvSpPr txBox="1">
            <a:spLocks noChangeArrowheads="1"/>
          </p:cNvSpPr>
          <p:nvPr/>
        </p:nvSpPr>
        <p:spPr bwMode="auto">
          <a:xfrm>
            <a:off x="1549400" y="5486400"/>
            <a:ext cx="517525"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N</a:t>
            </a:r>
            <a:r>
              <a:rPr lang="en-US" sz="1200" baseline="-25000">
                <a:solidFill>
                  <a:schemeClr val="bg1"/>
                </a:solidFill>
              </a:rPr>
              <a:t>2</a:t>
            </a:r>
            <a:r>
              <a:rPr lang="en-US" sz="1200">
                <a:solidFill>
                  <a:schemeClr val="bg1"/>
                </a:solidFill>
              </a:rPr>
              <a:t>H</a:t>
            </a:r>
            <a:r>
              <a:rPr lang="en-US" sz="1200" baseline="-25000">
                <a:solidFill>
                  <a:schemeClr val="bg1"/>
                </a:solidFill>
              </a:rPr>
              <a:t>4</a:t>
            </a:r>
          </a:p>
        </p:txBody>
      </p:sp>
      <p:sp>
        <p:nvSpPr>
          <p:cNvPr id="108553" name="TextBox 11"/>
          <p:cNvSpPr txBox="1">
            <a:spLocks noChangeArrowheads="1"/>
          </p:cNvSpPr>
          <p:nvPr/>
        </p:nvSpPr>
        <p:spPr bwMode="auto">
          <a:xfrm>
            <a:off x="2298700" y="5489575"/>
            <a:ext cx="585788" cy="244475"/>
          </a:xfrm>
          <a:prstGeom prst="rect">
            <a:avLst/>
          </a:prstGeom>
          <a:noFill/>
          <a:ln w="9525">
            <a:noFill/>
            <a:miter lim="800000"/>
            <a:headEnd/>
            <a:tailEnd/>
          </a:ln>
        </p:spPr>
        <p:txBody>
          <a:bodyPr wrap="none">
            <a:prstTxWarp prst="textNoShape">
              <a:avLst/>
            </a:prstTxWarp>
            <a:spAutoFit/>
          </a:bodyPr>
          <a:lstStyle/>
          <a:p>
            <a:r>
              <a:rPr lang="en-US" sz="1000">
                <a:solidFill>
                  <a:schemeClr val="bg1"/>
                </a:solidFill>
              </a:rPr>
              <a:t>C</a:t>
            </a:r>
            <a:r>
              <a:rPr lang="en-US" sz="1000" baseline="-25000">
                <a:solidFill>
                  <a:schemeClr val="bg1"/>
                </a:solidFill>
              </a:rPr>
              <a:t>6</a:t>
            </a:r>
            <a:r>
              <a:rPr lang="en-US" sz="1000">
                <a:solidFill>
                  <a:schemeClr val="bg1"/>
                </a:solidFill>
              </a:rPr>
              <a:t>H</a:t>
            </a:r>
            <a:r>
              <a:rPr lang="en-US" sz="1000" baseline="-25000">
                <a:solidFill>
                  <a:schemeClr val="bg1"/>
                </a:solidFill>
              </a:rPr>
              <a:t>5</a:t>
            </a:r>
            <a:r>
              <a:rPr lang="en-US" sz="1000">
                <a:solidFill>
                  <a:schemeClr val="bg1"/>
                </a:solidFill>
              </a:rPr>
              <a:t>Cl</a:t>
            </a:r>
            <a:endParaRPr lang="en-US" sz="1000" baseline="-25000">
              <a:solidFill>
                <a:schemeClr val="bg1"/>
              </a:solidFill>
            </a:endParaRPr>
          </a:p>
        </p:txBody>
      </p:sp>
      <p:grpSp>
        <p:nvGrpSpPr>
          <p:cNvPr id="5" name="Group 14"/>
          <p:cNvGrpSpPr>
            <a:grpSpLocks/>
          </p:cNvGrpSpPr>
          <p:nvPr/>
        </p:nvGrpSpPr>
        <p:grpSpPr bwMode="auto">
          <a:xfrm>
            <a:off x="3975100" y="5438775"/>
            <a:ext cx="1247775" cy="274638"/>
            <a:chOff x="1929206" y="6016823"/>
            <a:chExt cx="1247044" cy="275407"/>
          </a:xfrm>
        </p:grpSpPr>
        <p:sp>
          <p:nvSpPr>
            <p:cNvPr id="108558" name="TextBox 12"/>
            <p:cNvSpPr txBox="1">
              <a:spLocks noChangeArrowheads="1"/>
            </p:cNvSpPr>
            <p:nvPr/>
          </p:nvSpPr>
          <p:spPr bwMode="auto">
            <a:xfrm>
              <a:off x="1929206" y="6016823"/>
              <a:ext cx="517222" cy="275407"/>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N</a:t>
              </a:r>
              <a:r>
                <a:rPr lang="en-US" sz="1200" baseline="-25000">
                  <a:solidFill>
                    <a:schemeClr val="bg1"/>
                  </a:solidFill>
                </a:rPr>
                <a:t>2</a:t>
              </a:r>
              <a:r>
                <a:rPr lang="en-US" sz="1200">
                  <a:solidFill>
                    <a:schemeClr val="bg1"/>
                  </a:solidFill>
                </a:rPr>
                <a:t>H</a:t>
              </a:r>
              <a:r>
                <a:rPr lang="en-US" sz="1200" baseline="-25000">
                  <a:solidFill>
                    <a:schemeClr val="bg1"/>
                  </a:solidFill>
                </a:rPr>
                <a:t>4</a:t>
              </a:r>
            </a:p>
          </p:txBody>
        </p:sp>
        <p:sp>
          <p:nvSpPr>
            <p:cNvPr id="108559" name="TextBox 13"/>
            <p:cNvSpPr txBox="1">
              <a:spLocks noChangeArrowheads="1"/>
            </p:cNvSpPr>
            <p:nvPr/>
          </p:nvSpPr>
          <p:spPr bwMode="auto">
            <a:xfrm>
              <a:off x="2590806" y="6020007"/>
              <a:ext cx="585444" cy="245160"/>
            </a:xfrm>
            <a:prstGeom prst="rect">
              <a:avLst/>
            </a:prstGeom>
            <a:noFill/>
            <a:ln w="9525">
              <a:noFill/>
              <a:miter lim="800000"/>
              <a:headEnd/>
              <a:tailEnd/>
            </a:ln>
          </p:spPr>
          <p:txBody>
            <a:bodyPr wrap="none">
              <a:prstTxWarp prst="textNoShape">
                <a:avLst/>
              </a:prstTxWarp>
              <a:spAutoFit/>
            </a:bodyPr>
            <a:lstStyle/>
            <a:p>
              <a:r>
                <a:rPr lang="en-US" sz="1000">
                  <a:solidFill>
                    <a:schemeClr val="bg1"/>
                  </a:solidFill>
                </a:rPr>
                <a:t>C</a:t>
              </a:r>
              <a:r>
                <a:rPr lang="en-US" sz="1000" baseline="-25000">
                  <a:solidFill>
                    <a:schemeClr val="bg1"/>
                  </a:solidFill>
                </a:rPr>
                <a:t>6</a:t>
              </a:r>
              <a:r>
                <a:rPr lang="en-US" sz="1000">
                  <a:solidFill>
                    <a:schemeClr val="bg1"/>
                  </a:solidFill>
                </a:rPr>
                <a:t>H</a:t>
              </a:r>
              <a:r>
                <a:rPr lang="en-US" sz="1000" baseline="-25000">
                  <a:solidFill>
                    <a:schemeClr val="bg1"/>
                  </a:solidFill>
                </a:rPr>
                <a:t>5</a:t>
              </a:r>
              <a:r>
                <a:rPr lang="en-US" sz="1000">
                  <a:solidFill>
                    <a:schemeClr val="bg1"/>
                  </a:solidFill>
                </a:rPr>
                <a:t>Cl</a:t>
              </a:r>
              <a:endParaRPr lang="en-US" sz="1000" baseline="-25000">
                <a:solidFill>
                  <a:schemeClr val="bg1"/>
                </a:solidFill>
              </a:endParaRPr>
            </a:p>
          </p:txBody>
        </p:sp>
      </p:grpSp>
      <p:grpSp>
        <p:nvGrpSpPr>
          <p:cNvPr id="6" name="Group 15"/>
          <p:cNvGrpSpPr>
            <a:grpSpLocks/>
          </p:cNvGrpSpPr>
          <p:nvPr/>
        </p:nvGrpSpPr>
        <p:grpSpPr bwMode="auto">
          <a:xfrm>
            <a:off x="6337300" y="5514975"/>
            <a:ext cx="1247775" cy="274638"/>
            <a:chOff x="1929206" y="6016823"/>
            <a:chExt cx="1247044" cy="275407"/>
          </a:xfrm>
        </p:grpSpPr>
        <p:sp>
          <p:nvSpPr>
            <p:cNvPr id="108556" name="TextBox 16"/>
            <p:cNvSpPr txBox="1">
              <a:spLocks noChangeArrowheads="1"/>
            </p:cNvSpPr>
            <p:nvPr/>
          </p:nvSpPr>
          <p:spPr bwMode="auto">
            <a:xfrm>
              <a:off x="1929206" y="6016823"/>
              <a:ext cx="517222" cy="275407"/>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N</a:t>
              </a:r>
              <a:r>
                <a:rPr lang="en-US" sz="1200" baseline="-25000">
                  <a:solidFill>
                    <a:schemeClr val="bg1"/>
                  </a:solidFill>
                </a:rPr>
                <a:t>2</a:t>
              </a:r>
              <a:r>
                <a:rPr lang="en-US" sz="1200">
                  <a:solidFill>
                    <a:schemeClr val="bg1"/>
                  </a:solidFill>
                </a:rPr>
                <a:t>H</a:t>
              </a:r>
              <a:r>
                <a:rPr lang="en-US" sz="1200" baseline="-25000">
                  <a:solidFill>
                    <a:schemeClr val="bg1"/>
                  </a:solidFill>
                </a:rPr>
                <a:t>4</a:t>
              </a:r>
            </a:p>
          </p:txBody>
        </p:sp>
        <p:sp>
          <p:nvSpPr>
            <p:cNvPr id="108557" name="TextBox 17"/>
            <p:cNvSpPr txBox="1">
              <a:spLocks noChangeArrowheads="1"/>
            </p:cNvSpPr>
            <p:nvPr/>
          </p:nvSpPr>
          <p:spPr bwMode="auto">
            <a:xfrm>
              <a:off x="2590806" y="6020007"/>
              <a:ext cx="585444" cy="245160"/>
            </a:xfrm>
            <a:prstGeom prst="rect">
              <a:avLst/>
            </a:prstGeom>
            <a:noFill/>
            <a:ln w="9525">
              <a:noFill/>
              <a:miter lim="800000"/>
              <a:headEnd/>
              <a:tailEnd/>
            </a:ln>
          </p:spPr>
          <p:txBody>
            <a:bodyPr wrap="none">
              <a:prstTxWarp prst="textNoShape">
                <a:avLst/>
              </a:prstTxWarp>
              <a:spAutoFit/>
            </a:bodyPr>
            <a:lstStyle/>
            <a:p>
              <a:r>
                <a:rPr lang="en-US" sz="1000">
                  <a:solidFill>
                    <a:schemeClr val="bg1"/>
                  </a:solidFill>
                </a:rPr>
                <a:t>C</a:t>
              </a:r>
              <a:r>
                <a:rPr lang="en-US" sz="1000" baseline="-25000">
                  <a:solidFill>
                    <a:schemeClr val="bg1"/>
                  </a:solidFill>
                </a:rPr>
                <a:t>6</a:t>
              </a:r>
              <a:r>
                <a:rPr lang="en-US" sz="1000">
                  <a:solidFill>
                    <a:schemeClr val="bg1"/>
                  </a:solidFill>
                </a:rPr>
                <a:t>H</a:t>
              </a:r>
              <a:r>
                <a:rPr lang="en-US" sz="1000" baseline="-25000">
                  <a:solidFill>
                    <a:schemeClr val="bg1"/>
                  </a:solidFill>
                </a:rPr>
                <a:t>5</a:t>
              </a:r>
              <a:r>
                <a:rPr lang="en-US" sz="1000">
                  <a:solidFill>
                    <a:schemeClr val="bg1"/>
                  </a:solidFill>
                </a:rPr>
                <a:t>Cl</a:t>
              </a:r>
              <a:endParaRPr lang="en-US" sz="1000" baseline="-25000">
                <a:solidFill>
                  <a:schemeClr val="bg1"/>
                </a:solidFill>
              </a:endParaRPr>
            </a:p>
          </p:txBody>
        </p:sp>
      </p:grpSp>
      <p:sp>
        <p:nvSpPr>
          <p:cNvPr id="20" name="Text Box 18"/>
          <p:cNvSpPr txBox="1">
            <a:spLocks noChangeArrowheads="1"/>
          </p:cNvSpPr>
          <p:nvPr/>
        </p:nvSpPr>
        <p:spPr bwMode="auto">
          <a:xfrm>
            <a:off x="1752600" y="6544068"/>
            <a:ext cx="7412211" cy="313932"/>
          </a:xfrm>
          <a:prstGeom prst="rect">
            <a:avLst/>
          </a:prstGeom>
          <a:noFill/>
          <a:ln w="9525">
            <a:noFill/>
            <a:miter lim="800000"/>
            <a:headEnd/>
            <a:tailEnd/>
          </a:ln>
        </p:spPr>
        <p:txBody>
          <a:bodyPr wrap="none" lIns="82296" tIns="41148" rIns="82296" bIns="41148">
            <a:spAutoFit/>
          </a:bodyPr>
          <a:lstStyle/>
          <a:p>
            <a:pPr algn="r" eaLnBrk="0" hangingPunct="0"/>
            <a:r>
              <a:rPr lang="en-US" sz="1500" dirty="0" smtClean="0">
                <a:latin typeface="Arial"/>
                <a:cs typeface="Arial"/>
              </a:rPr>
              <a:t>Tung</a:t>
            </a:r>
            <a:r>
              <a:rPr lang="en-US" sz="1500" dirty="0">
                <a:latin typeface="Arial"/>
                <a:cs typeface="Arial"/>
              </a:rPr>
              <a:t>, V.C., Allen, M.J.,</a:t>
            </a:r>
            <a:r>
              <a:rPr lang="en-US" sz="1500" dirty="0" smtClean="0">
                <a:latin typeface="Arial"/>
                <a:cs typeface="Arial"/>
              </a:rPr>
              <a:t> </a:t>
            </a:r>
            <a:r>
              <a:rPr lang="en-US" sz="1500" dirty="0" err="1" smtClean="0">
                <a:latin typeface="Arial"/>
                <a:cs typeface="Arial"/>
              </a:rPr>
              <a:t>Wassei</a:t>
            </a:r>
            <a:r>
              <a:rPr lang="en-US" sz="1500" dirty="0" smtClean="0">
                <a:latin typeface="Arial"/>
                <a:cs typeface="Arial"/>
              </a:rPr>
              <a:t>, J.K., Yang</a:t>
            </a:r>
            <a:r>
              <a:rPr lang="en-US" sz="1500" dirty="0">
                <a:latin typeface="Arial"/>
                <a:cs typeface="Arial"/>
              </a:rPr>
              <a:t>, Y., </a:t>
            </a:r>
            <a:r>
              <a:rPr lang="en-US" sz="1500" dirty="0" err="1">
                <a:latin typeface="Arial"/>
                <a:cs typeface="Arial"/>
              </a:rPr>
              <a:t>Kaner</a:t>
            </a:r>
            <a:r>
              <a:rPr lang="en-US" sz="1500" dirty="0">
                <a:latin typeface="Arial"/>
                <a:cs typeface="Arial"/>
              </a:rPr>
              <a:t>, R.B.</a:t>
            </a:r>
            <a:r>
              <a:rPr lang="en-US" sz="1500" dirty="0" smtClean="0">
                <a:latin typeface="Arial"/>
                <a:cs typeface="Arial"/>
              </a:rPr>
              <a:t> </a:t>
            </a:r>
            <a:r>
              <a:rPr lang="en-US" sz="1500" i="1" dirty="0" err="1" smtClean="0">
                <a:latin typeface="Arial"/>
                <a:cs typeface="Arial"/>
              </a:rPr>
              <a:t>Nano</a:t>
            </a:r>
            <a:r>
              <a:rPr lang="en-US" sz="1500" i="1" dirty="0" smtClean="0">
                <a:latin typeface="Arial"/>
                <a:cs typeface="Arial"/>
              </a:rPr>
              <a:t> </a:t>
            </a:r>
            <a:r>
              <a:rPr lang="en-US" sz="1500" i="1" dirty="0" err="1" smtClean="0">
                <a:latin typeface="Arial"/>
                <a:cs typeface="Arial"/>
              </a:rPr>
              <a:t>Lett</a:t>
            </a:r>
            <a:r>
              <a:rPr lang="en-US" sz="1500" dirty="0" smtClean="0">
                <a:latin typeface="Arial"/>
                <a:cs typeface="Arial"/>
              </a:rPr>
              <a:t>. </a:t>
            </a:r>
            <a:r>
              <a:rPr lang="en-US" sz="1500" b="1" dirty="0">
                <a:latin typeface="Arial"/>
                <a:cs typeface="Arial"/>
              </a:rPr>
              <a:t>9</a:t>
            </a:r>
            <a:r>
              <a:rPr lang="en-US" sz="1500" dirty="0" smtClean="0">
                <a:latin typeface="Arial"/>
                <a:cs typeface="Arial"/>
              </a:rPr>
              <a:t>, 1949 </a:t>
            </a:r>
            <a:r>
              <a:rPr lang="en-US" sz="1500" dirty="0">
                <a:latin typeface="Arial"/>
                <a:cs typeface="Arial"/>
              </a:rPr>
              <a:t>(</a:t>
            </a:r>
            <a:r>
              <a:rPr lang="en-US" sz="1500" dirty="0" smtClean="0">
                <a:latin typeface="Arial"/>
                <a:cs typeface="Arial"/>
              </a:rPr>
              <a:t>2009)</a:t>
            </a:r>
            <a:r>
              <a:rPr lang="en-US" sz="1500" dirty="0">
                <a:latin typeface="Arial"/>
                <a:cs typeface="Arial"/>
              </a:rPr>
              <a:t>. </a:t>
            </a:r>
          </a:p>
        </p:txBody>
      </p:sp>
      <p:pic>
        <p:nvPicPr>
          <p:cNvPr id="21" name="Picture 33" descr="kanerlogo2"/>
          <p:cNvPicPr>
            <a:picLocks noChangeAspect="1" noChangeArrowheads="1"/>
          </p:cNvPicPr>
          <p:nvPr/>
        </p:nvPicPr>
        <p:blipFill>
          <a:blip r:embed="rId6" cstate="print"/>
          <a:srcRect/>
          <a:stretch>
            <a:fillRect/>
          </a:stretch>
        </p:blipFill>
        <p:spPr bwMode="auto">
          <a:xfrm>
            <a:off x="0" y="6248400"/>
            <a:ext cx="1525588" cy="609600"/>
          </a:xfrm>
          <a:prstGeom prst="rect">
            <a:avLst/>
          </a:prstGeom>
          <a:noFill/>
          <a:ln w="9525">
            <a:noFill/>
            <a:miter lim="800000"/>
            <a:headEnd/>
            <a:tailEnd/>
          </a:ln>
        </p:spPr>
      </p:pic>
      <p:grpSp>
        <p:nvGrpSpPr>
          <p:cNvPr id="22" name="Group 23"/>
          <p:cNvGrpSpPr>
            <a:grpSpLocks/>
          </p:cNvGrpSpPr>
          <p:nvPr/>
        </p:nvGrpSpPr>
        <p:grpSpPr bwMode="auto">
          <a:xfrm>
            <a:off x="0" y="0"/>
            <a:ext cx="9158431" cy="288600"/>
            <a:chOff x="0" y="0"/>
            <a:chExt cx="10160000" cy="304800"/>
          </a:xfrm>
        </p:grpSpPr>
        <p:pic>
          <p:nvPicPr>
            <p:cNvPr id="23" name="Picture 7" descr="cnsi_logo"/>
            <p:cNvPicPr>
              <a:picLocks noChangeAspect="1" noChangeArrowheads="1"/>
            </p:cNvPicPr>
            <p:nvPr/>
          </p:nvPicPr>
          <p:blipFill>
            <a:blip r:embed="rId7" cstate="print"/>
            <a:srcRect/>
            <a:stretch>
              <a:fillRect/>
            </a:stretch>
          </p:blipFill>
          <p:spPr bwMode="auto">
            <a:xfrm>
              <a:off x="9067800" y="0"/>
              <a:ext cx="1092200" cy="304800"/>
            </a:xfrm>
            <a:prstGeom prst="rect">
              <a:avLst/>
            </a:prstGeom>
            <a:noFill/>
            <a:ln w="9525">
              <a:noFill/>
              <a:miter lim="800000"/>
              <a:headEnd/>
              <a:tailEnd/>
            </a:ln>
          </p:spPr>
        </p:pic>
        <p:sp>
          <p:nvSpPr>
            <p:cNvPr id="24"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11"/>
          <p:cNvGrpSpPr>
            <a:grpSpLocks/>
          </p:cNvGrpSpPr>
          <p:nvPr/>
        </p:nvGrpSpPr>
        <p:grpSpPr bwMode="auto">
          <a:xfrm>
            <a:off x="869950" y="1893887"/>
            <a:ext cx="4648200" cy="3689350"/>
            <a:chOff x="442" y="1173"/>
            <a:chExt cx="3302" cy="2633"/>
          </a:xfrm>
        </p:grpSpPr>
        <p:grpSp>
          <p:nvGrpSpPr>
            <p:cNvPr id="4" name="Group 7"/>
            <p:cNvGrpSpPr>
              <a:grpSpLocks/>
            </p:cNvGrpSpPr>
            <p:nvPr/>
          </p:nvGrpSpPr>
          <p:grpSpPr bwMode="auto">
            <a:xfrm>
              <a:off x="442" y="1173"/>
              <a:ext cx="3254" cy="1083"/>
              <a:chOff x="414503" y="2892082"/>
              <a:chExt cx="3623543" cy="1375040"/>
            </a:xfrm>
          </p:grpSpPr>
          <p:pic>
            <p:nvPicPr>
              <p:cNvPr id="7" name="Picture 6" descr="DSC_0925.jpg"/>
              <p:cNvPicPr>
                <a:picLocks noChangeAspect="1"/>
              </p:cNvPicPr>
              <p:nvPr/>
            </p:nvPicPr>
            <p:blipFill>
              <a:blip r:embed="rId3"/>
              <a:srcRect t="32288" b="17488"/>
              <a:stretch>
                <a:fillRect/>
              </a:stretch>
            </p:blipFill>
            <p:spPr bwMode="auto">
              <a:xfrm>
                <a:off x="457200" y="3201353"/>
                <a:ext cx="3580297" cy="1065908"/>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sp>
            <p:nvSpPr>
              <p:cNvPr id="5" name="TextBox 4"/>
              <p:cNvSpPr txBox="1"/>
              <p:nvPr/>
            </p:nvSpPr>
            <p:spPr bwMode="auto">
              <a:xfrm>
                <a:off x="414503" y="2892082"/>
                <a:ext cx="532461" cy="335164"/>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en-US" dirty="0">
                    <a:solidFill>
                      <a:srgbClr val="000000"/>
                    </a:solidFill>
                  </a:rPr>
                  <a:t>Glass</a:t>
                </a:r>
              </a:p>
            </p:txBody>
          </p:sp>
        </p:grpSp>
        <p:sp>
          <p:nvSpPr>
            <p:cNvPr id="56339" name="TextBox 7"/>
            <p:cNvSpPr txBox="1">
              <a:spLocks noChangeArrowheads="1"/>
            </p:cNvSpPr>
            <p:nvPr/>
          </p:nvSpPr>
          <p:spPr bwMode="auto">
            <a:xfrm>
              <a:off x="480" y="2092"/>
              <a:ext cx="3216" cy="183"/>
            </a:xfrm>
            <a:prstGeom prst="rect">
              <a:avLst/>
            </a:prstGeom>
            <a:solidFill>
              <a:schemeClr val="bg1"/>
            </a:solidFill>
            <a:ln w="9525">
              <a:noFill/>
              <a:miter lim="800000"/>
              <a:headEnd/>
              <a:tailEnd/>
            </a:ln>
          </p:spPr>
          <p:txBody>
            <a:bodyPr>
              <a:prstTxWarp prst="textNoShape">
                <a:avLst/>
              </a:prstTxWarp>
              <a:spAutoFit/>
            </a:bodyPr>
            <a:lstStyle/>
            <a:p>
              <a:r>
                <a:rPr lang="en-US" sz="1100">
                  <a:latin typeface="Calibri" charset="0"/>
                </a:rPr>
                <a:t>       1050 r.p.m.             1250 r.pm.          1500 r.p.m.           1750 r.p,m.</a:t>
              </a:r>
            </a:p>
          </p:txBody>
        </p:sp>
        <p:pic>
          <p:nvPicPr>
            <p:cNvPr id="2" name="Picture 19" descr="H:\IMG_2430.jpg"/>
            <p:cNvPicPr>
              <a:picLocks noChangeAspect="1" noChangeArrowheads="1"/>
            </p:cNvPicPr>
            <p:nvPr/>
          </p:nvPicPr>
          <p:blipFill>
            <a:blip r:embed="rId4"/>
            <a:srcRect/>
            <a:stretch>
              <a:fillRect/>
            </a:stretch>
          </p:blipFill>
          <p:spPr bwMode="auto">
            <a:xfrm>
              <a:off x="480" y="2496"/>
              <a:ext cx="1560" cy="131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pic>
          <p:nvPicPr>
            <p:cNvPr id="13316" name="Picture 18" descr="H:\IMG_2436.JPG"/>
            <p:cNvPicPr>
              <a:picLocks noChangeAspect="1" noChangeArrowheads="1"/>
            </p:cNvPicPr>
            <p:nvPr/>
          </p:nvPicPr>
          <p:blipFill>
            <a:blip r:embed="rId5"/>
            <a:srcRect l="5882"/>
            <a:stretch>
              <a:fillRect/>
            </a:stretch>
          </p:blipFill>
          <p:spPr bwMode="auto">
            <a:xfrm>
              <a:off x="2208" y="2496"/>
              <a:ext cx="1536" cy="1296"/>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grpSp>
      <p:grpSp>
        <p:nvGrpSpPr>
          <p:cNvPr id="6" name="Group 23"/>
          <p:cNvGrpSpPr>
            <a:grpSpLocks/>
          </p:cNvGrpSpPr>
          <p:nvPr/>
        </p:nvGrpSpPr>
        <p:grpSpPr bwMode="auto">
          <a:xfrm>
            <a:off x="0" y="0"/>
            <a:ext cx="9144000" cy="274638"/>
            <a:chOff x="0" y="0"/>
            <a:chExt cx="10160000" cy="304800"/>
          </a:xfrm>
        </p:grpSpPr>
        <p:pic>
          <p:nvPicPr>
            <p:cNvPr id="56336" name="Picture 7" descr="cnsi_logo"/>
            <p:cNvPicPr>
              <a:picLocks noChangeAspect="1" noChangeArrowheads="1"/>
            </p:cNvPicPr>
            <p:nvPr/>
          </p:nvPicPr>
          <p:blipFill>
            <a:blip r:embed="rId6"/>
            <a:srcRect/>
            <a:stretch>
              <a:fillRect/>
            </a:stretch>
          </p:blipFill>
          <p:spPr bwMode="auto">
            <a:xfrm>
              <a:off x="9067800" y="0"/>
              <a:ext cx="1092200" cy="304800"/>
            </a:xfrm>
            <a:prstGeom prst="rect">
              <a:avLst/>
            </a:prstGeom>
            <a:noFill/>
            <a:ln w="9525">
              <a:noFill/>
              <a:miter lim="800000"/>
              <a:headEnd/>
              <a:tailEnd/>
            </a:ln>
          </p:spPr>
        </p:pic>
        <p:sp>
          <p:nvSpPr>
            <p:cNvPr id="56337" name="Rectangle 25"/>
            <p:cNvSpPr>
              <a:spLocks noChangeArrowheads="1"/>
            </p:cNvSpPr>
            <p:nvPr/>
          </p:nvSpPr>
          <p:spPr bwMode="auto">
            <a:xfrm>
              <a:off x="0" y="0"/>
              <a:ext cx="9118600" cy="304800"/>
            </a:xfrm>
            <a:prstGeom prst="rect">
              <a:avLst/>
            </a:prstGeom>
            <a:gradFill rotWithShape="1">
              <a:gsLst>
                <a:gs pos="0">
                  <a:srgbClr val="000000"/>
                </a:gs>
                <a:gs pos="20000">
                  <a:srgbClr val="000040"/>
                </a:gs>
                <a:gs pos="50000">
                  <a:srgbClr val="400040"/>
                </a:gs>
                <a:gs pos="75000">
                  <a:srgbClr val="8F0040"/>
                </a:gs>
                <a:gs pos="89999">
                  <a:srgbClr val="F27300"/>
                </a:gs>
                <a:gs pos="100000">
                  <a:srgbClr val="FFBF00"/>
                </a:gs>
              </a:gsLst>
              <a:lin ang="10800000"/>
            </a:gradFill>
            <a:ln w="25400">
              <a:noFill/>
              <a:round/>
              <a:headEnd/>
              <a:tailEnd/>
            </a:ln>
          </p:spPr>
          <p:txBody>
            <a:bodyPr>
              <a:prstTxWarp prst="textNoShape">
                <a:avLst/>
              </a:prstTxWarp>
            </a:bodyPr>
            <a:lstStyle/>
            <a:p>
              <a:pPr eaLnBrk="0" hangingPunct="0"/>
              <a:endParaRPr lang="en-US">
                <a:latin typeface="Calibri" charset="0"/>
              </a:endParaRPr>
            </a:p>
          </p:txBody>
        </p:sp>
      </p:grpSp>
      <p:sp>
        <p:nvSpPr>
          <p:cNvPr id="2053" name="Text Box 18"/>
          <p:cNvSpPr txBox="1">
            <a:spLocks noChangeArrowheads="1"/>
          </p:cNvSpPr>
          <p:nvPr/>
        </p:nvSpPr>
        <p:spPr bwMode="auto">
          <a:xfrm>
            <a:off x="0" y="228600"/>
            <a:ext cx="9144000" cy="1191095"/>
          </a:xfrm>
          <a:prstGeom prst="rect">
            <a:avLst/>
          </a:prstGeom>
          <a:noFill/>
          <a:ln w="9525">
            <a:noFill/>
            <a:miter lim="800000"/>
            <a:headEnd/>
            <a:tailEnd/>
          </a:ln>
        </p:spPr>
        <p:txBody>
          <a:bodyPr lIns="82296" tIns="41148" rIns="82296" bIns="41148">
            <a:spAutoFit/>
          </a:bodyPr>
          <a:lstStyle/>
          <a:p>
            <a:pPr algn="ctr">
              <a:defRPr/>
            </a:pPr>
            <a:r>
              <a:rPr lang="en-US" sz="3600" dirty="0">
                <a:solidFill>
                  <a:srgbClr val="000000"/>
                </a:solidFill>
                <a:latin typeface="Times New Roman"/>
                <a:cs typeface="Times New Roman"/>
              </a:rPr>
              <a:t>Graphene/CNTs Transparent </a:t>
            </a:r>
            <a:r>
              <a:rPr lang="en-US" sz="3600" dirty="0" smtClean="0">
                <a:solidFill>
                  <a:srgbClr val="000000"/>
                </a:solidFill>
                <a:latin typeface="Times New Roman"/>
                <a:cs typeface="Times New Roman"/>
              </a:rPr>
              <a:t>Conductor Deposited </a:t>
            </a:r>
            <a:r>
              <a:rPr lang="en-US" sz="3600" dirty="0">
                <a:solidFill>
                  <a:srgbClr val="000000"/>
                </a:solidFill>
                <a:latin typeface="Times New Roman"/>
                <a:cs typeface="Times New Roman"/>
              </a:rPr>
              <a:t>on a</a:t>
            </a:r>
            <a:r>
              <a:rPr lang="en-US" sz="3600" dirty="0" smtClean="0">
                <a:solidFill>
                  <a:srgbClr val="000000"/>
                </a:solidFill>
                <a:latin typeface="Times New Roman"/>
                <a:cs typeface="Times New Roman"/>
              </a:rPr>
              <a:t> Variety </a:t>
            </a:r>
            <a:r>
              <a:rPr lang="en-US" sz="3600" dirty="0">
                <a:solidFill>
                  <a:srgbClr val="000000"/>
                </a:solidFill>
                <a:latin typeface="Times New Roman"/>
                <a:cs typeface="Times New Roman"/>
              </a:rPr>
              <a:t>of</a:t>
            </a:r>
            <a:r>
              <a:rPr lang="en-US" sz="3600" dirty="0" smtClean="0">
                <a:solidFill>
                  <a:srgbClr val="000000"/>
                </a:solidFill>
                <a:latin typeface="Times New Roman"/>
                <a:cs typeface="Times New Roman"/>
              </a:rPr>
              <a:t> Substrates</a:t>
            </a:r>
            <a:endParaRPr lang="en-US" sz="3600" dirty="0">
              <a:solidFill>
                <a:srgbClr val="000000"/>
              </a:solidFill>
              <a:latin typeface="Times New Roman"/>
              <a:cs typeface="Times New Roman"/>
            </a:endParaRPr>
          </a:p>
        </p:txBody>
      </p:sp>
      <p:sp>
        <p:nvSpPr>
          <p:cNvPr id="56325" name="Text Box 19"/>
          <p:cNvSpPr txBox="1">
            <a:spLocks noChangeArrowheads="1"/>
          </p:cNvSpPr>
          <p:nvPr/>
        </p:nvSpPr>
        <p:spPr bwMode="auto">
          <a:xfrm>
            <a:off x="923925" y="3905249"/>
            <a:ext cx="1046163" cy="360363"/>
          </a:xfrm>
          <a:prstGeom prst="rect">
            <a:avLst/>
          </a:prstGeom>
          <a:noFill/>
          <a:ln w="9525">
            <a:noFill/>
            <a:miter lim="800000"/>
            <a:headEnd/>
            <a:tailEnd/>
          </a:ln>
        </p:spPr>
        <p:txBody>
          <a:bodyPr wrap="none" lIns="82296" tIns="41148" rIns="82296" bIns="41148">
            <a:prstTxWarp prst="textNoShape">
              <a:avLst/>
            </a:prstTxWarp>
            <a:spAutoFit/>
          </a:bodyPr>
          <a:lstStyle/>
          <a:p>
            <a:r>
              <a:rPr lang="en-US">
                <a:latin typeface="Calibri" charset="0"/>
              </a:rPr>
              <a:t>Sapphire </a:t>
            </a:r>
          </a:p>
        </p:txBody>
      </p:sp>
      <p:sp>
        <p:nvSpPr>
          <p:cNvPr id="56326" name="Text Box 20"/>
          <p:cNvSpPr txBox="1">
            <a:spLocks noChangeArrowheads="1"/>
          </p:cNvSpPr>
          <p:nvPr/>
        </p:nvSpPr>
        <p:spPr bwMode="auto">
          <a:xfrm>
            <a:off x="3375025" y="3905249"/>
            <a:ext cx="509588" cy="360363"/>
          </a:xfrm>
          <a:prstGeom prst="rect">
            <a:avLst/>
          </a:prstGeom>
          <a:noFill/>
          <a:ln w="9525">
            <a:noFill/>
            <a:miter lim="800000"/>
            <a:headEnd/>
            <a:tailEnd/>
          </a:ln>
        </p:spPr>
        <p:txBody>
          <a:bodyPr wrap="none" lIns="82296" tIns="41148" rIns="82296" bIns="41148">
            <a:prstTxWarp prst="textNoShape">
              <a:avLst/>
            </a:prstTxWarp>
            <a:spAutoFit/>
          </a:bodyPr>
          <a:lstStyle/>
          <a:p>
            <a:r>
              <a:rPr lang="en-US">
                <a:latin typeface="Calibri" charset="0"/>
              </a:rPr>
              <a:t>PET</a:t>
            </a:r>
          </a:p>
        </p:txBody>
      </p:sp>
      <p:pic>
        <p:nvPicPr>
          <p:cNvPr id="56328" name="Picture 2" descr="C:\Documents and Settings\vincent\My Documents\EXP\Projects\Graphene\Paper\Registration of SU-8\Optical microscope\Feb 19 2009\X4_40X.tif"/>
          <p:cNvPicPr>
            <a:picLocks noChangeAspect="1" noChangeArrowheads="1"/>
          </p:cNvPicPr>
          <p:nvPr/>
        </p:nvPicPr>
        <p:blipFill>
          <a:blip r:embed="rId7"/>
          <a:srcRect/>
          <a:stretch>
            <a:fillRect/>
          </a:stretch>
        </p:blipFill>
        <p:spPr bwMode="auto">
          <a:xfrm>
            <a:off x="5942013" y="2187574"/>
            <a:ext cx="2135187" cy="1524000"/>
          </a:xfrm>
          <a:prstGeom prst="rect">
            <a:avLst/>
          </a:prstGeom>
          <a:noFill/>
          <a:ln w="9525">
            <a:noFill/>
            <a:miter lim="800000"/>
            <a:headEnd/>
            <a:tailEnd/>
          </a:ln>
        </p:spPr>
      </p:pic>
      <p:pic>
        <p:nvPicPr>
          <p:cNvPr id="56329" name="Picture 4" descr="C:\Documents and Settings\vincent\My Documents\EXP\Projects\Graphene\Optical Microscope\Optical microscope\G-CNT on CNT film_40X.jpg"/>
          <p:cNvPicPr>
            <a:picLocks noChangeAspect="1" noChangeArrowheads="1"/>
          </p:cNvPicPr>
          <p:nvPr/>
        </p:nvPicPr>
        <p:blipFill>
          <a:blip r:embed="rId8"/>
          <a:srcRect/>
          <a:stretch>
            <a:fillRect/>
          </a:stretch>
        </p:blipFill>
        <p:spPr bwMode="auto">
          <a:xfrm>
            <a:off x="5943600" y="3863974"/>
            <a:ext cx="2133600" cy="1580444"/>
          </a:xfrm>
          <a:prstGeom prst="rect">
            <a:avLst/>
          </a:prstGeom>
          <a:noFill/>
          <a:ln w="9525">
            <a:noFill/>
            <a:miter lim="800000"/>
            <a:headEnd/>
            <a:tailEnd/>
          </a:ln>
        </p:spPr>
      </p:pic>
      <p:cxnSp>
        <p:nvCxnSpPr>
          <p:cNvPr id="21" name="Straight Connector 20"/>
          <p:cNvCxnSpPr/>
          <p:nvPr/>
        </p:nvCxnSpPr>
        <p:spPr>
          <a:xfrm>
            <a:off x="7118350" y="5235574"/>
            <a:ext cx="609600" cy="15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118350" y="3559174"/>
            <a:ext cx="609600" cy="15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6332" name="TextBox 22"/>
          <p:cNvSpPr txBox="1">
            <a:spLocks noChangeArrowheads="1"/>
          </p:cNvSpPr>
          <p:nvPr/>
        </p:nvSpPr>
        <p:spPr bwMode="auto">
          <a:xfrm>
            <a:off x="6889750" y="4941887"/>
            <a:ext cx="958850" cy="369887"/>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500 µm</a:t>
            </a:r>
          </a:p>
        </p:txBody>
      </p:sp>
      <p:sp>
        <p:nvSpPr>
          <p:cNvPr id="56333" name="TextBox 23"/>
          <p:cNvSpPr txBox="1">
            <a:spLocks noChangeArrowheads="1"/>
          </p:cNvSpPr>
          <p:nvPr/>
        </p:nvSpPr>
        <p:spPr bwMode="auto">
          <a:xfrm>
            <a:off x="6889750" y="3254374"/>
            <a:ext cx="958850" cy="369888"/>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500 µm</a:t>
            </a:r>
          </a:p>
        </p:txBody>
      </p:sp>
      <p:pic>
        <p:nvPicPr>
          <p:cNvPr id="56334" name="Picture 8" descr="kanerlogo2"/>
          <p:cNvPicPr>
            <a:picLocks noChangeAspect="1" noChangeArrowheads="1"/>
          </p:cNvPicPr>
          <p:nvPr/>
        </p:nvPicPr>
        <p:blipFill>
          <a:blip r:embed="rId9"/>
          <a:srcRect/>
          <a:stretch>
            <a:fillRect/>
          </a:stretch>
        </p:blipFill>
        <p:spPr bwMode="auto">
          <a:xfrm>
            <a:off x="0" y="6291263"/>
            <a:ext cx="1417638" cy="566737"/>
          </a:xfrm>
          <a:prstGeom prst="rect">
            <a:avLst/>
          </a:prstGeom>
          <a:noFill/>
          <a:ln w="9525">
            <a:noFill/>
            <a:miter lim="800000"/>
            <a:headEnd/>
            <a:tailEnd/>
          </a:ln>
        </p:spPr>
      </p:pic>
      <p:sp>
        <p:nvSpPr>
          <p:cNvPr id="56335" name="TextBox 27"/>
          <p:cNvSpPr txBox="1">
            <a:spLocks noChangeArrowheads="1"/>
          </p:cNvSpPr>
          <p:nvPr/>
        </p:nvSpPr>
        <p:spPr bwMode="auto">
          <a:xfrm>
            <a:off x="5778500" y="1828800"/>
            <a:ext cx="923925" cy="369887"/>
          </a:xfrm>
          <a:prstGeom prst="rect">
            <a:avLst/>
          </a:prstGeom>
          <a:noFill/>
          <a:ln w="9525">
            <a:noFill/>
            <a:miter lim="800000"/>
            <a:headEnd/>
            <a:tailEnd/>
          </a:ln>
        </p:spPr>
        <p:txBody>
          <a:bodyPr wrap="none">
            <a:prstTxWarp prst="textNoShape">
              <a:avLst/>
            </a:prstTxWarp>
            <a:spAutoFit/>
          </a:bodyPr>
          <a:lstStyle/>
          <a:p>
            <a:r>
              <a:rPr lang="en-US"/>
              <a:t>Si/SiO</a:t>
            </a:r>
            <a:r>
              <a:rPr lang="en-US" baseline="-25000"/>
              <a:t>2</a:t>
            </a:r>
          </a:p>
        </p:txBody>
      </p:sp>
      <p:sp>
        <p:nvSpPr>
          <p:cNvPr id="24" name="Text Box 18"/>
          <p:cNvSpPr txBox="1">
            <a:spLocks noChangeArrowheads="1"/>
          </p:cNvSpPr>
          <p:nvPr/>
        </p:nvSpPr>
        <p:spPr bwMode="auto">
          <a:xfrm>
            <a:off x="6741961" y="6544068"/>
            <a:ext cx="2422850" cy="313932"/>
          </a:xfrm>
          <a:prstGeom prst="rect">
            <a:avLst/>
          </a:prstGeom>
          <a:noFill/>
          <a:ln w="9525">
            <a:noFill/>
            <a:miter lim="800000"/>
            <a:headEnd/>
            <a:tailEnd/>
          </a:ln>
        </p:spPr>
        <p:txBody>
          <a:bodyPr wrap="none" lIns="82296" tIns="41148" rIns="82296" bIns="41148">
            <a:spAutoFit/>
          </a:bodyPr>
          <a:lstStyle/>
          <a:p>
            <a:pPr algn="r" eaLnBrk="0" hangingPunct="0"/>
            <a:r>
              <a:rPr lang="en-US" sz="1500" i="1" dirty="0" err="1" smtClean="0">
                <a:latin typeface="Arial"/>
                <a:cs typeface="Arial"/>
              </a:rPr>
              <a:t>Nano</a:t>
            </a:r>
            <a:r>
              <a:rPr lang="en-US" sz="1500" i="1" dirty="0" smtClean="0">
                <a:latin typeface="Arial"/>
                <a:cs typeface="Arial"/>
              </a:rPr>
              <a:t> </a:t>
            </a:r>
            <a:r>
              <a:rPr lang="en-US" sz="1500" i="1" dirty="0" err="1" smtClean="0">
                <a:latin typeface="Arial"/>
                <a:cs typeface="Arial"/>
              </a:rPr>
              <a:t>Lett</a:t>
            </a:r>
            <a:r>
              <a:rPr lang="en-US" sz="1500" dirty="0" smtClean="0">
                <a:latin typeface="Arial"/>
                <a:cs typeface="Arial"/>
              </a:rPr>
              <a:t>. </a:t>
            </a:r>
            <a:r>
              <a:rPr lang="en-US" sz="1500" b="1" dirty="0">
                <a:latin typeface="Arial"/>
                <a:cs typeface="Arial"/>
              </a:rPr>
              <a:t>9</a:t>
            </a:r>
            <a:r>
              <a:rPr lang="en-US" sz="1500" dirty="0" smtClean="0">
                <a:latin typeface="Arial"/>
                <a:cs typeface="Arial"/>
              </a:rPr>
              <a:t>, 1949 </a:t>
            </a:r>
            <a:r>
              <a:rPr lang="en-US" sz="1500" dirty="0">
                <a:latin typeface="Arial"/>
                <a:cs typeface="Arial"/>
              </a:rPr>
              <a:t>(</a:t>
            </a:r>
            <a:r>
              <a:rPr lang="en-US" sz="1500" dirty="0" smtClean="0">
                <a:latin typeface="Arial"/>
                <a:cs typeface="Arial"/>
              </a:rPr>
              <a:t>2009)</a:t>
            </a:r>
            <a:r>
              <a:rPr lang="en-US" sz="1500" dirty="0">
                <a:latin typeface="Arial"/>
                <a:cs typeface="Arial"/>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7"/>
          <p:cNvGrpSpPr>
            <a:grpSpLocks noChangeAspect="1"/>
          </p:cNvGrpSpPr>
          <p:nvPr/>
        </p:nvGrpSpPr>
        <p:grpSpPr bwMode="auto">
          <a:xfrm>
            <a:off x="0" y="1676400"/>
            <a:ext cx="9094788" cy="4216400"/>
            <a:chOff x="0" y="838200"/>
            <a:chExt cx="8051800" cy="3733800"/>
          </a:xfrm>
        </p:grpSpPr>
        <p:pic>
          <p:nvPicPr>
            <p:cNvPr id="124936" name="Picture 2" descr="C:\Documents and Settings\vincent\My Documents\EXP\Projects\Graphene\Paper\Graphene - CNT Hybrid\Figure\flexible substrates 1.jpg"/>
            <p:cNvPicPr>
              <a:picLocks noChangeAspect="1" noChangeArrowheads="1"/>
            </p:cNvPicPr>
            <p:nvPr/>
          </p:nvPicPr>
          <p:blipFill>
            <a:blip r:embed="rId3"/>
            <a:srcRect/>
            <a:stretch>
              <a:fillRect/>
            </a:stretch>
          </p:blipFill>
          <p:spPr bwMode="auto">
            <a:xfrm>
              <a:off x="0" y="838200"/>
              <a:ext cx="4164012" cy="3681412"/>
            </a:xfrm>
            <a:prstGeom prst="rect">
              <a:avLst/>
            </a:prstGeom>
            <a:noFill/>
            <a:ln w="9525">
              <a:noFill/>
              <a:miter lim="800000"/>
              <a:headEnd/>
              <a:tailEnd/>
            </a:ln>
          </p:spPr>
        </p:pic>
        <p:pic>
          <p:nvPicPr>
            <p:cNvPr id="124937" name="Picture 3" descr="C:\Documents and Settings\vincent\My Documents\EXP\Projects\Graphene\Paper\Graphene - CNT Hybrid\Figure\flexible substrates 2.jpg"/>
            <p:cNvPicPr>
              <a:picLocks noChangeAspect="1" noChangeArrowheads="1"/>
            </p:cNvPicPr>
            <p:nvPr/>
          </p:nvPicPr>
          <p:blipFill>
            <a:blip r:embed="rId4"/>
            <a:srcRect/>
            <a:stretch>
              <a:fillRect/>
            </a:stretch>
          </p:blipFill>
          <p:spPr bwMode="auto">
            <a:xfrm>
              <a:off x="3870325" y="871538"/>
              <a:ext cx="4181475" cy="3700462"/>
            </a:xfrm>
            <a:prstGeom prst="rect">
              <a:avLst/>
            </a:prstGeom>
            <a:noFill/>
            <a:ln w="9525">
              <a:noFill/>
              <a:miter lim="800000"/>
              <a:headEnd/>
              <a:tailEnd/>
            </a:ln>
          </p:spPr>
        </p:pic>
      </p:grpSp>
      <p:sp>
        <p:nvSpPr>
          <p:cNvPr id="124932" name="Rectangle 8"/>
          <p:cNvSpPr>
            <a:spLocks noChangeArrowheads="1"/>
          </p:cNvSpPr>
          <p:nvPr/>
        </p:nvSpPr>
        <p:spPr bwMode="auto">
          <a:xfrm>
            <a:off x="228600" y="228600"/>
            <a:ext cx="8382000" cy="1191095"/>
          </a:xfrm>
          <a:prstGeom prst="rect">
            <a:avLst/>
          </a:prstGeom>
          <a:noFill/>
          <a:ln w="9525">
            <a:noFill/>
            <a:miter lim="800000"/>
            <a:headEnd/>
            <a:tailEnd/>
          </a:ln>
        </p:spPr>
        <p:txBody>
          <a:bodyPr wrap="square" lIns="82296" tIns="41148" rIns="82296" bIns="41148">
            <a:prstTxWarp prst="textNoShape">
              <a:avLst/>
            </a:prstTxWarp>
            <a:spAutoFit/>
          </a:bodyPr>
          <a:lstStyle/>
          <a:p>
            <a:pPr algn="ctr"/>
            <a:r>
              <a:rPr lang="en-US" sz="3600" dirty="0">
                <a:latin typeface="Times New Roman"/>
                <a:ea typeface="Arial" pitchFamily="-105" charset="0"/>
                <a:cs typeface="Times New Roman"/>
              </a:rPr>
              <a:t>Mechanically </a:t>
            </a:r>
            <a:r>
              <a:rPr lang="en-US" sz="3600" dirty="0" smtClean="0">
                <a:latin typeface="Times New Roman"/>
                <a:ea typeface="Arial" pitchFamily="-105" charset="0"/>
                <a:cs typeface="Times New Roman"/>
              </a:rPr>
              <a:t>robust G-CNT films as transparent electrodes</a:t>
            </a:r>
            <a:endParaRPr lang="en-US" sz="3600" dirty="0">
              <a:latin typeface="Times New Roman"/>
              <a:ea typeface="Arial" pitchFamily="-105" charset="0"/>
              <a:cs typeface="Times New Roman"/>
            </a:endParaRPr>
          </a:p>
        </p:txBody>
      </p:sp>
      <p:sp>
        <p:nvSpPr>
          <p:cNvPr id="9" name="Rectangle 8"/>
          <p:cNvSpPr/>
          <p:nvPr/>
        </p:nvSpPr>
        <p:spPr>
          <a:xfrm>
            <a:off x="304800" y="17526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10" name="Rectangle 9"/>
          <p:cNvSpPr/>
          <p:nvPr/>
        </p:nvSpPr>
        <p:spPr>
          <a:xfrm>
            <a:off x="4800600" y="17526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pic>
        <p:nvPicPr>
          <p:cNvPr id="12" name="Picture 33" descr="kanerlogo2"/>
          <p:cNvPicPr>
            <a:picLocks noChangeAspect="1" noChangeArrowheads="1"/>
          </p:cNvPicPr>
          <p:nvPr/>
        </p:nvPicPr>
        <p:blipFill>
          <a:blip r:embed="rId5" cstate="print"/>
          <a:srcRect/>
          <a:stretch>
            <a:fillRect/>
          </a:stretch>
        </p:blipFill>
        <p:spPr bwMode="auto">
          <a:xfrm>
            <a:off x="0" y="6248400"/>
            <a:ext cx="1525588" cy="609600"/>
          </a:xfrm>
          <a:prstGeom prst="rect">
            <a:avLst/>
          </a:prstGeom>
          <a:noFill/>
          <a:ln w="9525">
            <a:noFill/>
            <a:miter lim="800000"/>
            <a:headEnd/>
            <a:tailEnd/>
          </a:ln>
        </p:spPr>
      </p:pic>
      <p:sp>
        <p:nvSpPr>
          <p:cNvPr id="13" name="Text Box 18"/>
          <p:cNvSpPr txBox="1">
            <a:spLocks noChangeArrowheads="1"/>
          </p:cNvSpPr>
          <p:nvPr/>
        </p:nvSpPr>
        <p:spPr bwMode="auto">
          <a:xfrm>
            <a:off x="6741961" y="6544068"/>
            <a:ext cx="2422850" cy="313932"/>
          </a:xfrm>
          <a:prstGeom prst="rect">
            <a:avLst/>
          </a:prstGeom>
          <a:noFill/>
          <a:ln w="9525">
            <a:noFill/>
            <a:miter lim="800000"/>
            <a:headEnd/>
            <a:tailEnd/>
          </a:ln>
        </p:spPr>
        <p:txBody>
          <a:bodyPr wrap="none" lIns="82296" tIns="41148" rIns="82296" bIns="41148">
            <a:spAutoFit/>
          </a:bodyPr>
          <a:lstStyle/>
          <a:p>
            <a:pPr algn="r" eaLnBrk="0" hangingPunct="0"/>
            <a:r>
              <a:rPr lang="en-US" sz="1500" i="1" dirty="0" err="1" smtClean="0">
                <a:latin typeface="Arial"/>
                <a:cs typeface="Arial"/>
              </a:rPr>
              <a:t>Nano</a:t>
            </a:r>
            <a:r>
              <a:rPr lang="en-US" sz="1500" i="1" dirty="0" smtClean="0">
                <a:latin typeface="Arial"/>
                <a:cs typeface="Arial"/>
              </a:rPr>
              <a:t> </a:t>
            </a:r>
            <a:r>
              <a:rPr lang="en-US" sz="1500" i="1" dirty="0" err="1" smtClean="0">
                <a:latin typeface="Arial"/>
                <a:cs typeface="Arial"/>
              </a:rPr>
              <a:t>Lett</a:t>
            </a:r>
            <a:r>
              <a:rPr lang="en-US" sz="1500" dirty="0" smtClean="0">
                <a:latin typeface="Arial"/>
                <a:cs typeface="Arial"/>
              </a:rPr>
              <a:t>. </a:t>
            </a:r>
            <a:r>
              <a:rPr lang="en-US" sz="1500" b="1" dirty="0">
                <a:latin typeface="Arial"/>
                <a:cs typeface="Arial"/>
              </a:rPr>
              <a:t>9</a:t>
            </a:r>
            <a:r>
              <a:rPr lang="en-US" sz="1500" dirty="0" smtClean="0">
                <a:latin typeface="Arial"/>
                <a:cs typeface="Arial"/>
              </a:rPr>
              <a:t>, 1949 </a:t>
            </a:r>
            <a:r>
              <a:rPr lang="en-US" sz="1500" dirty="0">
                <a:latin typeface="Arial"/>
                <a:cs typeface="Arial"/>
              </a:rPr>
              <a:t>(</a:t>
            </a:r>
            <a:r>
              <a:rPr lang="en-US" sz="1500" dirty="0" smtClean="0">
                <a:latin typeface="Arial"/>
                <a:cs typeface="Arial"/>
              </a:rPr>
              <a:t>2009)</a:t>
            </a:r>
            <a:r>
              <a:rPr lang="en-US" sz="1500" dirty="0">
                <a:latin typeface="Arial"/>
                <a:cs typeface="Arial"/>
              </a:rPr>
              <a:t>. </a:t>
            </a:r>
          </a:p>
        </p:txBody>
      </p:sp>
      <p:grpSp>
        <p:nvGrpSpPr>
          <p:cNvPr id="14" name="Group 23"/>
          <p:cNvGrpSpPr>
            <a:grpSpLocks/>
          </p:cNvGrpSpPr>
          <p:nvPr/>
        </p:nvGrpSpPr>
        <p:grpSpPr bwMode="auto">
          <a:xfrm>
            <a:off x="0" y="0"/>
            <a:ext cx="9158431" cy="288600"/>
            <a:chOff x="0" y="0"/>
            <a:chExt cx="10160000" cy="304800"/>
          </a:xfrm>
        </p:grpSpPr>
        <p:pic>
          <p:nvPicPr>
            <p:cNvPr id="15" name="Picture 7" descr="cnsi_logo"/>
            <p:cNvPicPr>
              <a:picLocks noChangeAspect="1" noChangeArrowheads="1"/>
            </p:cNvPicPr>
            <p:nvPr/>
          </p:nvPicPr>
          <p:blipFill>
            <a:blip r:embed="rId6" cstate="print"/>
            <a:srcRect/>
            <a:stretch>
              <a:fillRect/>
            </a:stretch>
          </p:blipFill>
          <p:spPr bwMode="auto">
            <a:xfrm>
              <a:off x="9067800" y="0"/>
              <a:ext cx="1092200" cy="304800"/>
            </a:xfrm>
            <a:prstGeom prst="rect">
              <a:avLst/>
            </a:prstGeom>
            <a:noFill/>
            <a:ln w="9525">
              <a:noFill/>
              <a:miter lim="800000"/>
              <a:headEnd/>
              <a:tailEnd/>
            </a:ln>
          </p:spPr>
        </p:pic>
        <p:sp>
          <p:nvSpPr>
            <p:cNvPr id="16"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3" name="Text Box 5"/>
          <p:cNvSpPr txBox="1">
            <a:spLocks noChangeArrowheads="1"/>
          </p:cNvSpPr>
          <p:nvPr/>
        </p:nvSpPr>
        <p:spPr bwMode="auto">
          <a:xfrm>
            <a:off x="1652417" y="6559550"/>
            <a:ext cx="7537621" cy="298543"/>
          </a:xfrm>
          <a:prstGeom prst="rect">
            <a:avLst/>
          </a:prstGeom>
          <a:noFill/>
          <a:ln w="9525">
            <a:noFill/>
            <a:miter lim="800000"/>
            <a:headEnd/>
            <a:tailEnd/>
          </a:ln>
        </p:spPr>
        <p:txBody>
          <a:bodyPr wrap="none" lIns="82296" tIns="41148" rIns="82296" bIns="41148">
            <a:spAutoFit/>
          </a:bodyPr>
          <a:lstStyle/>
          <a:p>
            <a:pPr algn="r" eaLnBrk="0" hangingPunct="0"/>
            <a:r>
              <a:rPr lang="en-US" sz="1400" dirty="0">
                <a:latin typeface="Arial"/>
                <a:cs typeface="Arial"/>
              </a:rPr>
              <a:t>Fowler</a:t>
            </a:r>
            <a:r>
              <a:rPr lang="en-US" sz="1400" dirty="0" smtClean="0">
                <a:latin typeface="Arial"/>
                <a:cs typeface="Arial"/>
              </a:rPr>
              <a:t>, J</a:t>
            </a:r>
            <a:r>
              <a:rPr lang="en-US" sz="1400" dirty="0">
                <a:latin typeface="Arial"/>
                <a:cs typeface="Arial"/>
              </a:rPr>
              <a:t>., Allen, M.J., Tung, V.C., </a:t>
            </a:r>
            <a:r>
              <a:rPr lang="en-US" sz="1400" dirty="0" err="1">
                <a:latin typeface="Arial"/>
                <a:cs typeface="Arial"/>
              </a:rPr>
              <a:t>Kaner</a:t>
            </a:r>
            <a:r>
              <a:rPr lang="en-US" sz="1400" dirty="0">
                <a:latin typeface="Arial"/>
                <a:cs typeface="Arial"/>
              </a:rPr>
              <a:t>, R.B., Yang, Y., </a:t>
            </a:r>
            <a:r>
              <a:rPr lang="en-US" sz="1400" dirty="0" err="1">
                <a:latin typeface="Arial"/>
                <a:cs typeface="Arial"/>
              </a:rPr>
              <a:t>Weiller</a:t>
            </a:r>
            <a:r>
              <a:rPr lang="en-US" sz="1400" dirty="0">
                <a:latin typeface="Arial"/>
                <a:cs typeface="Arial"/>
              </a:rPr>
              <a:t> B. </a:t>
            </a:r>
            <a:r>
              <a:rPr lang="en-US" sz="1400" i="1" dirty="0">
                <a:latin typeface="Arial"/>
                <a:cs typeface="Arial"/>
              </a:rPr>
              <a:t>ACS </a:t>
            </a:r>
            <a:r>
              <a:rPr lang="en-US" sz="1400" i="1" dirty="0" err="1">
                <a:latin typeface="Arial"/>
                <a:cs typeface="Arial"/>
              </a:rPr>
              <a:t>Nano</a:t>
            </a:r>
            <a:r>
              <a:rPr lang="en-US" sz="1400" b="1" i="1" dirty="0">
                <a:latin typeface="Arial"/>
                <a:cs typeface="Arial"/>
              </a:rPr>
              <a:t>, </a:t>
            </a:r>
            <a:r>
              <a:rPr lang="en-US" sz="1400" b="1" dirty="0">
                <a:latin typeface="Arial"/>
                <a:cs typeface="Arial"/>
              </a:rPr>
              <a:t>3, </a:t>
            </a:r>
            <a:r>
              <a:rPr lang="en-US" sz="1400" dirty="0">
                <a:latin typeface="Arial"/>
                <a:cs typeface="Arial"/>
              </a:rPr>
              <a:t>301</a:t>
            </a:r>
            <a:r>
              <a:rPr lang="en-US" sz="1400" b="1" dirty="0">
                <a:latin typeface="Arial"/>
                <a:cs typeface="Arial"/>
              </a:rPr>
              <a:t> </a:t>
            </a:r>
            <a:r>
              <a:rPr lang="en-US" sz="1400" dirty="0">
                <a:latin typeface="Arial"/>
                <a:cs typeface="Arial"/>
              </a:rPr>
              <a:t>(2009).</a:t>
            </a:r>
          </a:p>
        </p:txBody>
      </p:sp>
      <p:sp>
        <p:nvSpPr>
          <p:cNvPr id="86018" name="AutoShape 2" descr="http://pubs.acs.org/appl/literatum/publisher/achs/journals/production/ancac3/2009/ancac3.2009.3.issue-2/nn800593m/pdfimages_v02/master.img-00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 name="Picture 15" descr="nn-2008-00593m_0008.jpeg"/>
          <p:cNvPicPr>
            <a:picLocks noChangeAspect="1"/>
          </p:cNvPicPr>
          <p:nvPr/>
        </p:nvPicPr>
        <p:blipFill>
          <a:blip r:embed="rId3" cstate="print"/>
          <a:srcRect r="51787"/>
          <a:stretch>
            <a:fillRect/>
          </a:stretch>
        </p:blipFill>
        <p:spPr>
          <a:xfrm rot="5400000">
            <a:off x="885497" y="1828800"/>
            <a:ext cx="3258207" cy="3048000"/>
          </a:xfrm>
          <a:prstGeom prst="rect">
            <a:avLst/>
          </a:prstGeom>
        </p:spPr>
      </p:pic>
      <p:sp>
        <p:nvSpPr>
          <p:cNvPr id="86020" name="AutoShape 4" descr="http://pubs.acs.org/appl/literatum/publisher/achs/journals/production/ancac3/2009/ancac3.2009.3.issue-2/nn800593m/images/large/nn-2008-00593m_0008.jpe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33" name="Group 32"/>
          <p:cNvGrpSpPr/>
          <p:nvPr/>
        </p:nvGrpSpPr>
        <p:grpSpPr>
          <a:xfrm>
            <a:off x="2287694" y="1676400"/>
            <a:ext cx="6094307" cy="3325368"/>
            <a:chOff x="2590800" y="1676400"/>
            <a:chExt cx="6094307" cy="3325368"/>
          </a:xfrm>
        </p:grpSpPr>
        <p:pic>
          <p:nvPicPr>
            <p:cNvPr id="18" name="Picture 17" descr="nn-2008-00593m_0006.jpeg"/>
            <p:cNvPicPr>
              <a:picLocks noChangeAspect="1"/>
            </p:cNvPicPr>
            <p:nvPr/>
          </p:nvPicPr>
          <p:blipFill>
            <a:blip r:embed="rId4" cstate="print"/>
            <a:srcRect l="47434"/>
            <a:stretch>
              <a:fillRect/>
            </a:stretch>
          </p:blipFill>
          <p:spPr>
            <a:xfrm>
              <a:off x="4800600" y="1676400"/>
              <a:ext cx="3884507" cy="3325368"/>
            </a:xfrm>
            <a:prstGeom prst="rect">
              <a:avLst/>
            </a:prstGeom>
          </p:spPr>
        </p:pic>
        <p:sp>
          <p:nvSpPr>
            <p:cNvPr id="20" name="Rectangle 19"/>
            <p:cNvSpPr/>
            <p:nvPr/>
          </p:nvSpPr>
          <p:spPr>
            <a:xfrm>
              <a:off x="2590800" y="3200400"/>
              <a:ext cx="381000" cy="304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rot="10800000" flipV="1">
              <a:off x="2971800" y="1676400"/>
              <a:ext cx="1905000" cy="1524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971800" y="3505200"/>
              <a:ext cx="1828800" cy="1447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403779" y="5181600"/>
            <a:ext cx="2253822" cy="369332"/>
          </a:xfrm>
          <a:prstGeom prst="rect">
            <a:avLst/>
          </a:prstGeom>
          <a:noFill/>
        </p:spPr>
        <p:txBody>
          <a:bodyPr wrap="none" rtlCol="0">
            <a:spAutoFit/>
          </a:bodyPr>
          <a:lstStyle/>
          <a:p>
            <a:r>
              <a:rPr lang="en-US" dirty="0" smtClean="0"/>
              <a:t>Micro Hotplate (MHP)</a:t>
            </a:r>
            <a:endParaRPr lang="en-US" dirty="0"/>
          </a:p>
        </p:txBody>
      </p:sp>
      <p:pic>
        <p:nvPicPr>
          <p:cNvPr id="17" name="Picture 33" descr="kanerlogo2"/>
          <p:cNvPicPr>
            <a:picLocks noChangeAspect="1" noChangeArrowheads="1"/>
          </p:cNvPicPr>
          <p:nvPr/>
        </p:nvPicPr>
        <p:blipFill>
          <a:blip r:embed="rId5" cstate="print"/>
          <a:srcRect/>
          <a:stretch>
            <a:fillRect/>
          </a:stretch>
        </p:blipFill>
        <p:spPr bwMode="auto">
          <a:xfrm>
            <a:off x="0" y="6248400"/>
            <a:ext cx="1525588" cy="609600"/>
          </a:xfrm>
          <a:prstGeom prst="rect">
            <a:avLst/>
          </a:prstGeom>
          <a:noFill/>
          <a:ln w="9525">
            <a:noFill/>
            <a:miter lim="800000"/>
            <a:headEnd/>
            <a:tailEnd/>
          </a:ln>
        </p:spPr>
      </p:pic>
      <p:grpSp>
        <p:nvGrpSpPr>
          <p:cNvPr id="19" name="Group 23"/>
          <p:cNvGrpSpPr>
            <a:grpSpLocks/>
          </p:cNvGrpSpPr>
          <p:nvPr/>
        </p:nvGrpSpPr>
        <p:grpSpPr bwMode="auto">
          <a:xfrm>
            <a:off x="0" y="0"/>
            <a:ext cx="9158431" cy="288600"/>
            <a:chOff x="0" y="0"/>
            <a:chExt cx="10160000" cy="304800"/>
          </a:xfrm>
        </p:grpSpPr>
        <p:pic>
          <p:nvPicPr>
            <p:cNvPr id="21" name="Picture 7" descr="cnsi_logo"/>
            <p:cNvPicPr>
              <a:picLocks noChangeAspect="1" noChangeArrowheads="1"/>
            </p:cNvPicPr>
            <p:nvPr/>
          </p:nvPicPr>
          <p:blipFill>
            <a:blip r:embed="rId6" cstate="print"/>
            <a:srcRect/>
            <a:stretch>
              <a:fillRect/>
            </a:stretch>
          </p:blipFill>
          <p:spPr bwMode="auto">
            <a:xfrm>
              <a:off x="9067800" y="0"/>
              <a:ext cx="1092200" cy="304800"/>
            </a:xfrm>
            <a:prstGeom prst="rect">
              <a:avLst/>
            </a:prstGeom>
            <a:noFill/>
            <a:ln w="9525">
              <a:noFill/>
              <a:miter lim="800000"/>
              <a:headEnd/>
              <a:tailEnd/>
            </a:ln>
          </p:spPr>
        </p:pic>
        <p:sp>
          <p:nvSpPr>
            <p:cNvPr id="22"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
        <p:nvSpPr>
          <p:cNvPr id="23" name="Rectangle 3"/>
          <p:cNvSpPr>
            <a:spLocks noChangeArrowheads="1"/>
          </p:cNvSpPr>
          <p:nvPr/>
        </p:nvSpPr>
        <p:spPr bwMode="auto">
          <a:xfrm>
            <a:off x="0" y="442913"/>
            <a:ext cx="9144000" cy="623887"/>
          </a:xfrm>
          <a:prstGeom prst="rect">
            <a:avLst/>
          </a:prstGeom>
          <a:noFill/>
          <a:ln w="9525">
            <a:noFill/>
            <a:miter lim="800000"/>
            <a:headEnd/>
            <a:tailEnd/>
          </a:ln>
        </p:spPr>
        <p:txBody>
          <a:bodyPr lIns="91439" tIns="45719" rIns="91439" bIns="45719" anchor="ctr"/>
          <a:lstStyle/>
          <a:p>
            <a:pPr algn="ctr"/>
            <a:r>
              <a:rPr lang="en-US" sz="3200" dirty="0">
                <a:latin typeface="Times New Roman"/>
                <a:ea typeface="Osaka" charset="-128"/>
                <a:cs typeface="Times New Roman"/>
              </a:rPr>
              <a:t>Practical</a:t>
            </a:r>
            <a:r>
              <a:rPr lang="en-US" sz="3200" dirty="0" smtClean="0">
                <a:latin typeface="Times New Roman"/>
                <a:ea typeface="Osaka" charset="-128"/>
                <a:cs typeface="Times New Roman"/>
              </a:rPr>
              <a:t> chemical </a:t>
            </a:r>
            <a:r>
              <a:rPr lang="en-US" sz="3200" dirty="0">
                <a:latin typeface="Times New Roman"/>
                <a:ea typeface="Osaka" charset="-128"/>
                <a:cs typeface="Times New Roman"/>
              </a:rPr>
              <a:t>s</a:t>
            </a:r>
            <a:r>
              <a:rPr lang="en-US" sz="3200" dirty="0" smtClean="0">
                <a:latin typeface="Times New Roman"/>
                <a:ea typeface="Osaka" charset="-128"/>
                <a:cs typeface="Times New Roman"/>
              </a:rPr>
              <a:t>ensors </a:t>
            </a:r>
            <a:r>
              <a:rPr lang="en-US" sz="3200" dirty="0">
                <a:latin typeface="Times New Roman"/>
                <a:ea typeface="Osaka" charset="-128"/>
                <a:cs typeface="Times New Roman"/>
              </a:rPr>
              <a:t>from</a:t>
            </a:r>
            <a:r>
              <a:rPr lang="en-US" sz="3200" dirty="0" smtClean="0">
                <a:latin typeface="Times New Roman"/>
                <a:ea typeface="Osaka" charset="-128"/>
                <a:cs typeface="Times New Roman"/>
              </a:rPr>
              <a:t> </a:t>
            </a:r>
            <a:r>
              <a:rPr lang="en-US" sz="3200" dirty="0" err="1">
                <a:latin typeface="Times New Roman"/>
                <a:ea typeface="Osaka" charset="-128"/>
                <a:cs typeface="Times New Roman"/>
              </a:rPr>
              <a:t>g</a:t>
            </a:r>
            <a:r>
              <a:rPr lang="en-US" sz="3200" dirty="0" err="1" smtClean="0">
                <a:latin typeface="Times New Roman"/>
                <a:ea typeface="Osaka" charset="-128"/>
                <a:cs typeface="Times New Roman"/>
              </a:rPr>
              <a:t>raphene</a:t>
            </a:r>
            <a:r>
              <a:rPr lang="en-US" sz="3200" dirty="0" smtClean="0">
                <a:latin typeface="Times New Roman"/>
                <a:ea typeface="Osaka" charset="-128"/>
                <a:cs typeface="Times New Roman"/>
              </a:rPr>
              <a:t> </a:t>
            </a:r>
            <a:endParaRPr lang="en-US" sz="3200" dirty="0">
              <a:latin typeface="Times New Roman"/>
              <a:ea typeface="Osaka" charset="-128"/>
              <a:cs typeface="Times New Roman"/>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AutoShape 2" descr="http://pubs.acs.org/appl/literatum/publisher/achs/journals/production/ancac3/2009/ancac3.2009.3.issue-2/nn800593m/pdfimages_v02/master.img-00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5" name="Picture 24" descr="Graphene BD.jpg"/>
          <p:cNvPicPr>
            <a:picLocks noChangeAspect="1"/>
          </p:cNvPicPr>
          <p:nvPr/>
        </p:nvPicPr>
        <p:blipFill>
          <a:blip r:embed="rId3" cstate="print"/>
          <a:srcRect l="41667" t="11795" r="40000" b="28605"/>
          <a:stretch>
            <a:fillRect/>
          </a:stretch>
        </p:blipFill>
        <p:spPr>
          <a:xfrm>
            <a:off x="3733800" y="1752600"/>
            <a:ext cx="1676400" cy="2971800"/>
          </a:xfrm>
          <a:prstGeom prst="rect">
            <a:avLst/>
          </a:prstGeom>
        </p:spPr>
      </p:pic>
      <p:pic>
        <p:nvPicPr>
          <p:cNvPr id="27" name="Picture 26" descr="Graphene BD p-type.jpg"/>
          <p:cNvPicPr>
            <a:picLocks noChangeAspect="1"/>
          </p:cNvPicPr>
          <p:nvPr/>
        </p:nvPicPr>
        <p:blipFill>
          <a:blip r:embed="rId4" cstate="print"/>
          <a:srcRect l="40833" t="13323" r="40000" b="28605"/>
          <a:stretch>
            <a:fillRect/>
          </a:stretch>
        </p:blipFill>
        <p:spPr>
          <a:xfrm>
            <a:off x="6172200" y="1828800"/>
            <a:ext cx="1752600" cy="2895600"/>
          </a:xfrm>
          <a:prstGeom prst="rect">
            <a:avLst/>
          </a:prstGeom>
        </p:spPr>
      </p:pic>
      <p:pic>
        <p:nvPicPr>
          <p:cNvPr id="28" name="Picture 27" descr="Graphene BD ntype.jpg"/>
          <p:cNvPicPr>
            <a:picLocks noChangeAspect="1"/>
          </p:cNvPicPr>
          <p:nvPr/>
        </p:nvPicPr>
        <p:blipFill>
          <a:blip r:embed="rId5" cstate="print"/>
          <a:srcRect l="40833" t="11795" r="40000" b="28605"/>
          <a:stretch>
            <a:fillRect/>
          </a:stretch>
        </p:blipFill>
        <p:spPr>
          <a:xfrm>
            <a:off x="1143000" y="1752600"/>
            <a:ext cx="1752600" cy="2971800"/>
          </a:xfrm>
          <a:prstGeom prst="rect">
            <a:avLst/>
          </a:prstGeom>
        </p:spPr>
      </p:pic>
      <p:sp>
        <p:nvSpPr>
          <p:cNvPr id="29" name="TextBox 28"/>
          <p:cNvSpPr txBox="1"/>
          <p:nvPr/>
        </p:nvSpPr>
        <p:spPr>
          <a:xfrm>
            <a:off x="1562839" y="5269468"/>
            <a:ext cx="875561" cy="369332"/>
          </a:xfrm>
          <a:prstGeom prst="rect">
            <a:avLst/>
          </a:prstGeom>
          <a:noFill/>
        </p:spPr>
        <p:txBody>
          <a:bodyPr wrap="none" rtlCol="0">
            <a:spAutoFit/>
          </a:bodyPr>
          <a:lstStyle/>
          <a:p>
            <a:r>
              <a:rPr lang="en-US" dirty="0" smtClean="0"/>
              <a:t>N-type </a:t>
            </a:r>
            <a:endParaRPr lang="en-US" dirty="0"/>
          </a:p>
        </p:txBody>
      </p:sp>
      <p:sp>
        <p:nvSpPr>
          <p:cNvPr id="30" name="TextBox 29"/>
          <p:cNvSpPr txBox="1"/>
          <p:nvPr/>
        </p:nvSpPr>
        <p:spPr>
          <a:xfrm>
            <a:off x="6622497" y="5257800"/>
            <a:ext cx="845103" cy="369332"/>
          </a:xfrm>
          <a:prstGeom prst="rect">
            <a:avLst/>
          </a:prstGeom>
          <a:noFill/>
        </p:spPr>
        <p:txBody>
          <a:bodyPr wrap="none" rtlCol="0">
            <a:spAutoFit/>
          </a:bodyPr>
          <a:lstStyle/>
          <a:p>
            <a:r>
              <a:rPr lang="en-US" dirty="0" smtClean="0"/>
              <a:t>P-type </a:t>
            </a:r>
            <a:endParaRPr lang="en-US" dirty="0"/>
          </a:p>
        </p:txBody>
      </p:sp>
      <p:sp>
        <p:nvSpPr>
          <p:cNvPr id="31" name="TextBox 30"/>
          <p:cNvSpPr txBox="1"/>
          <p:nvPr/>
        </p:nvSpPr>
        <p:spPr>
          <a:xfrm>
            <a:off x="3886200" y="5257800"/>
            <a:ext cx="1459759" cy="369332"/>
          </a:xfrm>
          <a:prstGeom prst="rect">
            <a:avLst/>
          </a:prstGeom>
          <a:noFill/>
        </p:spPr>
        <p:txBody>
          <a:bodyPr wrap="none" rtlCol="0">
            <a:spAutoFit/>
          </a:bodyPr>
          <a:lstStyle/>
          <a:p>
            <a:r>
              <a:rPr lang="en-US" dirty="0" smtClean="0"/>
              <a:t>Ground state</a:t>
            </a:r>
            <a:endParaRPr lang="en-US" dirty="0"/>
          </a:p>
        </p:txBody>
      </p:sp>
      <p:pic>
        <p:nvPicPr>
          <p:cNvPr id="14" name="Picture 33" descr="kanerlogo2"/>
          <p:cNvPicPr>
            <a:picLocks noChangeAspect="1" noChangeArrowheads="1"/>
          </p:cNvPicPr>
          <p:nvPr/>
        </p:nvPicPr>
        <p:blipFill>
          <a:blip r:embed="rId6" cstate="print"/>
          <a:srcRect/>
          <a:stretch>
            <a:fillRect/>
          </a:stretch>
        </p:blipFill>
        <p:spPr bwMode="auto">
          <a:xfrm>
            <a:off x="0" y="6248400"/>
            <a:ext cx="1525588" cy="609600"/>
          </a:xfrm>
          <a:prstGeom prst="rect">
            <a:avLst/>
          </a:prstGeom>
          <a:noFill/>
          <a:ln w="9525">
            <a:noFill/>
            <a:miter lim="800000"/>
            <a:headEnd/>
            <a:tailEnd/>
          </a:ln>
        </p:spPr>
      </p:pic>
      <p:grpSp>
        <p:nvGrpSpPr>
          <p:cNvPr id="16" name="Group 23"/>
          <p:cNvGrpSpPr>
            <a:grpSpLocks/>
          </p:cNvGrpSpPr>
          <p:nvPr/>
        </p:nvGrpSpPr>
        <p:grpSpPr bwMode="auto">
          <a:xfrm>
            <a:off x="0" y="0"/>
            <a:ext cx="9158431" cy="288600"/>
            <a:chOff x="0" y="0"/>
            <a:chExt cx="10160000" cy="304800"/>
          </a:xfrm>
        </p:grpSpPr>
        <p:pic>
          <p:nvPicPr>
            <p:cNvPr id="17" name="Picture 7" descr="cnsi_logo"/>
            <p:cNvPicPr>
              <a:picLocks noChangeAspect="1" noChangeArrowheads="1"/>
            </p:cNvPicPr>
            <p:nvPr/>
          </p:nvPicPr>
          <p:blipFill>
            <a:blip r:embed="rId7" cstate="print"/>
            <a:srcRect/>
            <a:stretch>
              <a:fillRect/>
            </a:stretch>
          </p:blipFill>
          <p:spPr bwMode="auto">
            <a:xfrm>
              <a:off x="9067800" y="0"/>
              <a:ext cx="1092200" cy="304800"/>
            </a:xfrm>
            <a:prstGeom prst="rect">
              <a:avLst/>
            </a:prstGeom>
            <a:noFill/>
            <a:ln w="9525">
              <a:noFill/>
              <a:miter lim="800000"/>
              <a:headEnd/>
              <a:tailEnd/>
            </a:ln>
          </p:spPr>
        </p:pic>
        <p:sp>
          <p:nvSpPr>
            <p:cNvPr id="18"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
        <p:nvSpPr>
          <p:cNvPr id="19" name="Rectangle 3"/>
          <p:cNvSpPr>
            <a:spLocks noChangeArrowheads="1"/>
          </p:cNvSpPr>
          <p:nvPr/>
        </p:nvSpPr>
        <p:spPr bwMode="auto">
          <a:xfrm>
            <a:off x="0" y="442913"/>
            <a:ext cx="9144000" cy="623887"/>
          </a:xfrm>
          <a:prstGeom prst="rect">
            <a:avLst/>
          </a:prstGeom>
          <a:noFill/>
          <a:ln w="9525">
            <a:noFill/>
            <a:miter lim="800000"/>
            <a:headEnd/>
            <a:tailEnd/>
          </a:ln>
        </p:spPr>
        <p:txBody>
          <a:bodyPr lIns="91439" tIns="45719" rIns="91439" bIns="45719" anchor="ctr"/>
          <a:lstStyle/>
          <a:p>
            <a:pPr algn="ctr"/>
            <a:r>
              <a:rPr lang="en-US" sz="3200" dirty="0">
                <a:latin typeface="Times New Roman"/>
                <a:ea typeface="Osaka" charset="-128"/>
                <a:cs typeface="Times New Roman"/>
              </a:rPr>
              <a:t>Practical</a:t>
            </a:r>
            <a:r>
              <a:rPr lang="en-US" sz="3200" dirty="0" smtClean="0">
                <a:latin typeface="Times New Roman"/>
                <a:ea typeface="Osaka" charset="-128"/>
                <a:cs typeface="Times New Roman"/>
              </a:rPr>
              <a:t> chemical </a:t>
            </a:r>
            <a:r>
              <a:rPr lang="en-US" sz="3200" dirty="0">
                <a:latin typeface="Times New Roman"/>
                <a:ea typeface="Osaka" charset="-128"/>
                <a:cs typeface="Times New Roman"/>
              </a:rPr>
              <a:t>s</a:t>
            </a:r>
            <a:r>
              <a:rPr lang="en-US" sz="3200" dirty="0" smtClean="0">
                <a:latin typeface="Times New Roman"/>
                <a:ea typeface="Osaka" charset="-128"/>
                <a:cs typeface="Times New Roman"/>
              </a:rPr>
              <a:t>ensors </a:t>
            </a:r>
            <a:r>
              <a:rPr lang="en-US" sz="3200" dirty="0">
                <a:latin typeface="Times New Roman"/>
                <a:ea typeface="Osaka" charset="-128"/>
                <a:cs typeface="Times New Roman"/>
              </a:rPr>
              <a:t>from</a:t>
            </a:r>
            <a:r>
              <a:rPr lang="en-US" sz="3200" dirty="0" smtClean="0">
                <a:latin typeface="Times New Roman"/>
                <a:ea typeface="Osaka" charset="-128"/>
                <a:cs typeface="Times New Roman"/>
              </a:rPr>
              <a:t> </a:t>
            </a:r>
            <a:r>
              <a:rPr lang="en-US" sz="3200" dirty="0" err="1">
                <a:latin typeface="Times New Roman"/>
                <a:ea typeface="Osaka" charset="-128"/>
                <a:cs typeface="Times New Roman"/>
              </a:rPr>
              <a:t>g</a:t>
            </a:r>
            <a:r>
              <a:rPr lang="en-US" sz="3200" dirty="0" err="1" smtClean="0">
                <a:latin typeface="Times New Roman"/>
                <a:ea typeface="Osaka" charset="-128"/>
                <a:cs typeface="Times New Roman"/>
              </a:rPr>
              <a:t>raphene</a:t>
            </a:r>
            <a:r>
              <a:rPr lang="en-US" sz="3200" dirty="0" smtClean="0">
                <a:latin typeface="Times New Roman"/>
                <a:ea typeface="Osaka" charset="-128"/>
                <a:cs typeface="Times New Roman"/>
              </a:rPr>
              <a:t> </a:t>
            </a:r>
            <a:endParaRPr lang="en-US" sz="3200" dirty="0">
              <a:latin typeface="Times New Roman"/>
              <a:ea typeface="Osaka" charset="-128"/>
              <a:cs typeface="Times New Roman"/>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18" descr="RGO BD ntype.jpg"/>
          <p:cNvPicPr>
            <a:picLocks noChangeAspect="1"/>
          </p:cNvPicPr>
          <p:nvPr/>
        </p:nvPicPr>
        <p:blipFill>
          <a:blip r:embed="rId3" cstate="print"/>
          <a:srcRect l="40833" t="11795" r="40000" b="28605"/>
          <a:stretch>
            <a:fillRect/>
          </a:stretch>
        </p:blipFill>
        <p:spPr>
          <a:xfrm>
            <a:off x="6553200" y="1828800"/>
            <a:ext cx="1752600" cy="2971800"/>
          </a:xfrm>
          <a:prstGeom prst="rect">
            <a:avLst/>
          </a:prstGeom>
        </p:spPr>
      </p:pic>
      <p:sp>
        <p:nvSpPr>
          <p:cNvPr id="81923" name="Text Box 5"/>
          <p:cNvSpPr txBox="1">
            <a:spLocks noChangeArrowheads="1"/>
          </p:cNvSpPr>
          <p:nvPr/>
        </p:nvSpPr>
        <p:spPr bwMode="auto">
          <a:xfrm>
            <a:off x="7216677" y="6559550"/>
            <a:ext cx="1973361" cy="298543"/>
          </a:xfrm>
          <a:prstGeom prst="rect">
            <a:avLst/>
          </a:prstGeom>
          <a:noFill/>
          <a:ln w="9525">
            <a:noFill/>
            <a:miter lim="800000"/>
            <a:headEnd/>
            <a:tailEnd/>
          </a:ln>
        </p:spPr>
        <p:txBody>
          <a:bodyPr wrap="none" lIns="82296" tIns="41148" rIns="82296" bIns="41148">
            <a:spAutoFit/>
          </a:bodyPr>
          <a:lstStyle/>
          <a:p>
            <a:pPr algn="r" eaLnBrk="0" hangingPunct="0"/>
            <a:r>
              <a:rPr lang="en-US" sz="1400" i="1" dirty="0" smtClean="0">
                <a:cs typeface="Arial" charset="0"/>
              </a:rPr>
              <a:t>ACS </a:t>
            </a:r>
            <a:r>
              <a:rPr lang="en-US" sz="1400" i="1" dirty="0" err="1">
                <a:cs typeface="Arial" charset="0"/>
              </a:rPr>
              <a:t>Nano</a:t>
            </a:r>
            <a:r>
              <a:rPr lang="en-US" sz="1400" b="1" i="1" dirty="0">
                <a:cs typeface="Arial" charset="0"/>
              </a:rPr>
              <a:t>, </a:t>
            </a:r>
            <a:r>
              <a:rPr lang="en-US" sz="1400" b="1" dirty="0">
                <a:cs typeface="Arial" charset="0"/>
              </a:rPr>
              <a:t>3, </a:t>
            </a:r>
            <a:r>
              <a:rPr lang="en-US" sz="1400" dirty="0">
                <a:cs typeface="Arial" charset="0"/>
              </a:rPr>
              <a:t>301</a:t>
            </a:r>
            <a:r>
              <a:rPr lang="en-US" sz="1400" b="1" dirty="0">
                <a:cs typeface="Arial" charset="0"/>
              </a:rPr>
              <a:t> </a:t>
            </a:r>
            <a:r>
              <a:rPr lang="en-US" sz="1400" dirty="0">
                <a:cs typeface="Arial" charset="0"/>
              </a:rPr>
              <a:t>(2009).</a:t>
            </a:r>
          </a:p>
        </p:txBody>
      </p:sp>
      <p:sp>
        <p:nvSpPr>
          <p:cNvPr id="86018" name="AutoShape 2" descr="http://pubs.acs.org/appl/literatum/publisher/achs/journals/production/ancac3/2009/ancac3.2009.3.issue-2/nn800593m/pdfimages_v02/master.img-00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 name="Picture 16" descr="master.img-004.jpg"/>
          <p:cNvPicPr>
            <a:picLocks noChangeAspect="1"/>
          </p:cNvPicPr>
          <p:nvPr/>
        </p:nvPicPr>
        <p:blipFill>
          <a:blip r:embed="rId4" cstate="print"/>
          <a:stretch>
            <a:fillRect/>
          </a:stretch>
        </p:blipFill>
        <p:spPr>
          <a:xfrm>
            <a:off x="677418" y="1918716"/>
            <a:ext cx="4656582" cy="3415284"/>
          </a:xfrm>
          <a:prstGeom prst="rect">
            <a:avLst/>
          </a:prstGeom>
        </p:spPr>
      </p:pic>
      <p:sp>
        <p:nvSpPr>
          <p:cNvPr id="18" name="Text Box 43"/>
          <p:cNvSpPr txBox="1">
            <a:spLocks noChangeArrowheads="1"/>
          </p:cNvSpPr>
          <p:nvPr/>
        </p:nvSpPr>
        <p:spPr bwMode="auto">
          <a:xfrm>
            <a:off x="2047116" y="5410200"/>
            <a:ext cx="2448684" cy="369332"/>
          </a:xfrm>
          <a:prstGeom prst="rect">
            <a:avLst/>
          </a:prstGeom>
          <a:noFill/>
          <a:ln w="9525">
            <a:noFill/>
            <a:miter lim="800000"/>
            <a:headEnd/>
            <a:tailEnd/>
          </a:ln>
        </p:spPr>
        <p:txBody>
          <a:bodyPr wrap="none">
            <a:spAutoFit/>
          </a:bodyPr>
          <a:lstStyle/>
          <a:p>
            <a:r>
              <a:rPr lang="en-US" dirty="0" smtClean="0"/>
              <a:t>NH</a:t>
            </a:r>
            <a:r>
              <a:rPr lang="en-US" baseline="-25000" dirty="0" smtClean="0"/>
              <a:t>3</a:t>
            </a:r>
            <a:r>
              <a:rPr lang="en-US" dirty="0" smtClean="0"/>
              <a:t> </a:t>
            </a:r>
            <a:r>
              <a:rPr lang="en-US" dirty="0"/>
              <a:t>detection at 5 </a:t>
            </a:r>
            <a:r>
              <a:rPr lang="en-US" dirty="0" err="1"/>
              <a:t>ppm</a:t>
            </a:r>
            <a:r>
              <a:rPr lang="en-US" dirty="0"/>
              <a:t> </a:t>
            </a:r>
          </a:p>
        </p:txBody>
      </p:sp>
      <p:grpSp>
        <p:nvGrpSpPr>
          <p:cNvPr id="14" name="Group 13"/>
          <p:cNvGrpSpPr/>
          <p:nvPr/>
        </p:nvGrpSpPr>
        <p:grpSpPr>
          <a:xfrm>
            <a:off x="6211598" y="1905000"/>
            <a:ext cx="2170402" cy="3874532"/>
            <a:chOff x="6019800" y="1905000"/>
            <a:chExt cx="2170402" cy="3874532"/>
          </a:xfrm>
        </p:grpSpPr>
        <p:pic>
          <p:nvPicPr>
            <p:cNvPr id="15" name="Picture 14" descr="Graphene BD p-type.jpg"/>
            <p:cNvPicPr>
              <a:picLocks noChangeAspect="1"/>
            </p:cNvPicPr>
            <p:nvPr/>
          </p:nvPicPr>
          <p:blipFill>
            <a:blip r:embed="rId5" cstate="print"/>
            <a:srcRect l="40833" t="13323" r="40000" b="28605"/>
            <a:stretch>
              <a:fillRect/>
            </a:stretch>
          </p:blipFill>
          <p:spPr>
            <a:xfrm>
              <a:off x="6324600" y="1905000"/>
              <a:ext cx="1752600" cy="2895600"/>
            </a:xfrm>
            <a:prstGeom prst="rect">
              <a:avLst/>
            </a:prstGeom>
          </p:spPr>
        </p:pic>
        <p:sp>
          <p:nvSpPr>
            <p:cNvPr id="16" name="TextBox 15"/>
            <p:cNvSpPr txBox="1"/>
            <p:nvPr/>
          </p:nvSpPr>
          <p:spPr>
            <a:xfrm>
              <a:off x="6019800" y="5410200"/>
              <a:ext cx="2170402" cy="369332"/>
            </a:xfrm>
            <a:prstGeom prst="rect">
              <a:avLst/>
            </a:prstGeom>
            <a:noFill/>
          </p:spPr>
          <p:txBody>
            <a:bodyPr wrap="none" rtlCol="0">
              <a:spAutoFit/>
            </a:bodyPr>
            <a:lstStyle/>
            <a:p>
              <a:r>
                <a:rPr lang="en-US" dirty="0" smtClean="0"/>
                <a:t>Band diagram of CCG</a:t>
              </a:r>
              <a:endParaRPr lang="en-US" dirty="0"/>
            </a:p>
          </p:txBody>
        </p:sp>
      </p:grpSp>
      <p:pic>
        <p:nvPicPr>
          <p:cNvPr id="20" name="Picture 33" descr="kanerlogo2"/>
          <p:cNvPicPr>
            <a:picLocks noChangeAspect="1" noChangeArrowheads="1"/>
          </p:cNvPicPr>
          <p:nvPr/>
        </p:nvPicPr>
        <p:blipFill>
          <a:blip r:embed="rId6" cstate="print"/>
          <a:srcRect/>
          <a:stretch>
            <a:fillRect/>
          </a:stretch>
        </p:blipFill>
        <p:spPr bwMode="auto">
          <a:xfrm>
            <a:off x="0" y="6248400"/>
            <a:ext cx="1525588" cy="609600"/>
          </a:xfrm>
          <a:prstGeom prst="rect">
            <a:avLst/>
          </a:prstGeom>
          <a:noFill/>
          <a:ln w="9525">
            <a:noFill/>
            <a:miter lim="800000"/>
            <a:headEnd/>
            <a:tailEnd/>
          </a:ln>
        </p:spPr>
      </p:pic>
      <p:grpSp>
        <p:nvGrpSpPr>
          <p:cNvPr id="22" name="Group 23"/>
          <p:cNvGrpSpPr>
            <a:grpSpLocks/>
          </p:cNvGrpSpPr>
          <p:nvPr/>
        </p:nvGrpSpPr>
        <p:grpSpPr bwMode="auto">
          <a:xfrm>
            <a:off x="0" y="0"/>
            <a:ext cx="9158431" cy="288600"/>
            <a:chOff x="0" y="0"/>
            <a:chExt cx="10160000" cy="304800"/>
          </a:xfrm>
        </p:grpSpPr>
        <p:pic>
          <p:nvPicPr>
            <p:cNvPr id="23" name="Picture 7" descr="cnsi_logo"/>
            <p:cNvPicPr>
              <a:picLocks noChangeAspect="1" noChangeArrowheads="1"/>
            </p:cNvPicPr>
            <p:nvPr/>
          </p:nvPicPr>
          <p:blipFill>
            <a:blip r:embed="rId7" cstate="print"/>
            <a:srcRect/>
            <a:stretch>
              <a:fillRect/>
            </a:stretch>
          </p:blipFill>
          <p:spPr bwMode="auto">
            <a:xfrm>
              <a:off x="9067800" y="0"/>
              <a:ext cx="1092200" cy="304800"/>
            </a:xfrm>
            <a:prstGeom prst="rect">
              <a:avLst/>
            </a:prstGeom>
            <a:noFill/>
            <a:ln w="9525">
              <a:noFill/>
              <a:miter lim="800000"/>
              <a:headEnd/>
              <a:tailEnd/>
            </a:ln>
          </p:spPr>
        </p:pic>
        <p:sp>
          <p:nvSpPr>
            <p:cNvPr id="24"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
        <p:nvSpPr>
          <p:cNvPr id="25" name="Rectangle 3"/>
          <p:cNvSpPr>
            <a:spLocks noChangeArrowheads="1"/>
          </p:cNvSpPr>
          <p:nvPr/>
        </p:nvSpPr>
        <p:spPr bwMode="auto">
          <a:xfrm>
            <a:off x="0" y="442913"/>
            <a:ext cx="9144000" cy="623887"/>
          </a:xfrm>
          <a:prstGeom prst="rect">
            <a:avLst/>
          </a:prstGeom>
          <a:noFill/>
          <a:ln w="9525">
            <a:noFill/>
            <a:miter lim="800000"/>
            <a:headEnd/>
            <a:tailEnd/>
          </a:ln>
        </p:spPr>
        <p:txBody>
          <a:bodyPr lIns="91439" tIns="45719" rIns="91439" bIns="45719" anchor="ctr"/>
          <a:lstStyle/>
          <a:p>
            <a:pPr algn="ctr"/>
            <a:r>
              <a:rPr lang="en-US" sz="3200" dirty="0">
                <a:latin typeface="Times New Roman"/>
                <a:ea typeface="Osaka" charset="-128"/>
                <a:cs typeface="Times New Roman"/>
              </a:rPr>
              <a:t>Practical</a:t>
            </a:r>
            <a:r>
              <a:rPr lang="en-US" sz="3200" dirty="0" smtClean="0">
                <a:latin typeface="Times New Roman"/>
                <a:ea typeface="Osaka" charset="-128"/>
                <a:cs typeface="Times New Roman"/>
              </a:rPr>
              <a:t> chemical </a:t>
            </a:r>
            <a:r>
              <a:rPr lang="en-US" sz="3200" dirty="0">
                <a:latin typeface="Times New Roman"/>
                <a:ea typeface="Osaka" charset="-128"/>
                <a:cs typeface="Times New Roman"/>
              </a:rPr>
              <a:t>s</a:t>
            </a:r>
            <a:r>
              <a:rPr lang="en-US" sz="3200" dirty="0" smtClean="0">
                <a:latin typeface="Times New Roman"/>
                <a:ea typeface="Osaka" charset="-128"/>
                <a:cs typeface="Times New Roman"/>
              </a:rPr>
              <a:t>ensors </a:t>
            </a:r>
            <a:r>
              <a:rPr lang="en-US" sz="3200" dirty="0">
                <a:latin typeface="Times New Roman"/>
                <a:ea typeface="Osaka" charset="-128"/>
                <a:cs typeface="Times New Roman"/>
              </a:rPr>
              <a:t>from</a:t>
            </a:r>
            <a:r>
              <a:rPr lang="en-US" sz="3200" dirty="0" smtClean="0">
                <a:latin typeface="Times New Roman"/>
                <a:ea typeface="Osaka" charset="-128"/>
                <a:cs typeface="Times New Roman"/>
              </a:rPr>
              <a:t> </a:t>
            </a:r>
            <a:r>
              <a:rPr lang="en-US" sz="3200" dirty="0" err="1">
                <a:latin typeface="Times New Roman"/>
                <a:ea typeface="Osaka" charset="-128"/>
                <a:cs typeface="Times New Roman"/>
              </a:rPr>
              <a:t>g</a:t>
            </a:r>
            <a:r>
              <a:rPr lang="en-US" sz="3200" dirty="0" err="1" smtClean="0">
                <a:latin typeface="Times New Roman"/>
                <a:ea typeface="Osaka" charset="-128"/>
                <a:cs typeface="Times New Roman"/>
              </a:rPr>
              <a:t>raphene</a:t>
            </a:r>
            <a:r>
              <a:rPr lang="en-US" sz="3200" dirty="0" smtClean="0">
                <a:latin typeface="Times New Roman"/>
                <a:ea typeface="Osaka" charset="-128"/>
                <a:cs typeface="Times New Roman"/>
              </a:rPr>
              <a:t> </a:t>
            </a:r>
            <a:endParaRPr lang="en-US" sz="3200" dirty="0">
              <a:latin typeface="Times New Roman"/>
              <a:ea typeface="Osaka" charset="-128"/>
              <a:cs typeface="Times New Roman"/>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RGO BD ptype.jpg"/>
          <p:cNvPicPr>
            <a:picLocks noChangeAspect="1"/>
          </p:cNvPicPr>
          <p:nvPr/>
        </p:nvPicPr>
        <p:blipFill>
          <a:blip r:embed="rId3" cstate="print"/>
          <a:srcRect l="40833" t="13323" r="40329" b="28605"/>
          <a:stretch>
            <a:fillRect/>
          </a:stretch>
        </p:blipFill>
        <p:spPr>
          <a:xfrm>
            <a:off x="6516398" y="1916668"/>
            <a:ext cx="1722473" cy="2895600"/>
          </a:xfrm>
          <a:prstGeom prst="rect">
            <a:avLst/>
          </a:prstGeom>
        </p:spPr>
      </p:pic>
      <p:sp>
        <p:nvSpPr>
          <p:cNvPr id="81923" name="Text Box 5"/>
          <p:cNvSpPr txBox="1">
            <a:spLocks noChangeArrowheads="1"/>
          </p:cNvSpPr>
          <p:nvPr/>
        </p:nvSpPr>
        <p:spPr bwMode="auto">
          <a:xfrm>
            <a:off x="7216677" y="6559550"/>
            <a:ext cx="1973361" cy="298543"/>
          </a:xfrm>
          <a:prstGeom prst="rect">
            <a:avLst/>
          </a:prstGeom>
          <a:noFill/>
          <a:ln w="9525">
            <a:noFill/>
            <a:miter lim="800000"/>
            <a:headEnd/>
            <a:tailEnd/>
          </a:ln>
        </p:spPr>
        <p:txBody>
          <a:bodyPr wrap="none" lIns="82296" tIns="41148" rIns="82296" bIns="41148">
            <a:spAutoFit/>
          </a:bodyPr>
          <a:lstStyle/>
          <a:p>
            <a:pPr algn="r" eaLnBrk="0" hangingPunct="0"/>
            <a:r>
              <a:rPr lang="en-US" sz="1400" i="1" dirty="0" smtClean="0">
                <a:cs typeface="Arial" charset="0"/>
              </a:rPr>
              <a:t>ACS </a:t>
            </a:r>
            <a:r>
              <a:rPr lang="en-US" sz="1400" i="1" dirty="0" err="1">
                <a:cs typeface="Arial" charset="0"/>
              </a:rPr>
              <a:t>Nano</a:t>
            </a:r>
            <a:r>
              <a:rPr lang="en-US" sz="1400" b="1" i="1" dirty="0">
                <a:cs typeface="Arial" charset="0"/>
              </a:rPr>
              <a:t>, </a:t>
            </a:r>
            <a:r>
              <a:rPr lang="en-US" sz="1400" b="1" dirty="0">
                <a:cs typeface="Arial" charset="0"/>
              </a:rPr>
              <a:t>3, </a:t>
            </a:r>
            <a:r>
              <a:rPr lang="en-US" sz="1400" dirty="0">
                <a:cs typeface="Arial" charset="0"/>
              </a:rPr>
              <a:t>301</a:t>
            </a:r>
            <a:r>
              <a:rPr lang="en-US" sz="1400" b="1" dirty="0">
                <a:cs typeface="Arial" charset="0"/>
              </a:rPr>
              <a:t> </a:t>
            </a:r>
            <a:r>
              <a:rPr lang="en-US" sz="1400" dirty="0">
                <a:cs typeface="Arial" charset="0"/>
              </a:rPr>
              <a:t>(2009).</a:t>
            </a:r>
          </a:p>
        </p:txBody>
      </p:sp>
      <p:sp>
        <p:nvSpPr>
          <p:cNvPr id="86018" name="AutoShape 2" descr="http://pubs.acs.org/appl/literatum/publisher/achs/journals/production/ancac3/2009/ancac3.2009.3.issue-2/nn800593m/pdfimages_v02/master.img-00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 name="Picture 15" descr="master.img-003.jpg"/>
          <p:cNvPicPr>
            <a:picLocks noChangeAspect="1"/>
          </p:cNvPicPr>
          <p:nvPr/>
        </p:nvPicPr>
        <p:blipFill>
          <a:blip r:embed="rId4" cstate="print"/>
          <a:stretch>
            <a:fillRect/>
          </a:stretch>
        </p:blipFill>
        <p:spPr>
          <a:xfrm>
            <a:off x="729423" y="1905000"/>
            <a:ext cx="4567775" cy="3352800"/>
          </a:xfrm>
          <a:prstGeom prst="rect">
            <a:avLst/>
          </a:prstGeom>
        </p:spPr>
      </p:pic>
      <p:sp>
        <p:nvSpPr>
          <p:cNvPr id="14" name="Text Box 43"/>
          <p:cNvSpPr txBox="1">
            <a:spLocks noChangeArrowheads="1"/>
          </p:cNvSpPr>
          <p:nvPr/>
        </p:nvSpPr>
        <p:spPr bwMode="auto">
          <a:xfrm>
            <a:off x="2078500" y="5410200"/>
            <a:ext cx="2456698" cy="369332"/>
          </a:xfrm>
          <a:prstGeom prst="rect">
            <a:avLst/>
          </a:prstGeom>
          <a:noFill/>
          <a:ln w="9525">
            <a:noFill/>
            <a:miter lim="800000"/>
            <a:headEnd/>
            <a:tailEnd/>
          </a:ln>
        </p:spPr>
        <p:txBody>
          <a:bodyPr wrap="none">
            <a:spAutoFit/>
          </a:bodyPr>
          <a:lstStyle/>
          <a:p>
            <a:r>
              <a:rPr lang="en-US" dirty="0" smtClean="0"/>
              <a:t>NO</a:t>
            </a:r>
            <a:r>
              <a:rPr lang="en-US" baseline="-25000" dirty="0" smtClean="0"/>
              <a:t>2</a:t>
            </a:r>
            <a:r>
              <a:rPr lang="en-US" dirty="0" smtClean="0"/>
              <a:t> </a:t>
            </a:r>
            <a:r>
              <a:rPr lang="en-US" dirty="0"/>
              <a:t>detection at 5 </a:t>
            </a:r>
            <a:r>
              <a:rPr lang="en-US" dirty="0" err="1"/>
              <a:t>ppm</a:t>
            </a:r>
            <a:r>
              <a:rPr lang="en-US" dirty="0"/>
              <a:t> </a:t>
            </a:r>
          </a:p>
        </p:txBody>
      </p:sp>
      <p:grpSp>
        <p:nvGrpSpPr>
          <p:cNvPr id="18" name="Group 17"/>
          <p:cNvGrpSpPr/>
          <p:nvPr/>
        </p:nvGrpSpPr>
        <p:grpSpPr>
          <a:xfrm>
            <a:off x="6211598" y="1916668"/>
            <a:ext cx="2170402" cy="3874532"/>
            <a:chOff x="6019800" y="1905000"/>
            <a:chExt cx="2170402" cy="3874532"/>
          </a:xfrm>
        </p:grpSpPr>
        <p:pic>
          <p:nvPicPr>
            <p:cNvPr id="13" name="Picture 12" descr="Graphene BD p-type.jpg"/>
            <p:cNvPicPr>
              <a:picLocks noChangeAspect="1"/>
            </p:cNvPicPr>
            <p:nvPr/>
          </p:nvPicPr>
          <p:blipFill>
            <a:blip r:embed="rId5" cstate="print"/>
            <a:srcRect l="40833" t="13323" r="40000" b="28605"/>
            <a:stretch>
              <a:fillRect/>
            </a:stretch>
          </p:blipFill>
          <p:spPr>
            <a:xfrm>
              <a:off x="6324600" y="1905000"/>
              <a:ext cx="1752600" cy="2895600"/>
            </a:xfrm>
            <a:prstGeom prst="rect">
              <a:avLst/>
            </a:prstGeom>
          </p:spPr>
        </p:pic>
        <p:sp>
          <p:nvSpPr>
            <p:cNvPr id="17" name="TextBox 16"/>
            <p:cNvSpPr txBox="1"/>
            <p:nvPr/>
          </p:nvSpPr>
          <p:spPr>
            <a:xfrm>
              <a:off x="6019800" y="5410200"/>
              <a:ext cx="2170402" cy="369332"/>
            </a:xfrm>
            <a:prstGeom prst="rect">
              <a:avLst/>
            </a:prstGeom>
            <a:noFill/>
          </p:spPr>
          <p:txBody>
            <a:bodyPr wrap="none" rtlCol="0">
              <a:spAutoFit/>
            </a:bodyPr>
            <a:lstStyle/>
            <a:p>
              <a:r>
                <a:rPr lang="en-US" dirty="0" smtClean="0"/>
                <a:t>Band diagram of CCG</a:t>
              </a:r>
              <a:endParaRPr lang="en-US" dirty="0"/>
            </a:p>
          </p:txBody>
        </p:sp>
      </p:grpSp>
      <p:pic>
        <p:nvPicPr>
          <p:cNvPr id="19" name="Picture 33" descr="kanerlogo2"/>
          <p:cNvPicPr>
            <a:picLocks noChangeAspect="1" noChangeArrowheads="1"/>
          </p:cNvPicPr>
          <p:nvPr/>
        </p:nvPicPr>
        <p:blipFill>
          <a:blip r:embed="rId6" cstate="print"/>
          <a:srcRect/>
          <a:stretch>
            <a:fillRect/>
          </a:stretch>
        </p:blipFill>
        <p:spPr bwMode="auto">
          <a:xfrm>
            <a:off x="0" y="6248400"/>
            <a:ext cx="1525588" cy="609600"/>
          </a:xfrm>
          <a:prstGeom prst="rect">
            <a:avLst/>
          </a:prstGeom>
          <a:noFill/>
          <a:ln w="9525">
            <a:noFill/>
            <a:miter lim="800000"/>
            <a:headEnd/>
            <a:tailEnd/>
          </a:ln>
        </p:spPr>
      </p:pic>
      <p:grpSp>
        <p:nvGrpSpPr>
          <p:cNvPr id="21" name="Group 23"/>
          <p:cNvGrpSpPr>
            <a:grpSpLocks/>
          </p:cNvGrpSpPr>
          <p:nvPr/>
        </p:nvGrpSpPr>
        <p:grpSpPr bwMode="auto">
          <a:xfrm>
            <a:off x="0" y="0"/>
            <a:ext cx="9158431" cy="288600"/>
            <a:chOff x="0" y="0"/>
            <a:chExt cx="10160000" cy="304800"/>
          </a:xfrm>
        </p:grpSpPr>
        <p:pic>
          <p:nvPicPr>
            <p:cNvPr id="22" name="Picture 7" descr="cnsi_logo"/>
            <p:cNvPicPr>
              <a:picLocks noChangeAspect="1" noChangeArrowheads="1"/>
            </p:cNvPicPr>
            <p:nvPr/>
          </p:nvPicPr>
          <p:blipFill>
            <a:blip r:embed="rId7" cstate="print"/>
            <a:srcRect/>
            <a:stretch>
              <a:fillRect/>
            </a:stretch>
          </p:blipFill>
          <p:spPr bwMode="auto">
            <a:xfrm>
              <a:off x="9067800" y="0"/>
              <a:ext cx="1092200" cy="304800"/>
            </a:xfrm>
            <a:prstGeom prst="rect">
              <a:avLst/>
            </a:prstGeom>
            <a:noFill/>
            <a:ln w="9525">
              <a:noFill/>
              <a:miter lim="800000"/>
              <a:headEnd/>
              <a:tailEnd/>
            </a:ln>
          </p:spPr>
        </p:pic>
        <p:sp>
          <p:nvSpPr>
            <p:cNvPr id="23"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
        <p:nvSpPr>
          <p:cNvPr id="24" name="Rectangle 3"/>
          <p:cNvSpPr>
            <a:spLocks noChangeArrowheads="1"/>
          </p:cNvSpPr>
          <p:nvPr/>
        </p:nvSpPr>
        <p:spPr bwMode="auto">
          <a:xfrm>
            <a:off x="0" y="442913"/>
            <a:ext cx="9144000" cy="623887"/>
          </a:xfrm>
          <a:prstGeom prst="rect">
            <a:avLst/>
          </a:prstGeom>
          <a:noFill/>
          <a:ln w="9525">
            <a:noFill/>
            <a:miter lim="800000"/>
            <a:headEnd/>
            <a:tailEnd/>
          </a:ln>
        </p:spPr>
        <p:txBody>
          <a:bodyPr lIns="91439" tIns="45719" rIns="91439" bIns="45719" anchor="ctr"/>
          <a:lstStyle/>
          <a:p>
            <a:pPr algn="ctr"/>
            <a:r>
              <a:rPr lang="en-US" sz="3200" dirty="0">
                <a:latin typeface="Times New Roman"/>
                <a:ea typeface="Osaka" charset="-128"/>
                <a:cs typeface="Times New Roman"/>
              </a:rPr>
              <a:t>Practical</a:t>
            </a:r>
            <a:r>
              <a:rPr lang="en-US" sz="3200" dirty="0" smtClean="0">
                <a:latin typeface="Times New Roman"/>
                <a:ea typeface="Osaka" charset="-128"/>
                <a:cs typeface="Times New Roman"/>
              </a:rPr>
              <a:t> chemical </a:t>
            </a:r>
            <a:r>
              <a:rPr lang="en-US" sz="3200" dirty="0">
                <a:latin typeface="Times New Roman"/>
                <a:ea typeface="Osaka" charset="-128"/>
                <a:cs typeface="Times New Roman"/>
              </a:rPr>
              <a:t>s</a:t>
            </a:r>
            <a:r>
              <a:rPr lang="en-US" sz="3200" dirty="0" smtClean="0">
                <a:latin typeface="Times New Roman"/>
                <a:ea typeface="Osaka" charset="-128"/>
                <a:cs typeface="Times New Roman"/>
              </a:rPr>
              <a:t>ensors </a:t>
            </a:r>
            <a:r>
              <a:rPr lang="en-US" sz="3200" dirty="0">
                <a:latin typeface="Times New Roman"/>
                <a:ea typeface="Osaka" charset="-128"/>
                <a:cs typeface="Times New Roman"/>
              </a:rPr>
              <a:t>from</a:t>
            </a:r>
            <a:r>
              <a:rPr lang="en-US" sz="3200" dirty="0" smtClean="0">
                <a:latin typeface="Times New Roman"/>
                <a:ea typeface="Osaka" charset="-128"/>
                <a:cs typeface="Times New Roman"/>
              </a:rPr>
              <a:t> </a:t>
            </a:r>
            <a:r>
              <a:rPr lang="en-US" sz="3200" dirty="0" err="1">
                <a:latin typeface="Times New Roman"/>
                <a:ea typeface="Osaka" charset="-128"/>
                <a:cs typeface="Times New Roman"/>
              </a:rPr>
              <a:t>g</a:t>
            </a:r>
            <a:r>
              <a:rPr lang="en-US" sz="3200" dirty="0" err="1" smtClean="0">
                <a:latin typeface="Times New Roman"/>
                <a:ea typeface="Osaka" charset="-128"/>
                <a:cs typeface="Times New Roman"/>
              </a:rPr>
              <a:t>raphene</a:t>
            </a:r>
            <a:r>
              <a:rPr lang="en-US" sz="3200" dirty="0" smtClean="0">
                <a:latin typeface="Times New Roman"/>
                <a:ea typeface="Osaka" charset="-128"/>
                <a:cs typeface="Times New Roman"/>
              </a:rPr>
              <a:t> </a:t>
            </a:r>
            <a:endParaRPr lang="en-US" sz="3200" dirty="0">
              <a:latin typeface="Times New Roman"/>
              <a:ea typeface="Osaka" charset="-128"/>
              <a:cs typeface="Times New Roman"/>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3" name="Text Box 5"/>
          <p:cNvSpPr txBox="1">
            <a:spLocks noChangeArrowheads="1"/>
          </p:cNvSpPr>
          <p:nvPr/>
        </p:nvSpPr>
        <p:spPr bwMode="auto">
          <a:xfrm>
            <a:off x="7216677" y="6559550"/>
            <a:ext cx="1973361" cy="298543"/>
          </a:xfrm>
          <a:prstGeom prst="rect">
            <a:avLst/>
          </a:prstGeom>
          <a:noFill/>
          <a:ln w="9525">
            <a:noFill/>
            <a:miter lim="800000"/>
            <a:headEnd/>
            <a:tailEnd/>
          </a:ln>
        </p:spPr>
        <p:txBody>
          <a:bodyPr wrap="none" lIns="82296" tIns="41148" rIns="82296" bIns="41148">
            <a:spAutoFit/>
          </a:bodyPr>
          <a:lstStyle/>
          <a:p>
            <a:pPr algn="r" eaLnBrk="0" hangingPunct="0"/>
            <a:r>
              <a:rPr lang="en-US" sz="1400" i="1" dirty="0" smtClean="0">
                <a:cs typeface="Arial" charset="0"/>
              </a:rPr>
              <a:t>ACS </a:t>
            </a:r>
            <a:r>
              <a:rPr lang="en-US" sz="1400" i="1" dirty="0" err="1">
                <a:cs typeface="Arial" charset="0"/>
              </a:rPr>
              <a:t>Nano</a:t>
            </a:r>
            <a:r>
              <a:rPr lang="en-US" sz="1400" b="1" i="1" dirty="0">
                <a:cs typeface="Arial" charset="0"/>
              </a:rPr>
              <a:t>, </a:t>
            </a:r>
            <a:r>
              <a:rPr lang="en-US" sz="1400" b="1" dirty="0">
                <a:cs typeface="Arial" charset="0"/>
              </a:rPr>
              <a:t>3, </a:t>
            </a:r>
            <a:r>
              <a:rPr lang="en-US" sz="1400" dirty="0">
                <a:cs typeface="Arial" charset="0"/>
              </a:rPr>
              <a:t>301</a:t>
            </a:r>
            <a:r>
              <a:rPr lang="en-US" sz="1400" b="1" dirty="0">
                <a:cs typeface="Arial" charset="0"/>
              </a:rPr>
              <a:t> </a:t>
            </a:r>
            <a:r>
              <a:rPr lang="en-US" sz="1400" dirty="0">
                <a:cs typeface="Arial" charset="0"/>
              </a:rPr>
              <a:t>(2009).</a:t>
            </a:r>
          </a:p>
        </p:txBody>
      </p:sp>
      <p:pic>
        <p:nvPicPr>
          <p:cNvPr id="81930" name="Picture 38" descr="sensor Rspn"/>
          <p:cNvPicPr>
            <a:picLocks noChangeAspect="1" noChangeArrowheads="1"/>
          </p:cNvPicPr>
          <p:nvPr/>
        </p:nvPicPr>
        <p:blipFill>
          <a:blip r:embed="rId3" cstate="print"/>
          <a:srcRect/>
          <a:stretch>
            <a:fillRect/>
          </a:stretch>
        </p:blipFill>
        <p:spPr bwMode="auto">
          <a:xfrm>
            <a:off x="0" y="1752599"/>
            <a:ext cx="5257800" cy="3463575"/>
          </a:xfrm>
          <a:prstGeom prst="rect">
            <a:avLst/>
          </a:prstGeom>
          <a:noFill/>
          <a:ln w="9525">
            <a:noFill/>
            <a:miter lim="800000"/>
            <a:headEnd/>
            <a:tailEnd/>
          </a:ln>
        </p:spPr>
      </p:pic>
      <p:sp>
        <p:nvSpPr>
          <p:cNvPr id="86018" name="AutoShape 2" descr="http://pubs.acs.org/appl/literatum/publisher/achs/journals/production/ancac3/2009/ancac3.2009.3.issue-2/nn800593m/pdfimages_v02/master.img-00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 name="Picture 21" descr="nn-2008-00593m_0008.jpeg"/>
          <p:cNvPicPr>
            <a:picLocks noChangeAspect="1"/>
          </p:cNvPicPr>
          <p:nvPr/>
        </p:nvPicPr>
        <p:blipFill>
          <a:blip r:embed="rId4" cstate="print"/>
          <a:srcRect r="52607"/>
          <a:stretch>
            <a:fillRect/>
          </a:stretch>
        </p:blipFill>
        <p:spPr>
          <a:xfrm>
            <a:off x="5943600" y="1828800"/>
            <a:ext cx="2971800" cy="2828164"/>
          </a:xfrm>
          <a:prstGeom prst="rect">
            <a:avLst/>
          </a:prstGeom>
        </p:spPr>
      </p:pic>
      <p:sp>
        <p:nvSpPr>
          <p:cNvPr id="23" name="Text Box 43"/>
          <p:cNvSpPr txBox="1">
            <a:spLocks noChangeArrowheads="1"/>
          </p:cNvSpPr>
          <p:nvPr/>
        </p:nvSpPr>
        <p:spPr bwMode="auto">
          <a:xfrm>
            <a:off x="838200" y="5334000"/>
            <a:ext cx="3827463" cy="366713"/>
          </a:xfrm>
          <a:prstGeom prst="rect">
            <a:avLst/>
          </a:prstGeom>
          <a:noFill/>
          <a:ln w="9525">
            <a:noFill/>
            <a:miter lim="800000"/>
            <a:headEnd/>
            <a:tailEnd/>
          </a:ln>
        </p:spPr>
        <p:txBody>
          <a:bodyPr wrap="none">
            <a:spAutoFit/>
          </a:bodyPr>
          <a:lstStyle/>
          <a:p>
            <a:r>
              <a:rPr lang="en-US" dirty="0"/>
              <a:t>NO</a:t>
            </a:r>
            <a:r>
              <a:rPr lang="en-US" baseline="-25000" dirty="0"/>
              <a:t>2</a:t>
            </a:r>
            <a:r>
              <a:rPr lang="en-US" dirty="0"/>
              <a:t> detection at 5 </a:t>
            </a:r>
            <a:r>
              <a:rPr lang="en-US" dirty="0" err="1"/>
              <a:t>ppm</a:t>
            </a:r>
            <a:r>
              <a:rPr lang="en-US" dirty="0"/>
              <a:t> on the MHP</a:t>
            </a:r>
          </a:p>
        </p:txBody>
      </p:sp>
      <p:pic>
        <p:nvPicPr>
          <p:cNvPr id="12" name="Picture 33" descr="kanerlogo2"/>
          <p:cNvPicPr>
            <a:picLocks noChangeAspect="1" noChangeArrowheads="1"/>
          </p:cNvPicPr>
          <p:nvPr/>
        </p:nvPicPr>
        <p:blipFill>
          <a:blip r:embed="rId5" cstate="print"/>
          <a:srcRect/>
          <a:stretch>
            <a:fillRect/>
          </a:stretch>
        </p:blipFill>
        <p:spPr bwMode="auto">
          <a:xfrm>
            <a:off x="0" y="6248400"/>
            <a:ext cx="1525588" cy="609600"/>
          </a:xfrm>
          <a:prstGeom prst="rect">
            <a:avLst/>
          </a:prstGeom>
          <a:noFill/>
          <a:ln w="9525">
            <a:noFill/>
            <a:miter lim="800000"/>
            <a:headEnd/>
            <a:tailEnd/>
          </a:ln>
        </p:spPr>
      </p:pic>
      <p:grpSp>
        <p:nvGrpSpPr>
          <p:cNvPr id="14" name="Group 23"/>
          <p:cNvGrpSpPr>
            <a:grpSpLocks/>
          </p:cNvGrpSpPr>
          <p:nvPr/>
        </p:nvGrpSpPr>
        <p:grpSpPr bwMode="auto">
          <a:xfrm>
            <a:off x="0" y="0"/>
            <a:ext cx="9158431" cy="288600"/>
            <a:chOff x="0" y="0"/>
            <a:chExt cx="10160000" cy="304800"/>
          </a:xfrm>
        </p:grpSpPr>
        <p:pic>
          <p:nvPicPr>
            <p:cNvPr id="15" name="Picture 7" descr="cnsi_logo"/>
            <p:cNvPicPr>
              <a:picLocks noChangeAspect="1" noChangeArrowheads="1"/>
            </p:cNvPicPr>
            <p:nvPr/>
          </p:nvPicPr>
          <p:blipFill>
            <a:blip r:embed="rId6" cstate="print"/>
            <a:srcRect/>
            <a:stretch>
              <a:fillRect/>
            </a:stretch>
          </p:blipFill>
          <p:spPr bwMode="auto">
            <a:xfrm>
              <a:off x="9067800" y="0"/>
              <a:ext cx="1092200" cy="304800"/>
            </a:xfrm>
            <a:prstGeom prst="rect">
              <a:avLst/>
            </a:prstGeom>
            <a:noFill/>
            <a:ln w="9525">
              <a:noFill/>
              <a:miter lim="800000"/>
              <a:headEnd/>
              <a:tailEnd/>
            </a:ln>
          </p:spPr>
        </p:pic>
        <p:sp>
          <p:nvSpPr>
            <p:cNvPr id="16"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
        <p:nvSpPr>
          <p:cNvPr id="18" name="Rectangle 3"/>
          <p:cNvSpPr>
            <a:spLocks noChangeArrowheads="1"/>
          </p:cNvSpPr>
          <p:nvPr/>
        </p:nvSpPr>
        <p:spPr bwMode="auto">
          <a:xfrm>
            <a:off x="0" y="442913"/>
            <a:ext cx="9144000" cy="623887"/>
          </a:xfrm>
          <a:prstGeom prst="rect">
            <a:avLst/>
          </a:prstGeom>
          <a:noFill/>
          <a:ln w="9525">
            <a:noFill/>
            <a:miter lim="800000"/>
            <a:headEnd/>
            <a:tailEnd/>
          </a:ln>
        </p:spPr>
        <p:txBody>
          <a:bodyPr lIns="91439" tIns="45719" rIns="91439" bIns="45719" anchor="ctr"/>
          <a:lstStyle/>
          <a:p>
            <a:pPr algn="ctr"/>
            <a:r>
              <a:rPr lang="en-US" sz="3200" dirty="0">
                <a:latin typeface="Times New Roman"/>
                <a:ea typeface="Osaka" charset="-128"/>
                <a:cs typeface="Times New Roman"/>
              </a:rPr>
              <a:t>Practical</a:t>
            </a:r>
            <a:r>
              <a:rPr lang="en-US" sz="3200" dirty="0" smtClean="0">
                <a:latin typeface="Times New Roman"/>
                <a:ea typeface="Osaka" charset="-128"/>
                <a:cs typeface="Times New Roman"/>
              </a:rPr>
              <a:t> chemical </a:t>
            </a:r>
            <a:r>
              <a:rPr lang="en-US" sz="3200" dirty="0">
                <a:latin typeface="Times New Roman"/>
                <a:ea typeface="Osaka" charset="-128"/>
                <a:cs typeface="Times New Roman"/>
              </a:rPr>
              <a:t>s</a:t>
            </a:r>
            <a:r>
              <a:rPr lang="en-US" sz="3200" dirty="0" smtClean="0">
                <a:latin typeface="Times New Roman"/>
                <a:ea typeface="Osaka" charset="-128"/>
                <a:cs typeface="Times New Roman"/>
              </a:rPr>
              <a:t>ensors </a:t>
            </a:r>
            <a:r>
              <a:rPr lang="en-US" sz="3200" dirty="0">
                <a:latin typeface="Times New Roman"/>
                <a:ea typeface="Osaka" charset="-128"/>
                <a:cs typeface="Times New Roman"/>
              </a:rPr>
              <a:t>from</a:t>
            </a:r>
            <a:r>
              <a:rPr lang="en-US" sz="3200" dirty="0" smtClean="0">
                <a:latin typeface="Times New Roman"/>
                <a:ea typeface="Osaka" charset="-128"/>
                <a:cs typeface="Times New Roman"/>
              </a:rPr>
              <a:t> </a:t>
            </a:r>
            <a:r>
              <a:rPr lang="en-US" sz="3200" dirty="0" err="1">
                <a:latin typeface="Times New Roman"/>
                <a:ea typeface="Osaka" charset="-128"/>
                <a:cs typeface="Times New Roman"/>
              </a:rPr>
              <a:t>g</a:t>
            </a:r>
            <a:r>
              <a:rPr lang="en-US" sz="3200" dirty="0" err="1" smtClean="0">
                <a:latin typeface="Times New Roman"/>
                <a:ea typeface="Osaka" charset="-128"/>
                <a:cs typeface="Times New Roman"/>
              </a:rPr>
              <a:t>raphene</a:t>
            </a:r>
            <a:r>
              <a:rPr lang="en-US" sz="3200" dirty="0" smtClean="0">
                <a:latin typeface="Times New Roman"/>
                <a:ea typeface="Osaka" charset="-128"/>
                <a:cs typeface="Times New Roman"/>
              </a:rPr>
              <a:t> </a:t>
            </a:r>
            <a:endParaRPr lang="en-US" sz="3200" dirty="0">
              <a:latin typeface="Times New Roman"/>
              <a:ea typeface="Osaka" charset="-128"/>
              <a:cs typeface="Times New Roman"/>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0" y="304800"/>
            <a:ext cx="9144000" cy="646331"/>
          </a:xfrm>
          <a:prstGeom prst="rect">
            <a:avLst/>
          </a:prstGeom>
          <a:noFill/>
          <a:ln w="9525">
            <a:noFill/>
            <a:miter lim="800000"/>
            <a:headEnd/>
            <a:tailEnd/>
          </a:ln>
        </p:spPr>
        <p:txBody>
          <a:bodyPr wrap="square">
            <a:spAutoFit/>
          </a:bodyPr>
          <a:lstStyle/>
          <a:p>
            <a:pPr algn="ctr" eaLnBrk="0" hangingPunct="0"/>
            <a:r>
              <a:rPr lang="en-US" sz="3600" dirty="0">
                <a:latin typeface="Times New Roman"/>
                <a:cs typeface="Times New Roman"/>
              </a:rPr>
              <a:t>Outline</a:t>
            </a:r>
          </a:p>
        </p:txBody>
      </p:sp>
      <p:sp>
        <p:nvSpPr>
          <p:cNvPr id="16388" name="TextBox 1"/>
          <p:cNvSpPr txBox="1">
            <a:spLocks noChangeArrowheads="1"/>
          </p:cNvSpPr>
          <p:nvPr/>
        </p:nvSpPr>
        <p:spPr bwMode="auto">
          <a:xfrm>
            <a:off x="228600" y="1269861"/>
            <a:ext cx="9296400" cy="4216539"/>
          </a:xfrm>
          <a:prstGeom prst="rect">
            <a:avLst/>
          </a:prstGeom>
          <a:noFill/>
          <a:ln w="9525">
            <a:noFill/>
            <a:miter lim="800000"/>
            <a:headEnd/>
            <a:tailEnd/>
          </a:ln>
        </p:spPr>
        <p:txBody>
          <a:bodyPr wrap="square">
            <a:spAutoFit/>
          </a:bodyPr>
          <a:lstStyle/>
          <a:p>
            <a:pPr eaLnBrk="0" hangingPunct="0"/>
            <a:endParaRPr lang="en-US" sz="1600" dirty="0" smtClean="0">
              <a:latin typeface="Arial"/>
              <a:cs typeface="Arial"/>
            </a:endParaRPr>
          </a:p>
          <a:p>
            <a:pPr eaLnBrk="0" hangingPunct="0">
              <a:buFontTx/>
              <a:buAutoNum type="arabicPeriod"/>
            </a:pPr>
            <a:r>
              <a:rPr lang="en-US" sz="2800" dirty="0" smtClean="0">
                <a:latin typeface="Arial"/>
                <a:cs typeface="Arial"/>
              </a:rPr>
              <a:t> Carbon allotropes</a:t>
            </a:r>
          </a:p>
          <a:p>
            <a:pPr eaLnBrk="0" hangingPunct="0">
              <a:buFontTx/>
              <a:buAutoNum type="arabicPeriod"/>
            </a:pPr>
            <a:endParaRPr lang="en-US" sz="2800" dirty="0" smtClean="0">
              <a:latin typeface="Arial"/>
              <a:cs typeface="Arial"/>
            </a:endParaRPr>
          </a:p>
          <a:p>
            <a:pPr eaLnBrk="0" hangingPunct="0">
              <a:buFontTx/>
              <a:buAutoNum type="arabicPeriod"/>
            </a:pPr>
            <a:r>
              <a:rPr lang="en-US" sz="2800" dirty="0" smtClean="0">
                <a:latin typeface="Arial"/>
                <a:cs typeface="Arial"/>
              </a:rPr>
              <a:t> Routes to </a:t>
            </a:r>
            <a:r>
              <a:rPr lang="en-US" sz="2800" dirty="0" err="1" smtClean="0">
                <a:latin typeface="Arial"/>
                <a:cs typeface="Arial"/>
              </a:rPr>
              <a:t>graphene</a:t>
            </a:r>
            <a:r>
              <a:rPr lang="en-US" sz="2800" dirty="0" smtClean="0">
                <a:latin typeface="Arial"/>
                <a:cs typeface="Arial"/>
              </a:rPr>
              <a:t>: exfoliation, CVD, graphite oxide</a:t>
            </a:r>
          </a:p>
          <a:p>
            <a:pPr eaLnBrk="0" hangingPunct="0">
              <a:buFontTx/>
              <a:buAutoNum type="arabicPeriod"/>
            </a:pPr>
            <a:endParaRPr lang="en-US" sz="2800" dirty="0" smtClean="0">
              <a:latin typeface="Arial"/>
              <a:cs typeface="Arial"/>
            </a:endParaRPr>
          </a:p>
          <a:p>
            <a:pPr eaLnBrk="0" hangingPunct="0"/>
            <a:r>
              <a:rPr lang="en-US" sz="2800" dirty="0" smtClean="0">
                <a:latin typeface="Arial"/>
                <a:cs typeface="Arial"/>
              </a:rPr>
              <a:t>3. Solution processing</a:t>
            </a:r>
          </a:p>
          <a:p>
            <a:pPr eaLnBrk="0" hangingPunct="0"/>
            <a:r>
              <a:rPr lang="en-US" sz="2800" dirty="0" smtClean="0">
                <a:latin typeface="Arial"/>
                <a:cs typeface="Arial"/>
              </a:rPr>
              <a:t>  </a:t>
            </a:r>
          </a:p>
          <a:p>
            <a:pPr eaLnBrk="0" hangingPunct="0"/>
            <a:r>
              <a:rPr lang="en-US" sz="2800" dirty="0" smtClean="0">
                <a:latin typeface="Arial"/>
                <a:cs typeface="Arial"/>
              </a:rPr>
              <a:t>4. Sensors and transparent electrodes</a:t>
            </a:r>
          </a:p>
          <a:p>
            <a:pPr eaLnBrk="0" hangingPunct="0"/>
            <a:r>
              <a:rPr lang="en-US" sz="2800" dirty="0" smtClean="0">
                <a:latin typeface="Arial"/>
                <a:cs typeface="Arial"/>
              </a:rPr>
              <a:t> </a:t>
            </a:r>
          </a:p>
          <a:p>
            <a:pPr eaLnBrk="0" hangingPunct="0"/>
            <a:r>
              <a:rPr lang="en-US" sz="2800" dirty="0" smtClean="0">
                <a:latin typeface="Arial"/>
                <a:cs typeface="Arial"/>
              </a:rPr>
              <a:t>5. Laser scribed </a:t>
            </a:r>
            <a:r>
              <a:rPr lang="en-US" sz="2800" dirty="0" err="1" smtClean="0">
                <a:latin typeface="Arial"/>
                <a:cs typeface="Arial"/>
              </a:rPr>
              <a:t>graphene</a:t>
            </a:r>
            <a:r>
              <a:rPr lang="en-US" sz="2800" dirty="0" smtClean="0">
                <a:latin typeface="Arial"/>
                <a:cs typeface="Arial"/>
              </a:rPr>
              <a:t> (LSG) and </a:t>
            </a:r>
            <a:r>
              <a:rPr lang="en-US" sz="2800" dirty="0" err="1" smtClean="0">
                <a:latin typeface="Arial"/>
                <a:cs typeface="Arial"/>
              </a:rPr>
              <a:t>supercapacitors</a:t>
            </a:r>
            <a:endParaRPr lang="en-US" sz="2800" dirty="0">
              <a:latin typeface="Arial"/>
              <a:cs typeface="Arial"/>
            </a:endParaRPr>
          </a:p>
        </p:txBody>
      </p:sp>
      <p:pic>
        <p:nvPicPr>
          <p:cNvPr id="16389" name="Picture 33" descr="kanerlogo2"/>
          <p:cNvPicPr>
            <a:picLocks noChangeAspect="1" noChangeArrowheads="1"/>
          </p:cNvPicPr>
          <p:nvPr/>
        </p:nvPicPr>
        <p:blipFill>
          <a:blip r:embed="rId3" cstate="print"/>
          <a:srcRect/>
          <a:stretch>
            <a:fillRect/>
          </a:stretch>
        </p:blipFill>
        <p:spPr bwMode="auto">
          <a:xfrm>
            <a:off x="0" y="6248400"/>
            <a:ext cx="1525588" cy="609600"/>
          </a:xfrm>
          <a:prstGeom prst="rect">
            <a:avLst/>
          </a:prstGeom>
          <a:noFill/>
          <a:ln w="9525">
            <a:noFill/>
            <a:miter lim="800000"/>
            <a:headEnd/>
            <a:tailEnd/>
          </a:ln>
        </p:spPr>
      </p:pic>
      <p:grpSp>
        <p:nvGrpSpPr>
          <p:cNvPr id="8" name="Group 23"/>
          <p:cNvGrpSpPr>
            <a:grpSpLocks/>
          </p:cNvGrpSpPr>
          <p:nvPr/>
        </p:nvGrpSpPr>
        <p:grpSpPr bwMode="auto">
          <a:xfrm>
            <a:off x="0" y="0"/>
            <a:ext cx="9158431" cy="288600"/>
            <a:chOff x="0" y="0"/>
            <a:chExt cx="10160000" cy="304800"/>
          </a:xfrm>
        </p:grpSpPr>
        <p:pic>
          <p:nvPicPr>
            <p:cNvPr id="9" name="Picture 7" descr="cnsi_logo"/>
            <p:cNvPicPr>
              <a:picLocks noChangeAspect="1" noChangeArrowheads="1"/>
            </p:cNvPicPr>
            <p:nvPr/>
          </p:nvPicPr>
          <p:blipFill>
            <a:blip r:embed="rId4" cstate="print"/>
            <a:srcRect/>
            <a:stretch>
              <a:fillRect/>
            </a:stretch>
          </p:blipFill>
          <p:spPr bwMode="auto">
            <a:xfrm>
              <a:off x="9067800" y="0"/>
              <a:ext cx="1092200" cy="304800"/>
            </a:xfrm>
            <a:prstGeom prst="rect">
              <a:avLst/>
            </a:prstGeom>
            <a:noFill/>
            <a:ln w="9525">
              <a:noFill/>
              <a:miter lim="800000"/>
              <a:headEnd/>
              <a:tailEnd/>
            </a:ln>
          </p:spPr>
        </p:pic>
        <p:sp>
          <p:nvSpPr>
            <p:cNvPr id="10"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3" name="Text Box 5"/>
          <p:cNvSpPr txBox="1">
            <a:spLocks noChangeArrowheads="1"/>
          </p:cNvSpPr>
          <p:nvPr/>
        </p:nvSpPr>
        <p:spPr bwMode="auto">
          <a:xfrm>
            <a:off x="7216677" y="6559550"/>
            <a:ext cx="1973361" cy="298543"/>
          </a:xfrm>
          <a:prstGeom prst="rect">
            <a:avLst/>
          </a:prstGeom>
          <a:noFill/>
          <a:ln w="9525">
            <a:noFill/>
            <a:miter lim="800000"/>
            <a:headEnd/>
            <a:tailEnd/>
          </a:ln>
        </p:spPr>
        <p:txBody>
          <a:bodyPr wrap="none" lIns="82296" tIns="41148" rIns="82296" bIns="41148">
            <a:spAutoFit/>
          </a:bodyPr>
          <a:lstStyle/>
          <a:p>
            <a:pPr algn="r" eaLnBrk="0" hangingPunct="0"/>
            <a:r>
              <a:rPr lang="en-US" sz="1400" i="1" dirty="0" smtClean="0">
                <a:cs typeface="Arial" charset="0"/>
              </a:rPr>
              <a:t>ACS </a:t>
            </a:r>
            <a:r>
              <a:rPr lang="en-US" sz="1400" i="1" dirty="0" err="1">
                <a:cs typeface="Arial" charset="0"/>
              </a:rPr>
              <a:t>Nano</a:t>
            </a:r>
            <a:r>
              <a:rPr lang="en-US" sz="1400" b="1" i="1" dirty="0">
                <a:cs typeface="Arial" charset="0"/>
              </a:rPr>
              <a:t>, </a:t>
            </a:r>
            <a:r>
              <a:rPr lang="en-US" sz="1400" b="1" dirty="0">
                <a:cs typeface="Arial" charset="0"/>
              </a:rPr>
              <a:t>3, </a:t>
            </a:r>
            <a:r>
              <a:rPr lang="en-US" sz="1400" dirty="0">
                <a:cs typeface="Arial" charset="0"/>
              </a:rPr>
              <a:t>301</a:t>
            </a:r>
            <a:r>
              <a:rPr lang="en-US" sz="1400" b="1" dirty="0">
                <a:cs typeface="Arial" charset="0"/>
              </a:rPr>
              <a:t> </a:t>
            </a:r>
            <a:r>
              <a:rPr lang="en-US" sz="1400" dirty="0">
                <a:cs typeface="Arial" charset="0"/>
              </a:rPr>
              <a:t>(2009).</a:t>
            </a:r>
          </a:p>
        </p:txBody>
      </p:sp>
      <p:sp>
        <p:nvSpPr>
          <p:cNvPr id="86018" name="AutoShape 2" descr="http://pubs.acs.org/appl/literatum/publisher/achs/journals/production/ancac3/2009/ancac3.2009.3.issue-2/nn800593m/pdfimages_v02/master.img-00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 name="Picture 18" descr="master.img-005.png"/>
          <p:cNvPicPr>
            <a:picLocks noChangeAspect="1"/>
          </p:cNvPicPr>
          <p:nvPr/>
        </p:nvPicPr>
        <p:blipFill>
          <a:blip r:embed="rId3" cstate="print"/>
          <a:stretch>
            <a:fillRect/>
          </a:stretch>
        </p:blipFill>
        <p:spPr>
          <a:xfrm>
            <a:off x="76200" y="1524000"/>
            <a:ext cx="5906499" cy="3962400"/>
          </a:xfrm>
          <a:prstGeom prst="rect">
            <a:avLst/>
          </a:prstGeom>
        </p:spPr>
      </p:pic>
      <p:sp>
        <p:nvSpPr>
          <p:cNvPr id="20" name="Text Box 43"/>
          <p:cNvSpPr txBox="1">
            <a:spLocks noChangeArrowheads="1"/>
          </p:cNvSpPr>
          <p:nvPr/>
        </p:nvSpPr>
        <p:spPr bwMode="auto">
          <a:xfrm>
            <a:off x="1524000" y="5562600"/>
            <a:ext cx="3810000" cy="369332"/>
          </a:xfrm>
          <a:prstGeom prst="rect">
            <a:avLst/>
          </a:prstGeom>
          <a:noFill/>
          <a:ln w="9525">
            <a:noFill/>
            <a:miter lim="800000"/>
            <a:headEnd/>
            <a:tailEnd/>
          </a:ln>
        </p:spPr>
        <p:txBody>
          <a:bodyPr wrap="square">
            <a:spAutoFit/>
          </a:bodyPr>
          <a:lstStyle/>
          <a:p>
            <a:r>
              <a:rPr lang="en-US" dirty="0" smtClean="0"/>
              <a:t>2,4-Dinitrotoluene detection </a:t>
            </a:r>
            <a:r>
              <a:rPr lang="en-US" dirty="0"/>
              <a:t>at </a:t>
            </a:r>
            <a:r>
              <a:rPr lang="en-US" dirty="0" smtClean="0"/>
              <a:t>52 ppb</a:t>
            </a:r>
            <a:endParaRPr lang="en-US" dirty="0"/>
          </a:p>
        </p:txBody>
      </p:sp>
      <p:pic>
        <p:nvPicPr>
          <p:cNvPr id="22" name="Picture 21" descr="mfcd00007172.gif"/>
          <p:cNvPicPr>
            <a:picLocks noChangeAspect="1"/>
          </p:cNvPicPr>
          <p:nvPr/>
        </p:nvPicPr>
        <p:blipFill>
          <a:blip r:embed="rId4" cstate="print"/>
          <a:stretch>
            <a:fillRect/>
          </a:stretch>
        </p:blipFill>
        <p:spPr>
          <a:xfrm>
            <a:off x="7010400" y="1752600"/>
            <a:ext cx="1333500" cy="1714500"/>
          </a:xfrm>
          <a:prstGeom prst="rect">
            <a:avLst/>
          </a:prstGeom>
        </p:spPr>
      </p:pic>
      <p:pic>
        <p:nvPicPr>
          <p:cNvPr id="23" name="Picture 22" descr="bomb.jpg"/>
          <p:cNvPicPr>
            <a:picLocks noChangeAspect="1"/>
          </p:cNvPicPr>
          <p:nvPr/>
        </p:nvPicPr>
        <p:blipFill>
          <a:blip r:embed="rId5" cstate="print"/>
          <a:srcRect l="10000" t="8889" r="11111" b="13333"/>
          <a:stretch>
            <a:fillRect/>
          </a:stretch>
        </p:blipFill>
        <p:spPr>
          <a:xfrm>
            <a:off x="6324600" y="3962400"/>
            <a:ext cx="2395946" cy="2362200"/>
          </a:xfrm>
          <a:prstGeom prst="rect">
            <a:avLst/>
          </a:prstGeom>
        </p:spPr>
      </p:pic>
      <p:pic>
        <p:nvPicPr>
          <p:cNvPr id="13" name="Picture 33" descr="kanerlogo2"/>
          <p:cNvPicPr>
            <a:picLocks noChangeAspect="1" noChangeArrowheads="1"/>
          </p:cNvPicPr>
          <p:nvPr/>
        </p:nvPicPr>
        <p:blipFill>
          <a:blip r:embed="rId6" cstate="print"/>
          <a:srcRect/>
          <a:stretch>
            <a:fillRect/>
          </a:stretch>
        </p:blipFill>
        <p:spPr bwMode="auto">
          <a:xfrm>
            <a:off x="0" y="6248400"/>
            <a:ext cx="1525588" cy="609600"/>
          </a:xfrm>
          <a:prstGeom prst="rect">
            <a:avLst/>
          </a:prstGeom>
          <a:noFill/>
          <a:ln w="9525">
            <a:noFill/>
            <a:miter lim="800000"/>
            <a:headEnd/>
            <a:tailEnd/>
          </a:ln>
        </p:spPr>
      </p:pic>
      <p:sp>
        <p:nvSpPr>
          <p:cNvPr id="14" name="Rectangle 3"/>
          <p:cNvSpPr>
            <a:spLocks noChangeArrowheads="1"/>
          </p:cNvSpPr>
          <p:nvPr/>
        </p:nvSpPr>
        <p:spPr bwMode="auto">
          <a:xfrm>
            <a:off x="0" y="442913"/>
            <a:ext cx="9144000" cy="623887"/>
          </a:xfrm>
          <a:prstGeom prst="rect">
            <a:avLst/>
          </a:prstGeom>
          <a:noFill/>
          <a:ln w="9525">
            <a:noFill/>
            <a:miter lim="800000"/>
            <a:headEnd/>
            <a:tailEnd/>
          </a:ln>
        </p:spPr>
        <p:txBody>
          <a:bodyPr lIns="91439" tIns="45719" rIns="91439" bIns="45719" anchor="ctr"/>
          <a:lstStyle/>
          <a:p>
            <a:pPr algn="ctr"/>
            <a:r>
              <a:rPr lang="en-US" sz="3200" dirty="0">
                <a:latin typeface="Times New Roman"/>
                <a:ea typeface="Osaka" charset="-128"/>
                <a:cs typeface="Times New Roman"/>
              </a:rPr>
              <a:t>Practical</a:t>
            </a:r>
            <a:r>
              <a:rPr lang="en-US" sz="3200" dirty="0" smtClean="0">
                <a:latin typeface="Times New Roman"/>
                <a:ea typeface="Osaka" charset="-128"/>
                <a:cs typeface="Times New Roman"/>
              </a:rPr>
              <a:t> chemical </a:t>
            </a:r>
            <a:r>
              <a:rPr lang="en-US" sz="3200" dirty="0">
                <a:latin typeface="Times New Roman"/>
                <a:ea typeface="Osaka" charset="-128"/>
                <a:cs typeface="Times New Roman"/>
              </a:rPr>
              <a:t>s</a:t>
            </a:r>
            <a:r>
              <a:rPr lang="en-US" sz="3200" dirty="0" smtClean="0">
                <a:latin typeface="Times New Roman"/>
                <a:ea typeface="Osaka" charset="-128"/>
                <a:cs typeface="Times New Roman"/>
              </a:rPr>
              <a:t>ensors </a:t>
            </a:r>
            <a:r>
              <a:rPr lang="en-US" sz="3200" dirty="0">
                <a:latin typeface="Times New Roman"/>
                <a:ea typeface="Osaka" charset="-128"/>
                <a:cs typeface="Times New Roman"/>
              </a:rPr>
              <a:t>from</a:t>
            </a:r>
            <a:r>
              <a:rPr lang="en-US" sz="3200" dirty="0" smtClean="0">
                <a:latin typeface="Times New Roman"/>
                <a:ea typeface="Osaka" charset="-128"/>
                <a:cs typeface="Times New Roman"/>
              </a:rPr>
              <a:t> </a:t>
            </a:r>
            <a:r>
              <a:rPr lang="en-US" sz="3200" dirty="0" err="1">
                <a:latin typeface="Times New Roman"/>
                <a:ea typeface="Osaka" charset="-128"/>
                <a:cs typeface="Times New Roman"/>
              </a:rPr>
              <a:t>g</a:t>
            </a:r>
            <a:r>
              <a:rPr lang="en-US" sz="3200" dirty="0" err="1" smtClean="0">
                <a:latin typeface="Times New Roman"/>
                <a:ea typeface="Osaka" charset="-128"/>
                <a:cs typeface="Times New Roman"/>
              </a:rPr>
              <a:t>raphene</a:t>
            </a:r>
            <a:r>
              <a:rPr lang="en-US" sz="3200" dirty="0" smtClean="0">
                <a:latin typeface="Times New Roman"/>
                <a:ea typeface="Osaka" charset="-128"/>
                <a:cs typeface="Times New Roman"/>
              </a:rPr>
              <a:t> </a:t>
            </a:r>
            <a:endParaRPr lang="en-US" sz="3200" dirty="0">
              <a:latin typeface="Times New Roman"/>
              <a:ea typeface="Osaka" charset="-128"/>
              <a:cs typeface="Times New Roman"/>
            </a:endParaRPr>
          </a:p>
        </p:txBody>
      </p:sp>
      <p:grpSp>
        <p:nvGrpSpPr>
          <p:cNvPr id="15" name="Group 23"/>
          <p:cNvGrpSpPr>
            <a:grpSpLocks/>
          </p:cNvGrpSpPr>
          <p:nvPr/>
        </p:nvGrpSpPr>
        <p:grpSpPr bwMode="auto">
          <a:xfrm>
            <a:off x="0" y="0"/>
            <a:ext cx="9158431" cy="288600"/>
            <a:chOff x="0" y="0"/>
            <a:chExt cx="10160000" cy="304800"/>
          </a:xfrm>
        </p:grpSpPr>
        <p:pic>
          <p:nvPicPr>
            <p:cNvPr id="16" name="Picture 7" descr="cnsi_logo"/>
            <p:cNvPicPr>
              <a:picLocks noChangeAspect="1" noChangeArrowheads="1"/>
            </p:cNvPicPr>
            <p:nvPr/>
          </p:nvPicPr>
          <p:blipFill>
            <a:blip r:embed="rId7" cstate="print"/>
            <a:srcRect/>
            <a:stretch>
              <a:fillRect/>
            </a:stretch>
          </p:blipFill>
          <p:spPr bwMode="auto">
            <a:xfrm>
              <a:off x="9067800" y="0"/>
              <a:ext cx="1092200" cy="304800"/>
            </a:xfrm>
            <a:prstGeom prst="rect">
              <a:avLst/>
            </a:prstGeom>
            <a:noFill/>
            <a:ln w="9525">
              <a:noFill/>
              <a:miter lim="800000"/>
              <a:headEnd/>
              <a:tailEnd/>
            </a:ln>
          </p:spPr>
        </p:pic>
        <p:sp>
          <p:nvSpPr>
            <p:cNvPr id="17"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304800" y="381000"/>
            <a:ext cx="8915400" cy="550863"/>
          </a:xfrm>
        </p:spPr>
        <p:txBody>
          <a:bodyPr lIns="91436" tIns="45716" rIns="91436" bIns="45716">
            <a:noAutofit/>
          </a:bodyPr>
          <a:lstStyle/>
          <a:p>
            <a:pPr algn="l"/>
            <a:r>
              <a:rPr lang="en-US" sz="3100" dirty="0" err="1">
                <a:latin typeface="Times New Roman"/>
                <a:ea typeface="Arial" pitchFamily="-105" charset="0"/>
                <a:cs typeface="Times New Roman"/>
              </a:rPr>
              <a:t>Photothermal</a:t>
            </a:r>
            <a:r>
              <a:rPr lang="en-US" sz="3100" dirty="0" smtClean="0">
                <a:latin typeface="Times New Roman"/>
                <a:ea typeface="Arial" pitchFamily="-105" charset="0"/>
                <a:cs typeface="Times New Roman"/>
              </a:rPr>
              <a:t> </a:t>
            </a:r>
            <a:r>
              <a:rPr lang="en-US" sz="3100" dirty="0" err="1" smtClean="0">
                <a:latin typeface="Times New Roman"/>
                <a:ea typeface="Arial" pitchFamily="-105" charset="0"/>
                <a:cs typeface="Times New Roman"/>
              </a:rPr>
              <a:t>deoxygenation</a:t>
            </a:r>
            <a:r>
              <a:rPr lang="en-US" sz="3100" dirty="0" smtClean="0">
                <a:latin typeface="Times New Roman"/>
                <a:ea typeface="Arial" pitchFamily="-105" charset="0"/>
                <a:cs typeface="Times New Roman"/>
              </a:rPr>
              <a:t> </a:t>
            </a:r>
            <a:r>
              <a:rPr lang="en-US" sz="3100" dirty="0">
                <a:latin typeface="Times New Roman"/>
                <a:ea typeface="Arial" pitchFamily="-105" charset="0"/>
                <a:cs typeface="Times New Roman"/>
              </a:rPr>
              <a:t>of</a:t>
            </a:r>
            <a:r>
              <a:rPr lang="en-US" sz="3100" dirty="0" smtClean="0">
                <a:latin typeface="Times New Roman"/>
                <a:ea typeface="Arial" pitchFamily="-105" charset="0"/>
                <a:cs typeface="Times New Roman"/>
              </a:rPr>
              <a:t> </a:t>
            </a:r>
            <a:r>
              <a:rPr lang="en-US" sz="3100" dirty="0" err="1">
                <a:latin typeface="Times New Roman"/>
                <a:ea typeface="Arial" pitchFamily="-105" charset="0"/>
                <a:cs typeface="Times New Roman"/>
              </a:rPr>
              <a:t>g</a:t>
            </a:r>
            <a:r>
              <a:rPr lang="en-US" sz="3100" dirty="0" err="1" smtClean="0">
                <a:latin typeface="Times New Roman"/>
                <a:ea typeface="Arial" pitchFamily="-105" charset="0"/>
                <a:cs typeface="Times New Roman"/>
              </a:rPr>
              <a:t>raphene</a:t>
            </a:r>
            <a:r>
              <a:rPr lang="en-US" sz="3100" dirty="0" smtClean="0">
                <a:latin typeface="Times New Roman"/>
                <a:ea typeface="Arial" pitchFamily="-105" charset="0"/>
                <a:cs typeface="Times New Roman"/>
              </a:rPr>
              <a:t> oxide foam</a:t>
            </a:r>
            <a:endParaRPr lang="en-US" sz="3100" dirty="0">
              <a:latin typeface="Times New Roman"/>
              <a:ea typeface="Arial" pitchFamily="-105" charset="0"/>
              <a:cs typeface="Times New Roman"/>
            </a:endParaRPr>
          </a:p>
        </p:txBody>
      </p:sp>
      <p:pic>
        <p:nvPicPr>
          <p:cNvPr id="45061" name="Picture 13" descr="Small GO freeze dried - Retouched"/>
          <p:cNvPicPr>
            <a:picLocks noChangeAspect="1" noChangeArrowheads="1"/>
          </p:cNvPicPr>
          <p:nvPr/>
        </p:nvPicPr>
        <p:blipFill>
          <a:blip r:embed="rId3"/>
          <a:srcRect/>
          <a:stretch>
            <a:fillRect/>
          </a:stretch>
        </p:blipFill>
        <p:spPr bwMode="auto">
          <a:xfrm>
            <a:off x="1725613" y="1900238"/>
            <a:ext cx="1679575" cy="1601787"/>
          </a:xfrm>
          <a:prstGeom prst="rect">
            <a:avLst/>
          </a:prstGeom>
          <a:noFill/>
          <a:ln w="9525">
            <a:noFill/>
            <a:miter lim="800000"/>
            <a:headEnd/>
            <a:tailEnd/>
          </a:ln>
        </p:spPr>
      </p:pic>
      <p:pic>
        <p:nvPicPr>
          <p:cNvPr id="45062" name="Picture 14" descr="Small GO FLASHEDfreeze dried - Retouched"/>
          <p:cNvPicPr>
            <a:picLocks noChangeAspect="1" noChangeArrowheads="1"/>
          </p:cNvPicPr>
          <p:nvPr/>
        </p:nvPicPr>
        <p:blipFill>
          <a:blip r:embed="rId4"/>
          <a:srcRect/>
          <a:stretch>
            <a:fillRect/>
          </a:stretch>
        </p:blipFill>
        <p:spPr bwMode="auto">
          <a:xfrm>
            <a:off x="5807075" y="1922463"/>
            <a:ext cx="1657350" cy="1597025"/>
          </a:xfrm>
          <a:prstGeom prst="rect">
            <a:avLst/>
          </a:prstGeom>
          <a:noFill/>
          <a:ln w="9525">
            <a:noFill/>
            <a:miter lim="800000"/>
            <a:headEnd/>
            <a:tailEnd/>
          </a:ln>
        </p:spPr>
      </p:pic>
      <p:pic>
        <p:nvPicPr>
          <p:cNvPr id="45063" name="Picture 15" descr="ist2_531874_camera_illustration"/>
          <p:cNvPicPr>
            <a:picLocks noChangeAspect="1" noChangeArrowheads="1"/>
          </p:cNvPicPr>
          <p:nvPr/>
        </p:nvPicPr>
        <p:blipFill>
          <a:blip r:embed="rId5"/>
          <a:srcRect/>
          <a:stretch>
            <a:fillRect/>
          </a:stretch>
        </p:blipFill>
        <p:spPr bwMode="auto">
          <a:xfrm>
            <a:off x="4148138" y="2038350"/>
            <a:ext cx="889000" cy="862013"/>
          </a:xfrm>
          <a:prstGeom prst="rect">
            <a:avLst/>
          </a:prstGeom>
          <a:noFill/>
          <a:ln w="9525">
            <a:noFill/>
            <a:miter lim="800000"/>
            <a:headEnd/>
            <a:tailEnd/>
          </a:ln>
        </p:spPr>
      </p:pic>
      <p:sp>
        <p:nvSpPr>
          <p:cNvPr id="45064" name="Line 16"/>
          <p:cNvSpPr>
            <a:spLocks noChangeShapeType="1"/>
          </p:cNvSpPr>
          <p:nvPr/>
        </p:nvSpPr>
        <p:spPr bwMode="auto">
          <a:xfrm>
            <a:off x="4030663" y="3114675"/>
            <a:ext cx="989012" cy="0"/>
          </a:xfrm>
          <a:prstGeom prst="line">
            <a:avLst/>
          </a:prstGeom>
          <a:noFill/>
          <a:ln w="9525">
            <a:solidFill>
              <a:schemeClr val="tx1"/>
            </a:solidFill>
            <a:round/>
            <a:headEnd/>
            <a:tailEnd type="triangle" w="med" len="med"/>
          </a:ln>
        </p:spPr>
        <p:txBody>
          <a:bodyPr lIns="96661" tIns="48331" rIns="96661" bIns="48331">
            <a:prstTxWarp prst="textNoShape">
              <a:avLst/>
            </a:prstTxWarp>
            <a:spAutoFit/>
          </a:bodyPr>
          <a:lstStyle/>
          <a:p>
            <a:endParaRPr lang="en-US"/>
          </a:p>
        </p:txBody>
      </p:sp>
      <p:pic>
        <p:nvPicPr>
          <p:cNvPr id="45065" name="Picture 17" descr="1000x -1 mag Red GO (3[1]"/>
          <p:cNvPicPr>
            <a:picLocks noChangeAspect="1" noChangeArrowheads="1"/>
          </p:cNvPicPr>
          <p:nvPr/>
        </p:nvPicPr>
        <p:blipFill>
          <a:blip r:embed="rId6"/>
          <a:srcRect/>
          <a:stretch>
            <a:fillRect/>
          </a:stretch>
        </p:blipFill>
        <p:spPr bwMode="auto">
          <a:xfrm>
            <a:off x="882650" y="3538538"/>
            <a:ext cx="3282950" cy="2584450"/>
          </a:xfrm>
          <a:prstGeom prst="rect">
            <a:avLst/>
          </a:prstGeom>
          <a:noFill/>
          <a:ln w="9525">
            <a:noFill/>
            <a:miter lim="800000"/>
            <a:headEnd/>
            <a:tailEnd/>
          </a:ln>
        </p:spPr>
      </p:pic>
      <p:pic>
        <p:nvPicPr>
          <p:cNvPr id="45066" name="Picture 18" descr="Flashed GO 1000 SMALLx"/>
          <p:cNvPicPr>
            <a:picLocks noChangeAspect="1" noChangeArrowheads="1"/>
          </p:cNvPicPr>
          <p:nvPr/>
        </p:nvPicPr>
        <p:blipFill>
          <a:blip r:embed="rId7"/>
          <a:srcRect/>
          <a:stretch>
            <a:fillRect/>
          </a:stretch>
        </p:blipFill>
        <p:spPr bwMode="auto">
          <a:xfrm>
            <a:off x="4957763" y="3538538"/>
            <a:ext cx="3270250" cy="2574925"/>
          </a:xfrm>
          <a:prstGeom prst="rect">
            <a:avLst/>
          </a:prstGeom>
          <a:noFill/>
          <a:ln w="9525">
            <a:noFill/>
            <a:miter lim="800000"/>
            <a:headEnd/>
            <a:tailEnd/>
          </a:ln>
        </p:spPr>
      </p:pic>
      <p:pic>
        <p:nvPicPr>
          <p:cNvPr id="45067" name="Picture 19" descr="Flashed GO 100000x SMALL"/>
          <p:cNvPicPr>
            <a:picLocks noChangeAspect="1" noChangeArrowheads="1"/>
          </p:cNvPicPr>
          <p:nvPr/>
        </p:nvPicPr>
        <p:blipFill>
          <a:blip r:embed="rId8"/>
          <a:srcRect/>
          <a:stretch>
            <a:fillRect/>
          </a:stretch>
        </p:blipFill>
        <p:spPr bwMode="auto">
          <a:xfrm>
            <a:off x="6721475" y="3557588"/>
            <a:ext cx="1500188" cy="1181100"/>
          </a:xfrm>
          <a:prstGeom prst="rect">
            <a:avLst/>
          </a:prstGeom>
          <a:noFill/>
          <a:ln w="22225">
            <a:solidFill>
              <a:srgbClr val="FF0000"/>
            </a:solidFill>
            <a:miter lim="800000"/>
            <a:headEnd/>
            <a:tailEnd/>
          </a:ln>
        </p:spPr>
      </p:pic>
      <p:sp>
        <p:nvSpPr>
          <p:cNvPr id="45068" name="Rectangle 20"/>
          <p:cNvSpPr>
            <a:spLocks noChangeArrowheads="1"/>
          </p:cNvSpPr>
          <p:nvPr/>
        </p:nvSpPr>
        <p:spPr bwMode="auto">
          <a:xfrm>
            <a:off x="2438400" y="2514600"/>
            <a:ext cx="215900" cy="392113"/>
          </a:xfrm>
          <a:prstGeom prst="rect">
            <a:avLst/>
          </a:prstGeom>
          <a:noFill/>
          <a:ln w="22225">
            <a:solidFill>
              <a:srgbClr val="FF0000"/>
            </a:solidFill>
            <a:miter lim="800000"/>
            <a:headEnd/>
            <a:tailEnd/>
          </a:ln>
        </p:spPr>
        <p:txBody>
          <a:bodyPr lIns="96661" tIns="48331" rIns="96661" bIns="48331" anchor="ctr">
            <a:prstTxWarp prst="textNoShape">
              <a:avLst/>
            </a:prstTxWarp>
            <a:spAutoFit/>
          </a:bodyPr>
          <a:lstStyle/>
          <a:p>
            <a:endParaRPr lang="en-US"/>
          </a:p>
        </p:txBody>
      </p:sp>
      <p:sp>
        <p:nvSpPr>
          <p:cNvPr id="45069" name="Line 21"/>
          <p:cNvSpPr>
            <a:spLocks noChangeShapeType="1"/>
          </p:cNvSpPr>
          <p:nvPr/>
        </p:nvSpPr>
        <p:spPr bwMode="auto">
          <a:xfrm flipH="1">
            <a:off x="882650" y="2632075"/>
            <a:ext cx="1573213" cy="915988"/>
          </a:xfrm>
          <a:prstGeom prst="line">
            <a:avLst/>
          </a:prstGeom>
          <a:noFill/>
          <a:ln w="22225">
            <a:solidFill>
              <a:srgbClr val="FF0000"/>
            </a:solidFill>
            <a:round/>
            <a:headEnd/>
            <a:tailEnd/>
          </a:ln>
        </p:spPr>
        <p:txBody>
          <a:bodyPr lIns="96661" tIns="48331" rIns="96661" bIns="48331">
            <a:prstTxWarp prst="textNoShape">
              <a:avLst/>
            </a:prstTxWarp>
            <a:spAutoFit/>
          </a:bodyPr>
          <a:lstStyle/>
          <a:p>
            <a:endParaRPr lang="en-US"/>
          </a:p>
        </p:txBody>
      </p:sp>
      <p:sp>
        <p:nvSpPr>
          <p:cNvPr id="45070" name="Line 22"/>
          <p:cNvSpPr>
            <a:spLocks noChangeShapeType="1"/>
          </p:cNvSpPr>
          <p:nvPr/>
        </p:nvSpPr>
        <p:spPr bwMode="auto">
          <a:xfrm>
            <a:off x="2625725" y="2627313"/>
            <a:ext cx="1530350" cy="908050"/>
          </a:xfrm>
          <a:prstGeom prst="line">
            <a:avLst/>
          </a:prstGeom>
          <a:noFill/>
          <a:ln w="22225">
            <a:solidFill>
              <a:srgbClr val="FF0000"/>
            </a:solidFill>
            <a:round/>
            <a:headEnd/>
            <a:tailEnd/>
          </a:ln>
        </p:spPr>
        <p:txBody>
          <a:bodyPr lIns="96661" tIns="48331" rIns="96661" bIns="48331">
            <a:prstTxWarp prst="textNoShape">
              <a:avLst/>
            </a:prstTxWarp>
            <a:spAutoFit/>
          </a:bodyPr>
          <a:lstStyle/>
          <a:p>
            <a:endParaRPr lang="en-US"/>
          </a:p>
        </p:txBody>
      </p:sp>
      <p:sp>
        <p:nvSpPr>
          <p:cNvPr id="45071" name="Rectangle 23"/>
          <p:cNvSpPr>
            <a:spLocks noChangeArrowheads="1"/>
          </p:cNvSpPr>
          <p:nvPr/>
        </p:nvSpPr>
        <p:spPr bwMode="auto">
          <a:xfrm>
            <a:off x="6470650" y="2336800"/>
            <a:ext cx="215900" cy="392113"/>
          </a:xfrm>
          <a:prstGeom prst="rect">
            <a:avLst/>
          </a:prstGeom>
          <a:noFill/>
          <a:ln w="22225">
            <a:solidFill>
              <a:srgbClr val="FF0000"/>
            </a:solidFill>
            <a:miter lim="800000"/>
            <a:headEnd/>
            <a:tailEnd/>
          </a:ln>
        </p:spPr>
        <p:txBody>
          <a:bodyPr lIns="96661" tIns="48331" rIns="96661" bIns="48331" anchor="ctr">
            <a:prstTxWarp prst="textNoShape">
              <a:avLst/>
            </a:prstTxWarp>
            <a:spAutoFit/>
          </a:bodyPr>
          <a:lstStyle/>
          <a:p>
            <a:endParaRPr lang="en-US"/>
          </a:p>
        </p:txBody>
      </p:sp>
      <p:sp>
        <p:nvSpPr>
          <p:cNvPr id="45072" name="Line 24"/>
          <p:cNvSpPr>
            <a:spLocks noChangeShapeType="1"/>
          </p:cNvSpPr>
          <p:nvPr/>
        </p:nvSpPr>
        <p:spPr bwMode="auto">
          <a:xfrm flipH="1">
            <a:off x="4964113" y="2446338"/>
            <a:ext cx="1530350" cy="1092200"/>
          </a:xfrm>
          <a:prstGeom prst="line">
            <a:avLst/>
          </a:prstGeom>
          <a:noFill/>
          <a:ln w="22225">
            <a:solidFill>
              <a:srgbClr val="FF0000"/>
            </a:solidFill>
            <a:round/>
            <a:headEnd/>
            <a:tailEnd/>
          </a:ln>
        </p:spPr>
        <p:txBody>
          <a:bodyPr lIns="96661" tIns="48331" rIns="96661" bIns="48331">
            <a:prstTxWarp prst="textNoShape">
              <a:avLst/>
            </a:prstTxWarp>
            <a:spAutoFit/>
          </a:bodyPr>
          <a:lstStyle/>
          <a:p>
            <a:endParaRPr lang="en-US"/>
          </a:p>
        </p:txBody>
      </p:sp>
      <p:sp>
        <p:nvSpPr>
          <p:cNvPr id="45073" name="Line 25"/>
          <p:cNvSpPr>
            <a:spLocks noChangeShapeType="1"/>
          </p:cNvSpPr>
          <p:nvPr/>
        </p:nvSpPr>
        <p:spPr bwMode="auto">
          <a:xfrm>
            <a:off x="6670675" y="2457450"/>
            <a:ext cx="1558925" cy="1073150"/>
          </a:xfrm>
          <a:prstGeom prst="line">
            <a:avLst/>
          </a:prstGeom>
          <a:noFill/>
          <a:ln w="22225">
            <a:solidFill>
              <a:srgbClr val="FF0000"/>
            </a:solidFill>
            <a:round/>
            <a:headEnd/>
            <a:tailEnd/>
          </a:ln>
        </p:spPr>
        <p:txBody>
          <a:bodyPr lIns="96661" tIns="48331" rIns="96661" bIns="48331">
            <a:prstTxWarp prst="textNoShape">
              <a:avLst/>
            </a:prstTxWarp>
            <a:spAutoFit/>
          </a:bodyPr>
          <a:lstStyle/>
          <a:p>
            <a:endParaRPr lang="en-US"/>
          </a:p>
        </p:txBody>
      </p:sp>
      <p:sp>
        <p:nvSpPr>
          <p:cNvPr id="45074" name="Text Box 26"/>
          <p:cNvSpPr txBox="1">
            <a:spLocks noChangeArrowheads="1"/>
          </p:cNvSpPr>
          <p:nvPr/>
        </p:nvSpPr>
        <p:spPr bwMode="auto">
          <a:xfrm>
            <a:off x="898525" y="3549650"/>
            <a:ext cx="806450" cy="366713"/>
          </a:xfrm>
          <a:prstGeom prst="rect">
            <a:avLst/>
          </a:prstGeom>
          <a:solidFill>
            <a:schemeClr val="bg1"/>
          </a:solidFill>
          <a:ln w="9525">
            <a:noFill/>
            <a:miter lim="800000"/>
            <a:headEnd/>
            <a:tailEnd/>
          </a:ln>
        </p:spPr>
        <p:txBody>
          <a:bodyPr wrap="none" lIns="91432" tIns="45716" rIns="91432" bIns="45716">
            <a:prstTxWarp prst="textNoShape">
              <a:avLst/>
            </a:prstTxWarp>
            <a:spAutoFit/>
          </a:bodyPr>
          <a:lstStyle/>
          <a:p>
            <a:pPr algn="ctr"/>
            <a:r>
              <a:rPr lang="en-US">
                <a:ea typeface="Arial" pitchFamily="-105" charset="0"/>
                <a:cs typeface="Arial" pitchFamily="-105" charset="0"/>
              </a:rPr>
              <a:t>1000x</a:t>
            </a:r>
          </a:p>
        </p:txBody>
      </p:sp>
      <p:sp>
        <p:nvSpPr>
          <p:cNvPr id="45075" name="Text Box 27"/>
          <p:cNvSpPr txBox="1">
            <a:spLocks noChangeArrowheads="1"/>
          </p:cNvSpPr>
          <p:nvPr/>
        </p:nvSpPr>
        <p:spPr bwMode="auto">
          <a:xfrm>
            <a:off x="4978400" y="3556000"/>
            <a:ext cx="806450" cy="366713"/>
          </a:xfrm>
          <a:prstGeom prst="rect">
            <a:avLst/>
          </a:prstGeom>
          <a:solidFill>
            <a:schemeClr val="bg1"/>
          </a:solidFill>
          <a:ln w="9525">
            <a:noFill/>
            <a:miter lim="800000"/>
            <a:headEnd/>
            <a:tailEnd/>
          </a:ln>
        </p:spPr>
        <p:txBody>
          <a:bodyPr wrap="none" lIns="91432" tIns="45716" rIns="91432" bIns="45716">
            <a:prstTxWarp prst="textNoShape">
              <a:avLst/>
            </a:prstTxWarp>
            <a:spAutoFit/>
          </a:bodyPr>
          <a:lstStyle/>
          <a:p>
            <a:pPr algn="ctr"/>
            <a:r>
              <a:rPr lang="en-US">
                <a:ea typeface="Arial" pitchFamily="-105" charset="0"/>
                <a:cs typeface="Arial" pitchFamily="-105" charset="0"/>
              </a:rPr>
              <a:t>1000x</a:t>
            </a:r>
          </a:p>
        </p:txBody>
      </p:sp>
      <p:sp>
        <p:nvSpPr>
          <p:cNvPr id="45076" name="Text Box 28"/>
          <p:cNvSpPr txBox="1">
            <a:spLocks noChangeArrowheads="1"/>
          </p:cNvSpPr>
          <p:nvPr/>
        </p:nvSpPr>
        <p:spPr bwMode="auto">
          <a:xfrm>
            <a:off x="6719888" y="4471988"/>
            <a:ext cx="1501775" cy="260350"/>
          </a:xfrm>
          <a:prstGeom prst="rect">
            <a:avLst/>
          </a:prstGeom>
          <a:solidFill>
            <a:schemeClr val="bg1"/>
          </a:solidFill>
          <a:ln w="9525">
            <a:noFill/>
            <a:miter lim="800000"/>
            <a:headEnd/>
            <a:tailEnd/>
          </a:ln>
        </p:spPr>
        <p:txBody>
          <a:bodyPr lIns="91432" tIns="45716" rIns="91432" bIns="45716">
            <a:prstTxWarp prst="textNoShape">
              <a:avLst/>
            </a:prstTxWarp>
            <a:spAutoFit/>
          </a:bodyPr>
          <a:lstStyle/>
          <a:p>
            <a:pPr algn="ctr"/>
            <a:r>
              <a:rPr lang="en-US" sz="1100">
                <a:ea typeface="Arial" pitchFamily="-105" charset="0"/>
                <a:cs typeface="Arial" pitchFamily="-105" charset="0"/>
              </a:rPr>
              <a:t>100,000x</a:t>
            </a:r>
          </a:p>
        </p:txBody>
      </p:sp>
      <p:sp>
        <p:nvSpPr>
          <p:cNvPr id="45077" name="Rectangle 29"/>
          <p:cNvSpPr>
            <a:spLocks noChangeArrowheads="1"/>
          </p:cNvSpPr>
          <p:nvPr/>
        </p:nvSpPr>
        <p:spPr bwMode="auto">
          <a:xfrm>
            <a:off x="6386513" y="4275138"/>
            <a:ext cx="215900" cy="392112"/>
          </a:xfrm>
          <a:prstGeom prst="rect">
            <a:avLst/>
          </a:prstGeom>
          <a:noFill/>
          <a:ln w="22225">
            <a:solidFill>
              <a:srgbClr val="FF0000"/>
            </a:solidFill>
            <a:miter lim="800000"/>
            <a:headEnd/>
            <a:tailEnd/>
          </a:ln>
        </p:spPr>
        <p:txBody>
          <a:bodyPr wrap="none" lIns="96661" tIns="48331" rIns="96661" bIns="48331" anchor="ctr">
            <a:prstTxWarp prst="textNoShape">
              <a:avLst/>
            </a:prstTxWarp>
            <a:spAutoFit/>
          </a:bodyPr>
          <a:lstStyle/>
          <a:p>
            <a:endParaRPr lang="en-US"/>
          </a:p>
        </p:txBody>
      </p:sp>
      <p:sp>
        <p:nvSpPr>
          <p:cNvPr id="45078" name="Line 30"/>
          <p:cNvSpPr>
            <a:spLocks noChangeShapeType="1"/>
          </p:cNvSpPr>
          <p:nvPr/>
        </p:nvSpPr>
        <p:spPr bwMode="auto">
          <a:xfrm flipV="1">
            <a:off x="6446838" y="3546475"/>
            <a:ext cx="265112" cy="876300"/>
          </a:xfrm>
          <a:prstGeom prst="line">
            <a:avLst/>
          </a:prstGeom>
          <a:noFill/>
          <a:ln w="22225">
            <a:solidFill>
              <a:srgbClr val="FF0000"/>
            </a:solidFill>
            <a:round/>
            <a:headEnd/>
            <a:tailEnd/>
          </a:ln>
        </p:spPr>
        <p:txBody>
          <a:bodyPr lIns="96661" tIns="48331" rIns="96661" bIns="48331">
            <a:prstTxWarp prst="textNoShape">
              <a:avLst/>
            </a:prstTxWarp>
            <a:spAutoFit/>
          </a:bodyPr>
          <a:lstStyle/>
          <a:p>
            <a:endParaRPr lang="en-US"/>
          </a:p>
        </p:txBody>
      </p:sp>
      <p:sp>
        <p:nvSpPr>
          <p:cNvPr id="45079" name="Line 31"/>
          <p:cNvSpPr>
            <a:spLocks noChangeShapeType="1"/>
          </p:cNvSpPr>
          <p:nvPr/>
        </p:nvSpPr>
        <p:spPr bwMode="auto">
          <a:xfrm>
            <a:off x="6450013" y="4510088"/>
            <a:ext cx="255587" cy="233362"/>
          </a:xfrm>
          <a:prstGeom prst="line">
            <a:avLst/>
          </a:prstGeom>
          <a:noFill/>
          <a:ln w="22225">
            <a:solidFill>
              <a:srgbClr val="FF0000"/>
            </a:solidFill>
            <a:round/>
            <a:headEnd/>
            <a:tailEnd/>
          </a:ln>
        </p:spPr>
        <p:txBody>
          <a:bodyPr lIns="96661" tIns="48331" rIns="96661" bIns="48331">
            <a:prstTxWarp prst="textNoShape">
              <a:avLst/>
            </a:prstTxWarp>
            <a:spAutoFit/>
          </a:bodyPr>
          <a:lstStyle/>
          <a:p>
            <a:endParaRPr lang="en-US"/>
          </a:p>
        </p:txBody>
      </p:sp>
      <p:sp>
        <p:nvSpPr>
          <p:cNvPr id="45080" name="Text Box 32"/>
          <p:cNvSpPr txBox="1">
            <a:spLocks noChangeArrowheads="1"/>
          </p:cNvSpPr>
          <p:nvPr/>
        </p:nvSpPr>
        <p:spPr bwMode="auto">
          <a:xfrm>
            <a:off x="990600" y="1524000"/>
            <a:ext cx="3048831" cy="307777"/>
          </a:xfrm>
          <a:prstGeom prst="rect">
            <a:avLst/>
          </a:prstGeom>
          <a:noFill/>
          <a:ln w="9525">
            <a:noFill/>
            <a:miter lim="800000"/>
            <a:headEnd/>
            <a:tailEnd/>
          </a:ln>
        </p:spPr>
        <p:txBody>
          <a:bodyPr wrap="none">
            <a:prstTxWarp prst="textNoShape">
              <a:avLst/>
            </a:prstTxWarp>
            <a:spAutoFit/>
          </a:bodyPr>
          <a:lstStyle/>
          <a:p>
            <a:r>
              <a:rPr lang="en-US" sz="1400" dirty="0">
                <a:latin typeface="Arial"/>
                <a:cs typeface="Arial"/>
              </a:rPr>
              <a:t>Freeze</a:t>
            </a:r>
            <a:r>
              <a:rPr lang="en-US" sz="1400" dirty="0" smtClean="0">
                <a:latin typeface="Arial"/>
                <a:cs typeface="Arial"/>
              </a:rPr>
              <a:t> dried </a:t>
            </a:r>
            <a:r>
              <a:rPr lang="en-US" sz="1400" dirty="0" err="1" smtClean="0">
                <a:latin typeface="Arial"/>
                <a:cs typeface="Arial"/>
              </a:rPr>
              <a:t>graphene</a:t>
            </a:r>
            <a:r>
              <a:rPr lang="en-US" sz="1400" dirty="0" smtClean="0">
                <a:latin typeface="Arial"/>
                <a:cs typeface="Arial"/>
              </a:rPr>
              <a:t> oxide (foam)</a:t>
            </a:r>
            <a:endParaRPr lang="en-US" sz="1400" dirty="0">
              <a:latin typeface="Arial"/>
              <a:cs typeface="Arial"/>
            </a:endParaRPr>
          </a:p>
        </p:txBody>
      </p:sp>
      <p:sp>
        <p:nvSpPr>
          <p:cNvPr id="45081" name="Text Box 33"/>
          <p:cNvSpPr txBox="1">
            <a:spLocks noChangeArrowheads="1"/>
          </p:cNvSpPr>
          <p:nvPr/>
        </p:nvSpPr>
        <p:spPr bwMode="auto">
          <a:xfrm>
            <a:off x="5486400" y="1524000"/>
            <a:ext cx="2182813" cy="304800"/>
          </a:xfrm>
          <a:prstGeom prst="rect">
            <a:avLst/>
          </a:prstGeom>
          <a:noFill/>
          <a:ln w="9525">
            <a:noFill/>
            <a:miter lim="800000"/>
            <a:headEnd/>
            <a:tailEnd/>
          </a:ln>
        </p:spPr>
        <p:txBody>
          <a:bodyPr>
            <a:prstTxWarp prst="textNoShape">
              <a:avLst/>
            </a:prstTxWarp>
            <a:spAutoFit/>
          </a:bodyPr>
          <a:lstStyle/>
          <a:p>
            <a:r>
              <a:rPr lang="en-US" sz="1400" dirty="0">
                <a:latin typeface="Arial"/>
                <a:cs typeface="Arial"/>
              </a:rPr>
              <a:t>Flashed</a:t>
            </a:r>
            <a:r>
              <a:rPr lang="en-US" sz="1400" dirty="0" smtClean="0">
                <a:latin typeface="Arial"/>
                <a:cs typeface="Arial"/>
              </a:rPr>
              <a:t> </a:t>
            </a:r>
            <a:r>
              <a:rPr lang="en-US" sz="1400" dirty="0" err="1">
                <a:latin typeface="Arial"/>
                <a:cs typeface="Arial"/>
              </a:rPr>
              <a:t>g</a:t>
            </a:r>
            <a:r>
              <a:rPr lang="en-US" sz="1400" dirty="0" err="1" smtClean="0">
                <a:latin typeface="Arial"/>
                <a:cs typeface="Arial"/>
              </a:rPr>
              <a:t>raphene</a:t>
            </a:r>
            <a:r>
              <a:rPr lang="en-US" sz="1400" dirty="0" smtClean="0">
                <a:latin typeface="Arial"/>
                <a:cs typeface="Arial"/>
              </a:rPr>
              <a:t> </a:t>
            </a:r>
            <a:r>
              <a:rPr lang="en-US" sz="1400" dirty="0">
                <a:latin typeface="Arial"/>
                <a:cs typeface="Arial"/>
              </a:rPr>
              <a:t>o</a:t>
            </a:r>
            <a:r>
              <a:rPr lang="en-US" sz="1400" dirty="0" smtClean="0">
                <a:latin typeface="Arial"/>
                <a:cs typeface="Arial"/>
              </a:rPr>
              <a:t>xide</a:t>
            </a:r>
            <a:endParaRPr lang="en-US" sz="1400" dirty="0">
              <a:latin typeface="Arial"/>
              <a:cs typeface="Arial"/>
            </a:endParaRPr>
          </a:p>
        </p:txBody>
      </p:sp>
      <p:pic>
        <p:nvPicPr>
          <p:cNvPr id="28" name="Picture 33" descr="kanerlogo2"/>
          <p:cNvPicPr>
            <a:picLocks noChangeAspect="1" noChangeArrowheads="1"/>
          </p:cNvPicPr>
          <p:nvPr/>
        </p:nvPicPr>
        <p:blipFill>
          <a:blip r:embed="rId9" cstate="print"/>
          <a:srcRect/>
          <a:stretch>
            <a:fillRect/>
          </a:stretch>
        </p:blipFill>
        <p:spPr bwMode="auto">
          <a:xfrm>
            <a:off x="0" y="6248400"/>
            <a:ext cx="1525588" cy="609600"/>
          </a:xfrm>
          <a:prstGeom prst="rect">
            <a:avLst/>
          </a:prstGeom>
          <a:noFill/>
          <a:ln w="9525">
            <a:noFill/>
            <a:miter lim="800000"/>
            <a:headEnd/>
            <a:tailEnd/>
          </a:ln>
        </p:spPr>
      </p:pic>
      <p:sp>
        <p:nvSpPr>
          <p:cNvPr id="29" name="TextBox 11"/>
          <p:cNvSpPr txBox="1">
            <a:spLocks noChangeArrowheads="1"/>
          </p:cNvSpPr>
          <p:nvPr/>
        </p:nvSpPr>
        <p:spPr bwMode="auto">
          <a:xfrm>
            <a:off x="3657600" y="6288613"/>
            <a:ext cx="5862374" cy="553998"/>
          </a:xfrm>
          <a:prstGeom prst="rect">
            <a:avLst/>
          </a:prstGeom>
          <a:noFill/>
          <a:ln w="9525">
            <a:noFill/>
            <a:miter lim="800000"/>
            <a:headEnd/>
            <a:tailEnd/>
          </a:ln>
        </p:spPr>
        <p:txBody>
          <a:bodyPr wrap="none">
            <a:prstTxWarp prst="textNoShape">
              <a:avLst/>
            </a:prstTxWarp>
            <a:spAutoFit/>
          </a:bodyPr>
          <a:lstStyle/>
          <a:p>
            <a:r>
              <a:rPr lang="en-US" altLang="zh-TW" sz="1500" dirty="0" err="1">
                <a:latin typeface="Arial" pitchFamily="34" charset="0"/>
                <a:ea typeface="MS Mincho" pitchFamily="49" charset="-128"/>
                <a:cs typeface="Arial" pitchFamily="34" charset="0"/>
              </a:rPr>
              <a:t>Gilje</a:t>
            </a:r>
            <a:r>
              <a:rPr lang="en-US" altLang="zh-TW" sz="1500" dirty="0">
                <a:latin typeface="Arial" pitchFamily="34" charset="0"/>
                <a:ea typeface="MS Mincho" pitchFamily="49" charset="-128"/>
                <a:cs typeface="Arial" pitchFamily="34" charset="0"/>
              </a:rPr>
              <a:t>, S., Kaner, R.B., et al., </a:t>
            </a:r>
            <a:r>
              <a:rPr lang="en-US" altLang="zh-TW" sz="1500" i="1" dirty="0">
                <a:latin typeface="Arial" pitchFamily="34" charset="0"/>
                <a:ea typeface="MS Mincho" pitchFamily="49" charset="-128"/>
                <a:cs typeface="Arial" pitchFamily="34" charset="0"/>
              </a:rPr>
              <a:t>Adv. </a:t>
            </a:r>
            <a:r>
              <a:rPr lang="en-US" altLang="zh-TW" sz="1500" i="1" dirty="0" smtClean="0">
                <a:latin typeface="Arial" pitchFamily="34" charset="0"/>
                <a:ea typeface="MS Mincho" pitchFamily="49" charset="-128"/>
                <a:cs typeface="Arial" pitchFamily="34" charset="0"/>
              </a:rPr>
              <a:t>Mater. </a:t>
            </a:r>
            <a:r>
              <a:rPr lang="en-US" altLang="zh-TW" sz="1500" b="1" dirty="0" smtClean="0">
                <a:latin typeface="Arial" pitchFamily="34" charset="0"/>
                <a:ea typeface="MS Mincho" pitchFamily="49" charset="-128"/>
                <a:cs typeface="Arial" pitchFamily="34" charset="0"/>
              </a:rPr>
              <a:t>22</a:t>
            </a:r>
            <a:r>
              <a:rPr lang="en-US" altLang="zh-TW" sz="1500" dirty="0" smtClean="0">
                <a:latin typeface="Arial" pitchFamily="34" charset="0"/>
                <a:ea typeface="MS Mincho" pitchFamily="49" charset="-128"/>
                <a:cs typeface="Arial" pitchFamily="34" charset="0"/>
              </a:rPr>
              <a:t>, 419 (2010).</a:t>
            </a:r>
          </a:p>
          <a:p>
            <a:r>
              <a:rPr lang="en-US" sz="1500" dirty="0">
                <a:latin typeface="Arial" pitchFamily="34" charset="0"/>
                <a:cs typeface="Arial" pitchFamily="34" charset="0"/>
              </a:rPr>
              <a:t>Cote, Cruz-Silva, Huang, </a:t>
            </a:r>
            <a:r>
              <a:rPr lang="en-US" sz="1500" i="1" dirty="0">
                <a:latin typeface="Arial" pitchFamily="34" charset="0"/>
                <a:cs typeface="Arial" pitchFamily="34" charset="0"/>
              </a:rPr>
              <a:t>J. Am. Chem. Soc.</a:t>
            </a:r>
            <a:r>
              <a:rPr lang="en-US" sz="1500" dirty="0">
                <a:latin typeface="Arial" pitchFamily="34" charset="0"/>
                <a:cs typeface="Arial" pitchFamily="34" charset="0"/>
              </a:rPr>
              <a:t> </a:t>
            </a:r>
            <a:r>
              <a:rPr lang="en-US" sz="1500" b="1" dirty="0">
                <a:latin typeface="Arial" pitchFamily="34" charset="0"/>
                <a:cs typeface="Arial" pitchFamily="34" charset="0"/>
              </a:rPr>
              <a:t>131</a:t>
            </a:r>
            <a:r>
              <a:rPr lang="en-US" sz="1500" dirty="0">
                <a:latin typeface="Arial" pitchFamily="34" charset="0"/>
                <a:cs typeface="Arial" pitchFamily="34" charset="0"/>
              </a:rPr>
              <a:t>, 11027 (2009). </a:t>
            </a:r>
          </a:p>
        </p:txBody>
      </p:sp>
      <p:grpSp>
        <p:nvGrpSpPr>
          <p:cNvPr id="30" name="Group 23"/>
          <p:cNvGrpSpPr>
            <a:grpSpLocks/>
          </p:cNvGrpSpPr>
          <p:nvPr/>
        </p:nvGrpSpPr>
        <p:grpSpPr bwMode="auto">
          <a:xfrm>
            <a:off x="0" y="0"/>
            <a:ext cx="9158431" cy="288600"/>
            <a:chOff x="0" y="0"/>
            <a:chExt cx="10160000" cy="304800"/>
          </a:xfrm>
        </p:grpSpPr>
        <p:pic>
          <p:nvPicPr>
            <p:cNvPr id="31" name="Picture 7" descr="cnsi_logo"/>
            <p:cNvPicPr>
              <a:picLocks noChangeAspect="1" noChangeArrowheads="1"/>
            </p:cNvPicPr>
            <p:nvPr/>
          </p:nvPicPr>
          <p:blipFill>
            <a:blip r:embed="rId10" cstate="print"/>
            <a:srcRect/>
            <a:stretch>
              <a:fillRect/>
            </a:stretch>
          </p:blipFill>
          <p:spPr bwMode="auto">
            <a:xfrm>
              <a:off x="9067800" y="0"/>
              <a:ext cx="1092200" cy="304800"/>
            </a:xfrm>
            <a:prstGeom prst="rect">
              <a:avLst/>
            </a:prstGeom>
            <a:noFill/>
            <a:ln w="9525">
              <a:noFill/>
              <a:miter lim="800000"/>
              <a:headEnd/>
              <a:tailEnd/>
            </a:ln>
          </p:spPr>
        </p:pic>
        <p:sp>
          <p:nvSpPr>
            <p:cNvPr id="32"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592137"/>
            <a:ext cx="9144000" cy="550863"/>
          </a:xfrm>
        </p:spPr>
        <p:txBody>
          <a:bodyPr lIns="91436" tIns="45716" rIns="91436" bIns="45716">
            <a:noAutofit/>
          </a:bodyPr>
          <a:lstStyle/>
          <a:p>
            <a:r>
              <a:rPr lang="en-US" sz="3400" dirty="0" err="1" smtClean="0">
                <a:latin typeface="Times New Roman"/>
                <a:ea typeface="ＭＳ Ｐゴシック" pitchFamily="-105" charset="-128"/>
                <a:cs typeface="Times New Roman"/>
              </a:rPr>
              <a:t>Photothermal</a:t>
            </a:r>
            <a:r>
              <a:rPr lang="en-US" sz="3400" dirty="0" smtClean="0">
                <a:latin typeface="Times New Roman"/>
                <a:ea typeface="ＭＳ Ｐゴシック" pitchFamily="-105" charset="-128"/>
                <a:cs typeface="Times New Roman"/>
              </a:rPr>
              <a:t> </a:t>
            </a:r>
            <a:r>
              <a:rPr lang="en-US" sz="3400" dirty="0" err="1" smtClean="0">
                <a:latin typeface="Times New Roman"/>
                <a:ea typeface="ＭＳ Ｐゴシック" pitchFamily="-105" charset="-128"/>
                <a:cs typeface="Times New Roman"/>
              </a:rPr>
              <a:t>deoxygenation</a:t>
            </a:r>
            <a:r>
              <a:rPr lang="en-US" sz="3400" dirty="0" smtClean="0">
                <a:latin typeface="Times New Roman"/>
                <a:ea typeface="ＭＳ Ｐゴシック" pitchFamily="-105" charset="-128"/>
                <a:cs typeface="Times New Roman"/>
              </a:rPr>
              <a:t> of </a:t>
            </a:r>
            <a:r>
              <a:rPr lang="en-US" sz="3400" dirty="0" err="1" smtClean="0">
                <a:latin typeface="Times New Roman"/>
                <a:ea typeface="ＭＳ Ｐゴシック" pitchFamily="-105" charset="-128"/>
                <a:cs typeface="Times New Roman"/>
              </a:rPr>
              <a:t>graphene</a:t>
            </a:r>
            <a:r>
              <a:rPr lang="en-US" sz="3400" dirty="0" smtClean="0">
                <a:latin typeface="Times New Roman"/>
                <a:ea typeface="ＭＳ Ｐゴシック" pitchFamily="-105" charset="-128"/>
                <a:cs typeface="Times New Roman"/>
              </a:rPr>
              <a:t> oxide</a:t>
            </a:r>
          </a:p>
        </p:txBody>
      </p:sp>
      <p:pic>
        <p:nvPicPr>
          <p:cNvPr id="47110" name="Picture 6" descr="The TRUNK:Users:Jonathan:Desktop:Ric Presentation at GRC:Graphite oxide reduction propagation.mp4">
            <a:hlinkClick r:id="" action="ppaction://media"/>
          </p:cNvPr>
          <p:cNvPicPr/>
          <p:nvPr>
            <a:videoFile r:link="rId1"/>
          </p:nvPr>
        </p:nvPicPr>
        <p:blipFill>
          <a:blip r:embed="rId5"/>
          <a:srcRect/>
          <a:stretch>
            <a:fillRect/>
          </a:stretch>
        </p:blipFill>
        <p:spPr bwMode="auto">
          <a:xfrm>
            <a:off x="279400" y="2590800"/>
            <a:ext cx="4216400" cy="3162300"/>
          </a:xfrm>
          <a:prstGeom prst="rect">
            <a:avLst/>
          </a:prstGeom>
          <a:noFill/>
          <a:ln w="9525">
            <a:noFill/>
            <a:miter lim="800000"/>
            <a:headEnd/>
            <a:tailEnd/>
          </a:ln>
        </p:spPr>
      </p:pic>
      <p:pic>
        <p:nvPicPr>
          <p:cNvPr id="47111" name="Picture 7" descr="The TRUNK:Users:Jonathan:Desktop:Ric Presentation at GRC:Flash Through Glass.mp4">
            <a:hlinkClick r:id="" action="ppaction://media"/>
          </p:cNvPr>
          <p:cNvPicPr/>
          <p:nvPr>
            <a:videoFile r:link="rId2"/>
          </p:nvPr>
        </p:nvPicPr>
        <p:blipFill>
          <a:blip r:embed="rId6"/>
          <a:srcRect/>
          <a:stretch>
            <a:fillRect/>
          </a:stretch>
        </p:blipFill>
        <p:spPr bwMode="auto">
          <a:xfrm>
            <a:off x="4699000" y="2590800"/>
            <a:ext cx="4216400" cy="3162300"/>
          </a:xfrm>
          <a:prstGeom prst="rect">
            <a:avLst/>
          </a:prstGeom>
          <a:noFill/>
          <a:ln w="9525">
            <a:noFill/>
            <a:miter lim="800000"/>
            <a:headEnd/>
            <a:tailEnd/>
          </a:ln>
        </p:spPr>
      </p:pic>
      <p:pic>
        <p:nvPicPr>
          <p:cNvPr id="47112" name="Picture 8" descr="/Users/richardkaner/Desktop/Graphite oxide reduction propagation.mp4">
            <a:hlinkClick r:id="" action="ppaction://media"/>
          </p:cNvPr>
          <p:cNvPicPr/>
          <p:nvPr>
            <a:videoFile r:link="rId1"/>
          </p:nvPr>
        </p:nvPicPr>
        <p:blipFill>
          <a:blip r:embed="rId7"/>
          <a:srcRect/>
          <a:stretch>
            <a:fillRect/>
          </a:stretch>
        </p:blipFill>
        <p:spPr bwMode="auto">
          <a:xfrm>
            <a:off x="152400" y="2476500"/>
            <a:ext cx="4419600" cy="3314700"/>
          </a:xfrm>
          <a:prstGeom prst="rect">
            <a:avLst/>
          </a:prstGeom>
          <a:noFill/>
          <a:ln w="9525">
            <a:noFill/>
            <a:miter lim="800000"/>
            <a:headEnd/>
            <a:tailEnd/>
          </a:ln>
        </p:spPr>
      </p:pic>
      <p:pic>
        <p:nvPicPr>
          <p:cNvPr id="47113" name="Picture 9" descr="/Users/richardkaner/Desktop/Flash Through Glass.mp4">
            <a:hlinkClick r:id="" action="ppaction://media"/>
          </p:cNvPr>
          <p:cNvPicPr/>
          <p:nvPr>
            <a:videoFile r:link="rId2"/>
          </p:nvPr>
        </p:nvPicPr>
        <p:blipFill>
          <a:blip r:embed="rId6"/>
          <a:srcRect/>
          <a:stretch>
            <a:fillRect/>
          </a:stretch>
        </p:blipFill>
        <p:spPr bwMode="auto">
          <a:xfrm>
            <a:off x="4648200" y="2514600"/>
            <a:ext cx="4267200" cy="3200400"/>
          </a:xfrm>
          <a:prstGeom prst="rect">
            <a:avLst/>
          </a:prstGeom>
          <a:noFill/>
          <a:ln w="9525">
            <a:noFill/>
            <a:miter lim="800000"/>
            <a:headEnd/>
            <a:tailEnd/>
          </a:ln>
        </p:spPr>
      </p:pic>
      <p:sp>
        <p:nvSpPr>
          <p:cNvPr id="47114" name="TextBox 11"/>
          <p:cNvSpPr txBox="1">
            <a:spLocks noChangeArrowheads="1"/>
          </p:cNvSpPr>
          <p:nvPr/>
        </p:nvSpPr>
        <p:spPr bwMode="auto">
          <a:xfrm>
            <a:off x="6628200" y="6477000"/>
            <a:ext cx="2515800" cy="323165"/>
          </a:xfrm>
          <a:prstGeom prst="rect">
            <a:avLst/>
          </a:prstGeom>
          <a:noFill/>
          <a:ln w="9525">
            <a:noFill/>
            <a:miter lim="800000"/>
            <a:headEnd/>
            <a:tailEnd/>
          </a:ln>
        </p:spPr>
        <p:txBody>
          <a:bodyPr wrap="none">
            <a:prstTxWarp prst="textNoShape">
              <a:avLst/>
            </a:prstTxWarp>
            <a:spAutoFit/>
          </a:bodyPr>
          <a:lstStyle/>
          <a:p>
            <a:r>
              <a:rPr lang="en-US" altLang="zh-TW" sz="1500" i="1" dirty="0" smtClean="0">
                <a:latin typeface="Arial"/>
                <a:ea typeface="MS Mincho" pitchFamily="49" charset="-128"/>
                <a:cs typeface="Arial"/>
              </a:rPr>
              <a:t>Adv</a:t>
            </a:r>
            <a:r>
              <a:rPr lang="en-US" altLang="zh-TW" sz="1500" i="1" dirty="0">
                <a:latin typeface="Arial"/>
                <a:ea typeface="MS Mincho" pitchFamily="49" charset="-128"/>
                <a:cs typeface="Arial"/>
              </a:rPr>
              <a:t>. </a:t>
            </a:r>
            <a:r>
              <a:rPr lang="en-US" altLang="zh-TW" sz="1500" i="1" dirty="0" smtClean="0">
                <a:latin typeface="Arial"/>
                <a:ea typeface="MS Mincho" pitchFamily="49" charset="-128"/>
                <a:cs typeface="Arial"/>
              </a:rPr>
              <a:t>Mater. </a:t>
            </a:r>
            <a:r>
              <a:rPr lang="en-US" altLang="zh-TW" sz="1500" b="1" dirty="0" smtClean="0">
                <a:latin typeface="Arial"/>
                <a:ea typeface="MS Mincho" pitchFamily="49" charset="-128"/>
                <a:cs typeface="Arial"/>
              </a:rPr>
              <a:t>22</a:t>
            </a:r>
            <a:r>
              <a:rPr lang="en-US" altLang="zh-TW" sz="1500" dirty="0" smtClean="0">
                <a:latin typeface="Arial"/>
                <a:ea typeface="MS Mincho" pitchFamily="49" charset="-128"/>
                <a:cs typeface="Arial"/>
              </a:rPr>
              <a:t>, 419 (2010).</a:t>
            </a:r>
          </a:p>
        </p:txBody>
      </p:sp>
      <p:pic>
        <p:nvPicPr>
          <p:cNvPr id="12" name="Picture 33" descr="kanerlogo2"/>
          <p:cNvPicPr>
            <a:picLocks noChangeAspect="1" noChangeArrowheads="1"/>
          </p:cNvPicPr>
          <p:nvPr/>
        </p:nvPicPr>
        <p:blipFill>
          <a:blip r:embed="rId8" cstate="print"/>
          <a:srcRect/>
          <a:stretch>
            <a:fillRect/>
          </a:stretch>
        </p:blipFill>
        <p:spPr bwMode="auto">
          <a:xfrm>
            <a:off x="0" y="6248400"/>
            <a:ext cx="1525588" cy="609600"/>
          </a:xfrm>
          <a:prstGeom prst="rect">
            <a:avLst/>
          </a:prstGeom>
          <a:noFill/>
          <a:ln w="9525">
            <a:noFill/>
            <a:miter lim="800000"/>
            <a:headEnd/>
            <a:tailEnd/>
          </a:ln>
        </p:spPr>
      </p:pic>
      <p:grpSp>
        <p:nvGrpSpPr>
          <p:cNvPr id="13" name="Group 23"/>
          <p:cNvGrpSpPr>
            <a:grpSpLocks/>
          </p:cNvGrpSpPr>
          <p:nvPr/>
        </p:nvGrpSpPr>
        <p:grpSpPr bwMode="auto">
          <a:xfrm>
            <a:off x="0" y="0"/>
            <a:ext cx="9158431" cy="288600"/>
            <a:chOff x="0" y="0"/>
            <a:chExt cx="10160000" cy="304800"/>
          </a:xfrm>
        </p:grpSpPr>
        <p:pic>
          <p:nvPicPr>
            <p:cNvPr id="14" name="Picture 7" descr="cnsi_logo"/>
            <p:cNvPicPr>
              <a:picLocks noChangeAspect="1" noChangeArrowheads="1"/>
            </p:cNvPicPr>
            <p:nvPr/>
          </p:nvPicPr>
          <p:blipFill>
            <a:blip r:embed="rId9" cstate="print"/>
            <a:srcRect/>
            <a:stretch>
              <a:fillRect/>
            </a:stretch>
          </p:blipFill>
          <p:spPr bwMode="auto">
            <a:xfrm>
              <a:off x="9067800" y="0"/>
              <a:ext cx="1092200" cy="304800"/>
            </a:xfrm>
            <a:prstGeom prst="rect">
              <a:avLst/>
            </a:prstGeom>
            <a:noFill/>
            <a:ln w="9525">
              <a:noFill/>
              <a:miter lim="800000"/>
              <a:headEnd/>
              <a:tailEnd/>
            </a:ln>
          </p:spPr>
        </p:pic>
        <p:sp>
          <p:nvSpPr>
            <p:cNvPr id="15"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1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7110"/>
                                        </p:tgtEl>
                                      </p:cBhvr>
                                    </p:cmd>
                                  </p:childTnLst>
                                </p:cTn>
                              </p:par>
                            </p:childTnLst>
                          </p:cTn>
                        </p:par>
                      </p:childTnLst>
                    </p:cTn>
                  </p:par>
                </p:childTnLst>
              </p:cTn>
              <p:nextCondLst>
                <p:cond evt="onClick" delay="0">
                  <p:tgtEl>
                    <p:spTgt spid="47110"/>
                  </p:tgtEl>
                </p:cond>
              </p:nextCondLst>
            </p:seq>
            <p:video>
              <p:cMediaNode>
                <p:cTn id="7" fill="hold" display="0">
                  <p:stCondLst>
                    <p:cond delay="indefinite"/>
                  </p:stCondLst>
                  <p:endCondLst>
                    <p:cond evt="onNext" delay="0">
                      <p:tgtEl>
                        <p:sldTgt/>
                      </p:tgtEl>
                    </p:cond>
                    <p:cond evt="onPrev" delay="0">
                      <p:tgtEl>
                        <p:sldTgt/>
                      </p:tgtEl>
                    </p:cond>
                  </p:endCondLst>
                </p:cTn>
                <p:tgtEl>
                  <p:spTgt spid="47110"/>
                </p:tgtEl>
              </p:cMediaNode>
            </p:video>
            <p:seq concurrent="1" nextAc="seek">
              <p:cTn id="8" restart="whenNotActive" fill="hold" evtFilter="cancelBubble" nodeType="interactiveSeq">
                <p:stCondLst>
                  <p:cond evt="onClick" delay="0">
                    <p:tgtEl>
                      <p:spTgt spid="471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7111"/>
                                        </p:tgtEl>
                                      </p:cBhvr>
                                    </p:cmd>
                                  </p:childTnLst>
                                </p:cTn>
                              </p:par>
                            </p:childTnLst>
                          </p:cTn>
                        </p:par>
                      </p:childTnLst>
                    </p:cTn>
                  </p:par>
                </p:childTnLst>
              </p:cTn>
              <p:nextCondLst>
                <p:cond evt="onClick" delay="0">
                  <p:tgtEl>
                    <p:spTgt spid="47111"/>
                  </p:tgtEl>
                </p:cond>
              </p:nextCondLst>
            </p:seq>
            <p:video>
              <p:cMediaNode>
                <p:cTn id="13" fill="hold" display="0">
                  <p:stCondLst>
                    <p:cond delay="indefinite"/>
                  </p:stCondLst>
                  <p:endCondLst>
                    <p:cond evt="onNext" delay="0">
                      <p:tgtEl>
                        <p:sldTgt/>
                      </p:tgtEl>
                    </p:cond>
                    <p:cond evt="onPrev" delay="0">
                      <p:tgtEl>
                        <p:sldTgt/>
                      </p:tgtEl>
                    </p:cond>
                  </p:endCondLst>
                </p:cTn>
                <p:tgtEl>
                  <p:spTgt spid="47111"/>
                </p:tgtEl>
              </p:cMediaNode>
            </p:video>
            <p:seq concurrent="1" nextAc="seek">
              <p:cTn id="14" restart="whenNotActive" fill="hold" evtFilter="cancelBubble" nodeType="interactiveSeq">
                <p:stCondLst>
                  <p:cond evt="onClick" delay="0">
                    <p:tgtEl>
                      <p:spTgt spid="471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7112"/>
                                        </p:tgtEl>
                                      </p:cBhvr>
                                    </p:cmd>
                                  </p:childTnLst>
                                </p:cTn>
                              </p:par>
                            </p:childTnLst>
                          </p:cTn>
                        </p:par>
                      </p:childTnLst>
                    </p:cTn>
                  </p:par>
                </p:childTnLst>
              </p:cTn>
              <p:nextCondLst>
                <p:cond evt="onClick" delay="0">
                  <p:tgtEl>
                    <p:spTgt spid="47112"/>
                  </p:tgtEl>
                </p:cond>
              </p:nextCondLst>
            </p:seq>
            <p:video>
              <p:cMediaNode>
                <p:cTn id="19" fill="hold" display="0">
                  <p:stCondLst>
                    <p:cond delay="indefinite"/>
                  </p:stCondLst>
                  <p:endCondLst>
                    <p:cond evt="onNext" delay="0">
                      <p:tgtEl>
                        <p:sldTgt/>
                      </p:tgtEl>
                    </p:cond>
                    <p:cond evt="onPrev" delay="0">
                      <p:tgtEl>
                        <p:sldTgt/>
                      </p:tgtEl>
                    </p:cond>
                  </p:endCondLst>
                </p:cTn>
                <p:tgtEl>
                  <p:spTgt spid="47112"/>
                </p:tgtEl>
              </p:cMediaNode>
            </p:video>
            <p:seq concurrent="1" nextAc="seek">
              <p:cTn id="20" restart="whenNotActive" fill="hold" evtFilter="cancelBubble" nodeType="interactiveSeq">
                <p:stCondLst>
                  <p:cond evt="onClick" delay="0">
                    <p:tgtEl>
                      <p:spTgt spid="4711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7113"/>
                                        </p:tgtEl>
                                      </p:cBhvr>
                                    </p:cmd>
                                  </p:childTnLst>
                                </p:cTn>
                              </p:par>
                            </p:childTnLst>
                          </p:cTn>
                        </p:par>
                      </p:childTnLst>
                    </p:cTn>
                  </p:par>
                </p:childTnLst>
              </p:cTn>
              <p:nextCondLst>
                <p:cond evt="onClick" delay="0">
                  <p:tgtEl>
                    <p:spTgt spid="47113"/>
                  </p:tgtEl>
                </p:cond>
              </p:nextCondLst>
            </p:seq>
            <p:video>
              <p:cMediaNode>
                <p:cTn id="25" fill="hold" display="0">
                  <p:stCondLst>
                    <p:cond delay="indefinite"/>
                  </p:stCondLst>
                  <p:endCondLst>
                    <p:cond evt="onNext" delay="0">
                      <p:tgtEl>
                        <p:sldTgt/>
                      </p:tgtEl>
                    </p:cond>
                    <p:cond evt="onPrev" delay="0">
                      <p:tgtEl>
                        <p:sldTgt/>
                      </p:tgtEl>
                    </p:cond>
                  </p:endCondLst>
                </p:cTn>
                <p:tgtEl>
                  <p:spTgt spid="47113"/>
                </p:tgtEl>
              </p:cMediaNode>
            </p:video>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15" name="Title 1"/>
          <p:cNvSpPr txBox="1">
            <a:spLocks/>
          </p:cNvSpPr>
          <p:nvPr/>
        </p:nvSpPr>
        <p:spPr>
          <a:xfrm>
            <a:off x="76200" y="758825"/>
            <a:ext cx="9144000" cy="841375"/>
          </a:xfrm>
          <a:prstGeom prst="rect">
            <a:avLst/>
          </a:prstGeom>
        </p:spPr>
        <p:txBody>
          <a:bodyPr anchor="ctr"/>
          <a:lstStyle/>
          <a:p>
            <a:pPr algn="ctr" defTabSz="457200" fontAlgn="auto">
              <a:spcAft>
                <a:spcPts val="0"/>
              </a:spcAft>
              <a:defRPr/>
            </a:pPr>
            <a:endParaRPr lang="en-US" sz="3900" dirty="0">
              <a:solidFill>
                <a:srgbClr val="1D2A6F"/>
              </a:solidFill>
              <a:latin typeface="Times New Roman"/>
              <a:ea typeface="+mj-ea"/>
              <a:cs typeface="Times New Roman"/>
            </a:endParaRPr>
          </a:p>
        </p:txBody>
      </p:sp>
      <p:pic>
        <p:nvPicPr>
          <p:cNvPr id="2057" name="Picture 33" descr="kanerlogo2"/>
          <p:cNvPicPr>
            <a:picLocks noChangeAspect="1" noChangeArrowheads="1"/>
          </p:cNvPicPr>
          <p:nvPr/>
        </p:nvPicPr>
        <p:blipFill>
          <a:blip r:embed="rId3"/>
          <a:srcRect/>
          <a:stretch>
            <a:fillRect/>
          </a:stretch>
        </p:blipFill>
        <p:spPr bwMode="auto">
          <a:xfrm>
            <a:off x="0" y="6248400"/>
            <a:ext cx="1525588" cy="609600"/>
          </a:xfrm>
          <a:prstGeom prst="rect">
            <a:avLst/>
          </a:prstGeom>
          <a:noFill/>
          <a:ln w="9525">
            <a:noFill/>
            <a:miter lim="800000"/>
            <a:headEnd/>
            <a:tailEnd/>
          </a:ln>
        </p:spPr>
      </p:pic>
      <p:grpSp>
        <p:nvGrpSpPr>
          <p:cNvPr id="4" name="Group 23"/>
          <p:cNvGrpSpPr>
            <a:grpSpLocks/>
          </p:cNvGrpSpPr>
          <p:nvPr/>
        </p:nvGrpSpPr>
        <p:grpSpPr bwMode="auto">
          <a:xfrm>
            <a:off x="0" y="0"/>
            <a:ext cx="9158288" cy="288925"/>
            <a:chOff x="0" y="0"/>
            <a:chExt cx="10160000" cy="304800"/>
          </a:xfrm>
        </p:grpSpPr>
        <p:pic>
          <p:nvPicPr>
            <p:cNvPr id="2061" name="Picture 7" descr="cnsi_logo"/>
            <p:cNvPicPr>
              <a:picLocks noChangeAspect="1" noChangeArrowheads="1"/>
            </p:cNvPicPr>
            <p:nvPr/>
          </p:nvPicPr>
          <p:blipFill>
            <a:blip r:embed="rId4"/>
            <a:srcRect/>
            <a:stretch>
              <a:fillRect/>
            </a:stretch>
          </p:blipFill>
          <p:spPr bwMode="auto">
            <a:xfrm>
              <a:off x="9067800" y="0"/>
              <a:ext cx="1092200" cy="304800"/>
            </a:xfrm>
            <a:prstGeom prst="rect">
              <a:avLst/>
            </a:prstGeom>
            <a:noFill/>
            <a:ln w="9525">
              <a:noFill/>
              <a:miter lim="800000"/>
              <a:headEnd/>
              <a:tailEnd/>
            </a:ln>
          </p:spPr>
        </p:pic>
        <p:sp>
          <p:nvSpPr>
            <p:cNvPr id="2062"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2059" name="Rectangle 5"/>
          <p:cNvSpPr>
            <a:spLocks noGrp="1" noChangeArrowheads="1"/>
          </p:cNvSpPr>
          <p:nvPr>
            <p:ph type="title" idx="4294967295"/>
          </p:nvPr>
        </p:nvSpPr>
        <p:spPr>
          <a:xfrm>
            <a:off x="0" y="412750"/>
            <a:ext cx="9144000" cy="349250"/>
          </a:xfrm>
        </p:spPr>
        <p:txBody>
          <a:bodyPr>
            <a:normAutofit fontScale="90000"/>
          </a:bodyPr>
          <a:lstStyle/>
          <a:p>
            <a:r>
              <a:rPr lang="en-US" sz="3400" dirty="0">
                <a:latin typeface="Times New Roman" pitchFamily="1" charset="0"/>
                <a:ea typeface="MS PGothic" charset="0"/>
                <a:cs typeface="Times New Roman" pitchFamily="1" charset="0"/>
              </a:rPr>
              <a:t>Fine laser patterning through controlled reduction</a:t>
            </a:r>
            <a:endParaRPr lang="en-US" sz="3400" b="1" dirty="0">
              <a:latin typeface="Times New Roman" pitchFamily="1" charset="0"/>
              <a:ea typeface="MS PGothic" charset="0"/>
              <a:cs typeface="Times New Roman" pitchFamily="1" charset="0"/>
            </a:endParaRPr>
          </a:p>
        </p:txBody>
      </p:sp>
      <p:sp>
        <p:nvSpPr>
          <p:cNvPr id="2060" name="Rectangle 24"/>
          <p:cNvSpPr>
            <a:spLocks noChangeArrowheads="1"/>
          </p:cNvSpPr>
          <p:nvPr/>
        </p:nvSpPr>
        <p:spPr bwMode="auto">
          <a:xfrm>
            <a:off x="1943388" y="6477000"/>
            <a:ext cx="7657812" cy="307777"/>
          </a:xfrm>
          <a:prstGeom prst="rect">
            <a:avLst/>
          </a:prstGeom>
          <a:noFill/>
          <a:ln w="9525">
            <a:noFill/>
            <a:miter lim="800000"/>
            <a:headEnd/>
            <a:tailEnd/>
          </a:ln>
        </p:spPr>
        <p:txBody>
          <a:bodyPr wrap="square">
            <a:prstTxWarp prst="textNoShape">
              <a:avLst/>
            </a:prstTxWarp>
            <a:spAutoFit/>
          </a:bodyPr>
          <a:lstStyle/>
          <a:p>
            <a:pPr algn="ctr"/>
            <a:r>
              <a:rPr lang="en-US" sz="1400" dirty="0" smtClean="0">
                <a:latin typeface="Arial" pitchFamily="1" charset="0"/>
              </a:rPr>
              <a:t>Strong, </a:t>
            </a:r>
            <a:r>
              <a:rPr lang="en-US" sz="1400" dirty="0" err="1" smtClean="0">
                <a:latin typeface="Arial" pitchFamily="1" charset="0"/>
              </a:rPr>
              <a:t>Dubin</a:t>
            </a:r>
            <a:r>
              <a:rPr lang="en-US" sz="1400" dirty="0" smtClean="0">
                <a:latin typeface="Arial" pitchFamily="1" charset="0"/>
              </a:rPr>
              <a:t>, El-</a:t>
            </a:r>
            <a:r>
              <a:rPr lang="en-US" sz="1400" dirty="0" err="1" smtClean="0">
                <a:latin typeface="Arial" pitchFamily="1" charset="0"/>
              </a:rPr>
              <a:t>Kady</a:t>
            </a:r>
            <a:r>
              <a:rPr lang="en-US" sz="1400" dirty="0" smtClean="0">
                <a:latin typeface="Arial" pitchFamily="1" charset="0"/>
              </a:rPr>
              <a:t>, Lech, Wang, </a:t>
            </a:r>
            <a:r>
              <a:rPr lang="en-US" sz="1400" dirty="0" err="1" smtClean="0">
                <a:latin typeface="Arial" pitchFamily="1" charset="0"/>
              </a:rPr>
              <a:t>Weiller</a:t>
            </a:r>
            <a:r>
              <a:rPr lang="en-US" sz="1400" dirty="0" smtClean="0">
                <a:latin typeface="Arial" pitchFamily="1" charset="0"/>
              </a:rPr>
              <a:t>, </a:t>
            </a:r>
            <a:r>
              <a:rPr lang="en-US" sz="1400" dirty="0" err="1" smtClean="0">
                <a:latin typeface="Arial" pitchFamily="1" charset="0"/>
              </a:rPr>
              <a:t>Kaner</a:t>
            </a:r>
            <a:r>
              <a:rPr lang="en-US" sz="1400" dirty="0" smtClean="0">
                <a:latin typeface="Arial" pitchFamily="1" charset="0"/>
              </a:rPr>
              <a:t>, </a:t>
            </a:r>
            <a:r>
              <a:rPr lang="en-US" sz="1400" i="1" dirty="0" smtClean="0">
                <a:latin typeface="Arial" pitchFamily="1" charset="0"/>
              </a:rPr>
              <a:t>ACS Nano </a:t>
            </a:r>
            <a:r>
              <a:rPr lang="en-US" sz="1400" b="1" i="1" dirty="0" smtClean="0">
                <a:latin typeface="Arial" pitchFamily="1" charset="0"/>
              </a:rPr>
              <a:t>6</a:t>
            </a:r>
            <a:r>
              <a:rPr lang="en-US" sz="1400" i="1" dirty="0" smtClean="0">
                <a:latin typeface="Arial" pitchFamily="1" charset="0"/>
              </a:rPr>
              <a:t>, 1395</a:t>
            </a:r>
            <a:r>
              <a:rPr lang="en-US" sz="1400" dirty="0" smtClean="0">
                <a:latin typeface="Arial" pitchFamily="1" charset="0"/>
              </a:rPr>
              <a:t> (2012).</a:t>
            </a:r>
            <a:endParaRPr lang="en-US" sz="1400" dirty="0">
              <a:latin typeface="Arial" pitchFamily="1" charset="0"/>
            </a:endParaRPr>
          </a:p>
        </p:txBody>
      </p:sp>
      <p:graphicFrame>
        <p:nvGraphicFramePr>
          <p:cNvPr id="17" name="Chart 16"/>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7393700"/>
              </p:ext>
            </p:extLst>
          </p:nvPr>
        </p:nvGraphicFramePr>
        <p:xfrm>
          <a:off x="5510074" y="3661875"/>
          <a:ext cx="3252925" cy="2267662"/>
        </p:xfrm>
        <a:graphic>
          <a:graphicData uri="http://schemas.openxmlformats.org/drawingml/2006/chart">
            <c:chart xmlns:c="http://schemas.openxmlformats.org/drawingml/2006/chart" xmlns:r="http://schemas.openxmlformats.org/officeDocument/2006/relationships" r:id="rId5"/>
          </a:graphicData>
        </a:graphic>
      </p:graphicFrame>
      <p:grpSp>
        <p:nvGrpSpPr>
          <p:cNvPr id="18" name="Group 17"/>
          <p:cNvGrpSpPr/>
          <p:nvPr/>
        </p:nvGrpSpPr>
        <p:grpSpPr>
          <a:xfrm>
            <a:off x="76200" y="3048000"/>
            <a:ext cx="4343400" cy="3193220"/>
            <a:chOff x="293688" y="1537457"/>
            <a:chExt cx="4049712" cy="2951163"/>
          </a:xfrm>
        </p:grpSpPr>
        <p:pic>
          <p:nvPicPr>
            <p:cNvPr id="19" name="Picture 16" descr="lightscribe_GO film.jpg"/>
            <p:cNvPicPr>
              <a:picLocks noChangeAspect="1"/>
            </p:cNvPicPr>
            <p:nvPr/>
          </p:nvPicPr>
          <p:blipFill>
            <a:blip r:embed="rId6"/>
            <a:srcRect/>
            <a:stretch>
              <a:fillRect/>
            </a:stretch>
          </p:blipFill>
          <p:spPr bwMode="auto">
            <a:xfrm>
              <a:off x="293688" y="1537457"/>
              <a:ext cx="4049712" cy="2951163"/>
            </a:xfrm>
            <a:prstGeom prst="rect">
              <a:avLst/>
            </a:prstGeom>
            <a:noFill/>
            <a:ln w="9525">
              <a:noFill/>
              <a:miter lim="800000"/>
              <a:headEnd/>
              <a:tailEnd/>
            </a:ln>
          </p:spPr>
        </p:pic>
        <p:sp>
          <p:nvSpPr>
            <p:cNvPr id="20" name="TextBox 2"/>
            <p:cNvSpPr txBox="1">
              <a:spLocks noChangeArrowheads="1"/>
            </p:cNvSpPr>
            <p:nvPr/>
          </p:nvSpPr>
          <p:spPr bwMode="auto">
            <a:xfrm>
              <a:off x="1540250" y="1839337"/>
              <a:ext cx="1051012" cy="284446"/>
            </a:xfrm>
            <a:prstGeom prst="rect">
              <a:avLst/>
            </a:prstGeom>
            <a:solidFill>
              <a:schemeClr val="bg1"/>
            </a:solidFill>
            <a:ln w="9525">
              <a:noFill/>
              <a:miter lim="800000"/>
              <a:headEnd/>
              <a:tailEnd/>
            </a:ln>
          </p:spPr>
          <p:txBody>
            <a:bodyPr wrap="none">
              <a:prstTxWarp prst="textNoShape">
                <a:avLst/>
              </a:prstTxWarp>
              <a:spAutoFit/>
            </a:bodyPr>
            <a:lstStyle/>
            <a:p>
              <a:r>
                <a:rPr lang="en-US" sz="1400" dirty="0" smtClean="0"/>
                <a:t>780 </a:t>
              </a:r>
              <a:r>
                <a:rPr lang="en-US" sz="1400" dirty="0"/>
                <a:t>nm laser</a:t>
              </a:r>
            </a:p>
          </p:txBody>
        </p:sp>
      </p:grpSp>
      <p:pic>
        <p:nvPicPr>
          <p:cNvPr id="21" name="Picture 2" descr="C:\Users\maherk\Desktop\IMG_0389.JPG"/>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83650" y="3561488"/>
            <a:ext cx="3379349" cy="253451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22" name="Group 21"/>
          <p:cNvGrpSpPr/>
          <p:nvPr/>
        </p:nvGrpSpPr>
        <p:grpSpPr>
          <a:xfrm>
            <a:off x="5638800" y="980676"/>
            <a:ext cx="3352800" cy="2206143"/>
            <a:chOff x="5638800" y="849656"/>
            <a:chExt cx="3352800" cy="2206143"/>
          </a:xfrm>
        </p:grpSpPr>
        <p:pic>
          <p:nvPicPr>
            <p:cNvPr id="23" name="Picture 2" descr="http://www.hardwaresphere.com/wp-content/uploads/2009/09/lacie-portable-usb-dvd-writer-front-lightscribe.jp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38800" y="849656"/>
              <a:ext cx="3352800" cy="2206143"/>
            </a:xfrm>
            <a:prstGeom prst="rect">
              <a:avLst/>
            </a:prstGeom>
            <a:noFill/>
            <a:scene3d>
              <a:camera prst="orthographicFront">
                <a:rot lat="0" lon="0" rev="0"/>
              </a:camera>
              <a:lightRig rig="threePt" dir="t"/>
            </a:scene3d>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4" name="Picture 12" descr="http://www.lightscribe.cz/wp-content/632px-lightscribe-logosvg.png"/>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39100" y="913114"/>
              <a:ext cx="876300" cy="63226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nvGrpSpPr>
          <p:cNvPr id="25" name="Group 24"/>
          <p:cNvGrpSpPr/>
          <p:nvPr/>
        </p:nvGrpSpPr>
        <p:grpSpPr>
          <a:xfrm>
            <a:off x="244286" y="1049473"/>
            <a:ext cx="5089714" cy="1847615"/>
            <a:chOff x="3886200" y="1049473"/>
            <a:chExt cx="5089714" cy="1847615"/>
          </a:xfrm>
        </p:grpSpPr>
        <p:pic>
          <p:nvPicPr>
            <p:cNvPr id="26" name="Picture 6"/>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86200" y="1049473"/>
              <a:ext cx="5089714" cy="1813129"/>
            </a:xfrm>
            <a:prstGeom prst="rect">
              <a:avLst/>
            </a:prstGeom>
            <a:noFill/>
            <a:ln w="19050">
              <a:solidFill>
                <a:schemeClr val="tx1"/>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7" name="TextBox 26"/>
            <p:cNvSpPr txBox="1"/>
            <p:nvPr/>
          </p:nvSpPr>
          <p:spPr>
            <a:xfrm>
              <a:off x="6096000" y="2589311"/>
              <a:ext cx="1716752" cy="307777"/>
            </a:xfrm>
            <a:prstGeom prst="rect">
              <a:avLst/>
            </a:prstGeom>
            <a:noFill/>
          </p:spPr>
          <p:txBody>
            <a:bodyPr wrap="none" rtlCol="0">
              <a:spAutoFit/>
            </a:bodyPr>
            <a:lstStyle/>
            <a:p>
              <a:r>
                <a:rPr lang="en-US" sz="1400" dirty="0" smtClean="0">
                  <a:solidFill>
                    <a:schemeClr val="bg1"/>
                  </a:solidFill>
                </a:rPr>
                <a:t>www.lightscribe.com</a:t>
              </a:r>
              <a:endParaRPr lang="en-US" sz="1400" dirty="0">
                <a:solidFill>
                  <a:schemeClr val="bg1"/>
                </a:solidFill>
              </a:endParaRP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712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15" name="Title 1"/>
          <p:cNvSpPr txBox="1">
            <a:spLocks/>
          </p:cNvSpPr>
          <p:nvPr/>
        </p:nvSpPr>
        <p:spPr>
          <a:xfrm>
            <a:off x="76200" y="758825"/>
            <a:ext cx="9144000" cy="841375"/>
          </a:xfrm>
          <a:prstGeom prst="rect">
            <a:avLst/>
          </a:prstGeom>
        </p:spPr>
        <p:txBody>
          <a:bodyPr anchor="ctr"/>
          <a:lstStyle/>
          <a:p>
            <a:pPr algn="ctr" defTabSz="457200" fontAlgn="auto">
              <a:spcAft>
                <a:spcPts val="0"/>
              </a:spcAft>
              <a:defRPr/>
            </a:pPr>
            <a:endParaRPr lang="en-US" sz="3900" dirty="0">
              <a:solidFill>
                <a:srgbClr val="1D2A6F"/>
              </a:solidFill>
              <a:latin typeface="Times New Roman"/>
              <a:ea typeface="+mj-ea"/>
              <a:cs typeface="Times New Roman"/>
            </a:endParaRPr>
          </a:p>
        </p:txBody>
      </p:sp>
      <p:sp>
        <p:nvSpPr>
          <p:cNvPr id="3079" name="TextBox 17"/>
          <p:cNvSpPr txBox="1">
            <a:spLocks noChangeArrowheads="1"/>
          </p:cNvSpPr>
          <p:nvPr/>
        </p:nvSpPr>
        <p:spPr bwMode="auto">
          <a:xfrm>
            <a:off x="1271588" y="268288"/>
            <a:ext cx="6881812" cy="646112"/>
          </a:xfrm>
          <a:prstGeom prst="rect">
            <a:avLst/>
          </a:prstGeom>
          <a:noFill/>
          <a:ln w="9525">
            <a:noFill/>
            <a:miter lim="800000"/>
            <a:headEnd/>
            <a:tailEnd/>
          </a:ln>
        </p:spPr>
        <p:txBody>
          <a:bodyPr wrap="none">
            <a:prstTxWarp prst="textNoShape">
              <a:avLst/>
            </a:prstTxWarp>
            <a:spAutoFit/>
          </a:bodyPr>
          <a:lstStyle/>
          <a:p>
            <a:r>
              <a:rPr lang="en-US" sz="3600" dirty="0">
                <a:latin typeface="Times New Roman" pitchFamily="1" charset="0"/>
                <a:ea typeface="Times New Roman" pitchFamily="1" charset="0"/>
                <a:cs typeface="Times New Roman" pitchFamily="1" charset="0"/>
              </a:rPr>
              <a:t>All organic, flexible NO</a:t>
            </a:r>
            <a:r>
              <a:rPr lang="en-US" sz="3600" baseline="-25000" dirty="0">
                <a:latin typeface="Times New Roman" pitchFamily="1" charset="0"/>
                <a:ea typeface="Times New Roman" pitchFamily="1" charset="0"/>
                <a:cs typeface="Times New Roman" pitchFamily="1" charset="0"/>
              </a:rPr>
              <a:t>2</a:t>
            </a:r>
            <a:r>
              <a:rPr lang="en-US" sz="3600" dirty="0">
                <a:latin typeface="Times New Roman" pitchFamily="1" charset="0"/>
                <a:ea typeface="Times New Roman" pitchFamily="1" charset="0"/>
                <a:cs typeface="Times New Roman" pitchFamily="1" charset="0"/>
              </a:rPr>
              <a:t> gas sensor</a:t>
            </a:r>
          </a:p>
        </p:txBody>
      </p:sp>
      <p:pic>
        <p:nvPicPr>
          <p:cNvPr id="3080" name="Picture 33" descr="kanerlogo2"/>
          <p:cNvPicPr>
            <a:picLocks noChangeAspect="1" noChangeArrowheads="1"/>
          </p:cNvPicPr>
          <p:nvPr/>
        </p:nvPicPr>
        <p:blipFill>
          <a:blip r:embed="rId3"/>
          <a:srcRect/>
          <a:stretch>
            <a:fillRect/>
          </a:stretch>
        </p:blipFill>
        <p:spPr bwMode="auto">
          <a:xfrm>
            <a:off x="0" y="6248400"/>
            <a:ext cx="1525588" cy="609600"/>
          </a:xfrm>
          <a:prstGeom prst="rect">
            <a:avLst/>
          </a:prstGeom>
          <a:noFill/>
          <a:ln w="9525">
            <a:noFill/>
            <a:miter lim="800000"/>
            <a:headEnd/>
            <a:tailEnd/>
          </a:ln>
        </p:spPr>
      </p:pic>
      <p:grpSp>
        <p:nvGrpSpPr>
          <p:cNvPr id="2" name="Group 23"/>
          <p:cNvGrpSpPr>
            <a:grpSpLocks/>
          </p:cNvGrpSpPr>
          <p:nvPr/>
        </p:nvGrpSpPr>
        <p:grpSpPr bwMode="auto">
          <a:xfrm>
            <a:off x="0" y="0"/>
            <a:ext cx="9158288" cy="288925"/>
            <a:chOff x="0" y="0"/>
            <a:chExt cx="10160000" cy="304800"/>
          </a:xfrm>
        </p:grpSpPr>
        <p:pic>
          <p:nvPicPr>
            <p:cNvPr id="3083" name="Picture 7" descr="cnsi_logo"/>
            <p:cNvPicPr>
              <a:picLocks noChangeAspect="1" noChangeArrowheads="1"/>
            </p:cNvPicPr>
            <p:nvPr/>
          </p:nvPicPr>
          <p:blipFill>
            <a:blip r:embed="rId4"/>
            <a:srcRect/>
            <a:stretch>
              <a:fillRect/>
            </a:stretch>
          </p:blipFill>
          <p:spPr bwMode="auto">
            <a:xfrm>
              <a:off x="9067800" y="0"/>
              <a:ext cx="1092200" cy="304800"/>
            </a:xfrm>
            <a:prstGeom prst="rect">
              <a:avLst/>
            </a:prstGeom>
            <a:noFill/>
            <a:ln w="9525">
              <a:noFill/>
              <a:miter lim="800000"/>
              <a:headEnd/>
              <a:tailEnd/>
            </a:ln>
          </p:spPr>
        </p:pic>
        <p:sp>
          <p:nvSpPr>
            <p:cNvPr id="3084"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3082" name="Rectangle 24"/>
          <p:cNvSpPr>
            <a:spLocks noChangeArrowheads="1"/>
          </p:cNvSpPr>
          <p:nvPr/>
        </p:nvSpPr>
        <p:spPr bwMode="auto">
          <a:xfrm>
            <a:off x="6858000" y="6534149"/>
            <a:ext cx="2362200" cy="307777"/>
          </a:xfrm>
          <a:prstGeom prst="rect">
            <a:avLst/>
          </a:prstGeom>
          <a:noFill/>
          <a:ln w="9525">
            <a:noFill/>
            <a:miter lim="800000"/>
            <a:headEnd/>
            <a:tailEnd/>
          </a:ln>
        </p:spPr>
        <p:txBody>
          <a:bodyPr wrap="square">
            <a:prstTxWarp prst="textNoShape">
              <a:avLst/>
            </a:prstTxWarp>
            <a:spAutoFit/>
          </a:bodyPr>
          <a:lstStyle/>
          <a:p>
            <a:pPr algn="ctr"/>
            <a:r>
              <a:rPr lang="en-US" sz="1400" i="1" dirty="0">
                <a:latin typeface="Arial" pitchFamily="1" charset="0"/>
              </a:rPr>
              <a:t>ACS Nano </a:t>
            </a:r>
            <a:r>
              <a:rPr lang="en-US" sz="1400" b="1" i="1" dirty="0">
                <a:latin typeface="Arial" pitchFamily="1" charset="0"/>
              </a:rPr>
              <a:t>6</a:t>
            </a:r>
            <a:r>
              <a:rPr lang="en-US" sz="1400" i="1" dirty="0">
                <a:latin typeface="Arial" pitchFamily="1" charset="0"/>
              </a:rPr>
              <a:t>, 1395</a:t>
            </a:r>
            <a:r>
              <a:rPr lang="en-US" sz="1400" dirty="0">
                <a:latin typeface="Arial" pitchFamily="1" charset="0"/>
              </a:rPr>
              <a:t> (2012).</a:t>
            </a:r>
            <a:endParaRPr lang="en-US" sz="1500" dirty="0">
              <a:latin typeface="Arial" pitchFamily="1" charset="0"/>
            </a:endParaRPr>
          </a:p>
        </p:txBody>
      </p:sp>
      <p:pic>
        <p:nvPicPr>
          <p:cNvPr id="13" name="Picture 4" descr="C:\Users\maherk\Desktop\p.2_2.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81010" y="1085151"/>
            <a:ext cx="3895725" cy="44735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3" descr="C:\Users\maherk\Desktop\p.2_1.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1088326"/>
            <a:ext cx="4033837" cy="44704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6" name="TextBox 15"/>
          <p:cNvSpPr txBox="1"/>
          <p:nvPr/>
        </p:nvSpPr>
        <p:spPr>
          <a:xfrm>
            <a:off x="489533" y="5030585"/>
            <a:ext cx="1900877" cy="369332"/>
          </a:xfrm>
          <a:prstGeom prst="rect">
            <a:avLst/>
          </a:prstGeom>
          <a:noFill/>
        </p:spPr>
        <p:txBody>
          <a:bodyPr wrap="square" rtlCol="0">
            <a:spAutoFit/>
          </a:bodyPr>
          <a:lstStyle/>
          <a:p>
            <a:r>
              <a:rPr lang="en-US" dirty="0" smtClean="0">
                <a:solidFill>
                  <a:schemeClr val="bg1"/>
                </a:solidFill>
              </a:rPr>
              <a:t>Standard Image</a:t>
            </a:r>
            <a:endParaRPr lang="en-US" dirty="0">
              <a:solidFill>
                <a:schemeClr val="bg1"/>
              </a:solidFill>
            </a:endParaRPr>
          </a:p>
        </p:txBody>
      </p:sp>
      <p:sp>
        <p:nvSpPr>
          <p:cNvPr id="17" name="TextBox 16"/>
          <p:cNvSpPr txBox="1"/>
          <p:nvPr/>
        </p:nvSpPr>
        <p:spPr>
          <a:xfrm>
            <a:off x="5039070" y="5047154"/>
            <a:ext cx="2992809" cy="369332"/>
          </a:xfrm>
          <a:prstGeom prst="rect">
            <a:avLst/>
          </a:prstGeom>
          <a:noFill/>
        </p:spPr>
        <p:txBody>
          <a:bodyPr wrap="square" rtlCol="0">
            <a:spAutoFit/>
          </a:bodyPr>
          <a:lstStyle/>
          <a:p>
            <a:r>
              <a:rPr lang="en-US" dirty="0" smtClean="0">
                <a:solidFill>
                  <a:schemeClr val="bg1"/>
                </a:solidFill>
              </a:rPr>
              <a:t>Laser scribed graphene</a:t>
            </a:r>
            <a:endParaRPr lang="en-US" dirty="0">
              <a:solidFill>
                <a:schemeClr val="bg1"/>
              </a:solidFill>
            </a:endParaRPr>
          </a:p>
        </p:txBody>
      </p:sp>
      <p:sp>
        <p:nvSpPr>
          <p:cNvPr id="18" name="TextBox 17"/>
          <p:cNvSpPr txBox="1"/>
          <p:nvPr/>
        </p:nvSpPr>
        <p:spPr>
          <a:xfrm>
            <a:off x="1406036" y="5879068"/>
            <a:ext cx="5918169" cy="369332"/>
          </a:xfrm>
          <a:prstGeom prst="rect">
            <a:avLst/>
          </a:prstGeom>
          <a:noFill/>
        </p:spPr>
        <p:txBody>
          <a:bodyPr wrap="none" rtlCol="0">
            <a:spAutoFit/>
          </a:bodyPr>
          <a:lstStyle/>
          <a:p>
            <a:r>
              <a:rPr lang="en-US" dirty="0" smtClean="0"/>
              <a:t>Levels of reduction are directly related to the laser intensity  </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32020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15" name="Title 1"/>
          <p:cNvSpPr txBox="1">
            <a:spLocks/>
          </p:cNvSpPr>
          <p:nvPr/>
        </p:nvSpPr>
        <p:spPr>
          <a:xfrm>
            <a:off x="76200" y="758825"/>
            <a:ext cx="9144000" cy="841375"/>
          </a:xfrm>
          <a:prstGeom prst="rect">
            <a:avLst/>
          </a:prstGeom>
        </p:spPr>
        <p:txBody>
          <a:bodyPr anchor="ctr"/>
          <a:lstStyle/>
          <a:p>
            <a:pPr algn="ctr" defTabSz="457200" fontAlgn="auto">
              <a:spcAft>
                <a:spcPts val="0"/>
              </a:spcAft>
              <a:defRPr/>
            </a:pPr>
            <a:endParaRPr lang="en-US" sz="3900" dirty="0">
              <a:solidFill>
                <a:srgbClr val="1D2A6F"/>
              </a:solidFill>
              <a:latin typeface="Times New Roman"/>
              <a:ea typeface="+mj-ea"/>
              <a:cs typeface="Times New Roman"/>
            </a:endParaRPr>
          </a:p>
        </p:txBody>
      </p:sp>
      <p:pic>
        <p:nvPicPr>
          <p:cNvPr id="3076" name="Picture 2"/>
          <p:cNvPicPr>
            <a:picLocks noChangeAspect="1" noChangeArrowheads="1"/>
          </p:cNvPicPr>
          <p:nvPr/>
        </p:nvPicPr>
        <p:blipFill>
          <a:blip r:embed="rId3"/>
          <a:srcRect l="22025" t="11739" r="22720" b="21486"/>
          <a:stretch>
            <a:fillRect/>
          </a:stretch>
        </p:blipFill>
        <p:spPr bwMode="auto">
          <a:xfrm>
            <a:off x="4572000" y="990600"/>
            <a:ext cx="2751138" cy="2008188"/>
          </a:xfrm>
          <a:prstGeom prst="rect">
            <a:avLst/>
          </a:prstGeom>
          <a:noFill/>
          <a:ln w="9525">
            <a:solidFill>
              <a:srgbClr val="000000"/>
            </a:solidFill>
            <a:miter lim="800000"/>
            <a:headEnd/>
            <a:tailEnd/>
          </a:ln>
        </p:spPr>
      </p:pic>
      <p:pic>
        <p:nvPicPr>
          <p:cNvPr id="3077" name="Picture 20" descr="InterdigitedEGOa.jpg"/>
          <p:cNvPicPr>
            <a:picLocks noChangeAspect="1"/>
          </p:cNvPicPr>
          <p:nvPr/>
        </p:nvPicPr>
        <p:blipFill>
          <a:blip r:embed="rId4"/>
          <a:srcRect l="34016" t="51210" r="-6075" b="6839"/>
          <a:stretch>
            <a:fillRect/>
          </a:stretch>
        </p:blipFill>
        <p:spPr bwMode="auto">
          <a:xfrm>
            <a:off x="1604963" y="990600"/>
            <a:ext cx="2560637" cy="2008188"/>
          </a:xfrm>
          <a:prstGeom prst="rect">
            <a:avLst/>
          </a:prstGeom>
          <a:noFill/>
          <a:ln w="9525">
            <a:noFill/>
            <a:miter lim="800000"/>
            <a:headEnd/>
            <a:tailEnd/>
          </a:ln>
        </p:spPr>
      </p:pic>
      <p:pic>
        <p:nvPicPr>
          <p:cNvPr id="3078" name="Picture 4"/>
          <p:cNvPicPr>
            <a:picLocks noChangeAspect="1" noChangeArrowheads="1"/>
          </p:cNvPicPr>
          <p:nvPr/>
        </p:nvPicPr>
        <p:blipFill>
          <a:blip r:embed="rId5"/>
          <a:srcRect r="4836"/>
          <a:stretch>
            <a:fillRect/>
          </a:stretch>
        </p:blipFill>
        <p:spPr bwMode="auto">
          <a:xfrm>
            <a:off x="1654175" y="3160713"/>
            <a:ext cx="5661025" cy="3316287"/>
          </a:xfrm>
          <a:prstGeom prst="rect">
            <a:avLst/>
          </a:prstGeom>
          <a:solidFill>
            <a:srgbClr val="FFFFFF"/>
          </a:solidFill>
          <a:ln w="19050">
            <a:solidFill>
              <a:schemeClr val="tx1"/>
            </a:solidFill>
            <a:miter lim="800000"/>
            <a:headEnd/>
            <a:tailEnd/>
          </a:ln>
        </p:spPr>
      </p:pic>
      <p:sp>
        <p:nvSpPr>
          <p:cNvPr id="3079" name="TextBox 17"/>
          <p:cNvSpPr txBox="1">
            <a:spLocks noChangeArrowheads="1"/>
          </p:cNvSpPr>
          <p:nvPr/>
        </p:nvSpPr>
        <p:spPr bwMode="auto">
          <a:xfrm>
            <a:off x="1271588" y="268288"/>
            <a:ext cx="6881812" cy="646112"/>
          </a:xfrm>
          <a:prstGeom prst="rect">
            <a:avLst/>
          </a:prstGeom>
          <a:noFill/>
          <a:ln w="9525">
            <a:noFill/>
            <a:miter lim="800000"/>
            <a:headEnd/>
            <a:tailEnd/>
          </a:ln>
        </p:spPr>
        <p:txBody>
          <a:bodyPr wrap="none">
            <a:prstTxWarp prst="textNoShape">
              <a:avLst/>
            </a:prstTxWarp>
            <a:spAutoFit/>
          </a:bodyPr>
          <a:lstStyle/>
          <a:p>
            <a:r>
              <a:rPr lang="en-US" sz="3600" dirty="0">
                <a:latin typeface="Times New Roman" pitchFamily="1" charset="0"/>
                <a:ea typeface="Times New Roman" pitchFamily="1" charset="0"/>
                <a:cs typeface="Times New Roman" pitchFamily="1" charset="0"/>
              </a:rPr>
              <a:t>All organic, flexible NO</a:t>
            </a:r>
            <a:r>
              <a:rPr lang="en-US" sz="3600" baseline="-25000" dirty="0">
                <a:latin typeface="Times New Roman" pitchFamily="1" charset="0"/>
                <a:ea typeface="Times New Roman" pitchFamily="1" charset="0"/>
                <a:cs typeface="Times New Roman" pitchFamily="1" charset="0"/>
              </a:rPr>
              <a:t>2</a:t>
            </a:r>
            <a:r>
              <a:rPr lang="en-US" sz="3600" dirty="0">
                <a:latin typeface="Times New Roman" pitchFamily="1" charset="0"/>
                <a:ea typeface="Times New Roman" pitchFamily="1" charset="0"/>
                <a:cs typeface="Times New Roman" pitchFamily="1" charset="0"/>
              </a:rPr>
              <a:t> gas sensor</a:t>
            </a:r>
          </a:p>
        </p:txBody>
      </p:sp>
      <p:pic>
        <p:nvPicPr>
          <p:cNvPr id="3080" name="Picture 33" descr="kanerlogo2"/>
          <p:cNvPicPr>
            <a:picLocks noChangeAspect="1" noChangeArrowheads="1"/>
          </p:cNvPicPr>
          <p:nvPr/>
        </p:nvPicPr>
        <p:blipFill>
          <a:blip r:embed="rId6"/>
          <a:srcRect/>
          <a:stretch>
            <a:fillRect/>
          </a:stretch>
        </p:blipFill>
        <p:spPr bwMode="auto">
          <a:xfrm>
            <a:off x="0" y="6248400"/>
            <a:ext cx="1525588" cy="609600"/>
          </a:xfrm>
          <a:prstGeom prst="rect">
            <a:avLst/>
          </a:prstGeom>
          <a:noFill/>
          <a:ln w="9525">
            <a:noFill/>
            <a:miter lim="800000"/>
            <a:headEnd/>
            <a:tailEnd/>
          </a:ln>
        </p:spPr>
      </p:pic>
      <p:grpSp>
        <p:nvGrpSpPr>
          <p:cNvPr id="2" name="Group 23"/>
          <p:cNvGrpSpPr>
            <a:grpSpLocks/>
          </p:cNvGrpSpPr>
          <p:nvPr/>
        </p:nvGrpSpPr>
        <p:grpSpPr bwMode="auto">
          <a:xfrm>
            <a:off x="0" y="0"/>
            <a:ext cx="9158288" cy="288925"/>
            <a:chOff x="0" y="0"/>
            <a:chExt cx="10160000" cy="304800"/>
          </a:xfrm>
        </p:grpSpPr>
        <p:pic>
          <p:nvPicPr>
            <p:cNvPr id="3083" name="Picture 7" descr="cnsi_logo"/>
            <p:cNvPicPr>
              <a:picLocks noChangeAspect="1" noChangeArrowheads="1"/>
            </p:cNvPicPr>
            <p:nvPr/>
          </p:nvPicPr>
          <p:blipFill>
            <a:blip r:embed="rId7"/>
            <a:srcRect/>
            <a:stretch>
              <a:fillRect/>
            </a:stretch>
          </p:blipFill>
          <p:spPr bwMode="auto">
            <a:xfrm>
              <a:off x="9067800" y="0"/>
              <a:ext cx="1092200" cy="304800"/>
            </a:xfrm>
            <a:prstGeom prst="rect">
              <a:avLst/>
            </a:prstGeom>
            <a:noFill/>
            <a:ln w="9525">
              <a:noFill/>
              <a:miter lim="800000"/>
              <a:headEnd/>
              <a:tailEnd/>
            </a:ln>
          </p:spPr>
        </p:pic>
        <p:sp>
          <p:nvSpPr>
            <p:cNvPr id="3084"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3082" name="Rectangle 24"/>
          <p:cNvSpPr>
            <a:spLocks noChangeArrowheads="1"/>
          </p:cNvSpPr>
          <p:nvPr/>
        </p:nvSpPr>
        <p:spPr bwMode="auto">
          <a:xfrm>
            <a:off x="6858000" y="6534149"/>
            <a:ext cx="2362200" cy="307777"/>
          </a:xfrm>
          <a:prstGeom prst="rect">
            <a:avLst/>
          </a:prstGeom>
          <a:noFill/>
          <a:ln w="9525">
            <a:noFill/>
            <a:miter lim="800000"/>
            <a:headEnd/>
            <a:tailEnd/>
          </a:ln>
        </p:spPr>
        <p:txBody>
          <a:bodyPr wrap="square">
            <a:prstTxWarp prst="textNoShape">
              <a:avLst/>
            </a:prstTxWarp>
            <a:spAutoFit/>
          </a:bodyPr>
          <a:lstStyle/>
          <a:p>
            <a:pPr algn="ctr"/>
            <a:r>
              <a:rPr lang="en-US" sz="1400" i="1" dirty="0">
                <a:latin typeface="Arial" pitchFamily="1" charset="0"/>
              </a:rPr>
              <a:t>ACS Nano </a:t>
            </a:r>
            <a:r>
              <a:rPr lang="en-US" sz="1400" b="1" i="1" dirty="0">
                <a:latin typeface="Arial" pitchFamily="1" charset="0"/>
              </a:rPr>
              <a:t>6</a:t>
            </a:r>
            <a:r>
              <a:rPr lang="en-US" sz="1400" i="1" dirty="0">
                <a:latin typeface="Arial" pitchFamily="1" charset="0"/>
              </a:rPr>
              <a:t>, 1395</a:t>
            </a:r>
            <a:r>
              <a:rPr lang="en-US" sz="1400" dirty="0">
                <a:latin typeface="Arial" pitchFamily="1" charset="0"/>
              </a:rPr>
              <a:t> (2012).</a:t>
            </a:r>
            <a:endParaRPr lang="en-US" sz="1500" dirty="0">
              <a:latin typeface="Arial" pitchFamily="1"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4105" name="Rectangle 33"/>
          <p:cNvSpPr>
            <a:spLocks noChangeArrowheads="1"/>
          </p:cNvSpPr>
          <p:nvPr/>
        </p:nvSpPr>
        <p:spPr bwMode="auto">
          <a:xfrm>
            <a:off x="106363" y="238125"/>
            <a:ext cx="9037637" cy="523875"/>
          </a:xfrm>
          <a:prstGeom prst="rect">
            <a:avLst/>
          </a:prstGeom>
          <a:noFill/>
          <a:ln w="9525">
            <a:noFill/>
            <a:miter lim="800000"/>
            <a:headEnd/>
            <a:tailEnd/>
          </a:ln>
        </p:spPr>
        <p:txBody>
          <a:bodyPr wrap="none">
            <a:prstTxWarp prst="textNoShape">
              <a:avLst/>
            </a:prstTxWarp>
            <a:spAutoFit/>
          </a:bodyPr>
          <a:lstStyle/>
          <a:p>
            <a:r>
              <a:rPr lang="en-US" sz="2800" dirty="0">
                <a:latin typeface="Times New Roman" pitchFamily="1" charset="0"/>
                <a:ea typeface="Times New Roman" pitchFamily="1" charset="0"/>
                <a:cs typeface="Times New Roman" pitchFamily="1" charset="0"/>
              </a:rPr>
              <a:t>Electrochemical applications of laser scribed graphene (LSG)</a:t>
            </a:r>
          </a:p>
        </p:txBody>
      </p:sp>
      <p:pic>
        <p:nvPicPr>
          <p:cNvPr id="4106" name="Picture 33" descr="kanerlogo2"/>
          <p:cNvPicPr>
            <a:picLocks noChangeAspect="1" noChangeArrowheads="1"/>
          </p:cNvPicPr>
          <p:nvPr/>
        </p:nvPicPr>
        <p:blipFill>
          <a:blip r:embed="rId3"/>
          <a:srcRect/>
          <a:stretch>
            <a:fillRect/>
          </a:stretch>
        </p:blipFill>
        <p:spPr bwMode="auto">
          <a:xfrm>
            <a:off x="0" y="6248400"/>
            <a:ext cx="1525588" cy="609600"/>
          </a:xfrm>
          <a:prstGeom prst="rect">
            <a:avLst/>
          </a:prstGeom>
          <a:noFill/>
          <a:ln w="9525">
            <a:noFill/>
            <a:miter lim="800000"/>
            <a:headEnd/>
            <a:tailEnd/>
          </a:ln>
        </p:spPr>
      </p:pic>
      <p:grpSp>
        <p:nvGrpSpPr>
          <p:cNvPr id="7" name="Group 23"/>
          <p:cNvGrpSpPr>
            <a:grpSpLocks/>
          </p:cNvGrpSpPr>
          <p:nvPr/>
        </p:nvGrpSpPr>
        <p:grpSpPr bwMode="auto">
          <a:xfrm>
            <a:off x="0" y="0"/>
            <a:ext cx="9158288" cy="288925"/>
            <a:chOff x="0" y="0"/>
            <a:chExt cx="10160000" cy="304800"/>
          </a:xfrm>
        </p:grpSpPr>
        <p:pic>
          <p:nvPicPr>
            <p:cNvPr id="4109" name="Picture 7" descr="cnsi_logo"/>
            <p:cNvPicPr>
              <a:picLocks noChangeAspect="1" noChangeArrowheads="1"/>
            </p:cNvPicPr>
            <p:nvPr/>
          </p:nvPicPr>
          <p:blipFill>
            <a:blip r:embed="rId4"/>
            <a:srcRect/>
            <a:stretch>
              <a:fillRect/>
            </a:stretch>
          </p:blipFill>
          <p:spPr bwMode="auto">
            <a:xfrm>
              <a:off x="9067800" y="0"/>
              <a:ext cx="1092200" cy="304800"/>
            </a:xfrm>
            <a:prstGeom prst="rect">
              <a:avLst/>
            </a:prstGeom>
            <a:noFill/>
            <a:ln w="9525">
              <a:noFill/>
              <a:miter lim="800000"/>
              <a:headEnd/>
              <a:tailEnd/>
            </a:ln>
          </p:spPr>
        </p:pic>
        <p:sp>
          <p:nvSpPr>
            <p:cNvPr id="4110"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27" name="Rectangle 24"/>
          <p:cNvSpPr>
            <a:spLocks noChangeArrowheads="1"/>
          </p:cNvSpPr>
          <p:nvPr/>
        </p:nvSpPr>
        <p:spPr bwMode="auto">
          <a:xfrm>
            <a:off x="6858000" y="6534149"/>
            <a:ext cx="2362200" cy="307777"/>
          </a:xfrm>
          <a:prstGeom prst="rect">
            <a:avLst/>
          </a:prstGeom>
          <a:noFill/>
          <a:ln w="9525">
            <a:noFill/>
            <a:miter lim="800000"/>
            <a:headEnd/>
            <a:tailEnd/>
          </a:ln>
        </p:spPr>
        <p:txBody>
          <a:bodyPr wrap="square">
            <a:prstTxWarp prst="textNoShape">
              <a:avLst/>
            </a:prstTxWarp>
            <a:spAutoFit/>
          </a:bodyPr>
          <a:lstStyle/>
          <a:p>
            <a:pPr algn="ctr"/>
            <a:r>
              <a:rPr lang="en-US" sz="1400" i="1" dirty="0">
                <a:latin typeface="Arial" pitchFamily="1" charset="0"/>
              </a:rPr>
              <a:t>ACS Nano </a:t>
            </a:r>
            <a:r>
              <a:rPr lang="en-US" sz="1400" b="1" i="1" dirty="0">
                <a:latin typeface="Arial" pitchFamily="1" charset="0"/>
              </a:rPr>
              <a:t>6</a:t>
            </a:r>
            <a:r>
              <a:rPr lang="en-US" sz="1400" i="1" dirty="0">
                <a:latin typeface="Arial" pitchFamily="1" charset="0"/>
              </a:rPr>
              <a:t>, 1395</a:t>
            </a:r>
            <a:r>
              <a:rPr lang="en-US" sz="1400" dirty="0">
                <a:latin typeface="Arial" pitchFamily="1" charset="0"/>
              </a:rPr>
              <a:t> (2012).</a:t>
            </a:r>
            <a:endParaRPr lang="en-US" sz="1500" dirty="0">
              <a:latin typeface="Arial" pitchFamily="1" charset="0"/>
            </a:endParaRPr>
          </a:p>
        </p:txBody>
      </p:sp>
      <p:pic>
        <p:nvPicPr>
          <p:cNvPr id="31" name="Picture 30" descr="CVLCG.tif"/>
          <p:cNvPicPr>
            <a:picLocks noChangeAspect="1"/>
          </p:cNvPicPr>
          <p:nvPr/>
        </p:nvPicPr>
        <p:blipFill>
          <a:blip r:embed="rId5"/>
          <a:srcRect t="3867"/>
          <a:stretch>
            <a:fillRect/>
          </a:stretch>
        </p:blipFill>
        <p:spPr bwMode="auto">
          <a:xfrm>
            <a:off x="1066800" y="800100"/>
            <a:ext cx="4565650" cy="3030538"/>
          </a:xfrm>
          <a:prstGeom prst="rect">
            <a:avLst/>
          </a:prstGeom>
          <a:noFill/>
          <a:ln w="38100">
            <a:noFill/>
            <a:round/>
            <a:headEnd/>
            <a:tailEnd/>
          </a:ln>
        </p:spPr>
      </p:pic>
      <p:sp>
        <p:nvSpPr>
          <p:cNvPr id="32" name="TextBox 23"/>
          <p:cNvSpPr txBox="1">
            <a:spLocks noChangeArrowheads="1"/>
          </p:cNvSpPr>
          <p:nvPr/>
        </p:nvSpPr>
        <p:spPr bwMode="auto">
          <a:xfrm>
            <a:off x="1290637" y="3771900"/>
            <a:ext cx="4191000" cy="369888"/>
          </a:xfrm>
          <a:prstGeom prst="rect">
            <a:avLst/>
          </a:prstGeom>
          <a:noFill/>
          <a:ln w="9525">
            <a:noFill/>
            <a:miter lim="800000"/>
            <a:headEnd/>
            <a:tailEnd/>
          </a:ln>
        </p:spPr>
        <p:txBody>
          <a:bodyPr wrap="none">
            <a:prstTxWarp prst="textNoShape">
              <a:avLst/>
            </a:prstTxWarp>
            <a:spAutoFit/>
          </a:bodyPr>
          <a:lstStyle/>
          <a:p>
            <a:r>
              <a:rPr lang="en-US" dirty="0"/>
              <a:t>Ferro/</a:t>
            </a:r>
            <a:r>
              <a:rPr lang="en-US" dirty="0" err="1"/>
              <a:t>ferri</a:t>
            </a:r>
            <a:r>
              <a:rPr lang="en-US" dirty="0"/>
              <a:t>-cyanide</a:t>
            </a:r>
            <a:r>
              <a:rPr lang="en-US" baseline="30000" dirty="0"/>
              <a:t> </a:t>
            </a:r>
            <a:r>
              <a:rPr lang="en-US" dirty="0"/>
              <a:t>couple as a redox probe</a:t>
            </a:r>
          </a:p>
        </p:txBody>
      </p:sp>
      <p:grpSp>
        <p:nvGrpSpPr>
          <p:cNvPr id="33" name="Group 12"/>
          <p:cNvGrpSpPr>
            <a:grpSpLocks/>
          </p:cNvGrpSpPr>
          <p:nvPr/>
        </p:nvGrpSpPr>
        <p:grpSpPr bwMode="auto">
          <a:xfrm>
            <a:off x="1465262" y="4076700"/>
            <a:ext cx="3635375" cy="388938"/>
            <a:chOff x="2304311" y="6349477"/>
            <a:chExt cx="3634952" cy="388389"/>
          </a:xfrm>
        </p:grpSpPr>
        <p:sp>
          <p:nvSpPr>
            <p:cNvPr id="34" name="TextBox 25"/>
            <p:cNvSpPr txBox="1">
              <a:spLocks noChangeArrowheads="1"/>
            </p:cNvSpPr>
            <p:nvPr/>
          </p:nvSpPr>
          <p:spPr bwMode="auto">
            <a:xfrm>
              <a:off x="2304311" y="6353198"/>
              <a:ext cx="1017376" cy="369332"/>
            </a:xfrm>
            <a:prstGeom prst="rect">
              <a:avLst/>
            </a:prstGeom>
            <a:noFill/>
            <a:ln w="9525">
              <a:noFill/>
              <a:miter lim="800000"/>
              <a:headEnd/>
              <a:tailEnd/>
            </a:ln>
          </p:spPr>
          <p:txBody>
            <a:bodyPr wrap="none">
              <a:prstTxWarp prst="textNoShape">
                <a:avLst/>
              </a:prstTxWarp>
              <a:spAutoFit/>
            </a:bodyPr>
            <a:lstStyle/>
            <a:p>
              <a:r>
                <a:rPr lang="en-US" dirty="0"/>
                <a:t>Fe(CN)</a:t>
              </a:r>
              <a:r>
                <a:rPr lang="en-US" baseline="-25000" dirty="0"/>
                <a:t>6</a:t>
              </a:r>
              <a:r>
                <a:rPr lang="en-US" baseline="30000" dirty="0"/>
                <a:t>3</a:t>
              </a:r>
              <a:r>
                <a:rPr lang="en-US" sz="2000" baseline="30000" dirty="0"/>
                <a:t>- </a:t>
              </a:r>
              <a:r>
                <a:rPr lang="en-US" baseline="30000" dirty="0"/>
                <a:t>   </a:t>
              </a:r>
              <a:endParaRPr lang="en-US" baseline="-25000" dirty="0"/>
            </a:p>
          </p:txBody>
        </p:sp>
        <p:sp>
          <p:nvSpPr>
            <p:cNvPr id="35" name="Rectangle 26"/>
            <p:cNvSpPr>
              <a:spLocks noChangeArrowheads="1"/>
            </p:cNvSpPr>
            <p:nvPr/>
          </p:nvSpPr>
          <p:spPr bwMode="auto">
            <a:xfrm>
              <a:off x="4921887" y="6368534"/>
              <a:ext cx="1017376" cy="369332"/>
            </a:xfrm>
            <a:prstGeom prst="rect">
              <a:avLst/>
            </a:prstGeom>
            <a:noFill/>
            <a:ln w="9525">
              <a:noFill/>
              <a:miter lim="800000"/>
              <a:headEnd/>
              <a:tailEnd/>
            </a:ln>
          </p:spPr>
          <p:txBody>
            <a:bodyPr wrap="none">
              <a:prstTxWarp prst="textNoShape">
                <a:avLst/>
              </a:prstTxWarp>
              <a:spAutoFit/>
            </a:bodyPr>
            <a:lstStyle/>
            <a:p>
              <a:r>
                <a:rPr lang="en-US"/>
                <a:t>Fe(CN)</a:t>
              </a:r>
              <a:r>
                <a:rPr lang="en-US" baseline="-25000"/>
                <a:t>6</a:t>
              </a:r>
              <a:r>
                <a:rPr lang="en-US" baseline="30000"/>
                <a:t>4</a:t>
              </a:r>
              <a:r>
                <a:rPr lang="en-US" sz="2000" baseline="30000"/>
                <a:t>-</a:t>
              </a:r>
              <a:endParaRPr lang="en-US" sz="2000" baseline="-25000"/>
            </a:p>
          </p:txBody>
        </p:sp>
        <p:cxnSp>
          <p:nvCxnSpPr>
            <p:cNvPr id="40" name="Straight Arrow Connector 39"/>
            <p:cNvCxnSpPr>
              <a:cxnSpLocks noChangeShapeType="1"/>
            </p:cNvCxnSpPr>
            <p:nvPr/>
          </p:nvCxnSpPr>
          <p:spPr bwMode="auto">
            <a:xfrm>
              <a:off x="4182533" y="6605596"/>
              <a:ext cx="566633" cy="1588"/>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p:spPr>
        </p:cxnSp>
        <p:sp>
          <p:nvSpPr>
            <p:cNvPr id="41" name="Plus 28"/>
            <p:cNvSpPr>
              <a:spLocks noChangeAspect="1"/>
            </p:cNvSpPr>
            <p:nvPr/>
          </p:nvSpPr>
          <p:spPr bwMode="auto">
            <a:xfrm>
              <a:off x="3360041" y="6517211"/>
              <a:ext cx="190246" cy="143369"/>
            </a:xfrm>
            <a:custGeom>
              <a:avLst/>
              <a:gdLst>
                <a:gd name="T0" fmla="*/ 25217 w 190246"/>
                <a:gd name="T1" fmla="*/ 54824 h 143369"/>
                <a:gd name="T2" fmla="*/ 78263 w 190246"/>
                <a:gd name="T3" fmla="*/ 54824 h 143369"/>
                <a:gd name="T4" fmla="*/ 78263 w 190246"/>
                <a:gd name="T5" fmla="*/ 19004 h 143369"/>
                <a:gd name="T6" fmla="*/ 111983 w 190246"/>
                <a:gd name="T7" fmla="*/ 19004 h 143369"/>
                <a:gd name="T8" fmla="*/ 111983 w 190246"/>
                <a:gd name="T9" fmla="*/ 54824 h 143369"/>
                <a:gd name="T10" fmla="*/ 165029 w 190246"/>
                <a:gd name="T11" fmla="*/ 54824 h 143369"/>
                <a:gd name="T12" fmla="*/ 165029 w 190246"/>
                <a:gd name="T13" fmla="*/ 88545 h 143369"/>
                <a:gd name="T14" fmla="*/ 111983 w 190246"/>
                <a:gd name="T15" fmla="*/ 88545 h 143369"/>
                <a:gd name="T16" fmla="*/ 111983 w 190246"/>
                <a:gd name="T17" fmla="*/ 124365 h 143369"/>
                <a:gd name="T18" fmla="*/ 78263 w 190246"/>
                <a:gd name="T19" fmla="*/ 124365 h 143369"/>
                <a:gd name="T20" fmla="*/ 78263 w 190246"/>
                <a:gd name="T21" fmla="*/ 88545 h 143369"/>
                <a:gd name="T22" fmla="*/ 25217 w 190246"/>
                <a:gd name="T23" fmla="*/ 88545 h 143369"/>
                <a:gd name="T24" fmla="*/ 25217 w 190246"/>
                <a:gd name="T25" fmla="*/ 54824 h 1433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0246" h="143369">
                  <a:moveTo>
                    <a:pt x="25217" y="54824"/>
                  </a:moveTo>
                  <a:lnTo>
                    <a:pt x="78263" y="54824"/>
                  </a:lnTo>
                  <a:lnTo>
                    <a:pt x="78263" y="19004"/>
                  </a:lnTo>
                  <a:lnTo>
                    <a:pt x="111983" y="19004"/>
                  </a:lnTo>
                  <a:lnTo>
                    <a:pt x="111983" y="54824"/>
                  </a:lnTo>
                  <a:lnTo>
                    <a:pt x="165029" y="54824"/>
                  </a:lnTo>
                  <a:lnTo>
                    <a:pt x="165029" y="88545"/>
                  </a:lnTo>
                  <a:lnTo>
                    <a:pt x="111983" y="88545"/>
                  </a:lnTo>
                  <a:lnTo>
                    <a:pt x="111983" y="124365"/>
                  </a:lnTo>
                  <a:lnTo>
                    <a:pt x="78263" y="124365"/>
                  </a:lnTo>
                  <a:lnTo>
                    <a:pt x="78263" y="88545"/>
                  </a:lnTo>
                  <a:lnTo>
                    <a:pt x="25217" y="88545"/>
                  </a:lnTo>
                  <a:lnTo>
                    <a:pt x="25217" y="54824"/>
                  </a:lnTo>
                  <a:close/>
                </a:path>
              </a:pathLst>
            </a:custGeom>
            <a:solidFill>
              <a:schemeClr val="tx1"/>
            </a:solidFill>
            <a:ln w="9525" cap="flat" cmpd="sng">
              <a:noFill/>
              <a:prstDash val="solid"/>
              <a:round/>
              <a:headEnd/>
              <a:tailEnd/>
            </a:ln>
            <a:effectLst>
              <a:outerShdw blurRad="40000" dist="23000" dir="5400000" rotWithShape="0">
                <a:srgbClr val="000000">
                  <a:alpha val="34999"/>
                </a:srgbClr>
              </a:outerShdw>
            </a:effectLst>
          </p:spPr>
          <p:txBody>
            <a:bodyPr anchor="ctr">
              <a:prstTxWarp prst="textNoShape">
                <a:avLst/>
              </a:prstTxWarp>
            </a:bodyPr>
            <a:lstStyle/>
            <a:p>
              <a:endParaRPr lang="en-US"/>
            </a:p>
          </p:txBody>
        </p:sp>
        <p:sp>
          <p:nvSpPr>
            <p:cNvPr id="42" name="TextBox 29"/>
            <p:cNvSpPr txBox="1">
              <a:spLocks noChangeArrowheads="1"/>
            </p:cNvSpPr>
            <p:nvPr/>
          </p:nvSpPr>
          <p:spPr bwMode="auto">
            <a:xfrm>
              <a:off x="3640666" y="6349477"/>
              <a:ext cx="351866" cy="369332"/>
            </a:xfrm>
            <a:prstGeom prst="rect">
              <a:avLst/>
            </a:prstGeom>
            <a:noFill/>
            <a:ln w="9525">
              <a:noFill/>
              <a:miter lim="800000"/>
              <a:headEnd/>
              <a:tailEnd/>
            </a:ln>
          </p:spPr>
          <p:txBody>
            <a:bodyPr wrap="none">
              <a:prstTxWarp prst="textNoShape">
                <a:avLst/>
              </a:prstTxWarp>
              <a:spAutoFit/>
            </a:bodyPr>
            <a:lstStyle/>
            <a:p>
              <a:r>
                <a:rPr lang="en-US"/>
                <a:t>e</a:t>
              </a:r>
              <a:r>
                <a:rPr lang="en-US" sz="2000" baseline="30000"/>
                <a:t>-</a:t>
              </a:r>
              <a:endParaRPr lang="en-US" sz="2000"/>
            </a:p>
          </p:txBody>
        </p:sp>
      </p:grpSp>
      <p:pic>
        <p:nvPicPr>
          <p:cNvPr id="43" name="Picture 72" descr="&#10;E = E^0 - \frac{0.05916\mbox{ V}}{z} \log_{10}\frac{a_\text{Red}}{a_\text{Ox}}.&#10;"/>
          <p:cNvPicPr>
            <a:picLocks noChangeAspect="1" noChangeArrowheads="1"/>
          </p:cNvPicPr>
          <p:nvPr/>
        </p:nvPicPr>
        <p:blipFill>
          <a:blip r:embed="rId6"/>
          <a:srcRect/>
          <a:stretch>
            <a:fillRect/>
          </a:stretch>
        </p:blipFill>
        <p:spPr bwMode="auto">
          <a:xfrm>
            <a:off x="1798637" y="4457700"/>
            <a:ext cx="2921000" cy="500063"/>
          </a:xfrm>
          <a:prstGeom prst="rect">
            <a:avLst/>
          </a:prstGeom>
          <a:noFill/>
          <a:ln w="9525">
            <a:noFill/>
            <a:miter lim="800000"/>
            <a:headEnd/>
            <a:tailEnd/>
          </a:ln>
        </p:spPr>
      </p:pic>
      <p:grpSp>
        <p:nvGrpSpPr>
          <p:cNvPr id="44" name="Group 5"/>
          <p:cNvGrpSpPr>
            <a:grpSpLocks/>
          </p:cNvGrpSpPr>
          <p:nvPr/>
        </p:nvGrpSpPr>
        <p:grpSpPr bwMode="auto">
          <a:xfrm>
            <a:off x="3043237" y="723900"/>
            <a:ext cx="2743200" cy="2735263"/>
            <a:chOff x="2590800" y="762000"/>
            <a:chExt cx="2743200" cy="2734364"/>
          </a:xfrm>
        </p:grpSpPr>
        <p:grpSp>
          <p:nvGrpSpPr>
            <p:cNvPr id="45" name="Group 33"/>
            <p:cNvGrpSpPr>
              <a:grpSpLocks/>
            </p:cNvGrpSpPr>
            <p:nvPr/>
          </p:nvGrpSpPr>
          <p:grpSpPr bwMode="auto">
            <a:xfrm>
              <a:off x="2590800" y="838200"/>
              <a:ext cx="731520" cy="2658164"/>
              <a:chOff x="2590800" y="1143000"/>
              <a:chExt cx="731520" cy="2658164"/>
            </a:xfrm>
          </p:grpSpPr>
          <p:grpSp>
            <p:nvGrpSpPr>
              <p:cNvPr id="47" name="Group 34"/>
              <p:cNvGrpSpPr>
                <a:grpSpLocks/>
              </p:cNvGrpSpPr>
              <p:nvPr/>
            </p:nvGrpSpPr>
            <p:grpSpPr bwMode="auto">
              <a:xfrm>
                <a:off x="2880360" y="1143000"/>
                <a:ext cx="167640" cy="2658164"/>
                <a:chOff x="2880360" y="1143000"/>
                <a:chExt cx="167640" cy="2658164"/>
              </a:xfrm>
            </p:grpSpPr>
            <p:cxnSp>
              <p:nvCxnSpPr>
                <p:cNvPr id="50" name="Straight Connector 49"/>
                <p:cNvCxnSpPr/>
                <p:nvPr/>
              </p:nvCxnSpPr>
              <p:spPr>
                <a:xfrm>
                  <a:off x="3048000" y="1142975"/>
                  <a:ext cx="0" cy="265818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879725" y="1142975"/>
                  <a:ext cx="1588" cy="265818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48" name="Straight Arrow Connector 47"/>
              <p:cNvCxnSpPr/>
              <p:nvPr/>
            </p:nvCxnSpPr>
            <p:spPr>
              <a:xfrm>
                <a:off x="2590800" y="1219150"/>
                <a:ext cx="2746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3048000" y="1219150"/>
                <a:ext cx="2746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46" name="TextBox 39"/>
            <p:cNvSpPr txBox="1">
              <a:spLocks noChangeArrowheads="1"/>
            </p:cNvSpPr>
            <p:nvPr/>
          </p:nvSpPr>
          <p:spPr bwMode="auto">
            <a:xfrm>
              <a:off x="3325052" y="762000"/>
              <a:ext cx="2008948" cy="307777"/>
            </a:xfrm>
            <a:prstGeom prst="rect">
              <a:avLst/>
            </a:prstGeom>
            <a:noFill/>
            <a:ln w="9525">
              <a:noFill/>
              <a:miter lim="800000"/>
              <a:headEnd/>
              <a:tailEnd/>
            </a:ln>
          </p:spPr>
          <p:txBody>
            <a:bodyPr wrap="none">
              <a:prstTxWarp prst="textNoShape">
                <a:avLst/>
              </a:prstTxWarp>
              <a:spAutoFit/>
            </a:bodyPr>
            <a:lstStyle/>
            <a:p>
              <a:r>
                <a:rPr lang="en-US" sz="1400">
                  <a:solidFill>
                    <a:srgbClr val="FF0000"/>
                  </a:solidFill>
                </a:rPr>
                <a:t>ΔE = 0.0595 V at 10 mV/s</a:t>
              </a:r>
            </a:p>
          </p:txBody>
        </p:sp>
      </p:gr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graphicFrame>
            <p:nvGraphicFramePr>
              <p:cNvPr id="52" name="Table 51"/>
              <p:cNvGraphicFramePr>
                <a:graphicFrameLocks noGrp="1"/>
              </p:cNvGraphicFramePr>
              <p:nvPr>
                <p:extLst>
                  <p:ext uri="{D42A27DB-BD31-4B8C-83A1-F6EECF244321}">
                    <p14:modId xmlns:p14="http://schemas.microsoft.com/office/powerpoint/2010/main" val="2219683030"/>
                  </p:ext>
                </p:extLst>
              </p:nvPr>
            </p:nvGraphicFramePr>
            <p:xfrm>
              <a:off x="1585119" y="5044440"/>
              <a:ext cx="6096000" cy="1432560"/>
            </p:xfrm>
            <a:graphic>
              <a:graphicData uri="http://schemas.openxmlformats.org/drawingml/2006/table">
                <a:tbl>
                  <a:tblPr firstRow="1" bandRow="1">
                    <a:tableStyleId>{7DF18680-E054-41AD-8BC1-D1AEF772440D}</a:tableStyleId>
                  </a:tblPr>
                  <a:tblGrid>
                    <a:gridCol w="921160"/>
                    <a:gridCol w="1360812"/>
                    <a:gridCol w="1866439"/>
                    <a:gridCol w="1947589"/>
                  </a:tblGrid>
                  <a:tr h="249117">
                    <a:tc>
                      <a:txBody>
                        <a:bodyPr/>
                        <a:lstStyle/>
                        <a:p>
                          <a:pPr algn="ctr"/>
                          <a:endParaRPr lang="en-US" sz="1600" dirty="0"/>
                        </a:p>
                      </a:txBody>
                      <a:tcPr/>
                    </a:tc>
                    <a:tc>
                      <a:txBody>
                        <a:bodyPr/>
                        <a:lstStyle/>
                        <a:p>
                          <a:pPr algn="ctr"/>
                          <a:r>
                            <a:rPr lang="en-US" sz="1600" dirty="0" smtClean="0"/>
                            <a:t>Graphite</a:t>
                          </a:r>
                          <a:endParaRPr lang="en-US" sz="1600" dirty="0"/>
                        </a:p>
                      </a:txBody>
                      <a:tcPr/>
                    </a:tc>
                    <a:tc>
                      <a:txBody>
                        <a:bodyPr/>
                        <a:lstStyle/>
                        <a:p>
                          <a:pPr algn="ctr"/>
                          <a:r>
                            <a:rPr lang="en-US" sz="1600" dirty="0" smtClean="0"/>
                            <a:t>CNT</a:t>
                          </a:r>
                          <a:endParaRPr lang="en-US" sz="1600" dirty="0"/>
                        </a:p>
                      </a:txBody>
                      <a:tcPr/>
                    </a:tc>
                    <a:tc>
                      <a:txBody>
                        <a:bodyPr/>
                        <a:lstStyle/>
                        <a:p>
                          <a:pPr algn="ctr"/>
                          <a:r>
                            <a:rPr lang="en-US" sz="1600" dirty="0" smtClean="0"/>
                            <a:t>LSG</a:t>
                          </a:r>
                          <a:endParaRPr lang="en-US" sz="1600" dirty="0"/>
                        </a:p>
                      </a:txBody>
                      <a:tcPr/>
                    </a:tc>
                  </a:tr>
                  <a:tr h="4165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lang="en-US" sz="1800" i="1" kern="1200" smtClean="0">
                                      <a:effectLst/>
                                      <a:latin typeface="Cambria Math"/>
                                    </a:rPr>
                                  </m:ctrlPr>
                                </m:sSubSupPr>
                                <m:e>
                                  <m:r>
                                    <a:rPr lang="en-US" sz="1800" kern="1200">
                                      <a:effectLst/>
                                      <a:latin typeface="Cambria Math"/>
                                    </a:rPr>
                                    <m:t>𝑘</m:t>
                                  </m:r>
                                </m:e>
                                <m:sub>
                                  <m:r>
                                    <a:rPr lang="en-US" sz="1800" kern="1200">
                                      <a:effectLst/>
                                      <a:latin typeface="Cambria Math"/>
                                    </a:rPr>
                                    <m:t>𝑜𝑏𝑠</m:t>
                                  </m:r>
                                </m:sub>
                                <m:sup>
                                  <m:r>
                                    <a:rPr lang="en-US" sz="1800" kern="1200">
                                      <a:effectLst/>
                                      <a:latin typeface="Cambria Math"/>
                                    </a:rPr>
                                    <m:t>𝑜</m:t>
                                  </m:r>
                                </m:sup>
                              </m:sSubSup>
                            </m:oMath>
                          </a14:m>
                          <a:r>
                            <a:rPr lang="en-US" sz="1800" kern="1200" dirty="0" smtClean="0">
                              <a:effectLst/>
                            </a:rPr>
                            <a:t> </a:t>
                          </a:r>
                          <a:r>
                            <a:rPr lang="en-US" sz="1400" kern="1200" dirty="0" smtClean="0">
                              <a:effectLst/>
                            </a:rPr>
                            <a:t>(cm s</a:t>
                          </a:r>
                          <a:r>
                            <a:rPr lang="en-US" sz="1400" kern="1200" baseline="30000" dirty="0" smtClean="0">
                              <a:effectLst/>
                            </a:rPr>
                            <a:t>-1</a:t>
                          </a:r>
                          <a:r>
                            <a:rPr lang="en-US" sz="1400" kern="1200" dirty="0" smtClean="0">
                              <a:effectLst/>
                            </a:rPr>
                            <a:t>)</a:t>
                          </a:r>
                          <a:endParaRPr lang="en-US" sz="1400" kern="1200" dirty="0">
                            <a:solidFill>
                              <a:schemeClr val="dk1"/>
                            </a:solidFill>
                            <a:effectLst/>
                            <a:latin typeface="Cambria Math" pitchFamily="18" charset="0"/>
                            <a:ea typeface="Cambria Math" pitchFamily="18" charset="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kern="1200" smtClean="0">
                                    <a:effectLst/>
                                    <a:latin typeface="Cambria Math"/>
                                  </a:rPr>
                                  <m:t>1</m:t>
                                </m:r>
                                <m:r>
                                  <a:rPr lang="en-US" sz="1400" kern="1200" smtClean="0">
                                    <a:effectLst/>
                                    <a:latin typeface="Cambria Math"/>
                                  </a:rPr>
                                  <m:t>.</m:t>
                                </m:r>
                                <m:r>
                                  <a:rPr lang="en-US" sz="1400" kern="1200" smtClean="0">
                                    <a:effectLst/>
                                    <a:latin typeface="Cambria Math"/>
                                  </a:rPr>
                                  <m:t>26</m:t>
                                </m:r>
                                <m:r>
                                  <a:rPr lang="en-US" sz="1400" kern="1200" smtClean="0">
                                    <a:effectLst/>
                                    <a:latin typeface="Cambria Math"/>
                                  </a:rPr>
                                  <m:t> ×</m:t>
                                </m:r>
                                <m:sSup>
                                  <m:sSupPr>
                                    <m:ctrlPr>
                                      <a:rPr lang="en-US" sz="1400" i="1" kern="1200">
                                        <a:effectLst/>
                                        <a:latin typeface="Cambria Math"/>
                                      </a:rPr>
                                    </m:ctrlPr>
                                  </m:sSupPr>
                                  <m:e>
                                    <m:r>
                                      <a:rPr lang="en-US" sz="1400" kern="1200">
                                        <a:effectLst/>
                                        <a:latin typeface="Cambria Math"/>
                                      </a:rPr>
                                      <m:t>10</m:t>
                                    </m:r>
                                  </m:e>
                                  <m:sup>
                                    <m:r>
                                      <a:rPr lang="en-US" sz="1400" kern="1200" smtClean="0">
                                        <a:effectLst/>
                                        <a:latin typeface="Cambria Math"/>
                                      </a:rPr>
                                      <m:t>−</m:t>
                                    </m:r>
                                    <m:r>
                                      <a:rPr lang="en-US" sz="1400" kern="1200">
                                        <a:effectLst/>
                                        <a:latin typeface="Cambria Math"/>
                                      </a:rPr>
                                      <m:t>4</m:t>
                                    </m:r>
                                  </m:sup>
                                </m:sSup>
                              </m:oMath>
                            </m:oMathPara>
                          </a14:m>
                          <a:endParaRPr lang="en-US" sz="1400" kern="1200" dirty="0">
                            <a:solidFill>
                              <a:schemeClr val="dk1"/>
                            </a:solidFill>
                            <a:effectLst/>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kern="1200" smtClean="0">
                                    <a:effectLst/>
                                    <a:latin typeface="Cambria Math"/>
                                  </a:rPr>
                                  <m:t>8</m:t>
                                </m:r>
                                <m:r>
                                  <a:rPr lang="en-US" sz="1400" kern="1200" smtClean="0">
                                    <a:effectLst/>
                                    <a:latin typeface="Cambria Math"/>
                                  </a:rPr>
                                  <m:t>.</m:t>
                                </m:r>
                                <m:r>
                                  <a:rPr lang="en-US" sz="1400" kern="1200" smtClean="0">
                                    <a:effectLst/>
                                    <a:latin typeface="Cambria Math"/>
                                  </a:rPr>
                                  <m:t>34</m:t>
                                </m:r>
                                <m:r>
                                  <a:rPr lang="en-US" sz="1400" kern="1200" smtClean="0">
                                    <a:effectLst/>
                                    <a:latin typeface="Cambria Math"/>
                                  </a:rPr>
                                  <m:t> ×</m:t>
                                </m:r>
                                <m:sSup>
                                  <m:sSupPr>
                                    <m:ctrlPr>
                                      <a:rPr lang="en-US" sz="1400" i="1" kern="1200">
                                        <a:effectLst/>
                                        <a:latin typeface="Cambria Math"/>
                                      </a:rPr>
                                    </m:ctrlPr>
                                  </m:sSupPr>
                                  <m:e>
                                    <m:r>
                                      <a:rPr lang="en-US" sz="1400" kern="1200">
                                        <a:effectLst/>
                                        <a:latin typeface="Cambria Math"/>
                                      </a:rPr>
                                      <m:t>10</m:t>
                                    </m:r>
                                  </m:e>
                                  <m:sup>
                                    <m:r>
                                      <a:rPr lang="en-US" sz="1400" kern="1200">
                                        <a:effectLst/>
                                        <a:latin typeface="Cambria Math"/>
                                      </a:rPr>
                                      <m:t>−</m:t>
                                    </m:r>
                                    <m:r>
                                      <a:rPr lang="en-US" sz="1400" kern="1200">
                                        <a:effectLst/>
                                        <a:latin typeface="Cambria Math"/>
                                      </a:rPr>
                                      <m:t>5</m:t>
                                    </m:r>
                                  </m:sup>
                                </m:sSup>
                              </m:oMath>
                            </m:oMathPara>
                          </a14:m>
                          <a:endParaRPr lang="en-US" sz="1400" kern="1200"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400" kern="1200" smtClean="0">
                                  <a:effectLst/>
                                  <a:latin typeface="Cambria Math"/>
                                </a:rPr>
                                <m:t>3</m:t>
                              </m:r>
                              <m:r>
                                <a:rPr lang="en-US" sz="1400" kern="1200" smtClean="0">
                                  <a:effectLst/>
                                  <a:latin typeface="Cambria Math"/>
                                </a:rPr>
                                <m:t>.</m:t>
                              </m:r>
                              <m:r>
                                <a:rPr lang="en-US" sz="1400" kern="1200" smtClean="0">
                                  <a:effectLst/>
                                  <a:latin typeface="Cambria Math"/>
                                </a:rPr>
                                <m:t>67</m:t>
                              </m:r>
                              <m:r>
                                <a:rPr lang="en-US" sz="1400" kern="1200" smtClean="0">
                                  <a:effectLst/>
                                  <a:latin typeface="Cambria Math"/>
                                </a:rPr>
                                <m:t> ×</m:t>
                              </m:r>
                              <m:sSup>
                                <m:sSupPr>
                                  <m:ctrlPr>
                                    <a:rPr lang="en-US" sz="1400" i="1" kern="1200">
                                      <a:effectLst/>
                                      <a:latin typeface="Cambria Math"/>
                                    </a:rPr>
                                  </m:ctrlPr>
                                </m:sSupPr>
                                <m:e>
                                  <m:r>
                                    <a:rPr lang="en-US" sz="1400" kern="1200">
                                      <a:effectLst/>
                                      <a:latin typeface="Cambria Math"/>
                                    </a:rPr>
                                    <m:t>10</m:t>
                                  </m:r>
                                </m:e>
                                <m:sup>
                                  <m:r>
                                    <a:rPr lang="en-US" sz="1400" kern="1200">
                                      <a:effectLst/>
                                      <a:latin typeface="Cambria Math"/>
                                    </a:rPr>
                                    <m:t>−</m:t>
                                  </m:r>
                                  <m:r>
                                    <a:rPr lang="en-US" sz="1400" kern="1200">
                                      <a:effectLst/>
                                      <a:latin typeface="Cambria Math"/>
                                    </a:rPr>
                                    <m:t>3</m:t>
                                  </m:r>
                                </m:sup>
                              </m:sSup>
                            </m:oMath>
                          </a14:m>
                          <a:r>
                            <a:rPr lang="en-US" sz="1400" kern="1200" dirty="0" smtClean="0">
                              <a:effectLst/>
                            </a:rPr>
                            <a:t>*</a:t>
                          </a:r>
                          <a:endParaRPr lang="en-US" sz="1400" kern="1200" dirty="0">
                            <a:solidFill>
                              <a:schemeClr val="dk1"/>
                            </a:solidFill>
                            <a:effectLst/>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kern="1200" smtClean="0">
                                    <a:effectLst/>
                                    <a:latin typeface="Cambria Math"/>
                                  </a:rPr>
                                  <m:t>1</m:t>
                                </m:r>
                                <m:r>
                                  <a:rPr lang="en-US" sz="1400" kern="1200" smtClean="0">
                                    <a:effectLst/>
                                    <a:latin typeface="Cambria Math"/>
                                  </a:rPr>
                                  <m:t>.</m:t>
                                </m:r>
                                <m:r>
                                  <a:rPr lang="en-US" sz="1400" kern="1200" smtClean="0">
                                    <a:effectLst/>
                                    <a:latin typeface="Cambria Math"/>
                                  </a:rPr>
                                  <m:t>33</m:t>
                                </m:r>
                                <m:r>
                                  <a:rPr lang="en-US" sz="1400" kern="1200" smtClean="0">
                                    <a:effectLst/>
                                    <a:latin typeface="Cambria Math"/>
                                  </a:rPr>
                                  <m:t> ×</m:t>
                                </m:r>
                                <m:sSup>
                                  <m:sSupPr>
                                    <m:ctrlPr>
                                      <a:rPr lang="en-US" sz="1400" i="1" kern="1200">
                                        <a:effectLst/>
                                        <a:latin typeface="Cambria Math"/>
                                      </a:rPr>
                                    </m:ctrlPr>
                                  </m:sSupPr>
                                  <m:e>
                                    <m:r>
                                      <a:rPr lang="en-US" sz="1400" kern="1200">
                                        <a:effectLst/>
                                        <a:latin typeface="Cambria Math"/>
                                      </a:rPr>
                                      <m:t>10</m:t>
                                    </m:r>
                                  </m:e>
                                  <m:sup>
                                    <m:r>
                                      <a:rPr lang="en-US" sz="1400" kern="1200" smtClean="0">
                                        <a:effectLst/>
                                        <a:latin typeface="Cambria Math"/>
                                      </a:rPr>
                                      <m:t>−</m:t>
                                    </m:r>
                                    <m:r>
                                      <a:rPr lang="en-US" sz="1400" kern="1200">
                                        <a:effectLst/>
                                        <a:latin typeface="Cambria Math"/>
                                      </a:rPr>
                                      <m:t>2</m:t>
                                    </m:r>
                                  </m:sup>
                                </m:sSup>
                              </m:oMath>
                            </m:oMathPara>
                          </a14:m>
                          <a:endParaRPr lang="en-US" sz="1400" kern="1200" dirty="0">
                            <a:solidFill>
                              <a:schemeClr val="dk1"/>
                            </a:solidFill>
                            <a:effectLst/>
                            <a:latin typeface="+mn-lt"/>
                            <a:ea typeface="+mn-ea"/>
                            <a:cs typeface="+mn-cs"/>
                          </a:endParaRPr>
                        </a:p>
                      </a:txBody>
                      <a:tcPr/>
                    </a:tc>
                  </a:tr>
                  <a:tr h="362353">
                    <a:tc>
                      <a:txBody>
                        <a:bodyPr/>
                        <a:lstStyle/>
                        <a:p>
                          <a:pPr algn="ctr"/>
                          <a:endParaRPr lang="en-US" sz="1600" dirty="0"/>
                        </a:p>
                      </a:txBody>
                      <a:tcPr/>
                    </a:tc>
                    <a:tc>
                      <a:txBody>
                        <a:bodyPr/>
                        <a:lstStyle/>
                        <a:p>
                          <a:pPr algn="ct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i-FI" sz="1400" dirty="0" smtClean="0"/>
                            <a:t>* </a:t>
                          </a:r>
                          <a:r>
                            <a:rPr lang="fi-FI" sz="1200" dirty="0" smtClean="0"/>
                            <a:t>Chem. Asian J. 2008, 3, 2046–2055.</a:t>
                          </a:r>
                          <a:endParaRPr lang="en-US" sz="1200" dirty="0" smtClean="0"/>
                        </a:p>
                      </a:txBody>
                      <a:tcPr/>
                    </a:tc>
                    <a:tc>
                      <a:txBody>
                        <a:bodyPr/>
                        <a:lstStyle/>
                        <a:p>
                          <a:pPr algn="ctr"/>
                          <a:r>
                            <a:rPr lang="en-US" sz="1400" dirty="0" smtClean="0"/>
                            <a:t>All-carbon electrode</a:t>
                          </a:r>
                        </a:p>
                        <a:p>
                          <a:pPr algn="ctr"/>
                          <a:r>
                            <a:rPr lang="en-US" sz="1400" dirty="0" smtClean="0"/>
                            <a:t>(no current collector)</a:t>
                          </a:r>
                          <a:endParaRPr lang="en-US" sz="1400" dirty="0"/>
                        </a:p>
                      </a:txBody>
                      <a:tcPr/>
                    </a:tc>
                  </a:tr>
                </a:tbl>
              </a:graphicData>
            </a:graphic>
          </p:graphicFrame>
        </mc:Choice>
        <mc:Fallback>
          <p:graphicFrame>
            <p:nvGraphicFramePr>
              <p:cNvPr id="52" name="Table 51"/>
              <p:cNvGraphicFramePr>
                <a:graphicFrameLocks noGrp="1"/>
              </p:cNvGraphicFramePr>
              <p:nvPr>
                <p:extLst>
                  <p:ext uri="{D42A27DB-BD31-4B8C-83A1-F6EECF244321}">
                    <p14:modId xmlns:mv="urn:schemas-microsoft-com:mac:vml" xmlns:p14="http://schemas.microsoft.com/office/powerpoint/2010/main" xmlns="" xmlns:a14="http://schemas.microsoft.com/office/drawing/2010/main" xmlns:mc="http://schemas.openxmlformats.org/markup-compatibility/2006" xmlns:p="http://schemas.openxmlformats.org/presentationml/2006/main" xmlns:r="http://schemas.openxmlformats.org/officeDocument/2006/relationships" xmlns:a="http://schemas.openxmlformats.org/drawingml/2006/main" val="2219683030"/>
                  </p:ext>
                </p:extLst>
              </p:nvPr>
            </p:nvGraphicFramePr>
            <p:xfrm>
              <a:off x="1585119" y="5044440"/>
              <a:ext cx="6096000" cy="1432560"/>
            </p:xfrm>
            <a:graphic>
              <a:graphicData uri="http://schemas.openxmlformats.org/drawingml/2006/table">
                <a:tbl>
                  <a:tblPr firstRow="1" bandRow="1">
                    <a:tableStyleId>{7DF18680-E054-41AD-8BC1-D1AEF772440D}</a:tableStyleId>
                  </a:tblPr>
                  <a:tblGrid>
                    <a:gridCol w="921160"/>
                    <a:gridCol w="1360812"/>
                    <a:gridCol w="1866439"/>
                    <a:gridCol w="1947589"/>
                  </a:tblGrid>
                  <a:tr h="335280">
                    <a:tc>
                      <a:txBody>
                        <a:bodyPr/>
                        <a:lstStyle/>
                        <a:p>
                          <a:pPr algn="ctr"/>
                          <a:endParaRPr lang="en-US" sz="1600" dirty="0"/>
                        </a:p>
                      </a:txBody>
                      <a:tcPr/>
                    </a:tc>
                    <a:tc>
                      <a:txBody>
                        <a:bodyPr/>
                        <a:lstStyle/>
                        <a:p>
                          <a:pPr algn="ctr"/>
                          <a:r>
                            <a:rPr lang="en-US" sz="1600" dirty="0" smtClean="0"/>
                            <a:t>Graphite</a:t>
                          </a:r>
                          <a:endParaRPr lang="en-US" sz="1600" dirty="0"/>
                        </a:p>
                      </a:txBody>
                      <a:tcPr/>
                    </a:tc>
                    <a:tc>
                      <a:txBody>
                        <a:bodyPr/>
                        <a:lstStyle/>
                        <a:p>
                          <a:pPr algn="ctr"/>
                          <a:r>
                            <a:rPr lang="en-US" sz="1600" dirty="0" smtClean="0"/>
                            <a:t>CNT</a:t>
                          </a:r>
                          <a:endParaRPr lang="en-US" sz="1600" dirty="0"/>
                        </a:p>
                      </a:txBody>
                      <a:tcPr/>
                    </a:tc>
                    <a:tc>
                      <a:txBody>
                        <a:bodyPr/>
                        <a:lstStyle/>
                        <a:p>
                          <a:pPr algn="ctr"/>
                          <a:r>
                            <a:rPr lang="en-US" sz="1600" dirty="0" smtClean="0"/>
                            <a:t>LSG</a:t>
                          </a:r>
                          <a:endParaRPr lang="en-US" sz="1600" dirty="0"/>
                        </a:p>
                      </a:txBody>
                      <a:tcPr/>
                    </a:tc>
                  </a:tr>
                  <a:tr h="579120">
                    <a:tc>
                      <a:txBody>
                        <a:bodyPr/>
                        <a:lstStyle/>
                        <a:p>
                          <a:endParaRPr lang="en-US"/>
                        </a:p>
                      </a:txBody>
                      <a:tcPr>
                        <a:blipFill rotWithShape="1">
                          <a:blip r:embed="rId7"/>
                          <a:stretch>
                            <a:fillRect t="-61053" r="-562914" b="-98947"/>
                          </a:stretch>
                        </a:blipFill>
                      </a:tcPr>
                    </a:tc>
                    <a:tc>
                      <a:txBody>
                        <a:bodyPr/>
                        <a:lstStyle/>
                        <a:p>
                          <a:endParaRPr lang="en-US"/>
                        </a:p>
                      </a:txBody>
                      <a:tcPr>
                        <a:blipFill rotWithShape="1">
                          <a:blip r:embed="rId7"/>
                          <a:stretch>
                            <a:fillRect l="-67713" t="-61053" r="-281166" b="-98947"/>
                          </a:stretch>
                        </a:blipFill>
                      </a:tcPr>
                    </a:tc>
                    <a:tc>
                      <a:txBody>
                        <a:bodyPr/>
                        <a:lstStyle/>
                        <a:p>
                          <a:endParaRPr lang="en-US"/>
                        </a:p>
                      </a:txBody>
                      <a:tcPr>
                        <a:blipFill rotWithShape="1">
                          <a:blip r:embed="rId7"/>
                          <a:stretch>
                            <a:fillRect l="-121824" t="-61053" r="-104235" b="-98947"/>
                          </a:stretch>
                        </a:blipFill>
                      </a:tcPr>
                    </a:tc>
                    <a:tc>
                      <a:txBody>
                        <a:bodyPr/>
                        <a:lstStyle/>
                        <a:p>
                          <a:endParaRPr lang="en-US"/>
                        </a:p>
                      </a:txBody>
                      <a:tcPr>
                        <a:blipFill rotWithShape="1">
                          <a:blip r:embed="rId7"/>
                          <a:stretch>
                            <a:fillRect l="-213480" t="-61053" r="-313" b="-98947"/>
                          </a:stretch>
                        </a:blipFill>
                      </a:tcPr>
                    </a:tc>
                  </a:tr>
                  <a:tr h="518160">
                    <a:tc>
                      <a:txBody>
                        <a:bodyPr/>
                        <a:lstStyle/>
                        <a:p>
                          <a:pPr algn="ctr"/>
                          <a:endParaRPr lang="en-US" sz="1600" dirty="0"/>
                        </a:p>
                      </a:txBody>
                      <a:tcPr/>
                    </a:tc>
                    <a:tc>
                      <a:txBody>
                        <a:bodyPr/>
                        <a:lstStyle/>
                        <a:p>
                          <a:pPr algn="ct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i-FI" sz="1400" dirty="0" smtClean="0"/>
                            <a:t>* </a:t>
                          </a:r>
                          <a:r>
                            <a:rPr lang="fi-FI" sz="1200" dirty="0" smtClean="0"/>
                            <a:t>Chem. Asian J. 2008, 3, 2046–2055.</a:t>
                          </a:r>
                          <a:endParaRPr lang="en-US" sz="1200" dirty="0" smtClean="0"/>
                        </a:p>
                      </a:txBody>
                      <a:tcPr/>
                    </a:tc>
                    <a:tc>
                      <a:txBody>
                        <a:bodyPr/>
                        <a:lstStyle/>
                        <a:p>
                          <a:pPr algn="ctr"/>
                          <a:r>
                            <a:rPr lang="en-US" sz="1400" dirty="0" smtClean="0"/>
                            <a:t>All-carbon electrode</a:t>
                          </a:r>
                        </a:p>
                        <a:p>
                          <a:pPr algn="ctr"/>
                          <a:r>
                            <a:rPr lang="en-US" sz="1400" dirty="0" smtClean="0"/>
                            <a:t>(no current collector)</a:t>
                          </a:r>
                          <a:endParaRPr lang="en-US" sz="1400" dirty="0"/>
                        </a:p>
                      </a:txBody>
                      <a:tcPr/>
                    </a:tc>
                  </a:tr>
                </a:tbl>
              </a:graphicData>
            </a:graphic>
          </p:graphicFrame>
        </mc:Fallback>
      </mc:AlternateContent>
      <p:pic>
        <p:nvPicPr>
          <p:cNvPr id="53" name="Picture 2" descr="C:\Users\maherk\Desktop\IMG_0235.JPG"/>
          <p:cNvPicPr>
            <a:picLocks noChangeAspect="1" noChangeArrowheads="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67051" y="871056"/>
            <a:ext cx="2057399" cy="137476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54" name="Group 53"/>
          <p:cNvGrpSpPr/>
          <p:nvPr/>
        </p:nvGrpSpPr>
        <p:grpSpPr>
          <a:xfrm>
            <a:off x="5819595" y="2282858"/>
            <a:ext cx="3095805" cy="2711450"/>
            <a:chOff x="8469313" y="2625759"/>
            <a:chExt cx="3095805" cy="2711450"/>
          </a:xfrm>
        </p:grpSpPr>
        <p:grpSp>
          <p:nvGrpSpPr>
            <p:cNvPr id="55" name="Group 18"/>
            <p:cNvGrpSpPr>
              <a:grpSpLocks/>
            </p:cNvGrpSpPr>
            <p:nvPr/>
          </p:nvGrpSpPr>
          <p:grpSpPr bwMode="auto">
            <a:xfrm>
              <a:off x="8469313" y="2625759"/>
              <a:ext cx="2286000" cy="2711450"/>
              <a:chOff x="252845" y="3352800"/>
              <a:chExt cx="2286000" cy="2715826"/>
            </a:xfrm>
          </p:grpSpPr>
          <p:grpSp>
            <p:nvGrpSpPr>
              <p:cNvPr id="58" name="Group 21"/>
              <p:cNvGrpSpPr>
                <a:grpSpLocks noChangeAspect="1"/>
              </p:cNvGrpSpPr>
              <p:nvPr/>
            </p:nvGrpSpPr>
            <p:grpSpPr bwMode="auto">
              <a:xfrm>
                <a:off x="252845" y="3352800"/>
                <a:ext cx="2286000" cy="2256195"/>
                <a:chOff x="76200" y="135811"/>
                <a:chExt cx="4572000" cy="4512389"/>
              </a:xfrm>
            </p:grpSpPr>
            <p:sp>
              <p:nvSpPr>
                <p:cNvPr id="66" name="Rectangle 65"/>
                <p:cNvSpPr/>
                <p:nvPr/>
              </p:nvSpPr>
              <p:spPr>
                <a:xfrm>
                  <a:off x="304800" y="2128057"/>
                  <a:ext cx="4114800" cy="2520143"/>
                </a:xfrm>
                <a:prstGeom prst="rect">
                  <a:avLst/>
                </a:prstGeom>
                <a:solidFill>
                  <a:srgbClr val="FFFF65"/>
                </a:solidFill>
                <a:ln>
                  <a:noFill/>
                </a:ln>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Cube 66"/>
                <p:cNvSpPr/>
                <p:nvPr/>
              </p:nvSpPr>
              <p:spPr>
                <a:xfrm>
                  <a:off x="796926" y="1547786"/>
                  <a:ext cx="1031874" cy="2725364"/>
                </a:xfrm>
                <a:prstGeom prst="cube">
                  <a:avLst>
                    <a:gd name="adj" fmla="val 91625"/>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8" name="Group 35"/>
                <p:cNvGrpSpPr>
                  <a:grpSpLocks/>
                </p:cNvGrpSpPr>
                <p:nvPr/>
              </p:nvGrpSpPr>
              <p:grpSpPr bwMode="auto">
                <a:xfrm>
                  <a:off x="2057400" y="1594657"/>
                  <a:ext cx="228600" cy="2122516"/>
                  <a:chOff x="1219200" y="2708564"/>
                  <a:chExt cx="228600" cy="2122516"/>
                </a:xfrm>
              </p:grpSpPr>
              <p:sp>
                <p:nvSpPr>
                  <p:cNvPr id="84" name="Rectangle 83"/>
                  <p:cNvSpPr/>
                  <p:nvPr/>
                </p:nvSpPr>
                <p:spPr>
                  <a:xfrm>
                    <a:off x="1219200" y="3351778"/>
                    <a:ext cx="228600" cy="14024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5" name="Straight Connector 84"/>
                  <p:cNvCxnSpPr/>
                  <p:nvPr/>
                </p:nvCxnSpPr>
                <p:spPr>
                  <a:xfrm>
                    <a:off x="1333500" y="2973345"/>
                    <a:ext cx="0" cy="167592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1219200" y="2973345"/>
                    <a:ext cx="228600" cy="22896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Rectangle 86"/>
                  <p:cNvSpPr/>
                  <p:nvPr/>
                </p:nvSpPr>
                <p:spPr>
                  <a:xfrm>
                    <a:off x="1219200" y="4754214"/>
                    <a:ext cx="228600" cy="763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8" name="Straight Connector 87"/>
                  <p:cNvCxnSpPr/>
                  <p:nvPr/>
                </p:nvCxnSpPr>
                <p:spPr>
                  <a:xfrm>
                    <a:off x="1447800" y="2973345"/>
                    <a:ext cx="0" cy="18253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19200" y="2973345"/>
                    <a:ext cx="0" cy="18253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86" idx="0"/>
                  </p:cNvCxnSpPr>
                  <p:nvPr/>
                </p:nvCxnSpPr>
                <p:spPr>
                  <a:xfrm flipV="1">
                    <a:off x="1333500" y="2709393"/>
                    <a:ext cx="0" cy="263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 name="Flowchart: Alternate Process 68"/>
                <p:cNvSpPr/>
                <p:nvPr/>
              </p:nvSpPr>
              <p:spPr>
                <a:xfrm>
                  <a:off x="304800" y="374319"/>
                  <a:ext cx="4114800" cy="4274085"/>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Rectangle 69"/>
                <p:cNvSpPr/>
                <p:nvPr/>
              </p:nvSpPr>
              <p:spPr>
                <a:xfrm>
                  <a:off x="76200" y="208953"/>
                  <a:ext cx="4572000" cy="1081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Oval 70"/>
                <p:cNvSpPr>
                  <a:spLocks noChangeAspect="1"/>
                </p:cNvSpPr>
                <p:nvPr/>
              </p:nvSpPr>
              <p:spPr>
                <a:xfrm>
                  <a:off x="1190626" y="2005723"/>
                  <a:ext cx="123824" cy="1208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2" name="Straight Connector 71"/>
                <p:cNvCxnSpPr>
                  <a:endCxn id="71" idx="0"/>
                </p:cNvCxnSpPr>
                <p:nvPr/>
              </p:nvCxnSpPr>
              <p:spPr>
                <a:xfrm>
                  <a:off x="1250950" y="1067586"/>
                  <a:ext cx="0" cy="93813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1203326" y="135811"/>
                  <a:ext cx="2073274" cy="540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300" b="1" dirty="0"/>
                    <a:t>potentiostat</a:t>
                  </a:r>
                </a:p>
              </p:txBody>
            </p:sp>
            <p:cxnSp>
              <p:nvCxnSpPr>
                <p:cNvPr id="74" name="Straight Connector 73"/>
                <p:cNvCxnSpPr/>
                <p:nvPr/>
              </p:nvCxnSpPr>
              <p:spPr>
                <a:xfrm flipV="1">
                  <a:off x="2171700" y="676432"/>
                  <a:ext cx="0" cy="9190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736600" y="1067586"/>
                  <a:ext cx="514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36600" y="425201"/>
                  <a:ext cx="0" cy="6423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1"/>
                </p:cNvCxnSpPr>
                <p:nvPr/>
              </p:nvCxnSpPr>
              <p:spPr>
                <a:xfrm flipH="1">
                  <a:off x="736600" y="406120"/>
                  <a:ext cx="4667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3784600" y="425201"/>
                  <a:ext cx="0" cy="62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3" idx="3"/>
                </p:cNvCxnSpPr>
                <p:nvPr/>
              </p:nvCxnSpPr>
              <p:spPr>
                <a:xfrm>
                  <a:off x="3276600" y="406120"/>
                  <a:ext cx="5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Cube 79"/>
                <p:cNvSpPr/>
                <p:nvPr/>
              </p:nvSpPr>
              <p:spPr>
                <a:xfrm>
                  <a:off x="2778126" y="1595486"/>
                  <a:ext cx="1031874" cy="2725366"/>
                </a:xfrm>
                <a:prstGeom prst="cube">
                  <a:avLst>
                    <a:gd name="adj" fmla="val 91625"/>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 name="Oval 80"/>
                <p:cNvSpPr>
                  <a:spLocks noChangeAspect="1"/>
                </p:cNvSpPr>
                <p:nvPr/>
              </p:nvSpPr>
              <p:spPr>
                <a:xfrm>
                  <a:off x="3203576" y="1989822"/>
                  <a:ext cx="120650" cy="1208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2" name="Straight Connector 81"/>
                <p:cNvCxnSpPr>
                  <a:endCxn id="81" idx="0"/>
                </p:cNvCxnSpPr>
                <p:nvPr/>
              </p:nvCxnSpPr>
              <p:spPr>
                <a:xfrm>
                  <a:off x="3263900" y="1048505"/>
                  <a:ext cx="0" cy="9413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263900" y="1048505"/>
                  <a:ext cx="520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Arrow Connector 58"/>
              <p:cNvCxnSpPr/>
              <p:nvPr/>
            </p:nvCxnSpPr>
            <p:spPr>
              <a:xfrm flipH="1" flipV="1">
                <a:off x="1883208" y="4979433"/>
                <a:ext cx="241300" cy="7361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24"/>
              <p:cNvSpPr txBox="1">
                <a:spLocks noChangeArrowheads="1"/>
              </p:cNvSpPr>
              <p:nvPr/>
            </p:nvSpPr>
            <p:spPr bwMode="auto">
              <a:xfrm>
                <a:off x="2068044" y="5786735"/>
                <a:ext cx="320472" cy="277426"/>
              </a:xfrm>
              <a:prstGeom prst="rect">
                <a:avLst/>
              </a:prstGeom>
              <a:noFill/>
              <a:ln w="9525">
                <a:noFill/>
                <a:miter lim="800000"/>
                <a:headEnd/>
                <a:tailEnd/>
              </a:ln>
            </p:spPr>
            <p:txBody>
              <a:bodyPr wrap="none">
                <a:prstTxWarp prst="textNoShape">
                  <a:avLst/>
                </a:prstTxWarp>
                <a:spAutoFit/>
              </a:bodyPr>
              <a:lstStyle/>
              <a:p>
                <a:pPr algn="ctr"/>
                <a:r>
                  <a:rPr lang="en-US" sz="1200" b="1"/>
                  <a:t>Pt</a:t>
                </a:r>
              </a:p>
            </p:txBody>
          </p:sp>
          <p:sp>
            <p:nvSpPr>
              <p:cNvPr id="61" name="TextBox 25"/>
              <p:cNvSpPr txBox="1">
                <a:spLocks noChangeArrowheads="1"/>
              </p:cNvSpPr>
              <p:nvPr/>
            </p:nvSpPr>
            <p:spPr bwMode="auto">
              <a:xfrm>
                <a:off x="457923" y="5715000"/>
                <a:ext cx="420308" cy="277426"/>
              </a:xfrm>
              <a:prstGeom prst="rect">
                <a:avLst/>
              </a:prstGeom>
              <a:noFill/>
              <a:ln w="9525">
                <a:noFill/>
                <a:miter lim="800000"/>
                <a:headEnd/>
                <a:tailEnd/>
              </a:ln>
            </p:spPr>
            <p:txBody>
              <a:bodyPr wrap="none">
                <a:prstTxWarp prst="textNoShape">
                  <a:avLst/>
                </a:prstTxWarp>
                <a:spAutoFit/>
              </a:bodyPr>
              <a:lstStyle/>
              <a:p>
                <a:pPr algn="ctr"/>
                <a:r>
                  <a:rPr lang="en-US" sz="1200" b="1"/>
                  <a:t>LSG</a:t>
                </a:r>
              </a:p>
            </p:txBody>
          </p:sp>
          <p:cxnSp>
            <p:nvCxnSpPr>
              <p:cNvPr id="62" name="Straight Arrow Connector 61"/>
              <p:cNvCxnSpPr/>
              <p:nvPr/>
            </p:nvCxnSpPr>
            <p:spPr>
              <a:xfrm flipH="1" flipV="1">
                <a:off x="1300595" y="5216353"/>
                <a:ext cx="95250" cy="4992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 name="TextBox 27"/>
              <p:cNvSpPr txBox="1">
                <a:spLocks noChangeArrowheads="1"/>
              </p:cNvSpPr>
              <p:nvPr/>
            </p:nvSpPr>
            <p:spPr bwMode="auto">
              <a:xfrm>
                <a:off x="1091739" y="5791200"/>
                <a:ext cx="737060" cy="277426"/>
              </a:xfrm>
              <a:prstGeom prst="rect">
                <a:avLst/>
              </a:prstGeom>
              <a:noFill/>
              <a:ln w="9525">
                <a:noFill/>
                <a:miter lim="800000"/>
                <a:headEnd/>
                <a:tailEnd/>
              </a:ln>
            </p:spPr>
            <p:txBody>
              <a:bodyPr wrap="none">
                <a:prstTxWarp prst="textNoShape">
                  <a:avLst/>
                </a:prstTxWarp>
                <a:spAutoFit/>
              </a:bodyPr>
              <a:lstStyle/>
              <a:p>
                <a:pPr algn="ctr"/>
                <a:r>
                  <a:rPr lang="en-US" sz="1200" b="1" dirty="0"/>
                  <a:t>Ag/</a:t>
                </a:r>
                <a:r>
                  <a:rPr lang="en-US" sz="1200" b="1" dirty="0" err="1"/>
                  <a:t>AgCl</a:t>
                </a:r>
                <a:r>
                  <a:rPr lang="en-US" sz="1200" b="1" dirty="0"/>
                  <a:t> </a:t>
                </a:r>
              </a:p>
            </p:txBody>
          </p:sp>
          <p:sp>
            <p:nvSpPr>
              <p:cNvPr id="64" name="Cube 63"/>
              <p:cNvSpPr/>
              <p:nvPr/>
            </p:nvSpPr>
            <p:spPr>
              <a:xfrm>
                <a:off x="659245" y="4073098"/>
                <a:ext cx="517525" cy="1364273"/>
              </a:xfrm>
              <a:prstGeom prst="cube">
                <a:avLst>
                  <a:gd name="adj" fmla="val 9162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5" name="Straight Arrow Connector 64"/>
              <p:cNvCxnSpPr/>
              <p:nvPr/>
            </p:nvCxnSpPr>
            <p:spPr>
              <a:xfrm flipV="1">
                <a:off x="711633" y="4995334"/>
                <a:ext cx="98425" cy="7202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56" name="Straight Arrow Connector 55"/>
            <p:cNvCxnSpPr/>
            <p:nvPr/>
          </p:nvCxnSpPr>
          <p:spPr>
            <a:xfrm flipH="1" flipV="1">
              <a:off x="10445751" y="4378360"/>
              <a:ext cx="433567" cy="41109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10674168" y="4869269"/>
              <a:ext cx="890950" cy="461665"/>
            </a:xfrm>
            <a:prstGeom prst="rect">
              <a:avLst/>
            </a:prstGeom>
          </p:spPr>
          <p:txBody>
            <a:bodyPr wrap="none">
              <a:spAutoFit/>
            </a:bodyPr>
            <a:lstStyle/>
            <a:p>
              <a:r>
                <a:rPr lang="en-US" sz="1200" dirty="0"/>
                <a:t>[Fe(CN)</a:t>
              </a:r>
              <a:r>
                <a:rPr lang="en-US" sz="1200" baseline="-25000" dirty="0"/>
                <a:t>6</a:t>
              </a:r>
              <a:r>
                <a:rPr lang="en-US" sz="1200" dirty="0"/>
                <a:t>]</a:t>
              </a:r>
              <a:r>
                <a:rPr lang="en-US" sz="1200" baseline="30000" dirty="0"/>
                <a:t>3-</a:t>
              </a:r>
              <a:r>
                <a:rPr lang="en-US" sz="1200" dirty="0" smtClean="0"/>
                <a:t>/</a:t>
              </a:r>
            </a:p>
            <a:p>
              <a:r>
                <a:rPr lang="en-US" sz="1200" dirty="0" smtClean="0"/>
                <a:t>[Fe(CN)</a:t>
              </a:r>
              <a:r>
                <a:rPr lang="en-US" sz="1200" baseline="-25000" dirty="0" smtClean="0"/>
                <a:t>6</a:t>
              </a:r>
              <a:r>
                <a:rPr lang="en-US" sz="1200" dirty="0" smtClean="0"/>
                <a:t>]</a:t>
              </a:r>
              <a:r>
                <a:rPr lang="en-US" sz="1200" baseline="30000" dirty="0" smtClean="0"/>
                <a:t>4-</a:t>
              </a:r>
              <a:endParaRPr lang="en-US" sz="1200" dirty="0"/>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891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 name="Picture 6" descr="C:\Wojtek Wlodarski\2012-3-10 wojtek\LSG-Aunano_30s_5.jpg"/>
          <p:cNvPicPr>
            <a:picLocks noChangeAspect="1" noChangeArrowheads="1"/>
          </p:cNvPicPr>
          <p:nvPr/>
        </p:nvPicPr>
        <p:blipFill>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rightnessContrast bright="-15000" contrast="27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3977" y="729825"/>
            <a:ext cx="3524049" cy="2819240"/>
          </a:xfrm>
          <a:prstGeom prst="rect">
            <a:avLst/>
          </a:prstGeom>
          <a:noFill/>
          <a:ln w="19050">
            <a:solidFill>
              <a:srgbClr val="00B0F0"/>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10" name="Group 9"/>
          <p:cNvGrpSpPr/>
          <p:nvPr/>
        </p:nvGrpSpPr>
        <p:grpSpPr>
          <a:xfrm>
            <a:off x="742975" y="729825"/>
            <a:ext cx="3517674" cy="2839539"/>
            <a:chOff x="742975" y="729825"/>
            <a:chExt cx="3517674" cy="2839539"/>
          </a:xfrm>
        </p:grpSpPr>
        <p:pic>
          <p:nvPicPr>
            <p:cNvPr id="69" name="Picture 9" descr="C:\Wojtek Wlodarski\2012-3-10 wojtek\LSG-Ptnano_15s_x5.jpg"/>
            <p:cNvPicPr>
              <a:picLocks noChangeAspect="1" noChangeArrowheads="1"/>
            </p:cNvPicPr>
            <p:nvPr/>
          </p:nvPicPr>
          <p:blipFill>
            <a:blip r:embed="rId5"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rightnessContrast bright="-15000" contrast="24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2975" y="755225"/>
              <a:ext cx="3517674" cy="2814139"/>
            </a:xfrm>
            <a:prstGeom prst="rect">
              <a:avLst/>
            </a:prstGeom>
            <a:noFill/>
            <a:ln w="19050">
              <a:solidFill>
                <a:srgbClr val="00B0F0"/>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1" name="TextBox 2"/>
            <p:cNvSpPr txBox="1">
              <a:spLocks noChangeArrowheads="1"/>
            </p:cNvSpPr>
            <p:nvPr/>
          </p:nvSpPr>
          <p:spPr bwMode="auto">
            <a:xfrm>
              <a:off x="742975" y="729825"/>
              <a:ext cx="525687" cy="554029"/>
            </a:xfrm>
            <a:prstGeom prst="rect">
              <a:avLst/>
            </a:prstGeom>
            <a:noFill/>
            <a:ln w="9525">
              <a:noFill/>
              <a:miter lim="800000"/>
              <a:headEnd/>
              <a:tailEnd/>
            </a:ln>
          </p:spPr>
          <p:txBody>
            <a:bodyPr wrap="none">
              <a:prstTxWarp prst="textNoShape">
                <a:avLst/>
              </a:prstTxWarp>
              <a:spAutoFit/>
            </a:bodyPr>
            <a:lstStyle/>
            <a:p>
              <a:r>
                <a:rPr lang="en-US" sz="3000" b="1" dirty="0" err="1">
                  <a:solidFill>
                    <a:srgbClr val="FFFF00"/>
                  </a:solidFill>
                </a:rPr>
                <a:t>Pt</a:t>
              </a:r>
              <a:endParaRPr lang="en-US" sz="3000" b="1" dirty="0">
                <a:solidFill>
                  <a:srgbClr val="FFFF00"/>
                </a:solidFill>
              </a:endParaRPr>
            </a:p>
          </p:txBody>
        </p:sp>
      </p:grpSp>
      <p:sp>
        <p:nvSpPr>
          <p:cNvPr id="5122"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5123" name="Rectangle 33"/>
          <p:cNvSpPr>
            <a:spLocks noChangeArrowheads="1"/>
          </p:cNvSpPr>
          <p:nvPr/>
        </p:nvSpPr>
        <p:spPr bwMode="auto">
          <a:xfrm>
            <a:off x="457200" y="238125"/>
            <a:ext cx="8391525" cy="523875"/>
          </a:xfrm>
          <a:prstGeom prst="rect">
            <a:avLst/>
          </a:prstGeom>
          <a:noFill/>
          <a:ln w="9525">
            <a:noFill/>
            <a:miter lim="800000"/>
            <a:headEnd/>
            <a:tailEnd/>
          </a:ln>
        </p:spPr>
        <p:txBody>
          <a:bodyPr wrap="none">
            <a:prstTxWarp prst="textNoShape">
              <a:avLst/>
            </a:prstTxWarp>
            <a:spAutoFit/>
          </a:bodyPr>
          <a:lstStyle/>
          <a:p>
            <a:r>
              <a:rPr lang="en-US" sz="2800" dirty="0">
                <a:latin typeface="Times New Roman" pitchFamily="1" charset="0"/>
                <a:ea typeface="Times New Roman" pitchFamily="1" charset="0"/>
                <a:cs typeface="Times New Roman" pitchFamily="1" charset="0"/>
              </a:rPr>
              <a:t>Functionalization of Laser Scribed Graphene with metals</a:t>
            </a:r>
          </a:p>
        </p:txBody>
      </p:sp>
      <p:pic>
        <p:nvPicPr>
          <p:cNvPr id="5124" name="Picture 33" descr="kanerlogo2"/>
          <p:cNvPicPr>
            <a:picLocks noChangeAspect="1" noChangeArrowheads="1"/>
          </p:cNvPicPr>
          <p:nvPr/>
        </p:nvPicPr>
        <p:blipFill>
          <a:blip r:embed="rId7"/>
          <a:srcRect/>
          <a:stretch>
            <a:fillRect/>
          </a:stretch>
        </p:blipFill>
        <p:spPr bwMode="auto">
          <a:xfrm>
            <a:off x="0" y="6248400"/>
            <a:ext cx="1525588" cy="609600"/>
          </a:xfrm>
          <a:prstGeom prst="rect">
            <a:avLst/>
          </a:prstGeom>
          <a:noFill/>
          <a:ln w="9525">
            <a:noFill/>
            <a:miter lim="800000"/>
            <a:headEnd/>
            <a:tailEnd/>
          </a:ln>
        </p:spPr>
      </p:pic>
      <p:grpSp>
        <p:nvGrpSpPr>
          <p:cNvPr id="2" name="Group 23"/>
          <p:cNvGrpSpPr>
            <a:grpSpLocks/>
          </p:cNvGrpSpPr>
          <p:nvPr/>
        </p:nvGrpSpPr>
        <p:grpSpPr bwMode="auto">
          <a:xfrm>
            <a:off x="0" y="0"/>
            <a:ext cx="9158288" cy="288925"/>
            <a:chOff x="0" y="0"/>
            <a:chExt cx="10160000" cy="304800"/>
          </a:xfrm>
        </p:grpSpPr>
        <p:pic>
          <p:nvPicPr>
            <p:cNvPr id="5179" name="Picture 7" descr="cnsi_logo"/>
            <p:cNvPicPr>
              <a:picLocks noChangeAspect="1" noChangeArrowheads="1"/>
            </p:cNvPicPr>
            <p:nvPr/>
          </p:nvPicPr>
          <p:blipFill>
            <a:blip r:embed="rId8"/>
            <a:srcRect/>
            <a:stretch>
              <a:fillRect/>
            </a:stretch>
          </p:blipFill>
          <p:spPr bwMode="auto">
            <a:xfrm>
              <a:off x="9067800" y="0"/>
              <a:ext cx="1092200" cy="304800"/>
            </a:xfrm>
            <a:prstGeom prst="rect">
              <a:avLst/>
            </a:prstGeom>
            <a:noFill/>
            <a:ln w="9525">
              <a:noFill/>
              <a:miter lim="800000"/>
              <a:headEnd/>
              <a:tailEnd/>
            </a:ln>
          </p:spPr>
        </p:pic>
        <p:sp>
          <p:nvSpPr>
            <p:cNvPr id="5180"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pic>
        <p:nvPicPr>
          <p:cNvPr id="5178" name="Picture 5" descr="C:\Wojtek Wlodarski\2012-2-17 wojtek\LSG-Pdnano_150s_7.jpg"/>
          <p:cNvPicPr>
            <a:picLocks noChangeAspect="1" noChangeArrowheads="1"/>
          </p:cNvPicPr>
          <p:nvPr/>
        </p:nvPicPr>
        <p:blipFill>
          <a:blip r:embed="rId9"/>
          <a:srcRect/>
          <a:stretch>
            <a:fillRect/>
          </a:stretch>
        </p:blipFill>
        <p:spPr bwMode="auto">
          <a:xfrm>
            <a:off x="736600" y="3698360"/>
            <a:ext cx="3530425" cy="2824678"/>
          </a:xfrm>
          <a:prstGeom prst="rect">
            <a:avLst/>
          </a:prstGeom>
          <a:noFill/>
          <a:ln w="19050">
            <a:solidFill>
              <a:srgbClr val="00B0F0"/>
            </a:solidFill>
            <a:miter lim="800000"/>
            <a:headEnd/>
            <a:tailEnd/>
          </a:ln>
        </p:spPr>
      </p:pic>
      <p:sp>
        <p:nvSpPr>
          <p:cNvPr id="5174" name="TextBox 19"/>
          <p:cNvSpPr txBox="1">
            <a:spLocks noChangeArrowheads="1"/>
          </p:cNvSpPr>
          <p:nvPr/>
        </p:nvSpPr>
        <p:spPr bwMode="auto">
          <a:xfrm>
            <a:off x="4803977" y="729824"/>
            <a:ext cx="623849" cy="554029"/>
          </a:xfrm>
          <a:prstGeom prst="rect">
            <a:avLst/>
          </a:prstGeom>
          <a:noFill/>
          <a:ln w="9525">
            <a:noFill/>
            <a:miter lim="800000"/>
            <a:headEnd/>
            <a:tailEnd/>
          </a:ln>
        </p:spPr>
        <p:txBody>
          <a:bodyPr wrap="none">
            <a:prstTxWarp prst="textNoShape">
              <a:avLst/>
            </a:prstTxWarp>
            <a:spAutoFit/>
          </a:bodyPr>
          <a:lstStyle/>
          <a:p>
            <a:r>
              <a:rPr lang="en-US" sz="3000" b="1" dirty="0">
                <a:solidFill>
                  <a:srgbClr val="FFFF00"/>
                </a:solidFill>
              </a:rPr>
              <a:t>Au</a:t>
            </a:r>
          </a:p>
        </p:txBody>
      </p:sp>
      <p:sp>
        <p:nvSpPr>
          <p:cNvPr id="5175" name="TextBox 20"/>
          <p:cNvSpPr txBox="1">
            <a:spLocks noChangeArrowheads="1"/>
          </p:cNvSpPr>
          <p:nvPr/>
        </p:nvSpPr>
        <p:spPr bwMode="auto">
          <a:xfrm>
            <a:off x="762052" y="3698359"/>
            <a:ext cx="591919" cy="554029"/>
          </a:xfrm>
          <a:prstGeom prst="rect">
            <a:avLst/>
          </a:prstGeom>
          <a:noFill/>
          <a:ln w="9525">
            <a:noFill/>
            <a:miter lim="800000"/>
            <a:headEnd/>
            <a:tailEnd/>
          </a:ln>
        </p:spPr>
        <p:txBody>
          <a:bodyPr wrap="none">
            <a:prstTxWarp prst="textNoShape">
              <a:avLst/>
            </a:prstTxWarp>
            <a:spAutoFit/>
          </a:bodyPr>
          <a:lstStyle/>
          <a:p>
            <a:r>
              <a:rPr lang="en-US" sz="3000" b="1">
                <a:solidFill>
                  <a:srgbClr val="FFFF00"/>
                </a:solidFill>
              </a:rPr>
              <a:t>Pd</a:t>
            </a:r>
          </a:p>
        </p:txBody>
      </p:sp>
      <p:grpSp>
        <p:nvGrpSpPr>
          <p:cNvPr id="5" name="Group 6"/>
          <p:cNvGrpSpPr>
            <a:grpSpLocks/>
          </p:cNvGrpSpPr>
          <p:nvPr/>
        </p:nvGrpSpPr>
        <p:grpSpPr bwMode="auto">
          <a:xfrm>
            <a:off x="1500188" y="3881438"/>
            <a:ext cx="3529012" cy="2824162"/>
            <a:chOff x="1499394" y="3881755"/>
            <a:chExt cx="3529806" cy="2823845"/>
          </a:xfrm>
        </p:grpSpPr>
        <p:pic>
          <p:nvPicPr>
            <p:cNvPr id="5170" name="Picture 4" descr="C:\Wojtek Wlodarski\2012-2-17 wojtek\LSG-Pdnano_450s_9.jpg"/>
            <p:cNvPicPr>
              <a:picLocks noChangeAspect="1" noChangeArrowheads="1"/>
            </p:cNvPicPr>
            <p:nvPr/>
          </p:nvPicPr>
          <p:blipFill>
            <a:blip r:embed="rId10"/>
            <a:srcRect/>
            <a:stretch>
              <a:fillRect/>
            </a:stretch>
          </p:blipFill>
          <p:spPr bwMode="auto">
            <a:xfrm>
              <a:off x="1499394" y="3881755"/>
              <a:ext cx="3529806" cy="2823845"/>
            </a:xfrm>
            <a:prstGeom prst="rect">
              <a:avLst/>
            </a:prstGeom>
            <a:noFill/>
            <a:ln w="19050">
              <a:solidFill>
                <a:srgbClr val="00B0F0"/>
              </a:solidFill>
              <a:miter lim="800000"/>
              <a:headEnd/>
              <a:tailEnd/>
            </a:ln>
          </p:spPr>
        </p:pic>
        <p:sp>
          <p:nvSpPr>
            <p:cNvPr id="5171" name="TextBox 66"/>
            <p:cNvSpPr txBox="1">
              <a:spLocks noChangeArrowheads="1"/>
            </p:cNvSpPr>
            <p:nvPr/>
          </p:nvSpPr>
          <p:spPr bwMode="auto">
            <a:xfrm>
              <a:off x="1503413" y="4810780"/>
              <a:ext cx="782587" cy="523220"/>
            </a:xfrm>
            <a:prstGeom prst="rect">
              <a:avLst/>
            </a:prstGeom>
            <a:noFill/>
            <a:ln w="9525">
              <a:noFill/>
              <a:miter lim="800000"/>
              <a:headEnd/>
              <a:tailEnd/>
            </a:ln>
          </p:spPr>
          <p:txBody>
            <a:bodyPr wrap="none">
              <a:prstTxWarp prst="textNoShape">
                <a:avLst/>
              </a:prstTxWarp>
              <a:spAutoFit/>
            </a:bodyPr>
            <a:lstStyle/>
            <a:p>
              <a:r>
                <a:rPr lang="en-US" sz="1400" b="1">
                  <a:solidFill>
                    <a:schemeClr val="bg1"/>
                  </a:solidFill>
                </a:rPr>
                <a:t>7.5 min </a:t>
              </a:r>
            </a:p>
            <a:p>
              <a:r>
                <a:rPr lang="en-US" sz="1400" b="1">
                  <a:solidFill>
                    <a:schemeClr val="bg1"/>
                  </a:solidFill>
                </a:rPr>
                <a:t>12 nm</a:t>
              </a:r>
            </a:p>
          </p:txBody>
        </p:sp>
      </p:grpSp>
      <p:grpSp>
        <p:nvGrpSpPr>
          <p:cNvPr id="6" name="Group 18"/>
          <p:cNvGrpSpPr>
            <a:grpSpLocks/>
          </p:cNvGrpSpPr>
          <p:nvPr/>
        </p:nvGrpSpPr>
        <p:grpSpPr bwMode="auto">
          <a:xfrm>
            <a:off x="6092825" y="3810000"/>
            <a:ext cx="2286000" cy="2711450"/>
            <a:chOff x="252845" y="3352800"/>
            <a:chExt cx="2286000" cy="2715826"/>
          </a:xfrm>
        </p:grpSpPr>
        <p:grpSp>
          <p:nvGrpSpPr>
            <p:cNvPr id="7" name="Group 21"/>
            <p:cNvGrpSpPr>
              <a:grpSpLocks noChangeAspect="1"/>
            </p:cNvGrpSpPr>
            <p:nvPr/>
          </p:nvGrpSpPr>
          <p:grpSpPr bwMode="auto">
            <a:xfrm>
              <a:off x="252845" y="3352800"/>
              <a:ext cx="2286000" cy="2256195"/>
              <a:chOff x="76200" y="135811"/>
              <a:chExt cx="4572000" cy="4512389"/>
            </a:xfrm>
          </p:grpSpPr>
          <p:sp>
            <p:nvSpPr>
              <p:cNvPr id="31" name="Rectangle 30"/>
              <p:cNvSpPr/>
              <p:nvPr/>
            </p:nvSpPr>
            <p:spPr>
              <a:xfrm>
                <a:off x="304800" y="2128057"/>
                <a:ext cx="4114800" cy="2520143"/>
              </a:xfrm>
              <a:prstGeom prst="rect">
                <a:avLst/>
              </a:prstGeom>
              <a:solidFill>
                <a:srgbClr val="FFFF65"/>
              </a:solidFill>
              <a:ln>
                <a:noFill/>
              </a:ln>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Cube 31"/>
              <p:cNvSpPr/>
              <p:nvPr/>
            </p:nvSpPr>
            <p:spPr>
              <a:xfrm>
                <a:off x="796926" y="1547786"/>
                <a:ext cx="1031874" cy="2725364"/>
              </a:xfrm>
              <a:prstGeom prst="cube">
                <a:avLst>
                  <a:gd name="adj" fmla="val 91625"/>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8" name="Group 35"/>
              <p:cNvGrpSpPr>
                <a:grpSpLocks/>
              </p:cNvGrpSpPr>
              <p:nvPr/>
            </p:nvGrpSpPr>
            <p:grpSpPr bwMode="auto">
              <a:xfrm>
                <a:off x="2057400" y="1594657"/>
                <a:ext cx="228600" cy="2122516"/>
                <a:chOff x="1219200" y="2708564"/>
                <a:chExt cx="228600" cy="2122516"/>
              </a:xfrm>
            </p:grpSpPr>
            <p:sp>
              <p:nvSpPr>
                <p:cNvPr id="58" name="Rectangle 57"/>
                <p:cNvSpPr/>
                <p:nvPr/>
              </p:nvSpPr>
              <p:spPr>
                <a:xfrm>
                  <a:off x="1219200" y="3351778"/>
                  <a:ext cx="228600" cy="14024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9" name="Straight Connector 58"/>
                <p:cNvCxnSpPr/>
                <p:nvPr/>
              </p:nvCxnSpPr>
              <p:spPr>
                <a:xfrm>
                  <a:off x="1333500" y="2973345"/>
                  <a:ext cx="0" cy="167592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219200" y="2973345"/>
                  <a:ext cx="228600" cy="22896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Rectangle 60"/>
                <p:cNvSpPr/>
                <p:nvPr/>
              </p:nvSpPr>
              <p:spPr>
                <a:xfrm>
                  <a:off x="1219200" y="4754214"/>
                  <a:ext cx="228600" cy="763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2" name="Straight Connector 61"/>
                <p:cNvCxnSpPr/>
                <p:nvPr/>
              </p:nvCxnSpPr>
              <p:spPr>
                <a:xfrm>
                  <a:off x="1447800" y="2973345"/>
                  <a:ext cx="0" cy="18253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219200" y="2973345"/>
                  <a:ext cx="0" cy="18253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0" idx="0"/>
                </p:cNvCxnSpPr>
                <p:nvPr/>
              </p:nvCxnSpPr>
              <p:spPr>
                <a:xfrm flipV="1">
                  <a:off x="1333500" y="2709393"/>
                  <a:ext cx="0" cy="263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Flowchart: Alternate Process 36"/>
              <p:cNvSpPr/>
              <p:nvPr/>
            </p:nvSpPr>
            <p:spPr>
              <a:xfrm>
                <a:off x="304800" y="374319"/>
                <a:ext cx="4114800" cy="4274085"/>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76200" y="208953"/>
                <a:ext cx="4572000" cy="1081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Oval 41"/>
              <p:cNvSpPr>
                <a:spLocks noChangeAspect="1"/>
              </p:cNvSpPr>
              <p:nvPr/>
            </p:nvSpPr>
            <p:spPr>
              <a:xfrm>
                <a:off x="1190626" y="2005723"/>
                <a:ext cx="123824" cy="1208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3" name="Straight Connector 42"/>
              <p:cNvCxnSpPr>
                <a:endCxn id="42" idx="0"/>
              </p:cNvCxnSpPr>
              <p:nvPr/>
            </p:nvCxnSpPr>
            <p:spPr>
              <a:xfrm>
                <a:off x="1250950" y="1067586"/>
                <a:ext cx="0" cy="93813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203326" y="135811"/>
                <a:ext cx="2073274" cy="540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300" b="1" dirty="0"/>
                  <a:t>potentiostat</a:t>
                </a:r>
              </a:p>
            </p:txBody>
          </p:sp>
          <p:cxnSp>
            <p:nvCxnSpPr>
              <p:cNvPr id="48" name="Straight Connector 47"/>
              <p:cNvCxnSpPr/>
              <p:nvPr/>
            </p:nvCxnSpPr>
            <p:spPr>
              <a:xfrm flipV="1">
                <a:off x="2171700" y="676432"/>
                <a:ext cx="0" cy="9190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36600" y="1067586"/>
                <a:ext cx="514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736600" y="425201"/>
                <a:ext cx="0" cy="6423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7" idx="1"/>
              </p:cNvCxnSpPr>
              <p:nvPr/>
            </p:nvCxnSpPr>
            <p:spPr>
              <a:xfrm flipH="1">
                <a:off x="736600" y="406120"/>
                <a:ext cx="4667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784600" y="425201"/>
                <a:ext cx="0" cy="62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47" idx="3"/>
              </p:cNvCxnSpPr>
              <p:nvPr/>
            </p:nvCxnSpPr>
            <p:spPr>
              <a:xfrm>
                <a:off x="3276600" y="406120"/>
                <a:ext cx="5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Cube 53"/>
              <p:cNvSpPr/>
              <p:nvPr/>
            </p:nvSpPr>
            <p:spPr>
              <a:xfrm>
                <a:off x="2778126" y="1595486"/>
                <a:ext cx="1031874" cy="2725366"/>
              </a:xfrm>
              <a:prstGeom prst="cube">
                <a:avLst>
                  <a:gd name="adj" fmla="val 91625"/>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p:cNvSpPr>
                <a:spLocks noChangeAspect="1"/>
              </p:cNvSpPr>
              <p:nvPr/>
            </p:nvSpPr>
            <p:spPr>
              <a:xfrm>
                <a:off x="3203576" y="1989822"/>
                <a:ext cx="120650" cy="1208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6" name="Straight Connector 55"/>
              <p:cNvCxnSpPr>
                <a:endCxn id="55" idx="0"/>
              </p:cNvCxnSpPr>
              <p:nvPr/>
            </p:nvCxnSpPr>
            <p:spPr>
              <a:xfrm>
                <a:off x="3263900" y="1048505"/>
                <a:ext cx="0" cy="9413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263900" y="1048505"/>
                <a:ext cx="520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flipH="1" flipV="1">
              <a:off x="1883208" y="4979433"/>
              <a:ext cx="241300" cy="7361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37" name="TextBox 24"/>
            <p:cNvSpPr txBox="1">
              <a:spLocks noChangeArrowheads="1"/>
            </p:cNvSpPr>
            <p:nvPr/>
          </p:nvSpPr>
          <p:spPr bwMode="auto">
            <a:xfrm>
              <a:off x="2068044" y="5786735"/>
              <a:ext cx="320472" cy="277426"/>
            </a:xfrm>
            <a:prstGeom prst="rect">
              <a:avLst/>
            </a:prstGeom>
            <a:noFill/>
            <a:ln w="9525">
              <a:noFill/>
              <a:miter lim="800000"/>
              <a:headEnd/>
              <a:tailEnd/>
            </a:ln>
          </p:spPr>
          <p:txBody>
            <a:bodyPr wrap="none">
              <a:prstTxWarp prst="textNoShape">
                <a:avLst/>
              </a:prstTxWarp>
              <a:spAutoFit/>
            </a:bodyPr>
            <a:lstStyle/>
            <a:p>
              <a:pPr algn="ctr"/>
              <a:r>
                <a:rPr lang="en-US" sz="1200" b="1"/>
                <a:t>Pt</a:t>
              </a:r>
            </a:p>
          </p:txBody>
        </p:sp>
        <p:sp>
          <p:nvSpPr>
            <p:cNvPr id="5138" name="TextBox 25"/>
            <p:cNvSpPr txBox="1">
              <a:spLocks noChangeArrowheads="1"/>
            </p:cNvSpPr>
            <p:nvPr/>
          </p:nvSpPr>
          <p:spPr bwMode="auto">
            <a:xfrm>
              <a:off x="457923" y="5715000"/>
              <a:ext cx="420308" cy="277426"/>
            </a:xfrm>
            <a:prstGeom prst="rect">
              <a:avLst/>
            </a:prstGeom>
            <a:noFill/>
            <a:ln w="9525">
              <a:noFill/>
              <a:miter lim="800000"/>
              <a:headEnd/>
              <a:tailEnd/>
            </a:ln>
          </p:spPr>
          <p:txBody>
            <a:bodyPr wrap="none">
              <a:prstTxWarp prst="textNoShape">
                <a:avLst/>
              </a:prstTxWarp>
              <a:spAutoFit/>
            </a:bodyPr>
            <a:lstStyle/>
            <a:p>
              <a:pPr algn="ctr"/>
              <a:r>
                <a:rPr lang="en-US" sz="1200" b="1"/>
                <a:t>LSG</a:t>
              </a:r>
            </a:p>
          </p:txBody>
        </p:sp>
        <p:cxnSp>
          <p:nvCxnSpPr>
            <p:cNvPr id="27" name="Straight Arrow Connector 26"/>
            <p:cNvCxnSpPr/>
            <p:nvPr/>
          </p:nvCxnSpPr>
          <p:spPr>
            <a:xfrm flipH="1" flipV="1">
              <a:off x="1300595" y="5216353"/>
              <a:ext cx="95250" cy="4992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40" name="TextBox 27"/>
            <p:cNvSpPr txBox="1">
              <a:spLocks noChangeArrowheads="1"/>
            </p:cNvSpPr>
            <p:nvPr/>
          </p:nvSpPr>
          <p:spPr bwMode="auto">
            <a:xfrm>
              <a:off x="1091739" y="5791200"/>
              <a:ext cx="737060" cy="277426"/>
            </a:xfrm>
            <a:prstGeom prst="rect">
              <a:avLst/>
            </a:prstGeom>
            <a:noFill/>
            <a:ln w="9525">
              <a:noFill/>
              <a:miter lim="800000"/>
              <a:headEnd/>
              <a:tailEnd/>
            </a:ln>
          </p:spPr>
          <p:txBody>
            <a:bodyPr wrap="none">
              <a:prstTxWarp prst="textNoShape">
                <a:avLst/>
              </a:prstTxWarp>
              <a:spAutoFit/>
            </a:bodyPr>
            <a:lstStyle/>
            <a:p>
              <a:pPr algn="ctr"/>
              <a:r>
                <a:rPr lang="en-US" sz="1200" b="1"/>
                <a:t>Ag/AgCl </a:t>
              </a:r>
            </a:p>
          </p:txBody>
        </p:sp>
        <p:sp>
          <p:nvSpPr>
            <p:cNvPr id="29" name="Cube 28"/>
            <p:cNvSpPr/>
            <p:nvPr/>
          </p:nvSpPr>
          <p:spPr>
            <a:xfrm>
              <a:off x="659245" y="4073098"/>
              <a:ext cx="517525" cy="1364273"/>
            </a:xfrm>
            <a:prstGeom prst="cube">
              <a:avLst>
                <a:gd name="adj" fmla="val 9162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0" name="Straight Arrow Connector 29"/>
            <p:cNvCxnSpPr/>
            <p:nvPr/>
          </p:nvCxnSpPr>
          <p:spPr>
            <a:xfrm flipV="1">
              <a:off x="711633" y="4995334"/>
              <a:ext cx="98425" cy="7202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p:cNvCxnSpPr/>
          <p:nvPr/>
        </p:nvCxnSpPr>
        <p:spPr>
          <a:xfrm flipH="1" flipV="1">
            <a:off x="8069263" y="5562600"/>
            <a:ext cx="514350" cy="3206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30" name="TextBox 65"/>
          <p:cNvSpPr txBox="1">
            <a:spLocks noChangeArrowheads="1"/>
          </p:cNvSpPr>
          <p:nvPr/>
        </p:nvSpPr>
        <p:spPr bwMode="auto">
          <a:xfrm>
            <a:off x="8469313" y="5853112"/>
            <a:ext cx="460375" cy="307975"/>
          </a:xfrm>
          <a:prstGeom prst="rect">
            <a:avLst/>
          </a:prstGeom>
          <a:noFill/>
          <a:ln w="9525">
            <a:noFill/>
            <a:miter lim="800000"/>
            <a:headEnd/>
            <a:tailEnd/>
          </a:ln>
        </p:spPr>
        <p:txBody>
          <a:bodyPr wrap="none">
            <a:prstTxWarp prst="textNoShape">
              <a:avLst/>
            </a:prstTxWarp>
            <a:spAutoFit/>
          </a:bodyPr>
          <a:lstStyle/>
          <a:p>
            <a:pPr algn="ctr"/>
            <a:r>
              <a:rPr lang="en-US" sz="1400">
                <a:solidFill>
                  <a:srgbClr val="FF0000"/>
                </a:solidFill>
              </a:rPr>
              <a:t>M</a:t>
            </a:r>
            <a:r>
              <a:rPr lang="en-US" sz="1400" baseline="30000">
                <a:solidFill>
                  <a:srgbClr val="FF0000"/>
                </a:solidFill>
              </a:rPr>
              <a:t>n+</a:t>
            </a:r>
            <a:endParaRPr lang="en-US" sz="1400" b="1">
              <a:solidFill>
                <a:srgbClr val="FF0000"/>
              </a:solidFill>
            </a:endParaRPr>
          </a:p>
        </p:txBody>
      </p:sp>
      <p:sp>
        <p:nvSpPr>
          <p:cNvPr id="5131" name="TextBox 5"/>
          <p:cNvSpPr txBox="1">
            <a:spLocks noChangeArrowheads="1"/>
          </p:cNvSpPr>
          <p:nvPr/>
        </p:nvSpPr>
        <p:spPr bwMode="auto">
          <a:xfrm>
            <a:off x="733425" y="4267200"/>
            <a:ext cx="781050" cy="523875"/>
          </a:xfrm>
          <a:prstGeom prst="rect">
            <a:avLst/>
          </a:prstGeom>
          <a:noFill/>
          <a:ln w="9525">
            <a:noFill/>
            <a:miter lim="800000"/>
            <a:headEnd/>
            <a:tailEnd/>
          </a:ln>
        </p:spPr>
        <p:txBody>
          <a:bodyPr wrap="none">
            <a:prstTxWarp prst="textNoShape">
              <a:avLst/>
            </a:prstTxWarp>
            <a:spAutoFit/>
          </a:bodyPr>
          <a:lstStyle/>
          <a:p>
            <a:r>
              <a:rPr lang="en-US" sz="1400" b="1">
                <a:solidFill>
                  <a:schemeClr val="bg1"/>
                </a:solidFill>
              </a:rPr>
              <a:t>2.5 min </a:t>
            </a:r>
          </a:p>
          <a:p>
            <a:r>
              <a:rPr lang="en-US" sz="1400" b="1">
                <a:solidFill>
                  <a:schemeClr val="bg1"/>
                </a:solidFill>
              </a:rPr>
              <a:t>10 nm</a:t>
            </a:r>
          </a:p>
        </p:txBody>
      </p:sp>
      <p:grpSp>
        <p:nvGrpSpPr>
          <p:cNvPr id="9" name="Group 7"/>
          <p:cNvGrpSpPr>
            <a:grpSpLocks/>
          </p:cNvGrpSpPr>
          <p:nvPr/>
        </p:nvGrpSpPr>
        <p:grpSpPr bwMode="auto">
          <a:xfrm>
            <a:off x="2257425" y="4030663"/>
            <a:ext cx="3533775" cy="2827337"/>
            <a:chOff x="2257036" y="4030668"/>
            <a:chExt cx="3534164" cy="2827332"/>
          </a:xfrm>
        </p:grpSpPr>
        <p:pic>
          <p:nvPicPr>
            <p:cNvPr id="5133" name="Picture 4" descr="C:\Wojtek Wlodarski\2012-2-17 wojtek\LSG-Pdnano_1200s_7.jpg"/>
            <p:cNvPicPr>
              <a:picLocks noChangeAspect="1" noChangeArrowheads="1"/>
            </p:cNvPicPr>
            <p:nvPr/>
          </p:nvPicPr>
          <p:blipFill>
            <a:blip r:embed="rId11"/>
            <a:srcRect/>
            <a:stretch>
              <a:fillRect/>
            </a:stretch>
          </p:blipFill>
          <p:spPr bwMode="auto">
            <a:xfrm>
              <a:off x="2257036" y="4030668"/>
              <a:ext cx="3534164" cy="2827332"/>
            </a:xfrm>
            <a:prstGeom prst="rect">
              <a:avLst/>
            </a:prstGeom>
            <a:noFill/>
            <a:ln w="19050">
              <a:solidFill>
                <a:srgbClr val="00B0F0"/>
              </a:solidFill>
              <a:miter lim="800000"/>
              <a:headEnd/>
              <a:tailEnd/>
            </a:ln>
          </p:spPr>
        </p:pic>
        <p:sp>
          <p:nvSpPr>
            <p:cNvPr id="5134" name="TextBox 67"/>
            <p:cNvSpPr txBox="1">
              <a:spLocks noChangeArrowheads="1"/>
            </p:cNvSpPr>
            <p:nvPr/>
          </p:nvSpPr>
          <p:spPr bwMode="auto">
            <a:xfrm>
              <a:off x="2307508" y="5334000"/>
              <a:ext cx="694421" cy="523220"/>
            </a:xfrm>
            <a:prstGeom prst="rect">
              <a:avLst/>
            </a:prstGeom>
            <a:noFill/>
            <a:ln w="9525">
              <a:noFill/>
              <a:miter lim="800000"/>
              <a:headEnd/>
              <a:tailEnd/>
            </a:ln>
          </p:spPr>
          <p:txBody>
            <a:bodyPr wrap="none">
              <a:prstTxWarp prst="textNoShape">
                <a:avLst/>
              </a:prstTxWarp>
              <a:spAutoFit/>
            </a:bodyPr>
            <a:lstStyle/>
            <a:p>
              <a:pPr algn="ctr"/>
              <a:r>
                <a:rPr lang="en-US" sz="1400" b="1">
                  <a:solidFill>
                    <a:schemeClr val="bg1"/>
                  </a:solidFill>
                </a:rPr>
                <a:t>20 min</a:t>
              </a:r>
            </a:p>
            <a:p>
              <a:pPr algn="ctr"/>
              <a:r>
                <a:rPr lang="en-US" sz="1400" b="1">
                  <a:solidFill>
                    <a:schemeClr val="bg1"/>
                  </a:solidFill>
                </a:rPr>
                <a:t>17 nm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 name="Group 8"/>
          <p:cNvGrpSpPr/>
          <p:nvPr/>
        </p:nvGrpSpPr>
        <p:grpSpPr>
          <a:xfrm>
            <a:off x="1433575" y="1002268"/>
            <a:ext cx="2681225" cy="2655332"/>
            <a:chOff x="1433575" y="773668"/>
            <a:chExt cx="2681225" cy="2655332"/>
          </a:xfrm>
        </p:grpSpPr>
        <p:grpSp>
          <p:nvGrpSpPr>
            <p:cNvPr id="4" name="Group 3"/>
            <p:cNvGrpSpPr/>
            <p:nvPr/>
          </p:nvGrpSpPr>
          <p:grpSpPr>
            <a:xfrm>
              <a:off x="1433575" y="1165626"/>
              <a:ext cx="2681225" cy="2263374"/>
              <a:chOff x="228600" y="1089426"/>
              <a:chExt cx="2681225" cy="2263374"/>
            </a:xfrm>
          </p:grpSpPr>
          <p:pic>
            <p:nvPicPr>
              <p:cNvPr id="35" name="Picture 34"/>
              <p:cNvPicPr>
                <a:picLocks noChangeAspect="1"/>
              </p:cNvPicPr>
              <p:nvPr/>
            </p:nvPicPr>
            <p:blipFill>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2381" b="100000" l="669" r="45485"/>
                        </a14:imgEffect>
                      </a14:imgLayer>
                    </a14:imgProps>
                  </a:ext>
                </a:extLst>
              </a:blip>
              <a:stretch>
                <a:fillRect/>
              </a:stretch>
            </p:blipFill>
            <p:spPr>
              <a:xfrm>
                <a:off x="228600" y="1089426"/>
                <a:ext cx="2069143" cy="1162596"/>
              </a:xfrm>
              <a:prstGeom prst="rect">
                <a:avLst/>
              </a:prstGeom>
            </p:spPr>
          </p:pic>
          <p:pic>
            <p:nvPicPr>
              <p:cNvPr id="34" name="Picture 33"/>
              <p:cNvPicPr>
                <a:picLocks noChangeAspect="1"/>
              </p:cNvPicPr>
              <p:nvPr/>
            </p:nvPicPr>
            <p:blipFill>
              <a:blip r:embed="rId5" cstate="email">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0" b="100000" l="13613" r="85864"/>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143000" y="1193469"/>
                <a:ext cx="687546" cy="863931"/>
              </a:xfrm>
              <a:prstGeom prst="rect">
                <a:avLst/>
              </a:prstGeom>
            </p:spPr>
          </p:pic>
          <p:pic>
            <p:nvPicPr>
              <p:cNvPr id="37" name="Picture 36"/>
              <p:cNvPicPr>
                <a:picLocks noChangeAspect="1"/>
              </p:cNvPicPr>
              <p:nvPr/>
            </p:nvPicPr>
            <p:blipFill>
              <a:blip r:embed="rId7" cstate="email">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8">
                        <a14:imgEffect>
                          <a14:backgroundRemoval t="3922" b="93382" l="3704" r="97994">
                            <a14:foregroundMark x1="24846" y1="70833" x2="24846" y2="70833"/>
                            <a14:foregroundMark x1="19599" y1="71814" x2="19599" y2="71814"/>
                            <a14:foregroundMark x1="28086" y1="67647" x2="28086" y2="67647"/>
                            <a14:foregroundMark x1="35648" y1="65931" x2="35648" y2="65931"/>
                            <a14:foregroundMark x1="33796" y1="65931" x2="33796" y2="65931"/>
                            <a14:foregroundMark x1="33333" y1="66912" x2="33333" y2="66912"/>
                            <a14:foregroundMark x1="31019" y1="67157" x2="31019" y2="67157"/>
                            <a14:foregroundMark x1="37654" y1="65441" x2="37654" y2="65441"/>
                            <a14:foregroundMark x1="96605" y1="9069" x2="96605" y2="9069"/>
                            <a14:foregroundMark x1="29012" y1="67402" x2="29012" y2="67402"/>
                          </a14:backgroundRemoval>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81000" y="2057400"/>
                <a:ext cx="2057400" cy="1295400"/>
              </a:xfrm>
              <a:prstGeom prst="rect">
                <a:avLst/>
              </a:prstGeom>
            </p:spPr>
          </p:pic>
          <p:pic>
            <p:nvPicPr>
              <p:cNvPr id="171016" name="Picture 8" descr="http://4.bp.blogspot.com/_5IhE9XoZNaE/TLGpSYwB0wI/AAAAAAAAAOw/s6gqfku2c_Y/s1600/Digital+Video+Camera.jpg"/>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1209310"/>
                <a:ext cx="1081025" cy="78698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12" name="TextBox 11"/>
            <p:cNvSpPr txBox="1"/>
            <p:nvPr/>
          </p:nvSpPr>
          <p:spPr>
            <a:xfrm>
              <a:off x="1814575" y="773668"/>
              <a:ext cx="2047420" cy="369332"/>
            </a:xfrm>
            <a:prstGeom prst="rect">
              <a:avLst/>
            </a:prstGeom>
            <a:noFill/>
          </p:spPr>
          <p:txBody>
            <a:bodyPr wrap="none" rtlCol="0">
              <a:spAutoFit/>
            </a:bodyPr>
            <a:lstStyle/>
            <a:p>
              <a:r>
                <a:rPr lang="en-US" dirty="0" smtClean="0"/>
                <a:t>Portable electronics</a:t>
              </a:r>
              <a:endParaRPr lang="en-US" dirty="0"/>
            </a:p>
          </p:txBody>
        </p:sp>
      </p:grpSp>
      <p:grpSp>
        <p:nvGrpSpPr>
          <p:cNvPr id="7" name="Group 6"/>
          <p:cNvGrpSpPr/>
          <p:nvPr/>
        </p:nvGrpSpPr>
        <p:grpSpPr>
          <a:xfrm>
            <a:off x="5350708" y="1023107"/>
            <a:ext cx="2650292" cy="2405893"/>
            <a:chOff x="5350708" y="726720"/>
            <a:chExt cx="2650292" cy="2405893"/>
          </a:xfrm>
        </p:grpSpPr>
        <p:pic>
          <p:nvPicPr>
            <p:cNvPr id="171018" name="Picture 10" descr="http://blogs.discovermagazine.com/cosmicvariance/files/2009/08/tesla-roadster.jpg"/>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50708" y="1144894"/>
              <a:ext cx="2650292" cy="198771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3" name="TextBox 52"/>
            <p:cNvSpPr txBox="1"/>
            <p:nvPr/>
          </p:nvSpPr>
          <p:spPr>
            <a:xfrm>
              <a:off x="5831039" y="726720"/>
              <a:ext cx="1689630" cy="369332"/>
            </a:xfrm>
            <a:prstGeom prst="rect">
              <a:avLst/>
            </a:prstGeom>
            <a:noFill/>
          </p:spPr>
          <p:txBody>
            <a:bodyPr wrap="none" rtlCol="0">
              <a:spAutoFit/>
            </a:bodyPr>
            <a:lstStyle/>
            <a:p>
              <a:r>
                <a:rPr lang="en-US" dirty="0" smtClean="0"/>
                <a:t>Electric Vehicles</a:t>
              </a:r>
              <a:endParaRPr lang="en-US" dirty="0"/>
            </a:p>
          </p:txBody>
        </p:sp>
        <p:sp>
          <p:nvSpPr>
            <p:cNvPr id="54" name="TextBox 53"/>
            <p:cNvSpPr txBox="1"/>
            <p:nvPr/>
          </p:nvSpPr>
          <p:spPr>
            <a:xfrm>
              <a:off x="5363960" y="1148256"/>
              <a:ext cx="1557927" cy="369332"/>
            </a:xfrm>
            <a:prstGeom prst="rect">
              <a:avLst/>
            </a:prstGeom>
            <a:noFill/>
          </p:spPr>
          <p:txBody>
            <a:bodyPr wrap="none" rtlCol="0">
              <a:spAutoFit/>
            </a:bodyPr>
            <a:lstStyle/>
            <a:p>
              <a:r>
                <a:rPr lang="en-US" dirty="0" smtClean="0">
                  <a:solidFill>
                    <a:schemeClr val="bg1"/>
                  </a:solidFill>
                </a:rPr>
                <a:t>Tesla Roadster</a:t>
              </a:r>
              <a:endParaRPr lang="en-US" dirty="0">
                <a:solidFill>
                  <a:schemeClr val="bg1"/>
                </a:solidFill>
              </a:endParaRPr>
            </a:p>
          </p:txBody>
        </p:sp>
      </p:grpSp>
      <p:grpSp>
        <p:nvGrpSpPr>
          <p:cNvPr id="3" name="Group 2"/>
          <p:cNvGrpSpPr/>
          <p:nvPr/>
        </p:nvGrpSpPr>
        <p:grpSpPr>
          <a:xfrm>
            <a:off x="2122179" y="3821668"/>
            <a:ext cx="4735821" cy="2350532"/>
            <a:chOff x="990600" y="3745468"/>
            <a:chExt cx="4735821" cy="2350532"/>
          </a:xfrm>
        </p:grpSpPr>
        <p:pic>
          <p:nvPicPr>
            <p:cNvPr id="171010" name="Picture 2" descr="http://solarcellstringer.com/images/solar_cells_panels_array_monocrystaline.jpg"/>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0600" y="4187932"/>
              <a:ext cx="2258458" cy="19050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71012" name="Picture 4" descr="http://fc03.deviantart.net/fs31/f/2008/209/d/8/Wind_turbines_by_serdarguler.jpg"/>
            <p:cNvPicPr>
              <a:picLocks noChangeAspect="1" noChangeArrowheads="1"/>
            </p:cNvPicPr>
            <p:nvPr/>
          </p:nvPicPr>
          <p:blipFill>
            <a:blip r:embed="rId1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52800" y="4197870"/>
              <a:ext cx="2373621" cy="189813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TextBox 9"/>
            <p:cNvSpPr txBox="1"/>
            <p:nvPr/>
          </p:nvSpPr>
          <p:spPr>
            <a:xfrm>
              <a:off x="1769627" y="4187932"/>
              <a:ext cx="668773" cy="369332"/>
            </a:xfrm>
            <a:prstGeom prst="rect">
              <a:avLst/>
            </a:prstGeom>
            <a:noFill/>
          </p:spPr>
          <p:txBody>
            <a:bodyPr wrap="none" rtlCol="0">
              <a:spAutoFit/>
            </a:bodyPr>
            <a:lstStyle/>
            <a:p>
              <a:r>
                <a:rPr lang="en-US" b="1" dirty="0" smtClean="0">
                  <a:solidFill>
                    <a:schemeClr val="bg1"/>
                  </a:solidFill>
                </a:rPr>
                <a:t>Solar</a:t>
              </a:r>
              <a:endParaRPr lang="en-US" b="1" dirty="0">
                <a:solidFill>
                  <a:schemeClr val="bg1"/>
                </a:solidFill>
              </a:endParaRPr>
            </a:p>
          </p:txBody>
        </p:sp>
        <p:sp>
          <p:nvSpPr>
            <p:cNvPr id="51" name="TextBox 50"/>
            <p:cNvSpPr txBox="1"/>
            <p:nvPr/>
          </p:nvSpPr>
          <p:spPr>
            <a:xfrm>
              <a:off x="4114800" y="4187932"/>
              <a:ext cx="697627" cy="369332"/>
            </a:xfrm>
            <a:prstGeom prst="rect">
              <a:avLst/>
            </a:prstGeom>
            <a:noFill/>
          </p:spPr>
          <p:txBody>
            <a:bodyPr wrap="none" rtlCol="0">
              <a:spAutoFit/>
            </a:bodyPr>
            <a:lstStyle/>
            <a:p>
              <a:r>
                <a:rPr lang="en-US" b="1" dirty="0" smtClean="0">
                  <a:solidFill>
                    <a:schemeClr val="bg1"/>
                  </a:solidFill>
                </a:rPr>
                <a:t>Wind</a:t>
              </a:r>
              <a:endParaRPr lang="en-US" b="1" dirty="0">
                <a:solidFill>
                  <a:schemeClr val="bg1"/>
                </a:solidFill>
              </a:endParaRPr>
            </a:p>
          </p:txBody>
        </p:sp>
        <p:sp>
          <p:nvSpPr>
            <p:cNvPr id="56" name="TextBox 55"/>
            <p:cNvSpPr txBox="1"/>
            <p:nvPr/>
          </p:nvSpPr>
          <p:spPr>
            <a:xfrm>
              <a:off x="1981200" y="3745468"/>
              <a:ext cx="2650919" cy="369332"/>
            </a:xfrm>
            <a:prstGeom prst="rect">
              <a:avLst/>
            </a:prstGeom>
            <a:noFill/>
          </p:spPr>
          <p:txBody>
            <a:bodyPr wrap="none" rtlCol="0">
              <a:spAutoFit/>
            </a:bodyPr>
            <a:lstStyle/>
            <a:p>
              <a:r>
                <a:rPr lang="en-US" dirty="0" smtClean="0"/>
                <a:t>Large scale energy storage</a:t>
              </a:r>
              <a:endParaRPr lang="en-US" dirty="0"/>
            </a:p>
          </p:txBody>
        </p:sp>
      </p:grpSp>
      <p:pic>
        <p:nvPicPr>
          <p:cNvPr id="29" name="Picture 33" descr="kanerlogo2"/>
          <p:cNvPicPr>
            <a:picLocks noChangeAspect="1" noChangeArrowheads="1"/>
          </p:cNvPicPr>
          <p:nvPr/>
        </p:nvPicPr>
        <p:blipFill>
          <a:blip r:embed="rId13"/>
          <a:srcRect/>
          <a:stretch>
            <a:fillRect/>
          </a:stretch>
        </p:blipFill>
        <p:spPr bwMode="auto">
          <a:xfrm>
            <a:off x="0" y="6248400"/>
            <a:ext cx="1525588" cy="609600"/>
          </a:xfrm>
          <a:prstGeom prst="rect">
            <a:avLst/>
          </a:prstGeom>
          <a:noFill/>
          <a:ln w="9525">
            <a:noFill/>
            <a:miter lim="800000"/>
            <a:headEnd/>
            <a:tailEnd/>
          </a:ln>
        </p:spPr>
      </p:pic>
      <p:sp>
        <p:nvSpPr>
          <p:cNvPr id="30" name="Rectangle 36"/>
          <p:cNvSpPr>
            <a:spLocks noChangeArrowheads="1"/>
          </p:cNvSpPr>
          <p:nvPr/>
        </p:nvSpPr>
        <p:spPr bwMode="auto">
          <a:xfrm>
            <a:off x="914400" y="6454914"/>
            <a:ext cx="8763000" cy="403086"/>
          </a:xfrm>
          <a:prstGeom prst="rect">
            <a:avLst/>
          </a:prstGeom>
          <a:noFill/>
          <a:ln w="9525">
            <a:noFill/>
            <a:miter lim="800000"/>
            <a:headEnd/>
            <a:tailEnd/>
          </a:ln>
        </p:spPr>
        <p:txBody>
          <a:bodyPr wrap="square">
            <a:prstTxWarp prst="textNoShape">
              <a:avLst/>
            </a:prstTxWarp>
            <a:spAutoFit/>
          </a:bodyPr>
          <a:lstStyle/>
          <a:p>
            <a:pPr algn="ctr"/>
            <a:r>
              <a:rPr lang="en-US" sz="2000" dirty="0" err="1" smtClean="0">
                <a:latin typeface="Arial" pitchFamily="1" charset="0"/>
              </a:rPr>
              <a:t>M.El</a:t>
            </a:r>
            <a:r>
              <a:rPr lang="en-US" sz="2000" dirty="0" err="1">
                <a:latin typeface="Arial" pitchFamily="1" charset="0"/>
              </a:rPr>
              <a:t>-Kady</a:t>
            </a:r>
            <a:r>
              <a:rPr lang="en-US" sz="2000" dirty="0">
                <a:latin typeface="Arial" pitchFamily="1" charset="0"/>
              </a:rPr>
              <a:t>,</a:t>
            </a:r>
            <a:r>
              <a:rPr lang="en-US" sz="2000" dirty="0" smtClean="0">
                <a:latin typeface="Arial" pitchFamily="1" charset="0"/>
              </a:rPr>
              <a:t> </a:t>
            </a:r>
            <a:r>
              <a:rPr lang="en-US" sz="2000" dirty="0" err="1" smtClean="0">
                <a:latin typeface="Arial" pitchFamily="1" charset="0"/>
              </a:rPr>
              <a:t>V.Strong</a:t>
            </a:r>
            <a:r>
              <a:rPr lang="en-US" sz="2000" dirty="0" smtClean="0">
                <a:latin typeface="Arial" pitchFamily="1" charset="0"/>
              </a:rPr>
              <a:t>, </a:t>
            </a:r>
            <a:r>
              <a:rPr lang="en-US" sz="2000" dirty="0" err="1" smtClean="0">
                <a:latin typeface="Arial" pitchFamily="1" charset="0"/>
              </a:rPr>
              <a:t>S.Dubin</a:t>
            </a:r>
            <a:r>
              <a:rPr lang="en-US" sz="2000" dirty="0">
                <a:latin typeface="Arial" pitchFamily="1" charset="0"/>
              </a:rPr>
              <a:t>,</a:t>
            </a:r>
            <a:r>
              <a:rPr lang="en-US" sz="2000" dirty="0" smtClean="0">
                <a:latin typeface="Arial" pitchFamily="1" charset="0"/>
              </a:rPr>
              <a:t> R.B. Kaner</a:t>
            </a:r>
            <a:r>
              <a:rPr lang="en-US" sz="2000" dirty="0">
                <a:latin typeface="Arial" pitchFamily="1" charset="0"/>
              </a:rPr>
              <a:t>, </a:t>
            </a:r>
            <a:r>
              <a:rPr lang="en-US" sz="2000" i="1" dirty="0" smtClean="0">
                <a:latin typeface="Arial" pitchFamily="1" charset="0"/>
              </a:rPr>
              <a:t>Science</a:t>
            </a:r>
            <a:r>
              <a:rPr lang="en-US" sz="2000" dirty="0">
                <a:latin typeface="Arial" pitchFamily="1" charset="0"/>
              </a:rPr>
              <a:t> </a:t>
            </a:r>
            <a:r>
              <a:rPr lang="en-US" sz="2000" dirty="0" smtClean="0">
                <a:latin typeface="Arial" pitchFamily="1" charset="0"/>
              </a:rPr>
              <a:t>335,1326(</a:t>
            </a:r>
            <a:r>
              <a:rPr lang="en-US" sz="2000" dirty="0">
                <a:latin typeface="Arial" pitchFamily="1" charset="0"/>
              </a:rPr>
              <a:t>2012).</a:t>
            </a:r>
          </a:p>
        </p:txBody>
      </p:sp>
      <p:sp>
        <p:nvSpPr>
          <p:cNvPr id="31"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pSp>
        <p:nvGrpSpPr>
          <p:cNvPr id="32" name="Group 23"/>
          <p:cNvGrpSpPr>
            <a:grpSpLocks/>
          </p:cNvGrpSpPr>
          <p:nvPr/>
        </p:nvGrpSpPr>
        <p:grpSpPr bwMode="auto">
          <a:xfrm>
            <a:off x="0" y="0"/>
            <a:ext cx="9158288" cy="288925"/>
            <a:chOff x="0" y="0"/>
            <a:chExt cx="10160000" cy="304800"/>
          </a:xfrm>
        </p:grpSpPr>
        <p:pic>
          <p:nvPicPr>
            <p:cNvPr id="33" name="Picture 7" descr="cnsi_logo"/>
            <p:cNvPicPr>
              <a:picLocks noChangeAspect="1" noChangeArrowheads="1"/>
            </p:cNvPicPr>
            <p:nvPr/>
          </p:nvPicPr>
          <p:blipFill>
            <a:blip r:embed="rId14"/>
            <a:srcRect/>
            <a:stretch>
              <a:fillRect/>
            </a:stretch>
          </p:blipFill>
          <p:spPr bwMode="auto">
            <a:xfrm>
              <a:off x="9067800" y="0"/>
              <a:ext cx="1092200" cy="304800"/>
            </a:xfrm>
            <a:prstGeom prst="rect">
              <a:avLst/>
            </a:prstGeom>
            <a:noFill/>
            <a:ln w="9525">
              <a:noFill/>
              <a:miter lim="800000"/>
              <a:headEnd/>
              <a:tailEnd/>
            </a:ln>
          </p:spPr>
        </p:pic>
        <p:sp>
          <p:nvSpPr>
            <p:cNvPr id="36"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38" name="TextBox 37"/>
          <p:cNvSpPr txBox="1">
            <a:spLocks noChangeArrowheads="1"/>
          </p:cNvSpPr>
          <p:nvPr/>
        </p:nvSpPr>
        <p:spPr bwMode="auto">
          <a:xfrm>
            <a:off x="2603630" y="152400"/>
            <a:ext cx="4254370" cy="646331"/>
          </a:xfrm>
          <a:prstGeom prst="rect">
            <a:avLst/>
          </a:prstGeom>
          <a:noFill/>
          <a:ln w="9525">
            <a:noFill/>
            <a:miter lim="800000"/>
            <a:headEnd/>
            <a:tailEnd/>
          </a:ln>
        </p:spPr>
        <p:txBody>
          <a:bodyPr wrap="none">
            <a:prstTxWarp prst="textNoShape">
              <a:avLst/>
            </a:prstTxWarp>
            <a:spAutoFit/>
          </a:bodyPr>
          <a:lstStyle/>
          <a:p>
            <a:r>
              <a:rPr lang="en-US" sz="3600" dirty="0" smtClean="0">
                <a:latin typeface="Times New Roman" pitchFamily="1" charset="0"/>
                <a:ea typeface="Times New Roman" pitchFamily="1" charset="0"/>
                <a:cs typeface="Times New Roman" pitchFamily="1" charset="0"/>
              </a:rPr>
              <a:t>Why Energy Storage?</a:t>
            </a:r>
            <a:endParaRPr lang="en-US" sz="3600" dirty="0">
              <a:latin typeface="Times New Roman" pitchFamily="1" charset="0"/>
              <a:ea typeface="Times New Roman" pitchFamily="1" charset="0"/>
              <a:cs typeface="Times New Roman" pitchFamily="1"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641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 30"/>
          <p:cNvGrpSpPr>
            <a:grpSpLocks/>
          </p:cNvGrpSpPr>
          <p:nvPr/>
        </p:nvGrpSpPr>
        <p:grpSpPr bwMode="auto">
          <a:xfrm>
            <a:off x="2249463" y="903982"/>
            <a:ext cx="3998937" cy="4114800"/>
            <a:chOff x="-192074" y="685800"/>
            <a:chExt cx="3999128" cy="4115067"/>
          </a:xfrm>
        </p:grpSpPr>
        <p:grpSp>
          <p:nvGrpSpPr>
            <p:cNvPr id="8" name="Group 6"/>
            <p:cNvGrpSpPr>
              <a:grpSpLocks/>
            </p:cNvGrpSpPr>
            <p:nvPr/>
          </p:nvGrpSpPr>
          <p:grpSpPr bwMode="auto">
            <a:xfrm>
              <a:off x="-192074" y="685800"/>
              <a:ext cx="3999128" cy="4115067"/>
              <a:chOff x="-192074" y="685800"/>
              <a:chExt cx="3999128" cy="4115067"/>
            </a:xfrm>
          </p:grpSpPr>
          <p:pic>
            <p:nvPicPr>
              <p:cNvPr id="6183" name="Picture 2"/>
              <p:cNvPicPr>
                <a:picLocks noChangeAspect="1" noChangeArrowheads="1"/>
              </p:cNvPicPr>
              <p:nvPr/>
            </p:nvPicPr>
            <p:blipFill>
              <a:blip r:embed="rId3"/>
              <a:srcRect/>
              <a:stretch>
                <a:fillRect/>
              </a:stretch>
            </p:blipFill>
            <p:spPr bwMode="auto">
              <a:xfrm>
                <a:off x="-115871" y="685800"/>
                <a:ext cx="3922925" cy="4048241"/>
              </a:xfrm>
              <a:prstGeom prst="rect">
                <a:avLst/>
              </a:prstGeom>
              <a:noFill/>
              <a:ln w="9525">
                <a:noFill/>
                <a:miter lim="800000"/>
                <a:headEnd/>
                <a:tailEnd/>
              </a:ln>
              <a:effectLst/>
            </p:spPr>
          </p:pic>
          <p:sp>
            <p:nvSpPr>
              <p:cNvPr id="6184" name="TextBox 3"/>
              <p:cNvSpPr txBox="1">
                <a:spLocks noChangeArrowheads="1"/>
              </p:cNvSpPr>
              <p:nvPr/>
            </p:nvSpPr>
            <p:spPr bwMode="auto">
              <a:xfrm>
                <a:off x="1174911" y="4523868"/>
                <a:ext cx="1644489" cy="276999"/>
              </a:xfrm>
              <a:prstGeom prst="rect">
                <a:avLst/>
              </a:prstGeom>
              <a:solidFill>
                <a:schemeClr val="bg1"/>
              </a:solidFill>
              <a:ln w="9525">
                <a:noFill/>
                <a:miter lim="800000"/>
                <a:headEnd/>
                <a:tailEnd/>
              </a:ln>
            </p:spPr>
            <p:txBody>
              <a:bodyPr wrap="none">
                <a:prstTxWarp prst="textNoShape">
                  <a:avLst/>
                </a:prstTxWarp>
                <a:spAutoFit/>
              </a:bodyPr>
              <a:lstStyle/>
              <a:p>
                <a:r>
                  <a:rPr lang="en-US" sz="1200" dirty="0"/>
                  <a:t>Energy density (</a:t>
                </a:r>
                <a:r>
                  <a:rPr lang="en-US" sz="1200" dirty="0" err="1"/>
                  <a:t>Wh</a:t>
                </a:r>
                <a:r>
                  <a:rPr lang="en-US" sz="1200" dirty="0"/>
                  <a:t>/kg)</a:t>
                </a:r>
              </a:p>
            </p:txBody>
          </p:sp>
          <p:sp>
            <p:nvSpPr>
              <p:cNvPr id="6185" name="TextBox 29"/>
              <p:cNvSpPr txBox="1">
                <a:spLocks noChangeArrowheads="1"/>
              </p:cNvSpPr>
              <p:nvPr/>
            </p:nvSpPr>
            <p:spPr bwMode="auto">
              <a:xfrm rot="16200000">
                <a:off x="-822279" y="2452799"/>
                <a:ext cx="1537409" cy="276999"/>
              </a:xfrm>
              <a:prstGeom prst="rect">
                <a:avLst/>
              </a:prstGeom>
              <a:solidFill>
                <a:schemeClr val="bg1"/>
              </a:solidFill>
              <a:ln w="9525">
                <a:noFill/>
                <a:miter lim="800000"/>
                <a:headEnd/>
                <a:tailEnd/>
              </a:ln>
            </p:spPr>
            <p:txBody>
              <a:bodyPr wrap="none">
                <a:prstTxWarp prst="textNoShape">
                  <a:avLst/>
                </a:prstTxWarp>
                <a:spAutoFit/>
              </a:bodyPr>
              <a:lstStyle/>
              <a:p>
                <a:r>
                  <a:rPr lang="en-US" sz="1200" dirty="0"/>
                  <a:t>Power density (W/kg)</a:t>
                </a:r>
              </a:p>
            </p:txBody>
          </p:sp>
        </p:grpSp>
        <p:sp>
          <p:nvSpPr>
            <p:cNvPr id="6182" name="TextBox 28"/>
            <p:cNvSpPr txBox="1">
              <a:spLocks noChangeArrowheads="1"/>
            </p:cNvSpPr>
            <p:nvPr/>
          </p:nvSpPr>
          <p:spPr bwMode="auto">
            <a:xfrm>
              <a:off x="2563518" y="838200"/>
              <a:ext cx="1206997" cy="338554"/>
            </a:xfrm>
            <a:prstGeom prst="rect">
              <a:avLst/>
            </a:prstGeom>
            <a:noFill/>
            <a:ln w="9525">
              <a:noFill/>
              <a:miter lim="800000"/>
              <a:headEnd/>
              <a:tailEnd/>
            </a:ln>
          </p:spPr>
          <p:txBody>
            <a:bodyPr wrap="none">
              <a:prstTxWarp prst="textNoShape">
                <a:avLst/>
              </a:prstTxWarp>
              <a:spAutoFit/>
            </a:bodyPr>
            <a:lstStyle/>
            <a:p>
              <a:r>
                <a:rPr lang="en-US" sz="1600" b="1" dirty="0">
                  <a:solidFill>
                    <a:srgbClr val="0000CC"/>
                  </a:solidFill>
                </a:rPr>
                <a:t>Ragone Plot</a:t>
              </a:r>
            </a:p>
          </p:txBody>
        </p:sp>
      </p:grpSp>
      <p:sp>
        <p:nvSpPr>
          <p:cNvPr id="25" name="Up Arrow 24"/>
          <p:cNvSpPr/>
          <p:nvPr/>
        </p:nvSpPr>
        <p:spPr>
          <a:xfrm rot="2424197">
            <a:off x="3614796" y="1459137"/>
            <a:ext cx="762000" cy="3415149"/>
          </a:xfrm>
          <a:prstGeom prst="upArrow">
            <a:avLst/>
          </a:prstGeom>
          <a:solidFill>
            <a:srgbClr val="FF0000"/>
          </a:solidFill>
          <a:ln>
            <a:noFill/>
          </a:ln>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3"/>
          <p:cNvGrpSpPr/>
          <p:nvPr/>
        </p:nvGrpSpPr>
        <p:grpSpPr>
          <a:xfrm>
            <a:off x="6585358" y="3029437"/>
            <a:ext cx="2101442" cy="1532145"/>
            <a:chOff x="6432958" y="2678668"/>
            <a:chExt cx="2101442" cy="1532145"/>
          </a:xfrm>
        </p:grpSpPr>
        <p:pic>
          <p:nvPicPr>
            <p:cNvPr id="19" name="Picture 4" descr="http://upload.wikimedia.org/wikipedia/commons/3/3b/Batteries.jp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6999" y="2743200"/>
              <a:ext cx="2057401" cy="14676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0" name="TextBox 19"/>
            <p:cNvSpPr txBox="1"/>
            <p:nvPr/>
          </p:nvSpPr>
          <p:spPr>
            <a:xfrm>
              <a:off x="6432958" y="2678668"/>
              <a:ext cx="1034642" cy="369332"/>
            </a:xfrm>
            <a:prstGeom prst="rect">
              <a:avLst/>
            </a:prstGeom>
            <a:noFill/>
            <a:scene3d>
              <a:camera prst="orthographicFront"/>
              <a:lightRig rig="threePt" dir="t"/>
            </a:scene3d>
            <a:sp3d prstMaterial="translucentPowder"/>
          </p:spPr>
          <p:txBody>
            <a:bodyPr wrap="none" rtlCol="0">
              <a:spAutoFit/>
            </a:bodyPr>
            <a:lstStyle/>
            <a:p>
              <a:r>
                <a:rPr lang="en-US" b="1" dirty="0" smtClean="0"/>
                <a:t>batteries</a:t>
              </a:r>
              <a:endParaRPr lang="en-US" b="1" dirty="0"/>
            </a:p>
          </p:txBody>
        </p:sp>
      </p:grpSp>
      <p:grpSp>
        <p:nvGrpSpPr>
          <p:cNvPr id="21" name="Group 20"/>
          <p:cNvGrpSpPr/>
          <p:nvPr/>
        </p:nvGrpSpPr>
        <p:grpSpPr>
          <a:xfrm>
            <a:off x="152400" y="3037582"/>
            <a:ext cx="2095691" cy="1752600"/>
            <a:chOff x="114109" y="4704880"/>
            <a:chExt cx="2095691" cy="1752600"/>
          </a:xfrm>
        </p:grpSpPr>
        <p:pic>
          <p:nvPicPr>
            <p:cNvPr id="22" name="Picture 7" descr="http://2.bp.blogspot.com/_WMdGdPSdn0U/TRy_j59sB2I/AAAAAAAABDQ/4fpLu49dyRA/s400/super%2Bcapacitor.jp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4109" y="4969539"/>
              <a:ext cx="2095691" cy="148794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3" name="TextBox 22"/>
            <p:cNvSpPr txBox="1"/>
            <p:nvPr/>
          </p:nvSpPr>
          <p:spPr>
            <a:xfrm>
              <a:off x="114109" y="4704880"/>
              <a:ext cx="1686616" cy="369332"/>
            </a:xfrm>
            <a:prstGeom prst="rect">
              <a:avLst/>
            </a:prstGeom>
            <a:noFill/>
            <a:scene3d>
              <a:camera prst="orthographicFront"/>
              <a:lightRig rig="threePt" dir="t"/>
            </a:scene3d>
            <a:sp3d prstMaterial="translucentPowder"/>
          </p:spPr>
          <p:txBody>
            <a:bodyPr wrap="none" rtlCol="0">
              <a:spAutoFit/>
            </a:bodyPr>
            <a:lstStyle/>
            <a:p>
              <a:r>
                <a:rPr lang="en-US" b="1" dirty="0" smtClean="0"/>
                <a:t>supercapacitors</a:t>
              </a:r>
              <a:endParaRPr lang="en-US" b="1" dirty="0"/>
            </a:p>
          </p:txBody>
        </p:sp>
      </p:grpSp>
      <p:grpSp>
        <p:nvGrpSpPr>
          <p:cNvPr id="2" name="Group 1"/>
          <p:cNvGrpSpPr/>
          <p:nvPr/>
        </p:nvGrpSpPr>
        <p:grpSpPr>
          <a:xfrm>
            <a:off x="228600" y="1056371"/>
            <a:ext cx="1717789" cy="1717789"/>
            <a:chOff x="187211" y="838189"/>
            <a:chExt cx="1717789" cy="1717789"/>
          </a:xfrm>
        </p:grpSpPr>
        <p:pic>
          <p:nvPicPr>
            <p:cNvPr id="237570" name="Picture 2" descr="http://www.queenmao.com.tw/image_products/products_photos/QM-C-003-aluminum_electrolytic_capacitors_s.jp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7211" y="838189"/>
              <a:ext cx="1717789" cy="171778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7" name="TextBox 26"/>
            <p:cNvSpPr txBox="1"/>
            <p:nvPr/>
          </p:nvSpPr>
          <p:spPr>
            <a:xfrm>
              <a:off x="187211" y="838190"/>
              <a:ext cx="1154483" cy="369332"/>
            </a:xfrm>
            <a:prstGeom prst="rect">
              <a:avLst/>
            </a:prstGeom>
            <a:noFill/>
            <a:scene3d>
              <a:camera prst="orthographicFront"/>
              <a:lightRig rig="threePt" dir="t"/>
            </a:scene3d>
            <a:sp3d prstMaterial="translucentPowder"/>
          </p:spPr>
          <p:txBody>
            <a:bodyPr wrap="none" rtlCol="0">
              <a:spAutoFit/>
            </a:bodyPr>
            <a:lstStyle/>
            <a:p>
              <a:r>
                <a:rPr lang="en-US" b="1" dirty="0" smtClean="0"/>
                <a:t>capacitors</a:t>
              </a:r>
              <a:endParaRPr lang="en-US" b="1" dirty="0"/>
            </a:p>
          </p:txBody>
        </p:sp>
      </p:grpSp>
      <p:grpSp>
        <p:nvGrpSpPr>
          <p:cNvPr id="31" name="Group 30"/>
          <p:cNvGrpSpPr/>
          <p:nvPr/>
        </p:nvGrpSpPr>
        <p:grpSpPr>
          <a:xfrm>
            <a:off x="4038600" y="1894582"/>
            <a:ext cx="934743" cy="481474"/>
            <a:chOff x="1588634" y="1752600"/>
            <a:chExt cx="934743" cy="481474"/>
          </a:xfrm>
        </p:grpSpPr>
        <p:sp>
          <p:nvSpPr>
            <p:cNvPr id="32" name="Oval 31"/>
            <p:cNvSpPr/>
            <p:nvPr/>
          </p:nvSpPr>
          <p:spPr>
            <a:xfrm>
              <a:off x="1905000" y="2051194"/>
              <a:ext cx="182880" cy="182880"/>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3" name="TextBox 32"/>
            <p:cNvSpPr txBox="1"/>
            <p:nvPr/>
          </p:nvSpPr>
          <p:spPr>
            <a:xfrm>
              <a:off x="1588634" y="1752600"/>
              <a:ext cx="934743" cy="307777"/>
            </a:xfrm>
            <a:prstGeom prst="rect">
              <a:avLst/>
            </a:prstGeom>
            <a:noFill/>
          </p:spPr>
          <p:txBody>
            <a:bodyPr wrap="none" rtlCol="0">
              <a:spAutoFit/>
            </a:bodyPr>
            <a:lstStyle/>
            <a:p>
              <a:r>
                <a:rPr lang="en-US" sz="1400" b="1" dirty="0" smtClean="0"/>
                <a:t>HEV goal*</a:t>
              </a:r>
              <a:endParaRPr lang="en-US" sz="1400" b="1" dirty="0"/>
            </a:p>
          </p:txBody>
        </p:sp>
      </p:grpSp>
      <p:sp>
        <p:nvSpPr>
          <p:cNvPr id="34" name="Rectangle 33"/>
          <p:cNvSpPr/>
          <p:nvPr/>
        </p:nvSpPr>
        <p:spPr>
          <a:xfrm>
            <a:off x="6045209" y="4649458"/>
            <a:ext cx="3098791" cy="461665"/>
          </a:xfrm>
          <a:prstGeom prst="rect">
            <a:avLst/>
          </a:prstGeom>
        </p:spPr>
        <p:txBody>
          <a:bodyPr wrap="square">
            <a:spAutoFit/>
          </a:bodyPr>
          <a:lstStyle/>
          <a:p>
            <a:r>
              <a:rPr lang="en-US" sz="1200" dirty="0" smtClean="0"/>
              <a:t>HEV = hybrid electric vehicles</a:t>
            </a:r>
          </a:p>
          <a:p>
            <a:r>
              <a:rPr lang="en-US" sz="1200" dirty="0" smtClean="0"/>
              <a:t>*D</a:t>
            </a:r>
            <a:r>
              <a:rPr lang="en-US" sz="1200" dirty="0"/>
              <a:t>. Howell</a:t>
            </a:r>
            <a:r>
              <a:rPr lang="en-US" sz="1200" dirty="0" smtClean="0"/>
              <a:t>, </a:t>
            </a:r>
            <a:r>
              <a:rPr lang="en-US" sz="1200" dirty="0"/>
              <a:t>U.S. Department of Energy, 2008 </a:t>
            </a:r>
          </a:p>
        </p:txBody>
      </p:sp>
      <p:sp>
        <p:nvSpPr>
          <p:cNvPr id="43"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pSp>
        <p:nvGrpSpPr>
          <p:cNvPr id="44" name="Group 23"/>
          <p:cNvGrpSpPr>
            <a:grpSpLocks/>
          </p:cNvGrpSpPr>
          <p:nvPr/>
        </p:nvGrpSpPr>
        <p:grpSpPr bwMode="auto">
          <a:xfrm>
            <a:off x="0" y="0"/>
            <a:ext cx="9158288" cy="288925"/>
            <a:chOff x="0" y="0"/>
            <a:chExt cx="10160000" cy="304800"/>
          </a:xfrm>
        </p:grpSpPr>
        <p:pic>
          <p:nvPicPr>
            <p:cNvPr id="45" name="Picture 7" descr="cnsi_logo"/>
            <p:cNvPicPr>
              <a:picLocks noChangeAspect="1" noChangeArrowheads="1"/>
            </p:cNvPicPr>
            <p:nvPr/>
          </p:nvPicPr>
          <p:blipFill>
            <a:blip r:embed="rId7"/>
            <a:srcRect/>
            <a:stretch>
              <a:fillRect/>
            </a:stretch>
          </p:blipFill>
          <p:spPr bwMode="auto">
            <a:xfrm>
              <a:off x="9067800" y="0"/>
              <a:ext cx="1092200" cy="304800"/>
            </a:xfrm>
            <a:prstGeom prst="rect">
              <a:avLst/>
            </a:prstGeom>
            <a:noFill/>
            <a:ln w="9525">
              <a:noFill/>
              <a:miter lim="800000"/>
              <a:headEnd/>
              <a:tailEnd/>
            </a:ln>
          </p:spPr>
        </p:pic>
        <p:sp>
          <p:nvSpPr>
            <p:cNvPr id="46"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35" name="TextBox 34"/>
          <p:cNvSpPr txBox="1"/>
          <p:nvPr/>
        </p:nvSpPr>
        <p:spPr>
          <a:xfrm>
            <a:off x="995708" y="5247382"/>
            <a:ext cx="739140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fontAlgn="auto">
              <a:spcBef>
                <a:spcPts val="0"/>
              </a:spcBef>
              <a:spcAft>
                <a:spcPts val="0"/>
              </a:spcAft>
              <a:buFont typeface="Wingdings" pitchFamily="2" charset="2"/>
              <a:buChar char="q"/>
              <a:defRPr/>
            </a:pPr>
            <a:r>
              <a:rPr lang="en-US" sz="1600" dirty="0"/>
              <a:t>Supercapacitors fill in the gap between batteries </a:t>
            </a:r>
            <a:r>
              <a:rPr lang="en-US" sz="1600" dirty="0" smtClean="0"/>
              <a:t> and </a:t>
            </a:r>
            <a:r>
              <a:rPr lang="en-US" sz="1600" dirty="0"/>
              <a:t>conventional </a:t>
            </a:r>
            <a:r>
              <a:rPr lang="en-US" sz="1600" dirty="0" smtClean="0"/>
              <a:t>capacitors</a:t>
            </a:r>
            <a:endParaRPr lang="en-US" sz="1600" dirty="0"/>
          </a:p>
          <a:p>
            <a:pPr marL="285750" indent="-285750" fontAlgn="auto">
              <a:spcBef>
                <a:spcPts val="0"/>
              </a:spcBef>
              <a:spcAft>
                <a:spcPts val="0"/>
              </a:spcAft>
              <a:buFont typeface="Wingdings" pitchFamily="2" charset="2"/>
              <a:buChar char="q"/>
              <a:defRPr/>
            </a:pPr>
            <a:r>
              <a:rPr lang="en-US" sz="1600" dirty="0"/>
              <a:t>Target is increase the energy density of supercapacitors </a:t>
            </a:r>
            <a:r>
              <a:rPr lang="en-US" sz="1600" dirty="0" smtClean="0"/>
              <a:t>without </a:t>
            </a:r>
            <a:r>
              <a:rPr lang="en-US" sz="1600" dirty="0"/>
              <a:t>sacrificing their high power density</a:t>
            </a:r>
          </a:p>
          <a:p>
            <a:pPr marL="285750" indent="-285750" fontAlgn="auto">
              <a:spcBef>
                <a:spcPts val="0"/>
              </a:spcBef>
              <a:spcAft>
                <a:spcPts val="0"/>
              </a:spcAft>
              <a:buFont typeface="Wingdings" pitchFamily="2" charset="2"/>
              <a:buChar char="q"/>
              <a:defRPr/>
            </a:pPr>
            <a:r>
              <a:rPr lang="en-US" sz="1600" dirty="0"/>
              <a:t>Require electrodes with high surface area and high conductivity. </a:t>
            </a:r>
          </a:p>
        </p:txBody>
      </p:sp>
      <p:sp>
        <p:nvSpPr>
          <p:cNvPr id="47" name="TextBox 37"/>
          <p:cNvSpPr txBox="1">
            <a:spLocks noChangeArrowheads="1"/>
          </p:cNvSpPr>
          <p:nvPr/>
        </p:nvSpPr>
        <p:spPr bwMode="auto">
          <a:xfrm>
            <a:off x="2971800" y="152400"/>
            <a:ext cx="3762568" cy="646331"/>
          </a:xfrm>
          <a:prstGeom prst="rect">
            <a:avLst/>
          </a:prstGeom>
          <a:noFill/>
          <a:ln w="9525">
            <a:noFill/>
            <a:miter lim="800000"/>
            <a:headEnd/>
            <a:tailEnd/>
          </a:ln>
        </p:spPr>
        <p:txBody>
          <a:bodyPr wrap="none">
            <a:prstTxWarp prst="textNoShape">
              <a:avLst/>
            </a:prstTxWarp>
            <a:spAutoFit/>
          </a:bodyPr>
          <a:lstStyle/>
          <a:p>
            <a:r>
              <a:rPr lang="en-US" sz="3600" dirty="0" smtClean="0">
                <a:latin typeface="Times New Roman" pitchFamily="1" charset="0"/>
                <a:ea typeface="Times New Roman" pitchFamily="1" charset="0"/>
                <a:cs typeface="Times New Roman" pitchFamily="1" charset="0"/>
              </a:rPr>
              <a:t>Current technology</a:t>
            </a:r>
            <a:endParaRPr lang="en-US" sz="3600" dirty="0">
              <a:latin typeface="Times New Roman" pitchFamily="1" charset="0"/>
              <a:ea typeface="Times New Roman" pitchFamily="1" charset="0"/>
              <a:cs typeface="Times New Roman" pitchFamily="1" charset="0"/>
            </a:endParaRPr>
          </a:p>
        </p:txBody>
      </p:sp>
      <p:pic>
        <p:nvPicPr>
          <p:cNvPr id="48" name="Picture 33" descr="kanerlogo2"/>
          <p:cNvPicPr>
            <a:picLocks noChangeAspect="1" noChangeArrowheads="1"/>
          </p:cNvPicPr>
          <p:nvPr/>
        </p:nvPicPr>
        <p:blipFill>
          <a:blip r:embed="rId8"/>
          <a:srcRect/>
          <a:stretch>
            <a:fillRect/>
          </a:stretch>
        </p:blipFill>
        <p:spPr bwMode="auto">
          <a:xfrm>
            <a:off x="0" y="6248400"/>
            <a:ext cx="1525588" cy="609600"/>
          </a:xfrm>
          <a:prstGeom prst="rect">
            <a:avLst/>
          </a:prstGeom>
          <a:noFill/>
          <a:ln w="9525">
            <a:noFill/>
            <a:miter lim="800000"/>
            <a:headEnd/>
            <a:tailEnd/>
          </a:ln>
        </p:spPr>
      </p:pic>
      <p:sp>
        <p:nvSpPr>
          <p:cNvPr id="49" name="Rectangle 36"/>
          <p:cNvSpPr>
            <a:spLocks noChangeArrowheads="1"/>
          </p:cNvSpPr>
          <p:nvPr/>
        </p:nvSpPr>
        <p:spPr bwMode="auto">
          <a:xfrm>
            <a:off x="6096000" y="6457950"/>
            <a:ext cx="3048000" cy="369332"/>
          </a:xfrm>
          <a:prstGeom prst="rect">
            <a:avLst/>
          </a:prstGeom>
          <a:noFill/>
          <a:ln w="9525">
            <a:noFill/>
            <a:miter lim="800000"/>
            <a:headEnd/>
            <a:tailEnd/>
          </a:ln>
        </p:spPr>
        <p:txBody>
          <a:bodyPr wrap="square">
            <a:prstTxWarp prst="textNoShape">
              <a:avLst/>
            </a:prstTxWarp>
            <a:spAutoFit/>
          </a:bodyPr>
          <a:lstStyle/>
          <a:p>
            <a:pPr algn="ctr"/>
            <a:endParaRPr lang="en-US" dirty="0">
              <a:latin typeface="Arial" pitchFamily="1"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598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622425" y="1165225"/>
            <a:ext cx="5915025" cy="4721225"/>
          </a:xfrm>
          <a:prstGeom prst="rect">
            <a:avLst/>
          </a:prstGeom>
          <a:noFill/>
          <a:ln w="9525">
            <a:noFill/>
            <a:miter lim="800000"/>
            <a:headEnd/>
            <a:tailEnd/>
          </a:ln>
        </p:spPr>
      </p:pic>
      <p:sp>
        <p:nvSpPr>
          <p:cNvPr id="18435" name="Text Box 3"/>
          <p:cNvSpPr txBox="1">
            <a:spLocks noChangeArrowheads="1"/>
          </p:cNvSpPr>
          <p:nvPr/>
        </p:nvSpPr>
        <p:spPr bwMode="auto">
          <a:xfrm>
            <a:off x="0" y="329633"/>
            <a:ext cx="9144000" cy="584767"/>
          </a:xfrm>
          <a:prstGeom prst="rect">
            <a:avLst/>
          </a:prstGeom>
          <a:noFill/>
          <a:ln w="9525">
            <a:noFill/>
            <a:miter lim="800000"/>
            <a:headEnd/>
            <a:tailEnd/>
          </a:ln>
        </p:spPr>
        <p:txBody>
          <a:bodyPr wrap="square" lIns="91436" tIns="45716" rIns="91436" bIns="45716">
            <a:spAutoFit/>
          </a:bodyPr>
          <a:lstStyle/>
          <a:p>
            <a:pPr algn="ctr"/>
            <a:r>
              <a:rPr lang="en-US" sz="3200" dirty="0" err="1">
                <a:latin typeface="Times New Roman"/>
                <a:cs typeface="Times New Roman"/>
              </a:rPr>
              <a:t>Graphene</a:t>
            </a:r>
            <a:r>
              <a:rPr lang="en-US" sz="3200" dirty="0">
                <a:latin typeface="Times New Roman"/>
                <a:cs typeface="Times New Roman"/>
              </a:rPr>
              <a:t> : The building block of all graphitic forms</a:t>
            </a:r>
          </a:p>
        </p:txBody>
      </p:sp>
      <p:sp>
        <p:nvSpPr>
          <p:cNvPr id="18436" name="Text Box 4"/>
          <p:cNvSpPr txBox="1">
            <a:spLocks noChangeArrowheads="1"/>
          </p:cNvSpPr>
          <p:nvPr/>
        </p:nvSpPr>
        <p:spPr bwMode="auto">
          <a:xfrm>
            <a:off x="4892430" y="6488113"/>
            <a:ext cx="4315070" cy="369324"/>
          </a:xfrm>
          <a:prstGeom prst="rect">
            <a:avLst/>
          </a:prstGeom>
          <a:noFill/>
          <a:ln w="9525">
            <a:noFill/>
            <a:miter lim="800000"/>
            <a:headEnd/>
            <a:tailEnd/>
          </a:ln>
        </p:spPr>
        <p:txBody>
          <a:bodyPr wrap="none" lIns="91436" tIns="45716" rIns="91436" bIns="45716">
            <a:spAutoFit/>
          </a:bodyPr>
          <a:lstStyle/>
          <a:p>
            <a:pPr algn="r"/>
            <a:r>
              <a:rPr lang="en-US" dirty="0" err="1">
                <a:solidFill>
                  <a:schemeClr val="tx1">
                    <a:lumMod val="75000"/>
                    <a:lumOff val="25000"/>
                  </a:schemeClr>
                </a:solidFill>
                <a:cs typeface="Arial" charset="0"/>
              </a:rPr>
              <a:t>Novoselov</a:t>
            </a:r>
            <a:r>
              <a:rPr lang="en-US" dirty="0">
                <a:solidFill>
                  <a:schemeClr val="tx1">
                    <a:lumMod val="75000"/>
                    <a:lumOff val="25000"/>
                  </a:schemeClr>
                </a:solidFill>
                <a:cs typeface="Arial" charset="0"/>
              </a:rPr>
              <a:t>, </a:t>
            </a:r>
            <a:r>
              <a:rPr lang="en-US" dirty="0">
                <a:solidFill>
                  <a:schemeClr val="tx1">
                    <a:lumMod val="75000"/>
                    <a:lumOff val="25000"/>
                  </a:schemeClr>
                </a:solidFill>
                <a:latin typeface="Arial"/>
                <a:cs typeface="Arial"/>
              </a:rPr>
              <a:t>K.S</a:t>
            </a:r>
            <a:r>
              <a:rPr lang="en-US" dirty="0">
                <a:solidFill>
                  <a:schemeClr val="tx1">
                    <a:lumMod val="75000"/>
                    <a:lumOff val="25000"/>
                  </a:schemeClr>
                </a:solidFill>
                <a:cs typeface="Arial" charset="0"/>
              </a:rPr>
              <a:t>. </a:t>
            </a:r>
            <a:r>
              <a:rPr lang="en-US" i="1" dirty="0">
                <a:solidFill>
                  <a:schemeClr val="tx1">
                    <a:lumMod val="75000"/>
                    <a:lumOff val="25000"/>
                  </a:schemeClr>
                </a:solidFill>
                <a:cs typeface="Arial" charset="0"/>
              </a:rPr>
              <a:t>et al</a:t>
            </a:r>
            <a:r>
              <a:rPr lang="en-US" dirty="0">
                <a:solidFill>
                  <a:schemeClr val="tx1">
                    <a:lumMod val="75000"/>
                    <a:lumOff val="25000"/>
                  </a:schemeClr>
                </a:solidFill>
                <a:cs typeface="Arial" charset="0"/>
              </a:rPr>
              <a:t>. </a:t>
            </a:r>
            <a:r>
              <a:rPr lang="en-US" i="1" dirty="0">
                <a:solidFill>
                  <a:schemeClr val="tx1">
                    <a:lumMod val="75000"/>
                    <a:lumOff val="25000"/>
                  </a:schemeClr>
                </a:solidFill>
                <a:cs typeface="Arial" charset="0"/>
              </a:rPr>
              <a:t>Nature, </a:t>
            </a:r>
            <a:r>
              <a:rPr lang="en-US" b="1" dirty="0">
                <a:solidFill>
                  <a:schemeClr val="tx1">
                    <a:lumMod val="75000"/>
                    <a:lumOff val="25000"/>
                  </a:schemeClr>
                </a:solidFill>
                <a:cs typeface="Arial" charset="0"/>
              </a:rPr>
              <a:t>6</a:t>
            </a:r>
            <a:r>
              <a:rPr lang="en-US" i="1" dirty="0">
                <a:solidFill>
                  <a:schemeClr val="tx1">
                    <a:lumMod val="75000"/>
                    <a:lumOff val="25000"/>
                  </a:schemeClr>
                </a:solidFill>
                <a:cs typeface="Arial" charset="0"/>
              </a:rPr>
              <a:t>, </a:t>
            </a:r>
            <a:r>
              <a:rPr lang="en-US" dirty="0">
                <a:solidFill>
                  <a:schemeClr val="tx1">
                    <a:lumMod val="75000"/>
                    <a:lumOff val="25000"/>
                  </a:schemeClr>
                </a:solidFill>
                <a:cs typeface="Arial" charset="0"/>
              </a:rPr>
              <a:t>183 (2006).</a:t>
            </a:r>
            <a:endParaRPr lang="en-US" b="1" dirty="0">
              <a:solidFill>
                <a:schemeClr val="tx1">
                  <a:lumMod val="75000"/>
                  <a:lumOff val="25000"/>
                </a:schemeClr>
              </a:solidFill>
              <a:cs typeface="Arial" charset="0"/>
            </a:endParaRPr>
          </a:p>
        </p:txBody>
      </p:sp>
      <p:sp>
        <p:nvSpPr>
          <p:cNvPr id="18438" name="Text Box 5"/>
          <p:cNvSpPr txBox="1">
            <a:spLocks noChangeArrowheads="1"/>
          </p:cNvSpPr>
          <p:nvPr/>
        </p:nvSpPr>
        <p:spPr bwMode="auto">
          <a:xfrm>
            <a:off x="1006475" y="5737225"/>
            <a:ext cx="7224713" cy="647700"/>
          </a:xfrm>
          <a:prstGeom prst="rect">
            <a:avLst/>
          </a:prstGeom>
          <a:noFill/>
          <a:ln w="9525">
            <a:noFill/>
            <a:miter lim="800000"/>
            <a:headEnd/>
            <a:tailEnd/>
          </a:ln>
        </p:spPr>
        <p:txBody>
          <a:bodyPr wrap="none" lIns="91436" tIns="45716" rIns="91436" bIns="45716">
            <a:spAutoFit/>
          </a:bodyPr>
          <a:lstStyle/>
          <a:p>
            <a:r>
              <a:rPr lang="en-US"/>
              <a:t>Graphene is the 2-dimentional building block for carbon allotropes of </a:t>
            </a:r>
          </a:p>
          <a:p>
            <a:r>
              <a:rPr lang="en-US"/>
              <a:t>every other dimensionality.</a:t>
            </a:r>
          </a:p>
        </p:txBody>
      </p:sp>
      <p:grpSp>
        <p:nvGrpSpPr>
          <p:cNvPr id="10" name="Group 23"/>
          <p:cNvGrpSpPr>
            <a:grpSpLocks/>
          </p:cNvGrpSpPr>
          <p:nvPr/>
        </p:nvGrpSpPr>
        <p:grpSpPr bwMode="auto">
          <a:xfrm>
            <a:off x="0" y="0"/>
            <a:ext cx="9158431" cy="288600"/>
            <a:chOff x="0" y="0"/>
            <a:chExt cx="10160000" cy="304800"/>
          </a:xfrm>
        </p:grpSpPr>
        <p:pic>
          <p:nvPicPr>
            <p:cNvPr id="11" name="Picture 7" descr="cnsi_logo"/>
            <p:cNvPicPr>
              <a:picLocks noChangeAspect="1" noChangeArrowheads="1"/>
            </p:cNvPicPr>
            <p:nvPr/>
          </p:nvPicPr>
          <p:blipFill>
            <a:blip r:embed="rId4" cstate="print"/>
            <a:srcRect/>
            <a:stretch>
              <a:fillRect/>
            </a:stretch>
          </p:blipFill>
          <p:spPr bwMode="auto">
            <a:xfrm>
              <a:off x="9067800" y="0"/>
              <a:ext cx="1092200" cy="304800"/>
            </a:xfrm>
            <a:prstGeom prst="rect">
              <a:avLst/>
            </a:prstGeom>
            <a:noFill/>
            <a:ln w="9525">
              <a:noFill/>
              <a:miter lim="800000"/>
              <a:headEnd/>
              <a:tailEnd/>
            </a:ln>
          </p:spPr>
        </p:pic>
        <p:sp>
          <p:nvSpPr>
            <p:cNvPr id="12"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TextBox 31"/>
          <p:cNvSpPr txBox="1"/>
          <p:nvPr/>
        </p:nvSpPr>
        <p:spPr bwMode="auto">
          <a:xfrm>
            <a:off x="3505200" y="914400"/>
            <a:ext cx="5072063" cy="19870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fontAlgn="auto">
              <a:lnSpc>
                <a:spcPct val="114000"/>
              </a:lnSpc>
              <a:spcBef>
                <a:spcPts val="0"/>
              </a:spcBef>
              <a:spcAft>
                <a:spcPts val="0"/>
              </a:spcAft>
              <a:buClr>
                <a:srgbClr val="FF0000"/>
              </a:buClr>
              <a:buFont typeface="Wingdings" pitchFamily="2" charset="2"/>
              <a:buChar char="q"/>
              <a:defRPr/>
            </a:pPr>
            <a:r>
              <a:rPr lang="en-US" dirty="0"/>
              <a:t>Theoretical specific capacitance 550 F/g </a:t>
            </a:r>
            <a:r>
              <a:rPr lang="en-US" dirty="0" smtClean="0"/>
              <a:t>* </a:t>
            </a:r>
          </a:p>
          <a:p>
            <a:pPr marL="285750" indent="-285750" fontAlgn="auto">
              <a:lnSpc>
                <a:spcPct val="114000"/>
              </a:lnSpc>
              <a:spcBef>
                <a:spcPts val="0"/>
              </a:spcBef>
              <a:spcAft>
                <a:spcPts val="0"/>
              </a:spcAft>
              <a:buClr>
                <a:srgbClr val="FF0000"/>
              </a:buClr>
              <a:buFont typeface="Wingdings" pitchFamily="2" charset="2"/>
              <a:buChar char="q"/>
              <a:defRPr/>
            </a:pPr>
            <a:r>
              <a:rPr lang="en-US" dirty="0" smtClean="0"/>
              <a:t>(50 </a:t>
            </a:r>
            <a:r>
              <a:rPr lang="en-US" dirty="0" err="1" smtClean="0"/>
              <a:t>Wh</a:t>
            </a:r>
            <a:r>
              <a:rPr lang="en-US" dirty="0" smtClean="0"/>
              <a:t>/kg, 3V when packaged,                     compare at 5 </a:t>
            </a:r>
            <a:r>
              <a:rPr lang="en-US" dirty="0" err="1" smtClean="0"/>
              <a:t>Wh</a:t>
            </a:r>
            <a:r>
              <a:rPr lang="en-US" dirty="0" smtClean="0"/>
              <a:t>/kg for commercial                                </a:t>
            </a:r>
            <a:endParaRPr lang="en-US" dirty="0"/>
          </a:p>
          <a:p>
            <a:pPr marL="285750" indent="-285750" fontAlgn="auto">
              <a:lnSpc>
                <a:spcPct val="114000"/>
              </a:lnSpc>
              <a:spcBef>
                <a:spcPts val="0"/>
              </a:spcBef>
              <a:spcAft>
                <a:spcPts val="0"/>
              </a:spcAft>
              <a:buClr>
                <a:srgbClr val="FF0000"/>
              </a:buClr>
              <a:buFont typeface="Wingdings" pitchFamily="2" charset="2"/>
              <a:buChar char="q"/>
              <a:defRPr/>
            </a:pPr>
            <a:r>
              <a:rPr lang="en-US" dirty="0"/>
              <a:t>Achieved so far ~ 100-150 </a:t>
            </a:r>
            <a:r>
              <a:rPr lang="en-US" dirty="0" smtClean="0"/>
              <a:t>F/g</a:t>
            </a:r>
            <a:endParaRPr lang="en-US" dirty="0"/>
          </a:p>
          <a:p>
            <a:pPr marL="285750" indent="-285750" fontAlgn="auto">
              <a:lnSpc>
                <a:spcPct val="114000"/>
              </a:lnSpc>
              <a:spcBef>
                <a:spcPts val="0"/>
              </a:spcBef>
              <a:spcAft>
                <a:spcPts val="0"/>
              </a:spcAft>
              <a:buClr>
                <a:srgbClr val="FF0000"/>
              </a:buClr>
              <a:buFont typeface="Wingdings" pitchFamily="2" charset="2"/>
              <a:buChar char="q"/>
              <a:defRPr/>
            </a:pPr>
            <a:r>
              <a:rPr lang="en-US" dirty="0"/>
              <a:t>Problem: Restacking of graphene sheets in real devices</a:t>
            </a:r>
          </a:p>
        </p:txBody>
      </p:sp>
      <p:sp>
        <p:nvSpPr>
          <p:cNvPr id="6190" name="Rectangle 22"/>
          <p:cNvSpPr>
            <a:spLocks noChangeArrowheads="1"/>
          </p:cNvSpPr>
          <p:nvPr/>
        </p:nvSpPr>
        <p:spPr bwMode="auto">
          <a:xfrm>
            <a:off x="3505200" y="2936173"/>
            <a:ext cx="2526828" cy="307750"/>
          </a:xfrm>
          <a:prstGeom prst="rect">
            <a:avLst/>
          </a:prstGeom>
          <a:noFill/>
          <a:ln w="9525">
            <a:noFill/>
            <a:miter lim="800000"/>
            <a:headEnd/>
            <a:tailEnd/>
          </a:ln>
        </p:spPr>
        <p:txBody>
          <a:bodyPr wrap="none">
            <a:prstTxWarp prst="textNoShape">
              <a:avLst/>
            </a:prstTxWarp>
            <a:spAutoFit/>
          </a:bodyPr>
          <a:lstStyle/>
          <a:p>
            <a:pPr algn="ctr"/>
            <a:r>
              <a:rPr lang="en-US" sz="1400" i="1" dirty="0"/>
              <a:t>* Nat. Nanotech. </a:t>
            </a:r>
            <a:r>
              <a:rPr lang="en-US" sz="1400" b="1" dirty="0"/>
              <a:t>4</a:t>
            </a:r>
            <a:r>
              <a:rPr lang="en-US" sz="1400" dirty="0"/>
              <a:t>, 505 (2009).</a:t>
            </a:r>
          </a:p>
        </p:txBody>
      </p:sp>
      <p:pic>
        <p:nvPicPr>
          <p:cNvPr id="33" name="Picture 2" descr="C:\Laser Printing of LCG supercapacitors\Final\submitted to science\submitted\galley proofs\science cover-wide_final - Copy.jpg"/>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1" y="762000"/>
            <a:ext cx="2971800" cy="280730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5" name="TextBox 16"/>
          <p:cNvSpPr txBox="1">
            <a:spLocks noChangeArrowheads="1"/>
          </p:cNvSpPr>
          <p:nvPr/>
        </p:nvSpPr>
        <p:spPr bwMode="auto">
          <a:xfrm>
            <a:off x="255339" y="3581400"/>
            <a:ext cx="2868861" cy="307750"/>
          </a:xfrm>
          <a:prstGeom prst="rect">
            <a:avLst/>
          </a:prstGeom>
          <a:noFill/>
          <a:ln w="9525">
            <a:noFill/>
            <a:miter lim="800000"/>
            <a:headEnd/>
            <a:tailEnd/>
          </a:ln>
        </p:spPr>
        <p:txBody>
          <a:bodyPr wrap="none">
            <a:prstTxWarp prst="textNoShape">
              <a:avLst/>
            </a:prstTxWarp>
            <a:spAutoFit/>
          </a:bodyPr>
          <a:lstStyle/>
          <a:p>
            <a:r>
              <a:rPr lang="en-US" sz="1400" dirty="0"/>
              <a:t>Theoretical surface area = 2630 m</a:t>
            </a:r>
            <a:r>
              <a:rPr lang="en-US" sz="1400" baseline="30000" dirty="0"/>
              <a:t>2</a:t>
            </a:r>
            <a:r>
              <a:rPr lang="en-US" sz="1400" dirty="0"/>
              <a:t>/g</a:t>
            </a:r>
          </a:p>
        </p:txBody>
      </p:sp>
      <p:pic>
        <p:nvPicPr>
          <p:cNvPr id="174087" name="Picture 7"/>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4495800"/>
            <a:ext cx="4052440" cy="14463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nvGrpSpPr>
          <p:cNvPr id="16" name="Group 6"/>
          <p:cNvGrpSpPr>
            <a:grpSpLocks/>
          </p:cNvGrpSpPr>
          <p:nvPr/>
        </p:nvGrpSpPr>
        <p:grpSpPr bwMode="auto">
          <a:xfrm>
            <a:off x="5566482" y="3243923"/>
            <a:ext cx="3044118" cy="3132317"/>
            <a:chOff x="-192074" y="685800"/>
            <a:chExt cx="3999128" cy="4115067"/>
          </a:xfrm>
        </p:grpSpPr>
        <p:pic>
          <p:nvPicPr>
            <p:cNvPr id="18" name="Picture 2"/>
            <p:cNvPicPr>
              <a:picLocks noChangeAspect="1" noChangeArrowheads="1"/>
            </p:cNvPicPr>
            <p:nvPr/>
          </p:nvPicPr>
          <p:blipFill>
            <a:blip r:embed="rId5"/>
            <a:srcRect/>
            <a:stretch>
              <a:fillRect/>
            </a:stretch>
          </p:blipFill>
          <p:spPr bwMode="auto">
            <a:xfrm>
              <a:off x="-115871" y="685800"/>
              <a:ext cx="3922925" cy="4048241"/>
            </a:xfrm>
            <a:prstGeom prst="rect">
              <a:avLst/>
            </a:prstGeom>
            <a:noFill/>
            <a:ln w="9525">
              <a:noFill/>
              <a:miter lim="800000"/>
              <a:headEnd/>
              <a:tailEnd/>
            </a:ln>
            <a:effectLst/>
          </p:spPr>
        </p:pic>
        <p:sp>
          <p:nvSpPr>
            <p:cNvPr id="19" name="TextBox 3"/>
            <p:cNvSpPr txBox="1">
              <a:spLocks noChangeArrowheads="1"/>
            </p:cNvSpPr>
            <p:nvPr/>
          </p:nvSpPr>
          <p:spPr bwMode="auto">
            <a:xfrm>
              <a:off x="1174911" y="4523868"/>
              <a:ext cx="1644489" cy="276999"/>
            </a:xfrm>
            <a:prstGeom prst="rect">
              <a:avLst/>
            </a:prstGeom>
            <a:solidFill>
              <a:schemeClr val="bg1"/>
            </a:solidFill>
            <a:ln w="9525">
              <a:noFill/>
              <a:miter lim="800000"/>
              <a:headEnd/>
              <a:tailEnd/>
            </a:ln>
          </p:spPr>
          <p:txBody>
            <a:bodyPr wrap="none">
              <a:prstTxWarp prst="textNoShape">
                <a:avLst/>
              </a:prstTxWarp>
              <a:spAutoFit/>
            </a:bodyPr>
            <a:lstStyle/>
            <a:p>
              <a:r>
                <a:rPr lang="en-US" sz="1200" dirty="0"/>
                <a:t>Energy density (</a:t>
              </a:r>
              <a:r>
                <a:rPr lang="en-US" sz="1200" dirty="0" err="1"/>
                <a:t>Wh</a:t>
              </a:r>
              <a:r>
                <a:rPr lang="en-US" sz="1200" dirty="0"/>
                <a:t>/kg)</a:t>
              </a:r>
            </a:p>
          </p:txBody>
        </p:sp>
        <p:sp>
          <p:nvSpPr>
            <p:cNvPr id="20" name="TextBox 29"/>
            <p:cNvSpPr txBox="1">
              <a:spLocks noChangeArrowheads="1"/>
            </p:cNvSpPr>
            <p:nvPr/>
          </p:nvSpPr>
          <p:spPr bwMode="auto">
            <a:xfrm rot="16200000">
              <a:off x="-822279" y="2452799"/>
              <a:ext cx="1537409" cy="276999"/>
            </a:xfrm>
            <a:prstGeom prst="rect">
              <a:avLst/>
            </a:prstGeom>
            <a:solidFill>
              <a:schemeClr val="bg1"/>
            </a:solidFill>
            <a:ln w="9525">
              <a:noFill/>
              <a:miter lim="800000"/>
              <a:headEnd/>
              <a:tailEnd/>
            </a:ln>
          </p:spPr>
          <p:txBody>
            <a:bodyPr wrap="none">
              <a:prstTxWarp prst="textNoShape">
                <a:avLst/>
              </a:prstTxWarp>
              <a:spAutoFit/>
            </a:bodyPr>
            <a:lstStyle/>
            <a:p>
              <a:r>
                <a:rPr lang="en-US" sz="1200" dirty="0"/>
                <a:t>Power density (W/kg)</a:t>
              </a:r>
            </a:p>
          </p:txBody>
        </p:sp>
      </p:grpSp>
      <p:grpSp>
        <p:nvGrpSpPr>
          <p:cNvPr id="4" name="Group 3"/>
          <p:cNvGrpSpPr/>
          <p:nvPr/>
        </p:nvGrpSpPr>
        <p:grpSpPr>
          <a:xfrm>
            <a:off x="7239000" y="3276600"/>
            <a:ext cx="774636" cy="400874"/>
            <a:chOff x="7239000" y="3276600"/>
            <a:chExt cx="774636" cy="400874"/>
          </a:xfrm>
        </p:grpSpPr>
        <p:sp>
          <p:nvSpPr>
            <p:cNvPr id="2" name="Oval 1"/>
            <p:cNvSpPr/>
            <p:nvPr/>
          </p:nvSpPr>
          <p:spPr>
            <a:xfrm>
              <a:off x="7495558" y="3503777"/>
              <a:ext cx="228600" cy="1736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239000" y="3276600"/>
              <a:ext cx="774636" cy="276999"/>
            </a:xfrm>
            <a:prstGeom prst="rect">
              <a:avLst/>
            </a:prstGeom>
            <a:noFill/>
          </p:spPr>
          <p:txBody>
            <a:bodyPr wrap="none" rtlCol="0">
              <a:spAutoFit/>
            </a:bodyPr>
            <a:lstStyle/>
            <a:p>
              <a:r>
                <a:rPr lang="en-US" sz="1200" dirty="0" smtClean="0"/>
                <a:t>graphene</a:t>
              </a:r>
              <a:endParaRPr lang="en-US" sz="1200" dirty="0"/>
            </a:p>
          </p:txBody>
        </p:sp>
      </p:grpSp>
      <p:sp>
        <p:nvSpPr>
          <p:cNvPr id="22"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pSp>
        <p:nvGrpSpPr>
          <p:cNvPr id="23" name="Group 23"/>
          <p:cNvGrpSpPr>
            <a:grpSpLocks/>
          </p:cNvGrpSpPr>
          <p:nvPr/>
        </p:nvGrpSpPr>
        <p:grpSpPr bwMode="auto">
          <a:xfrm>
            <a:off x="0" y="0"/>
            <a:ext cx="9158288" cy="288925"/>
            <a:chOff x="0" y="0"/>
            <a:chExt cx="10160000" cy="304800"/>
          </a:xfrm>
        </p:grpSpPr>
        <p:pic>
          <p:nvPicPr>
            <p:cNvPr id="24" name="Picture 7" descr="cnsi_logo"/>
            <p:cNvPicPr>
              <a:picLocks noChangeAspect="1" noChangeArrowheads="1"/>
            </p:cNvPicPr>
            <p:nvPr/>
          </p:nvPicPr>
          <p:blipFill>
            <a:blip r:embed="rId6"/>
            <a:srcRect/>
            <a:stretch>
              <a:fillRect/>
            </a:stretch>
          </p:blipFill>
          <p:spPr bwMode="auto">
            <a:xfrm>
              <a:off x="9067800" y="0"/>
              <a:ext cx="1092200" cy="304800"/>
            </a:xfrm>
            <a:prstGeom prst="rect">
              <a:avLst/>
            </a:prstGeom>
            <a:noFill/>
            <a:ln w="9525">
              <a:noFill/>
              <a:miter lim="800000"/>
              <a:headEnd/>
              <a:tailEnd/>
            </a:ln>
          </p:spPr>
        </p:pic>
        <p:sp>
          <p:nvSpPr>
            <p:cNvPr id="25"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26" name="TextBox 37"/>
          <p:cNvSpPr txBox="1">
            <a:spLocks noChangeArrowheads="1"/>
          </p:cNvSpPr>
          <p:nvPr/>
        </p:nvSpPr>
        <p:spPr bwMode="auto">
          <a:xfrm>
            <a:off x="457200" y="152400"/>
            <a:ext cx="8293937" cy="646331"/>
          </a:xfrm>
          <a:prstGeom prst="rect">
            <a:avLst/>
          </a:prstGeom>
          <a:noFill/>
          <a:ln w="9525">
            <a:noFill/>
            <a:miter lim="800000"/>
            <a:headEnd/>
            <a:tailEnd/>
          </a:ln>
        </p:spPr>
        <p:txBody>
          <a:bodyPr wrap="none">
            <a:prstTxWarp prst="textNoShape">
              <a:avLst/>
            </a:prstTxWarp>
            <a:spAutoFit/>
          </a:bodyPr>
          <a:lstStyle/>
          <a:p>
            <a:r>
              <a:rPr lang="en-US" sz="3600" dirty="0" smtClean="0">
                <a:latin typeface="Times New Roman" pitchFamily="1" charset="0"/>
                <a:ea typeface="Times New Roman" pitchFamily="1" charset="0"/>
                <a:cs typeface="Times New Roman" pitchFamily="1" charset="0"/>
              </a:rPr>
              <a:t>Graphene: High energy and power densities</a:t>
            </a:r>
            <a:endParaRPr lang="en-US" sz="3600" dirty="0">
              <a:latin typeface="Times New Roman" pitchFamily="1" charset="0"/>
              <a:ea typeface="Times New Roman" pitchFamily="1" charset="0"/>
              <a:cs typeface="Times New Roman" pitchFamily="1" charset="0"/>
            </a:endParaRPr>
          </a:p>
        </p:txBody>
      </p:sp>
      <p:pic>
        <p:nvPicPr>
          <p:cNvPr id="29" name="Picture 33" descr="kanerlogo2"/>
          <p:cNvPicPr>
            <a:picLocks noChangeAspect="1" noChangeArrowheads="1"/>
          </p:cNvPicPr>
          <p:nvPr/>
        </p:nvPicPr>
        <p:blipFill>
          <a:blip r:embed="rId7"/>
          <a:srcRect/>
          <a:stretch>
            <a:fillRect/>
          </a:stretch>
        </p:blipFill>
        <p:spPr bwMode="auto">
          <a:xfrm>
            <a:off x="0" y="6248400"/>
            <a:ext cx="1525588" cy="609600"/>
          </a:xfrm>
          <a:prstGeom prst="rect">
            <a:avLst/>
          </a:prstGeom>
          <a:noFill/>
          <a:ln w="9525">
            <a:noFill/>
            <a:miter lim="800000"/>
            <a:headEnd/>
            <a:tailEnd/>
          </a:ln>
        </p:spPr>
      </p:pic>
      <p:sp>
        <p:nvSpPr>
          <p:cNvPr id="31" name="Rectangle 36"/>
          <p:cNvSpPr>
            <a:spLocks noChangeArrowheads="1"/>
          </p:cNvSpPr>
          <p:nvPr/>
        </p:nvSpPr>
        <p:spPr bwMode="auto">
          <a:xfrm>
            <a:off x="6096000" y="6457950"/>
            <a:ext cx="3048000" cy="369332"/>
          </a:xfrm>
          <a:prstGeom prst="rect">
            <a:avLst/>
          </a:prstGeom>
          <a:noFill/>
          <a:ln w="9525">
            <a:noFill/>
            <a:miter lim="800000"/>
            <a:headEnd/>
            <a:tailEnd/>
          </a:ln>
        </p:spPr>
        <p:txBody>
          <a:bodyPr wrap="square">
            <a:prstTxWarp prst="textNoShape">
              <a:avLst/>
            </a:prstTxWarp>
            <a:spAutoFit/>
          </a:bodyPr>
          <a:lstStyle/>
          <a:p>
            <a:pPr algn="ctr"/>
            <a:r>
              <a:rPr lang="en-US" i="1" dirty="0" smtClean="0">
                <a:latin typeface="Arial" pitchFamily="1" charset="0"/>
              </a:rPr>
              <a:t>Science</a:t>
            </a:r>
            <a:r>
              <a:rPr lang="en-US" dirty="0" smtClean="0">
                <a:latin typeface="Arial" pitchFamily="1" charset="0"/>
              </a:rPr>
              <a:t> 335, 1326 (2012).</a:t>
            </a:r>
            <a:endParaRPr lang="en-US" dirty="0">
              <a:latin typeface="Arial" pitchFamily="1"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300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 name="Picture 2" descr="http://www.hardwaresphere.com/wp-content/uploads/2009/09/lacie-portable-usb-dvd-writer-front-lightscribe.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60938" y="761999"/>
            <a:ext cx="3154262" cy="2075505"/>
          </a:xfrm>
          <a:prstGeom prst="rect">
            <a:avLst/>
          </a:prstGeom>
          <a:noFill/>
          <a:scene3d>
            <a:camera prst="orthographicFront">
              <a:rot lat="0" lon="0" rev="0"/>
            </a:camera>
            <a:lightRig rig="threePt" dir="t"/>
          </a:scene3d>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9" name="Picture 7" descr="C:\Users\maherk\Desktop\Figure1_present5.png"/>
          <p:cNvPicPr>
            <a:picLocks noChangeAspect="1" noChangeArrowheads="1"/>
          </p:cNvPicPr>
          <p:nvPr/>
        </p:nvPicPr>
        <p:blipFill>
          <a:blip r:embed="rId4"/>
          <a:srcRect/>
          <a:stretch>
            <a:fillRect/>
          </a:stretch>
        </p:blipFill>
        <p:spPr bwMode="auto">
          <a:xfrm>
            <a:off x="329558" y="2743200"/>
            <a:ext cx="8429465" cy="3411007"/>
          </a:xfrm>
          <a:prstGeom prst="rect">
            <a:avLst/>
          </a:prstGeom>
          <a:noFill/>
          <a:ln w="9525">
            <a:noFill/>
            <a:miter lim="800000"/>
            <a:headEnd/>
            <a:tailEnd/>
          </a:ln>
        </p:spPr>
      </p:pic>
      <p:sp>
        <p:nvSpPr>
          <p:cNvPr id="4" name="TextBox 3"/>
          <p:cNvSpPr txBox="1"/>
          <p:nvPr/>
        </p:nvSpPr>
        <p:spPr>
          <a:xfrm>
            <a:off x="838200" y="1676400"/>
            <a:ext cx="3355149" cy="646331"/>
          </a:xfrm>
          <a:prstGeom prst="rect">
            <a:avLst/>
          </a:prstGeom>
          <a:noFill/>
        </p:spPr>
        <p:txBody>
          <a:bodyPr wrap="none" rtlCol="0">
            <a:spAutoFit/>
          </a:bodyPr>
          <a:lstStyle/>
          <a:p>
            <a:r>
              <a:rPr lang="en-US" dirty="0" smtClean="0"/>
              <a:t>Making graphene supercapacitors</a:t>
            </a:r>
          </a:p>
          <a:p>
            <a:r>
              <a:rPr lang="en-US" dirty="0" smtClean="0"/>
              <a:t>is as easy as burning a DVD</a:t>
            </a:r>
            <a:endParaRPr lang="en-US" dirty="0"/>
          </a:p>
        </p:txBody>
      </p:sp>
      <p:pic>
        <p:nvPicPr>
          <p:cNvPr id="15" name="Picture 3" descr="C:\Users\maherk\Desktop\IMG_0662.JP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62200" y="4365203"/>
            <a:ext cx="1601578" cy="186663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6"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pSp>
        <p:nvGrpSpPr>
          <p:cNvPr id="17" name="Group 23"/>
          <p:cNvGrpSpPr>
            <a:grpSpLocks/>
          </p:cNvGrpSpPr>
          <p:nvPr/>
        </p:nvGrpSpPr>
        <p:grpSpPr bwMode="auto">
          <a:xfrm>
            <a:off x="0" y="0"/>
            <a:ext cx="9158288" cy="288925"/>
            <a:chOff x="0" y="0"/>
            <a:chExt cx="10160000" cy="304800"/>
          </a:xfrm>
        </p:grpSpPr>
        <p:pic>
          <p:nvPicPr>
            <p:cNvPr id="18" name="Picture 7" descr="cnsi_logo"/>
            <p:cNvPicPr>
              <a:picLocks noChangeAspect="1" noChangeArrowheads="1"/>
            </p:cNvPicPr>
            <p:nvPr/>
          </p:nvPicPr>
          <p:blipFill>
            <a:blip r:embed="rId6"/>
            <a:srcRect/>
            <a:stretch>
              <a:fillRect/>
            </a:stretch>
          </p:blipFill>
          <p:spPr bwMode="auto">
            <a:xfrm>
              <a:off x="9067800" y="0"/>
              <a:ext cx="1092200" cy="304800"/>
            </a:xfrm>
            <a:prstGeom prst="rect">
              <a:avLst/>
            </a:prstGeom>
            <a:noFill/>
            <a:ln w="9525">
              <a:noFill/>
              <a:miter lim="800000"/>
              <a:headEnd/>
              <a:tailEnd/>
            </a:ln>
          </p:spPr>
        </p:pic>
        <p:sp>
          <p:nvSpPr>
            <p:cNvPr id="19"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20" name="TextBox 37"/>
          <p:cNvSpPr txBox="1">
            <a:spLocks noChangeArrowheads="1"/>
          </p:cNvSpPr>
          <p:nvPr/>
        </p:nvSpPr>
        <p:spPr bwMode="auto">
          <a:xfrm>
            <a:off x="314969" y="152400"/>
            <a:ext cx="8600431" cy="584775"/>
          </a:xfrm>
          <a:prstGeom prst="rect">
            <a:avLst/>
          </a:prstGeom>
          <a:noFill/>
          <a:ln w="9525">
            <a:noFill/>
            <a:miter lim="800000"/>
            <a:headEnd/>
            <a:tailEnd/>
          </a:ln>
        </p:spPr>
        <p:txBody>
          <a:bodyPr wrap="none">
            <a:prstTxWarp prst="textNoShape">
              <a:avLst/>
            </a:prstTxWarp>
            <a:spAutoFit/>
          </a:bodyPr>
          <a:lstStyle/>
          <a:p>
            <a:r>
              <a:rPr lang="en-US" sz="3200" dirty="0" smtClean="0">
                <a:latin typeface="Times New Roman" pitchFamily="1" charset="0"/>
                <a:ea typeface="Times New Roman" pitchFamily="1" charset="0"/>
                <a:cs typeface="Times New Roman" pitchFamily="1" charset="0"/>
              </a:rPr>
              <a:t>Making graphene supercapacitors in a DVD burner</a:t>
            </a:r>
            <a:endParaRPr lang="en-US" sz="3200" dirty="0">
              <a:latin typeface="Times New Roman" pitchFamily="1" charset="0"/>
              <a:ea typeface="Times New Roman" pitchFamily="1" charset="0"/>
              <a:cs typeface="Times New Roman" pitchFamily="1" charset="0"/>
            </a:endParaRPr>
          </a:p>
        </p:txBody>
      </p:sp>
      <p:pic>
        <p:nvPicPr>
          <p:cNvPr id="21" name="Picture 33" descr="kanerlogo2"/>
          <p:cNvPicPr>
            <a:picLocks noChangeAspect="1" noChangeArrowheads="1"/>
          </p:cNvPicPr>
          <p:nvPr/>
        </p:nvPicPr>
        <p:blipFill>
          <a:blip r:embed="rId7"/>
          <a:srcRect/>
          <a:stretch>
            <a:fillRect/>
          </a:stretch>
        </p:blipFill>
        <p:spPr bwMode="auto">
          <a:xfrm>
            <a:off x="0" y="6248400"/>
            <a:ext cx="1525588" cy="6096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85614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pSp>
        <p:nvGrpSpPr>
          <p:cNvPr id="3" name="Group 23"/>
          <p:cNvGrpSpPr>
            <a:grpSpLocks/>
          </p:cNvGrpSpPr>
          <p:nvPr/>
        </p:nvGrpSpPr>
        <p:grpSpPr bwMode="auto">
          <a:xfrm>
            <a:off x="0" y="0"/>
            <a:ext cx="9158288" cy="288925"/>
            <a:chOff x="0" y="0"/>
            <a:chExt cx="10160000" cy="304800"/>
          </a:xfrm>
        </p:grpSpPr>
        <p:pic>
          <p:nvPicPr>
            <p:cNvPr id="10285" name="Picture 7" descr="cnsi_logo"/>
            <p:cNvPicPr>
              <a:picLocks noChangeAspect="1" noChangeArrowheads="1"/>
            </p:cNvPicPr>
            <p:nvPr/>
          </p:nvPicPr>
          <p:blipFill>
            <a:blip r:embed="rId3"/>
            <a:srcRect/>
            <a:stretch>
              <a:fillRect/>
            </a:stretch>
          </p:blipFill>
          <p:spPr bwMode="auto">
            <a:xfrm>
              <a:off x="9067800" y="0"/>
              <a:ext cx="1092200" cy="304800"/>
            </a:xfrm>
            <a:prstGeom prst="rect">
              <a:avLst/>
            </a:prstGeom>
            <a:noFill/>
            <a:ln w="9525">
              <a:noFill/>
              <a:miter lim="800000"/>
              <a:headEnd/>
              <a:tailEnd/>
            </a:ln>
          </p:spPr>
        </p:pic>
        <p:sp>
          <p:nvSpPr>
            <p:cNvPr id="10286"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10282" name="TextBox 52"/>
          <p:cNvSpPr txBox="1">
            <a:spLocks noChangeArrowheads="1"/>
          </p:cNvSpPr>
          <p:nvPr/>
        </p:nvSpPr>
        <p:spPr bwMode="auto">
          <a:xfrm>
            <a:off x="156271" y="192088"/>
            <a:ext cx="8759129" cy="584775"/>
          </a:xfrm>
          <a:prstGeom prst="rect">
            <a:avLst/>
          </a:prstGeom>
          <a:noFill/>
          <a:ln w="9525">
            <a:noFill/>
            <a:miter lim="800000"/>
            <a:headEnd/>
            <a:tailEnd/>
          </a:ln>
        </p:spPr>
        <p:txBody>
          <a:bodyPr wrap="none">
            <a:prstTxWarp prst="textNoShape">
              <a:avLst/>
            </a:prstTxWarp>
            <a:spAutoFit/>
          </a:bodyPr>
          <a:lstStyle/>
          <a:p>
            <a:r>
              <a:rPr lang="en-US" sz="3200" dirty="0" smtClean="0">
                <a:latin typeface="Times New Roman" pitchFamily="1" charset="0"/>
                <a:ea typeface="Times New Roman" pitchFamily="1" charset="0"/>
                <a:cs typeface="Times New Roman" pitchFamily="1" charset="0"/>
              </a:rPr>
              <a:t>High-performance laser scribed graphene electrodes</a:t>
            </a:r>
            <a:endParaRPr lang="en-US" sz="3200" dirty="0">
              <a:latin typeface="Times New Roman" pitchFamily="1" charset="0"/>
              <a:ea typeface="Times New Roman" pitchFamily="1" charset="0"/>
              <a:cs typeface="Times New Roman" pitchFamily="1" charset="0"/>
            </a:endParaRPr>
          </a:p>
        </p:txBody>
      </p:sp>
      <p:pic>
        <p:nvPicPr>
          <p:cNvPr id="10283" name="Picture 33" descr="kanerlogo2"/>
          <p:cNvPicPr>
            <a:picLocks noChangeAspect="1" noChangeArrowheads="1"/>
          </p:cNvPicPr>
          <p:nvPr/>
        </p:nvPicPr>
        <p:blipFill>
          <a:blip r:embed="rId4"/>
          <a:srcRect/>
          <a:stretch>
            <a:fillRect/>
          </a:stretch>
        </p:blipFill>
        <p:spPr bwMode="auto">
          <a:xfrm>
            <a:off x="0" y="6248400"/>
            <a:ext cx="1525588" cy="609600"/>
          </a:xfrm>
          <a:prstGeom prst="rect">
            <a:avLst/>
          </a:prstGeom>
          <a:noFill/>
          <a:ln w="9525">
            <a:noFill/>
            <a:miter lim="800000"/>
            <a:headEnd/>
            <a:tailEnd/>
          </a:ln>
        </p:spPr>
      </p:pic>
      <p:sp>
        <p:nvSpPr>
          <p:cNvPr id="34" name="Rectangle 36"/>
          <p:cNvSpPr>
            <a:spLocks noChangeArrowheads="1"/>
          </p:cNvSpPr>
          <p:nvPr/>
        </p:nvSpPr>
        <p:spPr bwMode="auto">
          <a:xfrm>
            <a:off x="6096000" y="6457950"/>
            <a:ext cx="3048000" cy="369332"/>
          </a:xfrm>
          <a:prstGeom prst="rect">
            <a:avLst/>
          </a:prstGeom>
          <a:noFill/>
          <a:ln w="9525">
            <a:noFill/>
            <a:miter lim="800000"/>
            <a:headEnd/>
            <a:tailEnd/>
          </a:ln>
        </p:spPr>
        <p:txBody>
          <a:bodyPr wrap="square">
            <a:prstTxWarp prst="textNoShape">
              <a:avLst/>
            </a:prstTxWarp>
            <a:spAutoFit/>
          </a:bodyPr>
          <a:lstStyle/>
          <a:p>
            <a:pPr algn="ctr"/>
            <a:r>
              <a:rPr lang="en-US" i="1" dirty="0" smtClean="0">
                <a:latin typeface="Arial" pitchFamily="1" charset="0"/>
              </a:rPr>
              <a:t>Science</a:t>
            </a:r>
            <a:r>
              <a:rPr lang="en-US" dirty="0" smtClean="0">
                <a:latin typeface="Arial" pitchFamily="1" charset="0"/>
              </a:rPr>
              <a:t> 335, 1326 (2012).</a:t>
            </a:r>
            <a:endParaRPr lang="en-US" dirty="0">
              <a:latin typeface="Arial" pitchFamily="1" charset="0"/>
            </a:endParaRPr>
          </a:p>
        </p:txBody>
      </p:sp>
      <p:pic>
        <p:nvPicPr>
          <p:cNvPr id="36" name="Picture 9"/>
          <p:cNvPicPr>
            <a:picLocks noChangeAspect="1" noChangeArrowheads="1"/>
          </p:cNvPicPr>
          <p:nvPr/>
        </p:nvPicPr>
        <p:blipFill>
          <a:blip r:embed="rId5"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rightnessContrast bright="-8000" contrast="14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3512255" y="557037"/>
            <a:ext cx="1557868" cy="196885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7" name="Picture 6" descr="C:\Users\maherk\Desktop\P1010205.JPG"/>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6200000">
            <a:off x="736403" y="590750"/>
            <a:ext cx="1805640" cy="199574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9" name="Rectangle 38"/>
          <p:cNvSpPr/>
          <p:nvPr/>
        </p:nvSpPr>
        <p:spPr>
          <a:xfrm>
            <a:off x="1665573" y="1435895"/>
            <a:ext cx="292608" cy="211138"/>
          </a:xfrm>
          <a:prstGeom prst="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p>
        </p:txBody>
      </p:sp>
      <p:cxnSp>
        <p:nvCxnSpPr>
          <p:cNvPr id="40" name="Straight Connector 39"/>
          <p:cNvCxnSpPr/>
          <p:nvPr/>
        </p:nvCxnSpPr>
        <p:spPr>
          <a:xfrm flipH="1" flipV="1">
            <a:off x="1958181" y="1647033"/>
            <a:ext cx="1348580" cy="673367"/>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958181" y="762530"/>
            <a:ext cx="1316833" cy="673365"/>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42" name="TextBox 78"/>
          <p:cNvSpPr txBox="1">
            <a:spLocks noChangeArrowheads="1"/>
          </p:cNvSpPr>
          <p:nvPr/>
        </p:nvSpPr>
        <p:spPr bwMode="auto">
          <a:xfrm>
            <a:off x="3565957" y="1183424"/>
            <a:ext cx="579005" cy="400110"/>
          </a:xfrm>
          <a:prstGeom prst="rect">
            <a:avLst/>
          </a:prstGeom>
          <a:noFill/>
          <a:ln w="9525">
            <a:noFill/>
            <a:miter lim="800000"/>
            <a:headEnd/>
            <a:tailEnd/>
          </a:ln>
        </p:spPr>
        <p:txBody>
          <a:bodyPr wrap="none">
            <a:prstTxWarp prst="textNoShape">
              <a:avLst/>
            </a:prstTxWarp>
            <a:spAutoFit/>
          </a:bodyPr>
          <a:lstStyle/>
          <a:p>
            <a:r>
              <a:rPr lang="en-US" sz="2000" b="1" dirty="0">
                <a:solidFill>
                  <a:schemeClr val="bg1"/>
                </a:solidFill>
              </a:rPr>
              <a:t>LSG</a:t>
            </a:r>
          </a:p>
        </p:txBody>
      </p:sp>
      <p:sp>
        <p:nvSpPr>
          <p:cNvPr id="43" name="TextBox 79"/>
          <p:cNvSpPr txBox="1">
            <a:spLocks noChangeArrowheads="1"/>
          </p:cNvSpPr>
          <p:nvPr/>
        </p:nvSpPr>
        <p:spPr bwMode="auto">
          <a:xfrm>
            <a:off x="4570113" y="1171548"/>
            <a:ext cx="521297" cy="400110"/>
          </a:xfrm>
          <a:prstGeom prst="rect">
            <a:avLst/>
          </a:prstGeom>
          <a:noFill/>
          <a:ln w="9525">
            <a:noFill/>
            <a:miter lim="800000"/>
            <a:headEnd/>
            <a:tailEnd/>
          </a:ln>
        </p:spPr>
        <p:txBody>
          <a:bodyPr wrap="none">
            <a:prstTxWarp prst="textNoShape">
              <a:avLst/>
            </a:prstTxWarp>
            <a:spAutoFit/>
          </a:bodyPr>
          <a:lstStyle/>
          <a:p>
            <a:r>
              <a:rPr lang="en-US" sz="2000" b="1" dirty="0">
                <a:solidFill>
                  <a:schemeClr val="bg1"/>
                </a:solidFill>
              </a:rPr>
              <a:t>GO</a:t>
            </a:r>
          </a:p>
        </p:txBody>
      </p:sp>
      <p:grpSp>
        <p:nvGrpSpPr>
          <p:cNvPr id="44" name="Group 43"/>
          <p:cNvGrpSpPr/>
          <p:nvPr/>
        </p:nvGrpSpPr>
        <p:grpSpPr>
          <a:xfrm>
            <a:off x="609600" y="1752603"/>
            <a:ext cx="5541962" cy="3094037"/>
            <a:chOff x="3017838" y="1752603"/>
            <a:chExt cx="5541962" cy="3094037"/>
          </a:xfrm>
        </p:grpSpPr>
        <p:sp>
          <p:nvSpPr>
            <p:cNvPr id="45" name="Rectangle 44"/>
            <p:cNvSpPr/>
            <p:nvPr/>
          </p:nvSpPr>
          <p:spPr>
            <a:xfrm>
              <a:off x="6096000" y="1752603"/>
              <a:ext cx="304800" cy="280987"/>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7086600" y="1752603"/>
              <a:ext cx="304800" cy="280987"/>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7" name="Elbow Connector 46"/>
            <p:cNvCxnSpPr>
              <a:cxnSpLocks/>
              <a:stCxn id="45" idx="2"/>
            </p:cNvCxnSpPr>
            <p:nvPr/>
          </p:nvCxnSpPr>
          <p:spPr>
            <a:xfrm rot="5400000">
              <a:off x="5059679" y="1484951"/>
              <a:ext cx="640080" cy="1737360"/>
            </a:xfrm>
            <a:prstGeom prst="bentConnector3">
              <a:avLst>
                <a:gd name="adj1" fmla="val 77028"/>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5719763" y="2617790"/>
              <a:ext cx="2840037" cy="2016125"/>
              <a:chOff x="5719763" y="2617790"/>
              <a:chExt cx="2840037" cy="2016125"/>
            </a:xfrm>
          </p:grpSpPr>
          <p:pic>
            <p:nvPicPr>
              <p:cNvPr id="57" name="Picture 4"/>
              <p:cNvPicPr>
                <a:picLocks noChangeAspect="1" noChangeArrowheads="1"/>
              </p:cNvPicPr>
              <p:nvPr/>
            </p:nvPicPr>
            <p:blipFill>
              <a:blip r:embed="rId8"/>
              <a:srcRect/>
              <a:stretch>
                <a:fillRect/>
              </a:stretch>
            </p:blipFill>
            <p:spPr bwMode="auto">
              <a:xfrm>
                <a:off x="5762625" y="2659065"/>
                <a:ext cx="2797175" cy="1974850"/>
              </a:xfrm>
              <a:prstGeom prst="rect">
                <a:avLst/>
              </a:prstGeom>
              <a:noFill/>
              <a:ln w="9525">
                <a:noFill/>
                <a:miter lim="800000"/>
                <a:headEnd/>
                <a:tailEnd/>
              </a:ln>
              <a:effectLst/>
            </p:spPr>
          </p:pic>
          <p:cxnSp>
            <p:nvCxnSpPr>
              <p:cNvPr id="58" name="Straight Connector 57"/>
              <p:cNvCxnSpPr/>
              <p:nvPr/>
            </p:nvCxnSpPr>
            <p:spPr>
              <a:xfrm>
                <a:off x="8031163" y="4506915"/>
                <a:ext cx="41116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Box 76"/>
              <p:cNvSpPr txBox="1">
                <a:spLocks noChangeArrowheads="1"/>
              </p:cNvSpPr>
              <p:nvPr/>
            </p:nvSpPr>
            <p:spPr bwMode="auto">
              <a:xfrm>
                <a:off x="7916863" y="4164015"/>
                <a:ext cx="617537" cy="338138"/>
              </a:xfrm>
              <a:prstGeom prst="rect">
                <a:avLst/>
              </a:prstGeom>
              <a:noFill/>
              <a:ln w="9525">
                <a:noFill/>
                <a:miter lim="800000"/>
                <a:headEnd/>
                <a:tailEnd/>
              </a:ln>
            </p:spPr>
            <p:txBody>
              <a:bodyPr wrap="none">
                <a:prstTxWarp prst="textNoShape">
                  <a:avLst/>
                </a:prstTxWarp>
                <a:spAutoFit/>
              </a:bodyPr>
              <a:lstStyle/>
              <a:p>
                <a:r>
                  <a:rPr lang="en-US" sz="1600" b="1">
                    <a:solidFill>
                      <a:schemeClr val="bg1"/>
                    </a:solidFill>
                  </a:rPr>
                  <a:t>1 µm</a:t>
                </a:r>
              </a:p>
            </p:txBody>
          </p:sp>
          <p:sp>
            <p:nvSpPr>
              <p:cNvPr id="60" name="TextBox 77"/>
              <p:cNvSpPr txBox="1">
                <a:spLocks noChangeArrowheads="1"/>
              </p:cNvSpPr>
              <p:nvPr/>
            </p:nvSpPr>
            <p:spPr bwMode="auto">
              <a:xfrm>
                <a:off x="5719763" y="2617790"/>
                <a:ext cx="1017587" cy="338138"/>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Side View</a:t>
                </a:r>
              </a:p>
            </p:txBody>
          </p:sp>
        </p:grpSp>
        <p:grpSp>
          <p:nvGrpSpPr>
            <p:cNvPr id="49" name="Group 48"/>
            <p:cNvGrpSpPr/>
            <p:nvPr/>
          </p:nvGrpSpPr>
          <p:grpSpPr>
            <a:xfrm>
              <a:off x="3017838" y="2617790"/>
              <a:ext cx="2665412" cy="2228850"/>
              <a:chOff x="3017838" y="2617790"/>
              <a:chExt cx="2665412" cy="2228850"/>
            </a:xfrm>
          </p:grpSpPr>
          <p:grpSp>
            <p:nvGrpSpPr>
              <p:cNvPr id="51" name="Group 5"/>
              <p:cNvGrpSpPr>
                <a:grpSpLocks/>
              </p:cNvGrpSpPr>
              <p:nvPr/>
            </p:nvGrpSpPr>
            <p:grpSpPr bwMode="auto">
              <a:xfrm>
                <a:off x="3049588" y="2647953"/>
                <a:ext cx="2633662" cy="2198687"/>
                <a:chOff x="2059480" y="2849338"/>
                <a:chExt cx="2633004" cy="2198733"/>
              </a:xfrm>
            </p:grpSpPr>
            <p:pic>
              <p:nvPicPr>
                <p:cNvPr id="53" name="Picture 2" descr="C:\Users\maherk\Desktop\Science Figures\CrossSecLSG\LSG1-12-12_10.tif"/>
                <p:cNvPicPr>
                  <a:picLocks noChangeAspect="1" noChangeArrowheads="1"/>
                </p:cNvPicPr>
                <p:nvPr/>
              </p:nvPicPr>
              <p:blipFill>
                <a:blip r:embed="rId9"/>
                <a:srcRect/>
                <a:stretch>
                  <a:fillRect/>
                </a:stretch>
              </p:blipFill>
              <p:spPr bwMode="auto">
                <a:xfrm>
                  <a:off x="2059480" y="2849338"/>
                  <a:ext cx="2633004" cy="2106403"/>
                </a:xfrm>
                <a:prstGeom prst="rect">
                  <a:avLst/>
                </a:prstGeom>
                <a:noFill/>
                <a:ln w="9525">
                  <a:noFill/>
                  <a:miter lim="800000"/>
                  <a:headEnd/>
                  <a:tailEnd/>
                </a:ln>
              </p:spPr>
            </p:pic>
            <p:cxnSp>
              <p:nvCxnSpPr>
                <p:cNvPr id="54" name="Straight Connector 53"/>
                <p:cNvCxnSpPr/>
                <p:nvPr/>
              </p:nvCxnSpPr>
              <p:spPr>
                <a:xfrm flipH="1">
                  <a:off x="3702131" y="4724214"/>
                  <a:ext cx="895126"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059480" y="4835342"/>
                  <a:ext cx="2633004" cy="212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TextBox 47"/>
                <p:cNvSpPr txBox="1">
                  <a:spLocks noChangeArrowheads="1"/>
                </p:cNvSpPr>
                <p:nvPr/>
              </p:nvSpPr>
              <p:spPr bwMode="auto">
                <a:xfrm>
                  <a:off x="3846407" y="4379825"/>
                  <a:ext cx="617477" cy="338554"/>
                </a:xfrm>
                <a:prstGeom prst="rect">
                  <a:avLst/>
                </a:prstGeom>
                <a:noFill/>
                <a:ln w="9525">
                  <a:noFill/>
                  <a:miter lim="800000"/>
                  <a:headEnd/>
                  <a:tailEnd/>
                </a:ln>
              </p:spPr>
              <p:txBody>
                <a:bodyPr wrap="none">
                  <a:prstTxWarp prst="textNoShape">
                    <a:avLst/>
                  </a:prstTxWarp>
                  <a:spAutoFit/>
                </a:bodyPr>
                <a:lstStyle/>
                <a:p>
                  <a:r>
                    <a:rPr lang="en-US" sz="1600" b="1">
                      <a:solidFill>
                        <a:schemeClr val="bg1"/>
                      </a:solidFill>
                    </a:rPr>
                    <a:t>1 µm</a:t>
                  </a:r>
                </a:p>
              </p:txBody>
            </p:sp>
          </p:grpSp>
          <p:sp>
            <p:nvSpPr>
              <p:cNvPr id="52" name="TextBox 45"/>
              <p:cNvSpPr txBox="1">
                <a:spLocks noChangeArrowheads="1"/>
              </p:cNvSpPr>
              <p:nvPr/>
            </p:nvSpPr>
            <p:spPr bwMode="auto">
              <a:xfrm>
                <a:off x="3017838" y="2617790"/>
                <a:ext cx="1017587" cy="338138"/>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Side View</a:t>
                </a:r>
              </a:p>
            </p:txBody>
          </p:sp>
        </p:grpSp>
        <p:cxnSp>
          <p:nvCxnSpPr>
            <p:cNvPr id="50" name="Straight Arrow Connector 49"/>
            <p:cNvCxnSpPr>
              <a:stCxn id="46" idx="2"/>
            </p:cNvCxnSpPr>
            <p:nvPr/>
          </p:nvCxnSpPr>
          <p:spPr>
            <a:xfrm>
              <a:off x="7239000" y="2033590"/>
              <a:ext cx="0" cy="625475"/>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61" name="Table 60"/>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49695523"/>
              </p:ext>
            </p:extLst>
          </p:nvPr>
        </p:nvGraphicFramePr>
        <p:xfrm>
          <a:off x="685801" y="4740277"/>
          <a:ext cx="7848599" cy="1619250"/>
        </p:xfrm>
        <a:graphic>
          <a:graphicData uri="http://schemas.openxmlformats.org/drawingml/2006/table">
            <a:tbl>
              <a:tblPr firstRow="1" bandRow="1">
                <a:tableStyleId>{93296810-A885-4BE3-A3E7-6D5BEEA58F35}</a:tableStyleId>
              </a:tblPr>
              <a:tblGrid>
                <a:gridCol w="2438400"/>
                <a:gridCol w="1676400"/>
                <a:gridCol w="1711089"/>
                <a:gridCol w="2022710"/>
              </a:tblGrid>
              <a:tr h="323850">
                <a:tc>
                  <a:txBody>
                    <a:bodyPr/>
                    <a:lstStyle/>
                    <a:p>
                      <a:pPr algn="ctr"/>
                      <a:endParaRPr lang="en-US" sz="1500" dirty="0"/>
                    </a:p>
                  </a:txBody>
                  <a:tcPr/>
                </a:tc>
                <a:tc>
                  <a:txBody>
                    <a:bodyPr/>
                    <a:lstStyle/>
                    <a:p>
                      <a:pPr algn="ctr"/>
                      <a:r>
                        <a:rPr lang="en-US" sz="1500" dirty="0" smtClean="0"/>
                        <a:t>Activated</a:t>
                      </a:r>
                      <a:r>
                        <a:rPr lang="en-US" sz="1500" baseline="0" dirty="0" smtClean="0"/>
                        <a:t> Carbon</a:t>
                      </a:r>
                      <a:endParaRPr lang="en-US" sz="1500" dirty="0"/>
                    </a:p>
                  </a:txBody>
                  <a:tcPr/>
                </a:tc>
                <a:tc>
                  <a:txBody>
                    <a:bodyPr/>
                    <a:lstStyle/>
                    <a:p>
                      <a:pPr algn="ctr"/>
                      <a:r>
                        <a:rPr lang="en-US" sz="1500" dirty="0" smtClean="0"/>
                        <a:t>LSG</a:t>
                      </a:r>
                      <a:endParaRPr lang="en-US" sz="1500" dirty="0"/>
                    </a:p>
                  </a:txBody>
                  <a:tcPr/>
                </a:tc>
                <a:tc>
                  <a:txBody>
                    <a:bodyPr/>
                    <a:lstStyle/>
                    <a:p>
                      <a:pPr algn="ctr"/>
                      <a:r>
                        <a:rPr lang="en-US" sz="1500" dirty="0" smtClean="0"/>
                        <a:t>Impact</a:t>
                      </a:r>
                      <a:endParaRPr lang="en-US" sz="1500" dirty="0"/>
                    </a:p>
                  </a:txBody>
                  <a:tcPr/>
                </a:tc>
              </a:tr>
              <a:tr h="323850">
                <a:tc>
                  <a:txBody>
                    <a:bodyPr/>
                    <a:lstStyle/>
                    <a:p>
                      <a:pPr algn="l"/>
                      <a:r>
                        <a:rPr lang="en-US" sz="1500" dirty="0" smtClean="0"/>
                        <a:t>Electrical</a:t>
                      </a:r>
                      <a:r>
                        <a:rPr lang="en-US" sz="1500" baseline="0" dirty="0" smtClean="0"/>
                        <a:t> c</a:t>
                      </a:r>
                      <a:r>
                        <a:rPr lang="en-US" sz="1500" dirty="0" smtClean="0"/>
                        <a:t>onductivity (S/m)</a:t>
                      </a:r>
                      <a:endParaRPr lang="en-US" sz="1500" dirty="0"/>
                    </a:p>
                  </a:txBody>
                  <a:tcPr/>
                </a:tc>
                <a:tc>
                  <a:txBody>
                    <a:bodyPr/>
                    <a:lstStyle/>
                    <a:p>
                      <a:pPr algn="ctr"/>
                      <a:r>
                        <a:rPr lang="en-US" sz="1500" dirty="0" smtClean="0"/>
                        <a:t>10-100</a:t>
                      </a:r>
                      <a:endParaRPr lang="en-US" sz="1500" dirty="0"/>
                    </a:p>
                  </a:txBody>
                  <a:tcPr/>
                </a:tc>
                <a:tc>
                  <a:txBody>
                    <a:bodyPr/>
                    <a:lstStyle/>
                    <a:p>
                      <a:pPr algn="ctr"/>
                      <a:r>
                        <a:rPr lang="en-US" sz="1500" dirty="0" smtClean="0"/>
                        <a:t>1740</a:t>
                      </a:r>
                      <a:endParaRPr lang="en-US" sz="1500" dirty="0"/>
                    </a:p>
                  </a:txBody>
                  <a:tcPr/>
                </a:tc>
                <a:tc>
                  <a:txBody>
                    <a:bodyPr/>
                    <a:lstStyle/>
                    <a:p>
                      <a:pPr algn="ctr"/>
                      <a:r>
                        <a:rPr lang="en-US" sz="1500" dirty="0" smtClean="0"/>
                        <a:t>High</a:t>
                      </a:r>
                      <a:r>
                        <a:rPr lang="en-US" sz="1500" baseline="0" dirty="0" smtClean="0"/>
                        <a:t> power density</a:t>
                      </a:r>
                      <a:endParaRPr lang="en-US" sz="1500" dirty="0"/>
                    </a:p>
                  </a:txBody>
                  <a:tcPr/>
                </a:tc>
              </a:tr>
              <a:tr h="323850">
                <a:tc>
                  <a:txBody>
                    <a:bodyPr/>
                    <a:lstStyle/>
                    <a:p>
                      <a:pPr algn="l"/>
                      <a:r>
                        <a:rPr lang="en-US" sz="1500" dirty="0" smtClean="0"/>
                        <a:t>Surface</a:t>
                      </a:r>
                      <a:r>
                        <a:rPr lang="en-US" sz="1500" baseline="0" dirty="0" smtClean="0"/>
                        <a:t> area (</a:t>
                      </a:r>
                      <a:r>
                        <a:rPr lang="en-US" sz="1500" kern="1200" dirty="0" smtClean="0">
                          <a:effectLst/>
                        </a:rPr>
                        <a:t>m</a:t>
                      </a:r>
                      <a:r>
                        <a:rPr lang="en-US" sz="1500" kern="1200" baseline="30000" dirty="0" smtClean="0">
                          <a:effectLst/>
                        </a:rPr>
                        <a:t>2</a:t>
                      </a:r>
                      <a:r>
                        <a:rPr lang="en-US" sz="1500" kern="1200" dirty="0" smtClean="0">
                          <a:effectLst/>
                        </a:rPr>
                        <a:t>/g)</a:t>
                      </a:r>
                      <a:endParaRPr lang="en-US" sz="1500" dirty="0"/>
                    </a:p>
                  </a:txBody>
                  <a:tcPr/>
                </a:tc>
                <a:tc>
                  <a:txBody>
                    <a:bodyPr/>
                    <a:lstStyle/>
                    <a:p>
                      <a:pPr algn="ctr"/>
                      <a:r>
                        <a:rPr lang="en-US" sz="1150" dirty="0" smtClean="0"/>
                        <a:t>1000-2000 (</a:t>
                      </a:r>
                      <a:r>
                        <a:rPr lang="en-US" sz="1150" dirty="0" err="1" smtClean="0"/>
                        <a:t>micropores</a:t>
                      </a:r>
                      <a:r>
                        <a:rPr lang="en-US" sz="1150" dirty="0" smtClean="0"/>
                        <a:t>)</a:t>
                      </a:r>
                      <a:endParaRPr lang="en-US" sz="1150" dirty="0"/>
                    </a:p>
                  </a:txBody>
                  <a:tcPr/>
                </a:tc>
                <a:tc>
                  <a:txBody>
                    <a:bodyPr/>
                    <a:lstStyle/>
                    <a:p>
                      <a:pPr algn="ctr"/>
                      <a:r>
                        <a:rPr lang="en-US" sz="1500" dirty="0" smtClean="0"/>
                        <a:t>1520 (accessible)</a:t>
                      </a:r>
                      <a:endParaRPr lang="en-US" sz="1500" dirty="0"/>
                    </a:p>
                  </a:txBody>
                  <a:tcPr/>
                </a:tc>
                <a:tc>
                  <a:txBody>
                    <a:bodyPr/>
                    <a:lstStyle/>
                    <a:p>
                      <a:pPr algn="ctr"/>
                      <a:r>
                        <a:rPr lang="en-US" sz="1500" dirty="0" smtClean="0"/>
                        <a:t>High energy</a:t>
                      </a:r>
                      <a:r>
                        <a:rPr lang="en-US" sz="1500" baseline="0" dirty="0" smtClean="0"/>
                        <a:t> density</a:t>
                      </a:r>
                      <a:endParaRPr lang="en-US" sz="1500" dirty="0"/>
                    </a:p>
                  </a:txBody>
                  <a:tcPr/>
                </a:tc>
              </a:tr>
              <a:tr h="323850">
                <a:tc>
                  <a:txBody>
                    <a:bodyPr/>
                    <a:lstStyle/>
                    <a:p>
                      <a:pPr algn="l"/>
                      <a:r>
                        <a:rPr lang="en-US" sz="1500" dirty="0" smtClean="0"/>
                        <a:t>Mechanical</a:t>
                      </a:r>
                      <a:r>
                        <a:rPr lang="en-US" sz="1500" baseline="0" dirty="0" smtClean="0"/>
                        <a:t> properties</a:t>
                      </a:r>
                      <a:endParaRPr lang="en-US" sz="1500" dirty="0"/>
                    </a:p>
                  </a:txBody>
                  <a:tcPr/>
                </a:tc>
                <a:tc>
                  <a:txBody>
                    <a:bodyPr/>
                    <a:lstStyle/>
                    <a:p>
                      <a:pPr algn="ctr"/>
                      <a:r>
                        <a:rPr lang="en-US" sz="1500" dirty="0" smtClean="0"/>
                        <a:t>Powder</a:t>
                      </a:r>
                      <a:endParaRPr lang="en-US" sz="1500" dirty="0"/>
                    </a:p>
                  </a:txBody>
                  <a:tcPr/>
                </a:tc>
                <a:tc>
                  <a:txBody>
                    <a:bodyPr/>
                    <a:lstStyle/>
                    <a:p>
                      <a:pPr algn="ctr"/>
                      <a:r>
                        <a:rPr lang="en-US" sz="1500" dirty="0" smtClean="0"/>
                        <a:t>Flexible</a:t>
                      </a:r>
                      <a:r>
                        <a:rPr lang="en-US" sz="1500" baseline="0" dirty="0" smtClean="0"/>
                        <a:t> electrodes</a:t>
                      </a:r>
                      <a:endParaRPr lang="en-US" sz="1500" dirty="0"/>
                    </a:p>
                  </a:txBody>
                  <a:tcPr/>
                </a:tc>
                <a:tc>
                  <a:txBody>
                    <a:bodyPr/>
                    <a:lstStyle/>
                    <a:p>
                      <a:pPr algn="ctr"/>
                      <a:r>
                        <a:rPr lang="en-US" sz="1500" dirty="0" smtClean="0"/>
                        <a:t>Flexible</a:t>
                      </a:r>
                      <a:r>
                        <a:rPr lang="en-US" sz="1500" baseline="0" dirty="0" smtClean="0"/>
                        <a:t> devices</a:t>
                      </a:r>
                      <a:endParaRPr lang="en-US" sz="1500" dirty="0"/>
                    </a:p>
                  </a:txBody>
                  <a:tcPr/>
                </a:tc>
              </a:tr>
              <a:tr h="323850">
                <a:tc>
                  <a:txBody>
                    <a:bodyPr/>
                    <a:lstStyle/>
                    <a:p>
                      <a:pPr algn="l"/>
                      <a:r>
                        <a:rPr lang="en-US" sz="1500" dirty="0" smtClean="0"/>
                        <a:t>Binders</a:t>
                      </a:r>
                      <a:r>
                        <a:rPr lang="en-US" sz="1500" baseline="0" dirty="0" smtClean="0"/>
                        <a:t> and current collector</a:t>
                      </a:r>
                      <a:endParaRPr lang="en-US" sz="1500" dirty="0"/>
                    </a:p>
                  </a:txBody>
                  <a:tcPr/>
                </a:tc>
                <a:tc>
                  <a:txBody>
                    <a:bodyPr/>
                    <a:lstStyle/>
                    <a:p>
                      <a:pPr algn="ctr"/>
                      <a:r>
                        <a:rPr lang="en-US" sz="1500" dirty="0" smtClean="0"/>
                        <a:t>Yes</a:t>
                      </a:r>
                      <a:endParaRPr lang="en-US" sz="1500" dirty="0"/>
                    </a:p>
                  </a:txBody>
                  <a:tcPr/>
                </a:tc>
                <a:tc>
                  <a:txBody>
                    <a:bodyPr/>
                    <a:lstStyle/>
                    <a:p>
                      <a:pPr algn="ctr"/>
                      <a:r>
                        <a:rPr lang="en-US" sz="1500" dirty="0" smtClean="0"/>
                        <a:t>No</a:t>
                      </a:r>
                      <a:endParaRPr lang="en-US" sz="1500" dirty="0"/>
                    </a:p>
                  </a:txBody>
                  <a:tcPr/>
                </a:tc>
                <a:tc>
                  <a:txBody>
                    <a:bodyPr/>
                    <a:lstStyle/>
                    <a:p>
                      <a:pPr algn="ctr"/>
                      <a:r>
                        <a:rPr lang="en-US" sz="1500" dirty="0" smtClean="0"/>
                        <a:t>Simple fabrication</a:t>
                      </a:r>
                      <a:endParaRPr lang="en-US" sz="1500" dirty="0"/>
                    </a:p>
                  </a:txBody>
                  <a:tcPr/>
                </a:tc>
              </a:tr>
            </a:tbl>
          </a:graphicData>
        </a:graphic>
      </p:graphicFrame>
      <p:pic>
        <p:nvPicPr>
          <p:cNvPr id="62" name="Picture 2"/>
          <p:cNvPicPr>
            <a:picLocks noChangeAspect="1" noChangeArrowheads="1"/>
          </p:cNvPicPr>
          <p:nvPr/>
        </p:nvPicPr>
        <p:blipFill>
          <a:blip r:embed="rId10"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11">
                    <a14:imgEffect>
                      <a14:brightnessContrast bright="-8000" contrast="7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06346" y="2659065"/>
            <a:ext cx="2614728" cy="19713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nvGrpSpPr>
          <p:cNvPr id="63" name="Group 62"/>
          <p:cNvGrpSpPr/>
          <p:nvPr/>
        </p:nvGrpSpPr>
        <p:grpSpPr>
          <a:xfrm>
            <a:off x="6182979" y="814407"/>
            <a:ext cx="2688911" cy="3885670"/>
            <a:chOff x="6182979" y="814407"/>
            <a:chExt cx="2688911" cy="3885670"/>
          </a:xfrm>
        </p:grpSpPr>
        <p:grpSp>
          <p:nvGrpSpPr>
            <p:cNvPr id="71" name="Group 70"/>
            <p:cNvGrpSpPr/>
            <p:nvPr/>
          </p:nvGrpSpPr>
          <p:grpSpPr>
            <a:xfrm>
              <a:off x="6182979" y="814407"/>
              <a:ext cx="2688911" cy="3885670"/>
              <a:chOff x="6182979" y="814407"/>
              <a:chExt cx="2688911" cy="3885670"/>
            </a:xfrm>
          </p:grpSpPr>
          <p:grpSp>
            <p:nvGrpSpPr>
              <p:cNvPr id="73" name="Group 72"/>
              <p:cNvGrpSpPr/>
              <p:nvPr/>
            </p:nvGrpSpPr>
            <p:grpSpPr>
              <a:xfrm>
                <a:off x="6182979" y="814407"/>
                <a:ext cx="2688911" cy="3885670"/>
                <a:chOff x="6182979" y="814407"/>
                <a:chExt cx="2688911" cy="3885670"/>
              </a:xfrm>
            </p:grpSpPr>
            <p:grpSp>
              <p:nvGrpSpPr>
                <p:cNvPr id="75" name="Group 74"/>
                <p:cNvGrpSpPr/>
                <p:nvPr/>
              </p:nvGrpSpPr>
              <p:grpSpPr>
                <a:xfrm>
                  <a:off x="6214398" y="838200"/>
                  <a:ext cx="2626075" cy="1714812"/>
                  <a:chOff x="6207039" y="734547"/>
                  <a:chExt cx="2791939" cy="1714812"/>
                </a:xfrm>
              </p:grpSpPr>
              <p:pic>
                <p:nvPicPr>
                  <p:cNvPr id="78" name="Picture 2" descr="http://www.china-carbon.org/userfiles/image/Powder_Activated_Carbon.jpg"/>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07039" y="734547"/>
                    <a:ext cx="2791939" cy="171481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9" name="TextBox 78"/>
                  <p:cNvSpPr txBox="1"/>
                  <p:nvPr/>
                </p:nvSpPr>
                <p:spPr>
                  <a:xfrm>
                    <a:off x="6217391" y="734547"/>
                    <a:ext cx="1771319" cy="369332"/>
                  </a:xfrm>
                  <a:prstGeom prst="rect">
                    <a:avLst/>
                  </a:prstGeom>
                  <a:noFill/>
                </p:spPr>
                <p:txBody>
                  <a:bodyPr wrap="none" rtlCol="0">
                    <a:spAutoFit/>
                  </a:bodyPr>
                  <a:lstStyle/>
                  <a:p>
                    <a:r>
                      <a:rPr lang="en-US" dirty="0" smtClean="0"/>
                      <a:t>Activated carbon</a:t>
                    </a:r>
                    <a:endParaRPr lang="en-US" dirty="0"/>
                  </a:p>
                </p:txBody>
              </p:sp>
            </p:grpSp>
            <p:sp>
              <p:nvSpPr>
                <p:cNvPr id="77" name="Rectangle 76"/>
                <p:cNvSpPr/>
                <p:nvPr/>
              </p:nvSpPr>
              <p:spPr>
                <a:xfrm>
                  <a:off x="6182979" y="814407"/>
                  <a:ext cx="2688911" cy="38856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Picture 3" descr="C:\Users\maherk\Desktop\IMG_0260.JPG"/>
              <p:cNvPicPr>
                <a:picLocks noChangeAspect="1" noChangeArrowheads="1"/>
              </p:cNvPicPr>
              <p:nvPr/>
            </p:nvPicPr>
            <p:blipFill>
              <a:blip r:embed="rId1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24135" y="2673670"/>
                <a:ext cx="2596940" cy="195676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72" name="TextBox 71"/>
            <p:cNvSpPr txBox="1"/>
            <p:nvPr/>
          </p:nvSpPr>
          <p:spPr>
            <a:xfrm>
              <a:off x="6215217" y="2678668"/>
              <a:ext cx="1480983" cy="369332"/>
            </a:xfrm>
            <a:prstGeom prst="rect">
              <a:avLst/>
            </a:prstGeom>
            <a:noFill/>
          </p:spPr>
          <p:txBody>
            <a:bodyPr wrap="none" rtlCol="0">
              <a:spAutoFit/>
            </a:bodyPr>
            <a:lstStyle/>
            <a:p>
              <a:r>
                <a:rPr lang="en-US" dirty="0" smtClean="0"/>
                <a:t>LSG electrode</a:t>
              </a:r>
              <a:endParaRPr lang="en-US" dirty="0"/>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09325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3" name="Group 14"/>
          <p:cNvGrpSpPr>
            <a:grpSpLocks/>
          </p:cNvGrpSpPr>
          <p:nvPr/>
        </p:nvGrpSpPr>
        <p:grpSpPr bwMode="auto">
          <a:xfrm>
            <a:off x="4571478" y="2771376"/>
            <a:ext cx="3734322" cy="2881715"/>
            <a:chOff x="4648200" y="3821450"/>
            <a:chExt cx="3733718" cy="2882919"/>
          </a:xfrm>
        </p:grpSpPr>
        <p:pic>
          <p:nvPicPr>
            <p:cNvPr id="44" name="Picture 4" descr="C:\Users\maherk\Desktop\mechanical_2.TIF"/>
            <p:cNvPicPr>
              <a:picLocks noChangeAspect="1" noChangeArrowheads="1"/>
            </p:cNvPicPr>
            <p:nvPr/>
          </p:nvPicPr>
          <p:blipFill>
            <a:blip r:embed="rId3"/>
            <a:srcRect/>
            <a:stretch>
              <a:fillRect/>
            </a:stretch>
          </p:blipFill>
          <p:spPr bwMode="auto">
            <a:xfrm>
              <a:off x="4648200" y="3821450"/>
              <a:ext cx="3733718" cy="2882919"/>
            </a:xfrm>
            <a:prstGeom prst="rect">
              <a:avLst/>
            </a:prstGeom>
            <a:noFill/>
            <a:ln w="9525">
              <a:noFill/>
              <a:miter lim="800000"/>
              <a:headEnd/>
              <a:tailEnd/>
            </a:ln>
          </p:spPr>
        </p:pic>
        <p:sp>
          <p:nvSpPr>
            <p:cNvPr id="45" name="TextBox 119"/>
            <p:cNvSpPr txBox="1">
              <a:spLocks noChangeArrowheads="1"/>
            </p:cNvSpPr>
            <p:nvPr/>
          </p:nvSpPr>
          <p:spPr bwMode="auto">
            <a:xfrm>
              <a:off x="5712307" y="4709881"/>
              <a:ext cx="2038571" cy="323165"/>
            </a:xfrm>
            <a:prstGeom prst="rect">
              <a:avLst/>
            </a:prstGeom>
            <a:noFill/>
            <a:ln w="9525">
              <a:noFill/>
              <a:miter lim="800000"/>
              <a:headEnd/>
              <a:tailEnd/>
            </a:ln>
          </p:spPr>
          <p:txBody>
            <a:bodyPr wrap="none">
              <a:prstTxWarp prst="textNoShape">
                <a:avLst/>
              </a:prstTxWarp>
              <a:spAutoFit/>
            </a:bodyPr>
            <a:lstStyle/>
            <a:p>
              <a:r>
                <a:rPr lang="en-US" sz="1500" dirty="0"/>
                <a:t>Bending radius of 5 mm</a:t>
              </a:r>
            </a:p>
          </p:txBody>
        </p:sp>
      </p:grpSp>
      <p:grpSp>
        <p:nvGrpSpPr>
          <p:cNvPr id="3" name="Group 2"/>
          <p:cNvGrpSpPr/>
          <p:nvPr/>
        </p:nvGrpSpPr>
        <p:grpSpPr>
          <a:xfrm>
            <a:off x="682757" y="2743200"/>
            <a:ext cx="3748611" cy="2896005"/>
            <a:chOff x="762000" y="2743200"/>
            <a:chExt cx="3748611" cy="2896005"/>
          </a:xfrm>
        </p:grpSpPr>
        <p:pic>
          <p:nvPicPr>
            <p:cNvPr id="53" name="Picture 3" descr="C:\Users\maherk\Desktop\mechanical_1.TIF"/>
            <p:cNvPicPr>
              <a:picLocks noChangeAspect="1" noChangeArrowheads="1"/>
            </p:cNvPicPr>
            <p:nvPr/>
          </p:nvPicPr>
          <p:blipFill>
            <a:blip r:embed="rId4"/>
            <a:srcRect/>
            <a:stretch>
              <a:fillRect/>
            </a:stretch>
          </p:blipFill>
          <p:spPr bwMode="auto">
            <a:xfrm>
              <a:off x="762000" y="2743200"/>
              <a:ext cx="3748611" cy="2896005"/>
            </a:xfrm>
            <a:prstGeom prst="rect">
              <a:avLst/>
            </a:prstGeom>
            <a:noFill/>
            <a:ln w="9525">
              <a:noFill/>
              <a:miter lim="800000"/>
              <a:headEnd/>
              <a:tailEnd/>
            </a:ln>
          </p:spPr>
        </p:pic>
        <p:sp>
          <p:nvSpPr>
            <p:cNvPr id="54" name="TextBox 120"/>
            <p:cNvSpPr txBox="1">
              <a:spLocks noChangeArrowheads="1"/>
            </p:cNvSpPr>
            <p:nvPr/>
          </p:nvSpPr>
          <p:spPr bwMode="auto">
            <a:xfrm>
              <a:off x="2412261" y="4385846"/>
              <a:ext cx="864339"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FF0000"/>
                  </a:solidFill>
                </a:rPr>
                <a:t>Bending</a:t>
              </a:r>
            </a:p>
          </p:txBody>
        </p:sp>
        <p:sp>
          <p:nvSpPr>
            <p:cNvPr id="55" name="TextBox 121"/>
            <p:cNvSpPr txBox="1">
              <a:spLocks noChangeArrowheads="1"/>
            </p:cNvSpPr>
            <p:nvPr/>
          </p:nvSpPr>
          <p:spPr bwMode="auto">
            <a:xfrm>
              <a:off x="2362200" y="3505200"/>
              <a:ext cx="825482"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0000CC"/>
                  </a:solidFill>
                </a:rPr>
                <a:t>Release</a:t>
              </a:r>
            </a:p>
          </p:txBody>
        </p:sp>
        <p:cxnSp>
          <p:nvCxnSpPr>
            <p:cNvPr id="56" name="Straight Arrow Connector 55"/>
            <p:cNvCxnSpPr/>
            <p:nvPr/>
          </p:nvCxnSpPr>
          <p:spPr bwMode="auto">
            <a:xfrm>
              <a:off x="2571750" y="4385475"/>
              <a:ext cx="5334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bwMode="auto">
            <a:xfrm flipH="1">
              <a:off x="2505364" y="3874874"/>
              <a:ext cx="533400" cy="0"/>
            </a:xfrm>
            <a:prstGeom prst="straightConnector1">
              <a:avLst/>
            </a:prstGeom>
            <a:ln w="25400">
              <a:solidFill>
                <a:srgbClr val="0000CC"/>
              </a:solidFill>
              <a:tailEnd type="arrow"/>
            </a:ln>
          </p:spPr>
          <p:style>
            <a:lnRef idx="1">
              <a:schemeClr val="accent1"/>
            </a:lnRef>
            <a:fillRef idx="0">
              <a:schemeClr val="accent1"/>
            </a:fillRef>
            <a:effectRef idx="0">
              <a:schemeClr val="accent1"/>
            </a:effectRef>
            <a:fontRef idx="minor">
              <a:schemeClr val="tx1"/>
            </a:fontRef>
          </p:style>
        </p:cxnSp>
      </p:grpSp>
      <p:sp>
        <p:nvSpPr>
          <p:cNvPr id="58" name="TextBox 57"/>
          <p:cNvSpPr txBox="1"/>
          <p:nvPr/>
        </p:nvSpPr>
        <p:spPr>
          <a:xfrm>
            <a:off x="1905000" y="5862935"/>
            <a:ext cx="5469382" cy="461665"/>
          </a:xfrm>
          <a:prstGeom prst="rect">
            <a:avLst/>
          </a:prstGeom>
          <a:solidFill>
            <a:schemeClr val="bg1"/>
          </a:solidFill>
        </p:spPr>
        <p:txBody>
          <a:bodyPr wrap="none">
            <a:spAutoFit/>
          </a:bodyPr>
          <a:lstStyle/>
          <a:p>
            <a:pPr fontAlgn="auto">
              <a:spcBef>
                <a:spcPts val="0"/>
              </a:spcBef>
              <a:spcAft>
                <a:spcPts val="0"/>
              </a:spcAft>
              <a:defRPr/>
            </a:pPr>
            <a:r>
              <a:rPr lang="en-US" sz="2400" dirty="0">
                <a:solidFill>
                  <a:srgbClr val="FF0000"/>
                </a:solidFill>
                <a:latin typeface="+mn-lt"/>
                <a:ea typeface="+mn-ea"/>
                <a:cs typeface="+mn-cs"/>
              </a:rPr>
              <a:t>Potential candidate for Flexible Electronics</a:t>
            </a:r>
          </a:p>
        </p:txBody>
      </p:sp>
      <p:pic>
        <p:nvPicPr>
          <p:cNvPr id="24" name="Picture 2" descr="C:\Users\maherk\Desktop\IMG_0235.JP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54879" y="1129099"/>
            <a:ext cx="1943100" cy="129838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5" name="Picture 3" descr="C:\Users\maherk\Desktop\IMG_0260.JP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24500" y="1087131"/>
            <a:ext cx="1943100" cy="135126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7" name="Up-Down Arrow 36"/>
          <p:cNvSpPr/>
          <p:nvPr/>
        </p:nvSpPr>
        <p:spPr>
          <a:xfrm rot="5400000">
            <a:off x="4532063" y="1377542"/>
            <a:ext cx="369467" cy="751834"/>
          </a:xfrm>
          <a:prstGeom prst="upDownArrow">
            <a:avLst>
              <a:gd name="adj1" fmla="val 38406"/>
              <a:gd name="adj2"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pSp>
        <p:nvGrpSpPr>
          <p:cNvPr id="23" name="Group 23"/>
          <p:cNvGrpSpPr>
            <a:grpSpLocks/>
          </p:cNvGrpSpPr>
          <p:nvPr/>
        </p:nvGrpSpPr>
        <p:grpSpPr bwMode="auto">
          <a:xfrm>
            <a:off x="0" y="0"/>
            <a:ext cx="9158288" cy="288925"/>
            <a:chOff x="0" y="0"/>
            <a:chExt cx="10160000" cy="304800"/>
          </a:xfrm>
        </p:grpSpPr>
        <p:pic>
          <p:nvPicPr>
            <p:cNvPr id="27" name="Picture 7" descr="cnsi_logo"/>
            <p:cNvPicPr>
              <a:picLocks noChangeAspect="1" noChangeArrowheads="1"/>
            </p:cNvPicPr>
            <p:nvPr/>
          </p:nvPicPr>
          <p:blipFill>
            <a:blip r:embed="rId7"/>
            <a:srcRect/>
            <a:stretch>
              <a:fillRect/>
            </a:stretch>
          </p:blipFill>
          <p:spPr bwMode="auto">
            <a:xfrm>
              <a:off x="9067800" y="0"/>
              <a:ext cx="1092200" cy="304800"/>
            </a:xfrm>
            <a:prstGeom prst="rect">
              <a:avLst/>
            </a:prstGeom>
            <a:noFill/>
            <a:ln w="9525">
              <a:noFill/>
              <a:miter lim="800000"/>
              <a:headEnd/>
              <a:tailEnd/>
            </a:ln>
          </p:spPr>
        </p:pic>
        <p:sp>
          <p:nvSpPr>
            <p:cNvPr id="28"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29" name="TextBox 52"/>
          <p:cNvSpPr txBox="1">
            <a:spLocks noChangeArrowheads="1"/>
          </p:cNvSpPr>
          <p:nvPr/>
        </p:nvSpPr>
        <p:spPr bwMode="auto">
          <a:xfrm>
            <a:off x="477501" y="192088"/>
            <a:ext cx="8209299" cy="584775"/>
          </a:xfrm>
          <a:prstGeom prst="rect">
            <a:avLst/>
          </a:prstGeom>
          <a:noFill/>
          <a:ln w="9525">
            <a:noFill/>
            <a:miter lim="800000"/>
            <a:headEnd/>
            <a:tailEnd/>
          </a:ln>
        </p:spPr>
        <p:txBody>
          <a:bodyPr wrap="none">
            <a:prstTxWarp prst="textNoShape">
              <a:avLst/>
            </a:prstTxWarp>
            <a:spAutoFit/>
          </a:bodyPr>
          <a:lstStyle/>
          <a:p>
            <a:r>
              <a:rPr lang="en-US" sz="3200" dirty="0" smtClean="0">
                <a:latin typeface="Times New Roman" pitchFamily="1" charset="0"/>
                <a:ea typeface="Times New Roman" pitchFamily="1" charset="0"/>
                <a:cs typeface="Times New Roman" pitchFamily="1" charset="0"/>
              </a:rPr>
              <a:t>Electro-mechanical properties of LSG electrodes</a:t>
            </a:r>
            <a:endParaRPr lang="en-US" sz="3200" dirty="0">
              <a:latin typeface="Times New Roman" pitchFamily="1" charset="0"/>
              <a:ea typeface="Times New Roman" pitchFamily="1" charset="0"/>
              <a:cs typeface="Times New Roman" pitchFamily="1" charset="0"/>
            </a:endParaRPr>
          </a:p>
        </p:txBody>
      </p:sp>
      <p:pic>
        <p:nvPicPr>
          <p:cNvPr id="30" name="Picture 33" descr="kanerlogo2"/>
          <p:cNvPicPr>
            <a:picLocks noChangeAspect="1" noChangeArrowheads="1"/>
          </p:cNvPicPr>
          <p:nvPr/>
        </p:nvPicPr>
        <p:blipFill>
          <a:blip r:embed="rId8"/>
          <a:srcRect/>
          <a:stretch>
            <a:fillRect/>
          </a:stretch>
        </p:blipFill>
        <p:spPr bwMode="auto">
          <a:xfrm>
            <a:off x="0" y="6248400"/>
            <a:ext cx="1525588" cy="609600"/>
          </a:xfrm>
          <a:prstGeom prst="rect">
            <a:avLst/>
          </a:prstGeom>
          <a:noFill/>
          <a:ln w="9525">
            <a:noFill/>
            <a:miter lim="800000"/>
            <a:headEnd/>
            <a:tailEnd/>
          </a:ln>
        </p:spPr>
      </p:pic>
      <p:sp>
        <p:nvSpPr>
          <p:cNvPr id="31" name="Rectangle 36"/>
          <p:cNvSpPr>
            <a:spLocks noChangeArrowheads="1"/>
          </p:cNvSpPr>
          <p:nvPr/>
        </p:nvSpPr>
        <p:spPr bwMode="auto">
          <a:xfrm>
            <a:off x="6096000" y="6457950"/>
            <a:ext cx="3048000" cy="369332"/>
          </a:xfrm>
          <a:prstGeom prst="rect">
            <a:avLst/>
          </a:prstGeom>
          <a:noFill/>
          <a:ln w="9525">
            <a:noFill/>
            <a:miter lim="800000"/>
            <a:headEnd/>
            <a:tailEnd/>
          </a:ln>
        </p:spPr>
        <p:txBody>
          <a:bodyPr wrap="square">
            <a:prstTxWarp prst="textNoShape">
              <a:avLst/>
            </a:prstTxWarp>
            <a:spAutoFit/>
          </a:bodyPr>
          <a:lstStyle/>
          <a:p>
            <a:pPr algn="ctr"/>
            <a:r>
              <a:rPr lang="en-US" i="1" dirty="0" smtClean="0">
                <a:latin typeface="Arial" pitchFamily="1" charset="0"/>
              </a:rPr>
              <a:t>Science</a:t>
            </a:r>
            <a:r>
              <a:rPr lang="en-US" dirty="0" smtClean="0">
                <a:latin typeface="Arial" pitchFamily="1" charset="0"/>
              </a:rPr>
              <a:t> 335, 1326 (2012).</a:t>
            </a:r>
            <a:endParaRPr lang="en-US" dirty="0">
              <a:latin typeface="Arial" pitchFamily="1"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1339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21" name="Picture 2" descr="C:\Laser Printing of LCG supercapacitors\Final\submitted to science\submitted\Figures for proofs\Figure 2\Figure 2c.TIF"/>
          <p:cNvPicPr>
            <a:picLocks noChangeAspect="1" noChangeArrowheads="1"/>
          </p:cNvPicPr>
          <p:nvPr/>
        </p:nvPicPr>
        <p:blipFill>
          <a:blip r:embed="rId3"/>
          <a:srcRect/>
          <a:stretch>
            <a:fillRect/>
          </a:stretch>
        </p:blipFill>
        <p:spPr bwMode="auto">
          <a:xfrm>
            <a:off x="5029200" y="3541909"/>
            <a:ext cx="3604817" cy="2858891"/>
          </a:xfrm>
          <a:prstGeom prst="rect">
            <a:avLst/>
          </a:prstGeom>
          <a:noFill/>
          <a:ln w="9525">
            <a:noFill/>
            <a:miter lim="800000"/>
            <a:headEnd/>
            <a:tailEnd/>
          </a:ln>
        </p:spPr>
      </p:pic>
      <p:sp>
        <p:nvSpPr>
          <p:cNvPr id="8195"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pSp>
        <p:nvGrpSpPr>
          <p:cNvPr id="5" name="Group 7"/>
          <p:cNvGrpSpPr>
            <a:grpSpLocks/>
          </p:cNvGrpSpPr>
          <p:nvPr/>
        </p:nvGrpSpPr>
        <p:grpSpPr bwMode="auto">
          <a:xfrm>
            <a:off x="562218" y="799168"/>
            <a:ext cx="3552582" cy="2858432"/>
            <a:chOff x="2971800" y="457200"/>
            <a:chExt cx="3552250" cy="2858121"/>
          </a:xfrm>
        </p:grpSpPr>
        <p:pic>
          <p:nvPicPr>
            <p:cNvPr id="8217" name="Picture 2" descr="C:\Users\maherk\Desktop\Science Figures\Main paper\Figure 2\pictures\Figure 1 A.TIF"/>
            <p:cNvPicPr>
              <a:picLocks noChangeAspect="1" noChangeArrowheads="1"/>
            </p:cNvPicPr>
            <p:nvPr/>
          </p:nvPicPr>
          <p:blipFill>
            <a:blip r:embed="rId4"/>
            <a:srcRect/>
            <a:stretch>
              <a:fillRect/>
            </a:stretch>
          </p:blipFill>
          <p:spPr bwMode="auto">
            <a:xfrm>
              <a:off x="2971800" y="457200"/>
              <a:ext cx="3552250" cy="2858121"/>
            </a:xfrm>
            <a:prstGeom prst="rect">
              <a:avLst/>
            </a:prstGeom>
            <a:noFill/>
            <a:ln w="9525">
              <a:noFill/>
              <a:miter lim="800000"/>
              <a:headEnd/>
              <a:tailEnd/>
            </a:ln>
          </p:spPr>
        </p:pic>
        <p:sp>
          <p:nvSpPr>
            <p:cNvPr id="8218" name="TextBox 6"/>
            <p:cNvSpPr txBox="1">
              <a:spLocks noChangeArrowheads="1"/>
            </p:cNvSpPr>
            <p:nvPr/>
          </p:nvSpPr>
          <p:spPr bwMode="auto">
            <a:xfrm>
              <a:off x="3997653" y="1788477"/>
              <a:ext cx="1671676" cy="307777"/>
            </a:xfrm>
            <a:prstGeom prst="rect">
              <a:avLst/>
            </a:prstGeom>
            <a:noFill/>
            <a:ln w="9525">
              <a:noFill/>
              <a:miter lim="800000"/>
              <a:headEnd/>
              <a:tailEnd/>
            </a:ln>
          </p:spPr>
          <p:txBody>
            <a:bodyPr wrap="none">
              <a:prstTxWarp prst="textNoShape">
                <a:avLst/>
              </a:prstTxWarp>
              <a:spAutoFit/>
            </a:bodyPr>
            <a:lstStyle/>
            <a:p>
              <a:r>
                <a:rPr lang="en-US" sz="1400" dirty="0"/>
                <a:t>Scan rate 1000 mV/s</a:t>
              </a:r>
            </a:p>
          </p:txBody>
        </p:sp>
      </p:grpSp>
      <p:sp>
        <p:nvSpPr>
          <p:cNvPr id="8200" name="TextBox 30"/>
          <p:cNvSpPr txBox="1">
            <a:spLocks noChangeArrowheads="1"/>
          </p:cNvSpPr>
          <p:nvPr/>
        </p:nvSpPr>
        <p:spPr bwMode="auto">
          <a:xfrm>
            <a:off x="937449" y="152400"/>
            <a:ext cx="7596951" cy="646331"/>
          </a:xfrm>
          <a:prstGeom prst="rect">
            <a:avLst/>
          </a:prstGeom>
          <a:noFill/>
          <a:ln w="9525">
            <a:noFill/>
            <a:miter lim="800000"/>
            <a:headEnd/>
            <a:tailEnd/>
          </a:ln>
        </p:spPr>
        <p:txBody>
          <a:bodyPr wrap="none">
            <a:prstTxWarp prst="textNoShape">
              <a:avLst/>
            </a:prstTxWarp>
            <a:spAutoFit/>
          </a:bodyPr>
          <a:lstStyle/>
          <a:p>
            <a:r>
              <a:rPr lang="en-US" sz="3600" dirty="0" smtClean="0">
                <a:latin typeface="Times New Roman" pitchFamily="1" charset="0"/>
                <a:ea typeface="Times New Roman" pitchFamily="1" charset="0"/>
                <a:cs typeface="Times New Roman" pitchFamily="1" charset="0"/>
              </a:rPr>
              <a:t>High-Performance LSG supercapacitors</a:t>
            </a:r>
            <a:endParaRPr lang="en-US" sz="3600" dirty="0">
              <a:latin typeface="Times New Roman" pitchFamily="1" charset="0"/>
              <a:ea typeface="Times New Roman" pitchFamily="1" charset="0"/>
              <a:cs typeface="Times New Roman" pitchFamily="1" charset="0"/>
            </a:endParaRPr>
          </a:p>
        </p:txBody>
      </p:sp>
      <p:pic>
        <p:nvPicPr>
          <p:cNvPr id="8201" name="Picture 33" descr="kanerlogo2"/>
          <p:cNvPicPr>
            <a:picLocks noChangeAspect="1" noChangeArrowheads="1"/>
          </p:cNvPicPr>
          <p:nvPr/>
        </p:nvPicPr>
        <p:blipFill>
          <a:blip r:embed="rId5"/>
          <a:srcRect/>
          <a:stretch>
            <a:fillRect/>
          </a:stretch>
        </p:blipFill>
        <p:spPr bwMode="auto">
          <a:xfrm>
            <a:off x="0" y="6248400"/>
            <a:ext cx="1525588" cy="609600"/>
          </a:xfrm>
          <a:prstGeom prst="rect">
            <a:avLst/>
          </a:prstGeom>
          <a:noFill/>
          <a:ln w="9525">
            <a:noFill/>
            <a:miter lim="800000"/>
            <a:headEnd/>
            <a:tailEnd/>
          </a:ln>
        </p:spPr>
      </p:pic>
      <p:grpSp>
        <p:nvGrpSpPr>
          <p:cNvPr id="10" name="Group 23"/>
          <p:cNvGrpSpPr>
            <a:grpSpLocks/>
          </p:cNvGrpSpPr>
          <p:nvPr/>
        </p:nvGrpSpPr>
        <p:grpSpPr bwMode="auto">
          <a:xfrm>
            <a:off x="0" y="0"/>
            <a:ext cx="9158288" cy="288925"/>
            <a:chOff x="0" y="0"/>
            <a:chExt cx="10160000" cy="304800"/>
          </a:xfrm>
        </p:grpSpPr>
        <p:pic>
          <p:nvPicPr>
            <p:cNvPr id="8204" name="Picture 7" descr="cnsi_logo"/>
            <p:cNvPicPr>
              <a:picLocks noChangeAspect="1" noChangeArrowheads="1"/>
            </p:cNvPicPr>
            <p:nvPr/>
          </p:nvPicPr>
          <p:blipFill>
            <a:blip r:embed="rId6"/>
            <a:srcRect/>
            <a:stretch>
              <a:fillRect/>
            </a:stretch>
          </p:blipFill>
          <p:spPr bwMode="auto">
            <a:xfrm>
              <a:off x="9067800" y="0"/>
              <a:ext cx="1092200" cy="304800"/>
            </a:xfrm>
            <a:prstGeom prst="rect">
              <a:avLst/>
            </a:prstGeom>
            <a:noFill/>
            <a:ln w="9525">
              <a:noFill/>
              <a:miter lim="800000"/>
              <a:headEnd/>
              <a:tailEnd/>
            </a:ln>
          </p:spPr>
        </p:pic>
        <p:sp>
          <p:nvSpPr>
            <p:cNvPr id="8205"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32" name="Rectangle 36"/>
          <p:cNvSpPr>
            <a:spLocks noChangeArrowheads="1"/>
          </p:cNvSpPr>
          <p:nvPr/>
        </p:nvSpPr>
        <p:spPr bwMode="auto">
          <a:xfrm>
            <a:off x="6096000" y="6457950"/>
            <a:ext cx="3048000" cy="369332"/>
          </a:xfrm>
          <a:prstGeom prst="rect">
            <a:avLst/>
          </a:prstGeom>
          <a:noFill/>
          <a:ln w="9525">
            <a:noFill/>
            <a:miter lim="800000"/>
            <a:headEnd/>
            <a:tailEnd/>
          </a:ln>
        </p:spPr>
        <p:txBody>
          <a:bodyPr wrap="square">
            <a:prstTxWarp prst="textNoShape">
              <a:avLst/>
            </a:prstTxWarp>
            <a:spAutoFit/>
          </a:bodyPr>
          <a:lstStyle/>
          <a:p>
            <a:pPr algn="ctr"/>
            <a:r>
              <a:rPr lang="en-US" i="1" dirty="0" smtClean="0">
                <a:latin typeface="Arial" pitchFamily="1" charset="0"/>
              </a:rPr>
              <a:t>Science</a:t>
            </a:r>
            <a:r>
              <a:rPr lang="en-US" dirty="0" smtClean="0">
                <a:latin typeface="Arial" pitchFamily="1" charset="0"/>
              </a:rPr>
              <a:t> 335, 1326 (2012).</a:t>
            </a:r>
            <a:endParaRPr lang="en-US" dirty="0">
              <a:latin typeface="Arial" pitchFamily="1" charset="0"/>
            </a:endParaRPr>
          </a:p>
        </p:txBody>
      </p:sp>
      <p:grpSp>
        <p:nvGrpSpPr>
          <p:cNvPr id="2" name="Group 1"/>
          <p:cNvGrpSpPr/>
          <p:nvPr/>
        </p:nvGrpSpPr>
        <p:grpSpPr>
          <a:xfrm>
            <a:off x="5202991" y="1129798"/>
            <a:ext cx="3255209" cy="1721791"/>
            <a:chOff x="5202991" y="1129798"/>
            <a:chExt cx="3255209" cy="1721791"/>
          </a:xfrm>
        </p:grpSpPr>
        <p:grpSp>
          <p:nvGrpSpPr>
            <p:cNvPr id="31" name="Group 30"/>
            <p:cNvGrpSpPr/>
            <p:nvPr/>
          </p:nvGrpSpPr>
          <p:grpSpPr>
            <a:xfrm>
              <a:off x="6779798" y="1129798"/>
              <a:ext cx="1678402" cy="1232402"/>
              <a:chOff x="7424637" y="3415798"/>
              <a:chExt cx="1678402" cy="1232402"/>
            </a:xfrm>
          </p:grpSpPr>
          <p:pic>
            <p:nvPicPr>
              <p:cNvPr id="33" name="Picture 2"/>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24637" y="3484063"/>
                <a:ext cx="1678402" cy="116413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4" name="TextBox 33"/>
              <p:cNvSpPr txBox="1"/>
              <p:nvPr/>
            </p:nvSpPr>
            <p:spPr>
              <a:xfrm>
                <a:off x="7433863" y="3415798"/>
                <a:ext cx="1486817" cy="307777"/>
              </a:xfrm>
              <a:prstGeom prst="rect">
                <a:avLst/>
              </a:prstGeom>
              <a:noFill/>
            </p:spPr>
            <p:txBody>
              <a:bodyPr wrap="none" rtlCol="0">
                <a:spAutoFit/>
              </a:bodyPr>
              <a:lstStyle/>
              <a:p>
                <a:r>
                  <a:rPr lang="en-US" sz="1400" b="1" dirty="0" smtClean="0"/>
                  <a:t>Activated carbon</a:t>
                </a:r>
                <a:endParaRPr lang="en-US" sz="1400" b="1" dirty="0"/>
              </a:p>
            </p:txBody>
          </p:sp>
        </p:grpSp>
        <p:grpSp>
          <p:nvGrpSpPr>
            <p:cNvPr id="35" name="Group 34"/>
            <p:cNvGrpSpPr/>
            <p:nvPr/>
          </p:nvGrpSpPr>
          <p:grpSpPr>
            <a:xfrm>
              <a:off x="5202991" y="1143000"/>
              <a:ext cx="1426409" cy="1708589"/>
              <a:chOff x="228600" y="1961796"/>
              <a:chExt cx="1426409" cy="1708589"/>
            </a:xfrm>
          </p:grpSpPr>
          <p:pic>
            <p:nvPicPr>
              <p:cNvPr id="36" name="Picture 3" descr="C:\Users\maherk\Desktop\IMG_0662.JPG"/>
              <p:cNvPicPr>
                <a:picLocks noChangeAspect="1" noChangeArrowheads="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2007912"/>
                <a:ext cx="1426409" cy="166247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7" name="TextBox 36"/>
              <p:cNvSpPr txBox="1"/>
              <p:nvPr/>
            </p:nvSpPr>
            <p:spPr>
              <a:xfrm>
                <a:off x="228600" y="1961796"/>
                <a:ext cx="500458" cy="338554"/>
              </a:xfrm>
              <a:prstGeom prst="rect">
                <a:avLst/>
              </a:prstGeom>
              <a:noFill/>
            </p:spPr>
            <p:txBody>
              <a:bodyPr wrap="none" rtlCol="0">
                <a:spAutoFit/>
              </a:bodyPr>
              <a:lstStyle/>
              <a:p>
                <a:r>
                  <a:rPr lang="en-US" sz="1600" b="1" dirty="0" smtClean="0"/>
                  <a:t>LSG</a:t>
                </a:r>
                <a:endParaRPr lang="en-US" sz="1600" b="1" dirty="0"/>
              </a:p>
            </p:txBody>
          </p:sp>
        </p:grpSp>
      </p:grpSp>
      <p:grpSp>
        <p:nvGrpSpPr>
          <p:cNvPr id="38" name="Group 37"/>
          <p:cNvGrpSpPr>
            <a:grpSpLocks noChangeAspect="1"/>
          </p:cNvGrpSpPr>
          <p:nvPr/>
        </p:nvGrpSpPr>
        <p:grpSpPr>
          <a:xfrm>
            <a:off x="1066800" y="3779131"/>
            <a:ext cx="2886506" cy="2316869"/>
            <a:chOff x="6794611" y="4085193"/>
            <a:chExt cx="2109746" cy="1782207"/>
          </a:xfrm>
        </p:grpSpPr>
        <p:sp>
          <p:nvSpPr>
            <p:cNvPr id="39" name="Rectangle 38"/>
            <p:cNvSpPr/>
            <p:nvPr/>
          </p:nvSpPr>
          <p:spPr>
            <a:xfrm>
              <a:off x="6801237" y="5656010"/>
              <a:ext cx="2103120" cy="21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Current collector</a:t>
              </a:r>
              <a:endParaRPr lang="en-US" sz="1400" dirty="0"/>
            </a:p>
          </p:txBody>
        </p:sp>
        <p:sp>
          <p:nvSpPr>
            <p:cNvPr id="40" name="Rectangle 39"/>
            <p:cNvSpPr/>
            <p:nvPr/>
          </p:nvSpPr>
          <p:spPr>
            <a:xfrm>
              <a:off x="6794611" y="5233231"/>
              <a:ext cx="2103120" cy="42277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Active material</a:t>
              </a:r>
              <a:endParaRPr lang="en-US" sz="1400" dirty="0"/>
            </a:p>
          </p:txBody>
        </p:sp>
        <p:sp>
          <p:nvSpPr>
            <p:cNvPr id="41" name="Rectangle 40"/>
            <p:cNvSpPr/>
            <p:nvPr/>
          </p:nvSpPr>
          <p:spPr>
            <a:xfrm>
              <a:off x="6794611" y="5016044"/>
              <a:ext cx="2103120" cy="2171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Separator + electrolyte</a:t>
              </a:r>
              <a:endParaRPr lang="en-US" sz="1400" dirty="0"/>
            </a:p>
          </p:txBody>
        </p:sp>
        <p:sp>
          <p:nvSpPr>
            <p:cNvPr id="42" name="Rectangle 41"/>
            <p:cNvSpPr/>
            <p:nvPr/>
          </p:nvSpPr>
          <p:spPr>
            <a:xfrm>
              <a:off x="6801237" y="4593265"/>
              <a:ext cx="2103120" cy="42277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Active material</a:t>
              </a:r>
              <a:endParaRPr lang="en-US" sz="1400" dirty="0"/>
            </a:p>
          </p:txBody>
        </p:sp>
        <p:sp>
          <p:nvSpPr>
            <p:cNvPr id="43" name="Rectangle 42"/>
            <p:cNvSpPr/>
            <p:nvPr/>
          </p:nvSpPr>
          <p:spPr>
            <a:xfrm>
              <a:off x="6794611" y="4393109"/>
              <a:ext cx="2103120" cy="21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Current collector</a:t>
              </a:r>
              <a:endParaRPr lang="en-US" sz="1400" dirty="0"/>
            </a:p>
          </p:txBody>
        </p:sp>
        <p:sp>
          <p:nvSpPr>
            <p:cNvPr id="44" name="TextBox 43"/>
            <p:cNvSpPr txBox="1"/>
            <p:nvPr/>
          </p:nvSpPr>
          <p:spPr>
            <a:xfrm>
              <a:off x="7213073" y="4085193"/>
              <a:ext cx="1262671" cy="284102"/>
            </a:xfrm>
            <a:prstGeom prst="rect">
              <a:avLst/>
            </a:prstGeom>
            <a:noFill/>
          </p:spPr>
          <p:txBody>
            <a:bodyPr wrap="none" rtlCol="0">
              <a:spAutoFit/>
            </a:bodyPr>
            <a:lstStyle/>
            <a:p>
              <a:r>
                <a:rPr lang="en-US" dirty="0" smtClean="0"/>
                <a:t>Stack capacitance</a:t>
              </a:r>
              <a:endParaRPr lang="en-US" dirty="0"/>
            </a:p>
          </p:txBody>
        </p:sp>
      </p:grpSp>
      <p:sp>
        <p:nvSpPr>
          <p:cNvPr id="45" name="TextBox 24"/>
          <p:cNvSpPr txBox="1">
            <a:spLocks noChangeArrowheads="1"/>
          </p:cNvSpPr>
          <p:nvPr/>
        </p:nvSpPr>
        <p:spPr bwMode="auto">
          <a:xfrm>
            <a:off x="6831608" y="4713205"/>
            <a:ext cx="1626592" cy="307777"/>
          </a:xfrm>
          <a:prstGeom prst="rect">
            <a:avLst/>
          </a:prstGeom>
          <a:noFill/>
          <a:ln w="9525">
            <a:noFill/>
            <a:miter lim="800000"/>
            <a:headEnd/>
            <a:tailEnd/>
          </a:ln>
        </p:spPr>
        <p:txBody>
          <a:bodyPr wrap="square">
            <a:prstTxWarp prst="textNoShape">
              <a:avLst/>
            </a:prstTxWarp>
            <a:spAutoFit/>
          </a:bodyPr>
          <a:lstStyle/>
          <a:p>
            <a:r>
              <a:rPr lang="en-US" sz="1400" b="1" dirty="0" smtClean="0">
                <a:solidFill>
                  <a:srgbClr val="FF0000"/>
                </a:solidFill>
              </a:rPr>
              <a:t>Fast ion transport</a:t>
            </a:r>
            <a:endParaRPr lang="en-US" sz="1400" b="1"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734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2" descr="C:\FENA presentation\frequency response.TIF"/>
          <p:cNvPicPr>
            <a:picLocks noChangeAspect="1" noChangeArrowheads="1"/>
          </p:cNvPicPr>
          <p:nvPr/>
        </p:nvPicPr>
        <p:blipFill>
          <a:blip r:embed="rId3"/>
          <a:srcRect/>
          <a:stretch>
            <a:fillRect/>
          </a:stretch>
        </p:blipFill>
        <p:spPr bwMode="auto">
          <a:xfrm>
            <a:off x="2146300" y="1416606"/>
            <a:ext cx="4559300" cy="3548062"/>
          </a:xfrm>
          <a:prstGeom prst="rect">
            <a:avLst/>
          </a:prstGeom>
          <a:noFill/>
          <a:ln w="9525">
            <a:noFill/>
            <a:miter lim="800000"/>
            <a:headEnd/>
            <a:tailEnd/>
          </a:ln>
        </p:spPr>
      </p:pic>
      <p:grpSp>
        <p:nvGrpSpPr>
          <p:cNvPr id="22" name="Group 11"/>
          <p:cNvGrpSpPr>
            <a:grpSpLocks/>
          </p:cNvGrpSpPr>
          <p:nvPr/>
        </p:nvGrpSpPr>
        <p:grpSpPr bwMode="auto">
          <a:xfrm>
            <a:off x="2819400" y="2294493"/>
            <a:ext cx="3733800" cy="311150"/>
            <a:chOff x="838200" y="2508646"/>
            <a:chExt cx="3733800" cy="310754"/>
          </a:xfrm>
        </p:grpSpPr>
        <p:cxnSp>
          <p:nvCxnSpPr>
            <p:cNvPr id="23" name="Straight Connector 22"/>
            <p:cNvCxnSpPr/>
            <p:nvPr/>
          </p:nvCxnSpPr>
          <p:spPr>
            <a:xfrm>
              <a:off x="838200" y="2779764"/>
              <a:ext cx="3733800"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24" name="Group 10"/>
            <p:cNvGrpSpPr>
              <a:grpSpLocks/>
            </p:cNvGrpSpPr>
            <p:nvPr/>
          </p:nvGrpSpPr>
          <p:grpSpPr bwMode="auto">
            <a:xfrm>
              <a:off x="1371600" y="2508646"/>
              <a:ext cx="2667000" cy="310754"/>
              <a:chOff x="1371600" y="2508646"/>
              <a:chExt cx="2667000" cy="310754"/>
            </a:xfrm>
          </p:grpSpPr>
          <p:sp>
            <p:nvSpPr>
              <p:cNvPr id="29" name="TextBox 8"/>
              <p:cNvSpPr txBox="1">
                <a:spLocks noChangeArrowheads="1"/>
              </p:cNvSpPr>
              <p:nvPr/>
            </p:nvSpPr>
            <p:spPr bwMode="auto">
              <a:xfrm>
                <a:off x="3429000" y="2508646"/>
                <a:ext cx="609600" cy="307777"/>
              </a:xfrm>
              <a:prstGeom prst="rect">
                <a:avLst/>
              </a:prstGeom>
              <a:noFill/>
              <a:ln w="9525">
                <a:noFill/>
                <a:miter lim="800000"/>
                <a:headEnd/>
                <a:tailEnd/>
              </a:ln>
            </p:spPr>
            <p:txBody>
              <a:bodyPr>
                <a:prstTxWarp prst="textNoShape">
                  <a:avLst/>
                </a:prstTxWarp>
                <a:spAutoFit/>
              </a:bodyPr>
              <a:lstStyle/>
              <a:p>
                <a:r>
                  <a:rPr lang="en-US" sz="1400" b="1">
                    <a:solidFill>
                      <a:srgbClr val="0000CC"/>
                    </a:solidFill>
                  </a:rPr>
                  <a:t>1ms</a:t>
                </a:r>
              </a:p>
            </p:txBody>
          </p:sp>
          <p:sp>
            <p:nvSpPr>
              <p:cNvPr id="30" name="TextBox 23"/>
              <p:cNvSpPr txBox="1">
                <a:spLocks noChangeArrowheads="1"/>
              </p:cNvSpPr>
              <p:nvPr/>
            </p:nvSpPr>
            <p:spPr bwMode="auto">
              <a:xfrm>
                <a:off x="2667000" y="2511623"/>
                <a:ext cx="762000" cy="307777"/>
              </a:xfrm>
              <a:prstGeom prst="rect">
                <a:avLst/>
              </a:prstGeom>
              <a:noFill/>
              <a:ln w="9525">
                <a:noFill/>
                <a:miter lim="800000"/>
                <a:headEnd/>
                <a:tailEnd/>
              </a:ln>
            </p:spPr>
            <p:txBody>
              <a:bodyPr>
                <a:prstTxWarp prst="textNoShape">
                  <a:avLst/>
                </a:prstTxWarp>
                <a:spAutoFit/>
              </a:bodyPr>
              <a:lstStyle/>
              <a:p>
                <a:r>
                  <a:rPr lang="en-US" sz="1400" b="1" dirty="0">
                    <a:solidFill>
                      <a:srgbClr val="009041"/>
                    </a:solidFill>
                  </a:rPr>
                  <a:t>30ms</a:t>
                </a:r>
              </a:p>
            </p:txBody>
          </p:sp>
          <p:sp>
            <p:nvSpPr>
              <p:cNvPr id="31" name="TextBox 24"/>
              <p:cNvSpPr txBox="1">
                <a:spLocks noChangeArrowheads="1"/>
              </p:cNvSpPr>
              <p:nvPr/>
            </p:nvSpPr>
            <p:spPr bwMode="auto">
              <a:xfrm>
                <a:off x="1371600" y="2511623"/>
                <a:ext cx="1143000" cy="307777"/>
              </a:xfrm>
              <a:prstGeom prst="rect">
                <a:avLst/>
              </a:prstGeom>
              <a:noFill/>
              <a:ln w="9525">
                <a:noFill/>
                <a:miter lim="800000"/>
                <a:headEnd/>
                <a:tailEnd/>
              </a:ln>
            </p:spPr>
            <p:txBody>
              <a:bodyPr>
                <a:prstTxWarp prst="textNoShape">
                  <a:avLst/>
                </a:prstTxWarp>
                <a:spAutoFit/>
              </a:bodyPr>
              <a:lstStyle/>
              <a:p>
                <a:r>
                  <a:rPr lang="en-US" sz="1400" b="1" dirty="0">
                    <a:solidFill>
                      <a:srgbClr val="FF0000"/>
                    </a:solidFill>
                  </a:rPr>
                  <a:t>10,000 </a:t>
                </a:r>
                <a:r>
                  <a:rPr lang="en-US" sz="1400" b="1" dirty="0" err="1">
                    <a:solidFill>
                      <a:srgbClr val="FF0000"/>
                    </a:solidFill>
                  </a:rPr>
                  <a:t>ms</a:t>
                </a:r>
                <a:endParaRPr lang="en-US" sz="1400" b="1" dirty="0">
                  <a:solidFill>
                    <a:srgbClr val="FF0000"/>
                  </a:solidFill>
                </a:endParaRPr>
              </a:p>
            </p:txBody>
          </p:sp>
        </p:grpSp>
      </p:grpSp>
      <p:sp>
        <p:nvSpPr>
          <p:cNvPr id="32" name="TextBox 31"/>
          <p:cNvSpPr txBox="1"/>
          <p:nvPr/>
        </p:nvSpPr>
        <p:spPr>
          <a:xfrm>
            <a:off x="3060732" y="5193268"/>
            <a:ext cx="3222613" cy="369332"/>
          </a:xfrm>
          <a:prstGeom prst="rect">
            <a:avLst/>
          </a:prstGeom>
          <a:noFill/>
        </p:spPr>
        <p:txBody>
          <a:bodyPr wrap="none" rtlCol="0">
            <a:spAutoFit/>
          </a:bodyPr>
          <a:lstStyle/>
          <a:p>
            <a:r>
              <a:rPr lang="en-US" dirty="0" smtClean="0"/>
              <a:t>At -45</a:t>
            </a:r>
            <a:r>
              <a:rPr lang="en-US" dirty="0" smtClean="0">
                <a:cs typeface="Times New Roman"/>
              </a:rPr>
              <a:t>°, capacitance = resistance</a:t>
            </a:r>
            <a:endParaRPr lang="en-US" dirty="0"/>
          </a:p>
        </p:txBody>
      </p:sp>
      <p:grpSp>
        <p:nvGrpSpPr>
          <p:cNvPr id="3" name="Group 2"/>
          <p:cNvGrpSpPr/>
          <p:nvPr/>
        </p:nvGrpSpPr>
        <p:grpSpPr>
          <a:xfrm>
            <a:off x="7107174" y="1676400"/>
            <a:ext cx="1579626" cy="1180550"/>
            <a:chOff x="7107174" y="1828800"/>
            <a:chExt cx="1579626" cy="1180550"/>
          </a:xfrm>
        </p:grpSpPr>
        <p:pic>
          <p:nvPicPr>
            <p:cNvPr id="33" name="Picture 233"/>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07174" y="1870430"/>
              <a:ext cx="1579626" cy="113892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extBox 1"/>
            <p:cNvSpPr txBox="1"/>
            <p:nvPr/>
          </p:nvSpPr>
          <p:spPr>
            <a:xfrm>
              <a:off x="7107174" y="1828800"/>
              <a:ext cx="1511248" cy="307777"/>
            </a:xfrm>
            <a:prstGeom prst="rect">
              <a:avLst/>
            </a:prstGeom>
            <a:noFill/>
          </p:spPr>
          <p:txBody>
            <a:bodyPr wrap="none" rtlCol="0">
              <a:spAutoFit/>
            </a:bodyPr>
            <a:lstStyle/>
            <a:p>
              <a:r>
                <a:rPr lang="en-US" sz="1400" b="1" dirty="0" smtClean="0">
                  <a:solidFill>
                    <a:srgbClr val="3333FF"/>
                  </a:solidFill>
                </a:rPr>
                <a:t>Al electrolytic cap</a:t>
              </a:r>
              <a:endParaRPr lang="en-US" sz="1400" b="1" dirty="0">
                <a:solidFill>
                  <a:srgbClr val="3333FF"/>
                </a:solidFill>
              </a:endParaRPr>
            </a:p>
          </p:txBody>
        </p:sp>
      </p:grpSp>
      <p:grpSp>
        <p:nvGrpSpPr>
          <p:cNvPr id="4" name="Group 3"/>
          <p:cNvGrpSpPr/>
          <p:nvPr/>
        </p:nvGrpSpPr>
        <p:grpSpPr>
          <a:xfrm>
            <a:off x="7086600" y="3200400"/>
            <a:ext cx="1687193" cy="1168155"/>
            <a:chOff x="7086600" y="3045023"/>
            <a:chExt cx="1687193" cy="1168155"/>
          </a:xfrm>
        </p:grpSpPr>
        <p:pic>
          <p:nvPicPr>
            <p:cNvPr id="34" name="Picture 2"/>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07174" y="3117551"/>
              <a:ext cx="1579626" cy="109562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1" name="TextBox 20"/>
            <p:cNvSpPr txBox="1"/>
            <p:nvPr/>
          </p:nvSpPr>
          <p:spPr>
            <a:xfrm>
              <a:off x="7086600" y="3045023"/>
              <a:ext cx="1687193" cy="307777"/>
            </a:xfrm>
            <a:prstGeom prst="rect">
              <a:avLst/>
            </a:prstGeom>
            <a:noFill/>
          </p:spPr>
          <p:txBody>
            <a:bodyPr wrap="none" rtlCol="0">
              <a:spAutoFit/>
            </a:bodyPr>
            <a:lstStyle/>
            <a:p>
              <a:r>
                <a:rPr lang="en-US" sz="1400" b="1" dirty="0" smtClean="0">
                  <a:solidFill>
                    <a:srgbClr val="FF0000"/>
                  </a:solidFill>
                </a:rPr>
                <a:t>Activated Carbon EC</a:t>
              </a:r>
              <a:endParaRPr lang="en-US" sz="1400" b="1" dirty="0">
                <a:solidFill>
                  <a:srgbClr val="FF0000"/>
                </a:solidFill>
              </a:endParaRPr>
            </a:p>
          </p:txBody>
        </p:sp>
      </p:grpSp>
      <p:grpSp>
        <p:nvGrpSpPr>
          <p:cNvPr id="6" name="Group 5"/>
          <p:cNvGrpSpPr/>
          <p:nvPr/>
        </p:nvGrpSpPr>
        <p:grpSpPr>
          <a:xfrm>
            <a:off x="228600" y="1973464"/>
            <a:ext cx="1579626" cy="1887163"/>
            <a:chOff x="228600" y="1961796"/>
            <a:chExt cx="1579626" cy="1887163"/>
          </a:xfrm>
        </p:grpSpPr>
        <p:pic>
          <p:nvPicPr>
            <p:cNvPr id="35" name="Picture 3" descr="C:\Users\maherk\Desktop\IMG_0662.JP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2007912"/>
              <a:ext cx="1579626" cy="184104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6" name="TextBox 35"/>
            <p:cNvSpPr txBox="1"/>
            <p:nvPr/>
          </p:nvSpPr>
          <p:spPr>
            <a:xfrm>
              <a:off x="228600" y="1961796"/>
              <a:ext cx="768352" cy="338554"/>
            </a:xfrm>
            <a:prstGeom prst="rect">
              <a:avLst/>
            </a:prstGeom>
            <a:noFill/>
          </p:spPr>
          <p:txBody>
            <a:bodyPr wrap="none" rtlCol="0">
              <a:spAutoFit/>
            </a:bodyPr>
            <a:lstStyle/>
            <a:p>
              <a:r>
                <a:rPr lang="en-US" sz="1600" b="1" dirty="0" smtClean="0">
                  <a:solidFill>
                    <a:srgbClr val="00FF00"/>
                  </a:solidFill>
                </a:rPr>
                <a:t>LSG-EC</a:t>
              </a:r>
              <a:endParaRPr lang="en-US" sz="1600" b="1" dirty="0">
                <a:solidFill>
                  <a:srgbClr val="00FF00"/>
                </a:solidFill>
              </a:endParaRPr>
            </a:p>
          </p:txBody>
        </p:sp>
      </p:grpSp>
      <p:sp>
        <p:nvSpPr>
          <p:cNvPr id="7" name="TextBox 6"/>
          <p:cNvSpPr txBox="1"/>
          <p:nvPr/>
        </p:nvSpPr>
        <p:spPr>
          <a:xfrm>
            <a:off x="1066800" y="5747266"/>
            <a:ext cx="7117526"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smtClean="0"/>
              <a:t>LSG </a:t>
            </a:r>
            <a:r>
              <a:rPr lang="en-US" dirty="0" err="1" smtClean="0"/>
              <a:t>supercap</a:t>
            </a:r>
            <a:r>
              <a:rPr lang="en-US" dirty="0" smtClean="0"/>
              <a:t> is 2-3 orders of magnitudes times faster than AC </a:t>
            </a:r>
            <a:r>
              <a:rPr lang="en-US" dirty="0" err="1" smtClean="0"/>
              <a:t>supercap</a:t>
            </a:r>
            <a:endParaRPr lang="en-US" dirty="0"/>
          </a:p>
        </p:txBody>
      </p:sp>
      <p:sp>
        <p:nvSpPr>
          <p:cNvPr id="37"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38" name="TextBox 30"/>
          <p:cNvSpPr txBox="1">
            <a:spLocks noChangeArrowheads="1"/>
          </p:cNvSpPr>
          <p:nvPr/>
        </p:nvSpPr>
        <p:spPr bwMode="auto">
          <a:xfrm>
            <a:off x="2133600" y="152400"/>
            <a:ext cx="5237331" cy="646331"/>
          </a:xfrm>
          <a:prstGeom prst="rect">
            <a:avLst/>
          </a:prstGeom>
          <a:noFill/>
          <a:ln w="9525">
            <a:noFill/>
            <a:miter lim="800000"/>
            <a:headEnd/>
            <a:tailEnd/>
          </a:ln>
        </p:spPr>
        <p:txBody>
          <a:bodyPr wrap="none">
            <a:prstTxWarp prst="textNoShape">
              <a:avLst/>
            </a:prstTxWarp>
            <a:spAutoFit/>
          </a:bodyPr>
          <a:lstStyle/>
          <a:p>
            <a:r>
              <a:rPr lang="en-US" sz="3600" dirty="0" smtClean="0">
                <a:latin typeface="Times New Roman" pitchFamily="1" charset="0"/>
                <a:ea typeface="Times New Roman" pitchFamily="1" charset="0"/>
                <a:cs typeface="Times New Roman" pitchFamily="1" charset="0"/>
              </a:rPr>
              <a:t>Rapid Frequency Response</a:t>
            </a:r>
            <a:endParaRPr lang="en-US" sz="3600" dirty="0">
              <a:latin typeface="Times New Roman" pitchFamily="1" charset="0"/>
              <a:ea typeface="Times New Roman" pitchFamily="1" charset="0"/>
              <a:cs typeface="Times New Roman" pitchFamily="1" charset="0"/>
            </a:endParaRPr>
          </a:p>
        </p:txBody>
      </p:sp>
      <p:grpSp>
        <p:nvGrpSpPr>
          <p:cNvPr id="39" name="Group 23"/>
          <p:cNvGrpSpPr>
            <a:grpSpLocks/>
          </p:cNvGrpSpPr>
          <p:nvPr/>
        </p:nvGrpSpPr>
        <p:grpSpPr bwMode="auto">
          <a:xfrm>
            <a:off x="0" y="0"/>
            <a:ext cx="9158288" cy="288925"/>
            <a:chOff x="0" y="0"/>
            <a:chExt cx="10160000" cy="304800"/>
          </a:xfrm>
        </p:grpSpPr>
        <p:pic>
          <p:nvPicPr>
            <p:cNvPr id="40" name="Picture 7" descr="cnsi_logo"/>
            <p:cNvPicPr>
              <a:picLocks noChangeAspect="1" noChangeArrowheads="1"/>
            </p:cNvPicPr>
            <p:nvPr/>
          </p:nvPicPr>
          <p:blipFill>
            <a:blip r:embed="rId7"/>
            <a:srcRect/>
            <a:stretch>
              <a:fillRect/>
            </a:stretch>
          </p:blipFill>
          <p:spPr bwMode="auto">
            <a:xfrm>
              <a:off x="9067800" y="0"/>
              <a:ext cx="1092200" cy="304800"/>
            </a:xfrm>
            <a:prstGeom prst="rect">
              <a:avLst/>
            </a:prstGeom>
            <a:noFill/>
            <a:ln w="9525">
              <a:noFill/>
              <a:miter lim="800000"/>
              <a:headEnd/>
              <a:tailEnd/>
            </a:ln>
          </p:spPr>
        </p:pic>
        <p:sp>
          <p:nvSpPr>
            <p:cNvPr id="41"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pic>
        <p:nvPicPr>
          <p:cNvPr id="42" name="Picture 33" descr="kanerlogo2"/>
          <p:cNvPicPr>
            <a:picLocks noChangeAspect="1" noChangeArrowheads="1"/>
          </p:cNvPicPr>
          <p:nvPr/>
        </p:nvPicPr>
        <p:blipFill>
          <a:blip r:embed="rId8"/>
          <a:srcRect/>
          <a:stretch>
            <a:fillRect/>
          </a:stretch>
        </p:blipFill>
        <p:spPr bwMode="auto">
          <a:xfrm>
            <a:off x="0" y="6248400"/>
            <a:ext cx="1525588" cy="609600"/>
          </a:xfrm>
          <a:prstGeom prst="rect">
            <a:avLst/>
          </a:prstGeom>
          <a:noFill/>
          <a:ln w="9525">
            <a:noFill/>
            <a:miter lim="800000"/>
            <a:headEnd/>
            <a:tailEnd/>
          </a:ln>
        </p:spPr>
      </p:pic>
      <p:sp>
        <p:nvSpPr>
          <p:cNvPr id="43" name="Rectangle 36"/>
          <p:cNvSpPr>
            <a:spLocks noChangeArrowheads="1"/>
          </p:cNvSpPr>
          <p:nvPr/>
        </p:nvSpPr>
        <p:spPr bwMode="auto">
          <a:xfrm>
            <a:off x="6096000" y="6457950"/>
            <a:ext cx="3048000" cy="369332"/>
          </a:xfrm>
          <a:prstGeom prst="rect">
            <a:avLst/>
          </a:prstGeom>
          <a:noFill/>
          <a:ln w="9525">
            <a:noFill/>
            <a:miter lim="800000"/>
            <a:headEnd/>
            <a:tailEnd/>
          </a:ln>
        </p:spPr>
        <p:txBody>
          <a:bodyPr wrap="square">
            <a:prstTxWarp prst="textNoShape">
              <a:avLst/>
            </a:prstTxWarp>
            <a:spAutoFit/>
          </a:bodyPr>
          <a:lstStyle/>
          <a:p>
            <a:pPr algn="ctr"/>
            <a:r>
              <a:rPr lang="en-US" i="1" dirty="0" smtClean="0">
                <a:latin typeface="Arial" pitchFamily="1" charset="0"/>
              </a:rPr>
              <a:t>Science</a:t>
            </a:r>
            <a:r>
              <a:rPr lang="en-US" dirty="0" smtClean="0">
                <a:latin typeface="Arial" pitchFamily="1" charset="0"/>
              </a:rPr>
              <a:t> 335, 1326 (2012).</a:t>
            </a:r>
            <a:endParaRPr lang="en-US" dirty="0">
              <a:latin typeface="Arial" pitchFamily="1"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378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 name="Picture 4" descr="C:\Users\maherk\Desktop\Science Figures\Main paper\Figure 3\Figure 3D.png"/>
          <p:cNvPicPr>
            <a:picLocks noChangeAspect="1" noChangeArrowheads="1"/>
          </p:cNvPicPr>
          <p:nvPr/>
        </p:nvPicPr>
        <p:blipFill>
          <a:blip r:embed="rId3"/>
          <a:srcRect/>
          <a:stretch>
            <a:fillRect/>
          </a:stretch>
        </p:blipFill>
        <p:spPr bwMode="auto">
          <a:xfrm>
            <a:off x="3810000" y="3276600"/>
            <a:ext cx="3858491" cy="3106882"/>
          </a:xfrm>
          <a:prstGeom prst="rect">
            <a:avLst/>
          </a:prstGeom>
          <a:noFill/>
          <a:ln w="9525">
            <a:noFill/>
            <a:miter lim="800000"/>
            <a:headEnd/>
            <a:tailEnd/>
          </a:ln>
        </p:spPr>
      </p:pic>
      <p:pic>
        <p:nvPicPr>
          <p:cNvPr id="231426" name="Picture 2" descr="C:\Laser Printing of LCG supercapacitors\Final\submitted to science\submitted\galley proofs\Highlighting our research\Nano Energy\Figure 2.png"/>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2346" y="878864"/>
            <a:ext cx="5559084" cy="252243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 name="Picture 15" descr="C:\Users\maherk\Desktop\sfdsfds.pn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1379466"/>
            <a:ext cx="1945003" cy="227813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2" name="Rounded Rectangle 21"/>
          <p:cNvSpPr/>
          <p:nvPr/>
        </p:nvSpPr>
        <p:spPr>
          <a:xfrm>
            <a:off x="725803" y="893982"/>
            <a:ext cx="1524000" cy="39266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bg1"/>
                </a:solidFill>
              </a:rPr>
              <a:t>1.0 M </a:t>
            </a:r>
            <a:r>
              <a:rPr lang="en-US" sz="1400" b="1" dirty="0">
                <a:solidFill>
                  <a:schemeClr val="bg1"/>
                </a:solidFill>
              </a:rPr>
              <a:t>H</a:t>
            </a:r>
            <a:r>
              <a:rPr lang="en-US" sz="1400" b="1" baseline="-25000" dirty="0">
                <a:solidFill>
                  <a:schemeClr val="bg1"/>
                </a:solidFill>
              </a:rPr>
              <a:t>3</a:t>
            </a:r>
            <a:r>
              <a:rPr lang="en-US" sz="1400" b="1" dirty="0">
                <a:solidFill>
                  <a:schemeClr val="bg1"/>
                </a:solidFill>
              </a:rPr>
              <a:t>PO</a:t>
            </a:r>
            <a:r>
              <a:rPr lang="en-US" sz="1400" b="1" baseline="-25000" dirty="0">
                <a:solidFill>
                  <a:schemeClr val="bg1"/>
                </a:solidFill>
              </a:rPr>
              <a:t>4</a:t>
            </a:r>
            <a:endParaRPr lang="en-US" sz="1400" b="1" dirty="0">
              <a:solidFill>
                <a:schemeClr val="bg1"/>
              </a:solidFill>
            </a:endParaRPr>
          </a:p>
        </p:txBody>
      </p:sp>
      <p:pic>
        <p:nvPicPr>
          <p:cNvPr id="23" name="Picture 17" descr="C:\Users\maherk\Desktop\sfsfsfsdf.pn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81" y="4495800"/>
            <a:ext cx="2965919" cy="174028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4" name="Rounded Rectangle 23"/>
          <p:cNvSpPr/>
          <p:nvPr/>
        </p:nvSpPr>
        <p:spPr>
          <a:xfrm>
            <a:off x="726840" y="4026932"/>
            <a:ext cx="1524000" cy="39266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bg1"/>
                </a:solidFill>
              </a:rPr>
              <a:t>PVA-H</a:t>
            </a:r>
            <a:r>
              <a:rPr lang="en-US" sz="1400" b="1" baseline="-25000" dirty="0" smtClean="0">
                <a:solidFill>
                  <a:schemeClr val="bg1"/>
                </a:solidFill>
              </a:rPr>
              <a:t>3</a:t>
            </a:r>
            <a:r>
              <a:rPr lang="en-US" sz="1400" b="1" dirty="0" smtClean="0">
                <a:solidFill>
                  <a:schemeClr val="bg1"/>
                </a:solidFill>
              </a:rPr>
              <a:t>PO</a:t>
            </a:r>
            <a:r>
              <a:rPr lang="en-US" sz="1400" b="1" baseline="-25000" dirty="0" smtClean="0">
                <a:solidFill>
                  <a:schemeClr val="bg1"/>
                </a:solidFill>
              </a:rPr>
              <a:t>4</a:t>
            </a:r>
            <a:endParaRPr lang="en-US" sz="1400" b="1" dirty="0">
              <a:solidFill>
                <a:schemeClr val="bg1"/>
              </a:solidFill>
            </a:endParaRPr>
          </a:p>
        </p:txBody>
      </p:sp>
      <p:sp>
        <p:nvSpPr>
          <p:cNvPr id="27"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28" name="TextBox 30"/>
          <p:cNvSpPr txBox="1">
            <a:spLocks noChangeArrowheads="1"/>
          </p:cNvSpPr>
          <p:nvPr/>
        </p:nvSpPr>
        <p:spPr bwMode="auto">
          <a:xfrm>
            <a:off x="1295400" y="152400"/>
            <a:ext cx="7007046" cy="646331"/>
          </a:xfrm>
          <a:prstGeom prst="rect">
            <a:avLst/>
          </a:prstGeom>
          <a:noFill/>
          <a:ln w="9525">
            <a:noFill/>
            <a:miter lim="800000"/>
            <a:headEnd/>
            <a:tailEnd/>
          </a:ln>
        </p:spPr>
        <p:txBody>
          <a:bodyPr wrap="none">
            <a:prstTxWarp prst="textNoShape">
              <a:avLst/>
            </a:prstTxWarp>
            <a:spAutoFit/>
          </a:bodyPr>
          <a:lstStyle/>
          <a:p>
            <a:r>
              <a:rPr lang="en-US" sz="3600" dirty="0" smtClean="0">
                <a:latin typeface="Times New Roman" pitchFamily="1" charset="0"/>
                <a:ea typeface="Times New Roman" pitchFamily="1" charset="0"/>
                <a:cs typeface="Times New Roman" pitchFamily="1" charset="0"/>
              </a:rPr>
              <a:t>Flexible, Solid State Supercapacitors</a:t>
            </a:r>
            <a:endParaRPr lang="en-US" sz="3600" dirty="0">
              <a:latin typeface="Times New Roman" pitchFamily="1" charset="0"/>
              <a:ea typeface="Times New Roman" pitchFamily="1" charset="0"/>
              <a:cs typeface="Times New Roman" pitchFamily="1" charset="0"/>
            </a:endParaRPr>
          </a:p>
        </p:txBody>
      </p:sp>
      <p:grpSp>
        <p:nvGrpSpPr>
          <p:cNvPr id="29" name="Group 23"/>
          <p:cNvGrpSpPr>
            <a:grpSpLocks/>
          </p:cNvGrpSpPr>
          <p:nvPr/>
        </p:nvGrpSpPr>
        <p:grpSpPr bwMode="auto">
          <a:xfrm>
            <a:off x="0" y="0"/>
            <a:ext cx="9158288" cy="288925"/>
            <a:chOff x="0" y="0"/>
            <a:chExt cx="10160000" cy="304800"/>
          </a:xfrm>
        </p:grpSpPr>
        <p:pic>
          <p:nvPicPr>
            <p:cNvPr id="30" name="Picture 7" descr="cnsi_logo"/>
            <p:cNvPicPr>
              <a:picLocks noChangeAspect="1" noChangeArrowheads="1"/>
            </p:cNvPicPr>
            <p:nvPr/>
          </p:nvPicPr>
          <p:blipFill>
            <a:blip r:embed="rId7"/>
            <a:srcRect/>
            <a:stretch>
              <a:fillRect/>
            </a:stretch>
          </p:blipFill>
          <p:spPr bwMode="auto">
            <a:xfrm>
              <a:off x="9067800" y="0"/>
              <a:ext cx="1092200" cy="304800"/>
            </a:xfrm>
            <a:prstGeom prst="rect">
              <a:avLst/>
            </a:prstGeom>
            <a:noFill/>
            <a:ln w="9525">
              <a:noFill/>
              <a:miter lim="800000"/>
              <a:headEnd/>
              <a:tailEnd/>
            </a:ln>
          </p:spPr>
        </p:pic>
        <p:sp>
          <p:nvSpPr>
            <p:cNvPr id="31"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pic>
        <p:nvPicPr>
          <p:cNvPr id="32" name="Picture 33" descr="kanerlogo2"/>
          <p:cNvPicPr>
            <a:picLocks noChangeAspect="1" noChangeArrowheads="1"/>
          </p:cNvPicPr>
          <p:nvPr/>
        </p:nvPicPr>
        <p:blipFill>
          <a:blip r:embed="rId8"/>
          <a:srcRect/>
          <a:stretch>
            <a:fillRect/>
          </a:stretch>
        </p:blipFill>
        <p:spPr bwMode="auto">
          <a:xfrm>
            <a:off x="0" y="6248400"/>
            <a:ext cx="1525588" cy="6096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969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0" name="Group 29"/>
          <p:cNvGrpSpPr>
            <a:grpSpLocks noChangeAspect="1"/>
          </p:cNvGrpSpPr>
          <p:nvPr/>
        </p:nvGrpSpPr>
        <p:grpSpPr>
          <a:xfrm>
            <a:off x="533400" y="838200"/>
            <a:ext cx="4535424" cy="1364222"/>
            <a:chOff x="1415997" y="4543123"/>
            <a:chExt cx="5669280" cy="1705277"/>
          </a:xfrm>
        </p:grpSpPr>
        <p:grpSp>
          <p:nvGrpSpPr>
            <p:cNvPr id="32" name="Group 31"/>
            <p:cNvGrpSpPr>
              <a:grpSpLocks noChangeAspect="1"/>
            </p:cNvGrpSpPr>
            <p:nvPr/>
          </p:nvGrpSpPr>
          <p:grpSpPr>
            <a:xfrm>
              <a:off x="1415997" y="4543123"/>
              <a:ext cx="5669280" cy="1026504"/>
              <a:chOff x="762000" y="3746070"/>
              <a:chExt cx="7086600" cy="1283130"/>
            </a:xfrm>
          </p:grpSpPr>
          <p:cxnSp>
            <p:nvCxnSpPr>
              <p:cNvPr id="38" name="Straight Connector 37"/>
              <p:cNvCxnSpPr/>
              <p:nvPr/>
            </p:nvCxnSpPr>
            <p:spPr>
              <a:xfrm>
                <a:off x="1264920" y="4000982"/>
                <a:ext cx="6126480" cy="31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493520" y="3751172"/>
                <a:ext cx="1203277" cy="516028"/>
                <a:chOff x="2858069" y="2003674"/>
                <a:chExt cx="1203277" cy="516028"/>
              </a:xfrm>
            </p:grpSpPr>
            <p:sp>
              <p:nvSpPr>
                <p:cNvPr id="68" name="Rectangle 67"/>
                <p:cNvSpPr>
                  <a:spLocks noChangeAspect="1"/>
                </p:cNvSpPr>
                <p:nvPr/>
              </p:nvSpPr>
              <p:spPr>
                <a:xfrm>
                  <a:off x="3860785" y="2176272"/>
                  <a:ext cx="200561" cy="179269"/>
                </a:xfrm>
                <a:prstGeom prst="rect">
                  <a:avLst/>
                </a:prstGeom>
                <a:gradFill>
                  <a:gsLst>
                    <a:gs pos="0">
                      <a:srgbClr val="DDEBCF"/>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2858069" y="2003674"/>
                  <a:ext cx="1066800" cy="51602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00CC"/>
                      </a:solidFill>
                    </a:rPr>
                    <a:t>3.6 V</a:t>
                  </a:r>
                </a:p>
                <a:p>
                  <a:pPr algn="ctr"/>
                  <a:r>
                    <a:rPr lang="en-US" sz="1000" dirty="0" smtClean="0">
                      <a:solidFill>
                        <a:srgbClr val="0000CC"/>
                      </a:solidFill>
                    </a:rPr>
                    <a:t>2,200mA</a:t>
                  </a:r>
                </a:p>
              </p:txBody>
            </p:sp>
          </p:grpSp>
          <p:grpSp>
            <p:nvGrpSpPr>
              <p:cNvPr id="40" name="Group 39"/>
              <p:cNvGrpSpPr/>
              <p:nvPr/>
            </p:nvGrpSpPr>
            <p:grpSpPr>
              <a:xfrm>
                <a:off x="3033443" y="3746070"/>
                <a:ext cx="1203277" cy="516028"/>
                <a:chOff x="2858069" y="2003674"/>
                <a:chExt cx="1203277" cy="516028"/>
              </a:xfrm>
            </p:grpSpPr>
            <p:sp>
              <p:nvSpPr>
                <p:cNvPr id="66" name="Rectangle 65"/>
                <p:cNvSpPr>
                  <a:spLocks noChangeAspect="1"/>
                </p:cNvSpPr>
                <p:nvPr/>
              </p:nvSpPr>
              <p:spPr>
                <a:xfrm>
                  <a:off x="3860785" y="2176272"/>
                  <a:ext cx="200561" cy="179269"/>
                </a:xfrm>
                <a:prstGeom prst="rect">
                  <a:avLst/>
                </a:prstGeom>
                <a:gradFill>
                  <a:gsLst>
                    <a:gs pos="0">
                      <a:srgbClr val="DDEBCF"/>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858069" y="2003674"/>
                  <a:ext cx="1066800" cy="51602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00CC"/>
                      </a:solidFill>
                    </a:rPr>
                    <a:t>3.6 V</a:t>
                  </a:r>
                </a:p>
                <a:p>
                  <a:pPr algn="ctr"/>
                  <a:r>
                    <a:rPr lang="en-US" sz="1000" dirty="0" smtClean="0">
                      <a:solidFill>
                        <a:srgbClr val="0000CC"/>
                      </a:solidFill>
                    </a:rPr>
                    <a:t>2,200mA</a:t>
                  </a:r>
                </a:p>
              </p:txBody>
            </p:sp>
          </p:grpSp>
          <p:grpSp>
            <p:nvGrpSpPr>
              <p:cNvPr id="41" name="Group 40"/>
              <p:cNvGrpSpPr/>
              <p:nvPr/>
            </p:nvGrpSpPr>
            <p:grpSpPr>
              <a:xfrm>
                <a:off x="4557443" y="3746070"/>
                <a:ext cx="1203277" cy="516028"/>
                <a:chOff x="2858069" y="2003674"/>
                <a:chExt cx="1203277" cy="516028"/>
              </a:xfrm>
            </p:grpSpPr>
            <p:sp>
              <p:nvSpPr>
                <p:cNvPr id="64" name="Rectangle 63"/>
                <p:cNvSpPr>
                  <a:spLocks noChangeAspect="1"/>
                </p:cNvSpPr>
                <p:nvPr/>
              </p:nvSpPr>
              <p:spPr>
                <a:xfrm>
                  <a:off x="3860785" y="2176272"/>
                  <a:ext cx="200561" cy="179269"/>
                </a:xfrm>
                <a:prstGeom prst="rect">
                  <a:avLst/>
                </a:prstGeom>
                <a:gradFill>
                  <a:gsLst>
                    <a:gs pos="0">
                      <a:srgbClr val="DDEBCF"/>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858069" y="2003674"/>
                  <a:ext cx="1066800" cy="51602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00CC"/>
                      </a:solidFill>
                    </a:rPr>
                    <a:t>3.6 V</a:t>
                  </a:r>
                </a:p>
                <a:p>
                  <a:pPr algn="ctr"/>
                  <a:r>
                    <a:rPr lang="en-US" sz="1000" dirty="0" smtClean="0">
                      <a:solidFill>
                        <a:srgbClr val="0000CC"/>
                      </a:solidFill>
                    </a:rPr>
                    <a:t>2,200mA</a:t>
                  </a:r>
                </a:p>
              </p:txBody>
            </p:sp>
          </p:grpSp>
          <p:grpSp>
            <p:nvGrpSpPr>
              <p:cNvPr id="42" name="Group 41"/>
              <p:cNvGrpSpPr/>
              <p:nvPr/>
            </p:nvGrpSpPr>
            <p:grpSpPr>
              <a:xfrm>
                <a:off x="6005243" y="3746070"/>
                <a:ext cx="1203277" cy="516028"/>
                <a:chOff x="2858069" y="2003674"/>
                <a:chExt cx="1203277" cy="516028"/>
              </a:xfrm>
            </p:grpSpPr>
            <p:sp>
              <p:nvSpPr>
                <p:cNvPr id="62" name="Rectangle 61"/>
                <p:cNvSpPr>
                  <a:spLocks noChangeAspect="1"/>
                </p:cNvSpPr>
                <p:nvPr/>
              </p:nvSpPr>
              <p:spPr>
                <a:xfrm>
                  <a:off x="3860785" y="2176272"/>
                  <a:ext cx="200561" cy="179269"/>
                </a:xfrm>
                <a:prstGeom prst="rect">
                  <a:avLst/>
                </a:prstGeom>
                <a:gradFill>
                  <a:gsLst>
                    <a:gs pos="0">
                      <a:srgbClr val="DDEBCF"/>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2858069" y="2003674"/>
                  <a:ext cx="1066800" cy="51602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00CC"/>
                      </a:solidFill>
                    </a:rPr>
                    <a:t>3.6 V</a:t>
                  </a:r>
                </a:p>
                <a:p>
                  <a:pPr algn="ctr"/>
                  <a:r>
                    <a:rPr lang="en-US" sz="1000" dirty="0" smtClean="0">
                      <a:solidFill>
                        <a:srgbClr val="0000CC"/>
                      </a:solidFill>
                    </a:rPr>
                    <a:t>2,200mA</a:t>
                  </a:r>
                </a:p>
              </p:txBody>
            </p:sp>
          </p:grpSp>
          <p:cxnSp>
            <p:nvCxnSpPr>
              <p:cNvPr id="43" name="Straight Connector 42"/>
              <p:cNvCxnSpPr>
                <a:cxnSpLocks/>
              </p:cNvCxnSpPr>
              <p:nvPr/>
            </p:nvCxnSpPr>
            <p:spPr>
              <a:xfrm>
                <a:off x="1264920" y="4762982"/>
                <a:ext cx="6126480" cy="31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1493520" y="4513172"/>
                <a:ext cx="1203277" cy="516028"/>
                <a:chOff x="2858069" y="2003674"/>
                <a:chExt cx="1203277" cy="516028"/>
              </a:xfrm>
            </p:grpSpPr>
            <p:sp>
              <p:nvSpPr>
                <p:cNvPr id="60" name="Rectangle 59"/>
                <p:cNvSpPr>
                  <a:spLocks noChangeAspect="1"/>
                </p:cNvSpPr>
                <p:nvPr/>
              </p:nvSpPr>
              <p:spPr>
                <a:xfrm>
                  <a:off x="3860785" y="2176272"/>
                  <a:ext cx="200561" cy="179269"/>
                </a:xfrm>
                <a:prstGeom prst="rect">
                  <a:avLst/>
                </a:prstGeom>
                <a:gradFill>
                  <a:gsLst>
                    <a:gs pos="0">
                      <a:srgbClr val="DDEBCF"/>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858069" y="2003674"/>
                  <a:ext cx="1066800" cy="51602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00CC"/>
                      </a:solidFill>
                    </a:rPr>
                    <a:t>3.6 V</a:t>
                  </a:r>
                </a:p>
                <a:p>
                  <a:pPr algn="ctr"/>
                  <a:r>
                    <a:rPr lang="en-US" sz="1000" dirty="0" smtClean="0">
                      <a:solidFill>
                        <a:srgbClr val="0000CC"/>
                      </a:solidFill>
                    </a:rPr>
                    <a:t>2,200mA</a:t>
                  </a:r>
                </a:p>
              </p:txBody>
            </p:sp>
          </p:grpSp>
          <p:grpSp>
            <p:nvGrpSpPr>
              <p:cNvPr id="45" name="Group 44"/>
              <p:cNvGrpSpPr/>
              <p:nvPr/>
            </p:nvGrpSpPr>
            <p:grpSpPr>
              <a:xfrm>
                <a:off x="3033443" y="4508070"/>
                <a:ext cx="1203277" cy="516028"/>
                <a:chOff x="2858069" y="2003674"/>
                <a:chExt cx="1203277" cy="516028"/>
              </a:xfrm>
            </p:grpSpPr>
            <p:sp>
              <p:nvSpPr>
                <p:cNvPr id="58" name="Rectangle 57"/>
                <p:cNvSpPr>
                  <a:spLocks noChangeAspect="1"/>
                </p:cNvSpPr>
                <p:nvPr/>
              </p:nvSpPr>
              <p:spPr>
                <a:xfrm>
                  <a:off x="3860785" y="2176272"/>
                  <a:ext cx="200561" cy="179269"/>
                </a:xfrm>
                <a:prstGeom prst="rect">
                  <a:avLst/>
                </a:prstGeom>
                <a:gradFill>
                  <a:gsLst>
                    <a:gs pos="0">
                      <a:srgbClr val="DDEBCF"/>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858069" y="2003674"/>
                  <a:ext cx="1066800" cy="51602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00CC"/>
                      </a:solidFill>
                    </a:rPr>
                    <a:t>3.6 V</a:t>
                  </a:r>
                </a:p>
                <a:p>
                  <a:pPr algn="ctr"/>
                  <a:r>
                    <a:rPr lang="en-US" sz="1000" dirty="0" smtClean="0">
                      <a:solidFill>
                        <a:srgbClr val="0000CC"/>
                      </a:solidFill>
                    </a:rPr>
                    <a:t>2,200mA</a:t>
                  </a:r>
                </a:p>
              </p:txBody>
            </p:sp>
          </p:grpSp>
          <p:grpSp>
            <p:nvGrpSpPr>
              <p:cNvPr id="46" name="Group 45"/>
              <p:cNvGrpSpPr/>
              <p:nvPr/>
            </p:nvGrpSpPr>
            <p:grpSpPr>
              <a:xfrm>
                <a:off x="4557443" y="4508070"/>
                <a:ext cx="1203277" cy="516028"/>
                <a:chOff x="2858069" y="2003674"/>
                <a:chExt cx="1203277" cy="516028"/>
              </a:xfrm>
            </p:grpSpPr>
            <p:sp>
              <p:nvSpPr>
                <p:cNvPr id="56" name="Rectangle 55"/>
                <p:cNvSpPr>
                  <a:spLocks noChangeAspect="1"/>
                </p:cNvSpPr>
                <p:nvPr/>
              </p:nvSpPr>
              <p:spPr>
                <a:xfrm>
                  <a:off x="3860785" y="2176272"/>
                  <a:ext cx="200561" cy="179269"/>
                </a:xfrm>
                <a:prstGeom prst="rect">
                  <a:avLst/>
                </a:prstGeom>
                <a:gradFill>
                  <a:gsLst>
                    <a:gs pos="0">
                      <a:srgbClr val="DDEBCF"/>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858069" y="2003674"/>
                  <a:ext cx="1066800" cy="51602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00CC"/>
                      </a:solidFill>
                    </a:rPr>
                    <a:t>3.6 V</a:t>
                  </a:r>
                </a:p>
                <a:p>
                  <a:pPr algn="ctr"/>
                  <a:r>
                    <a:rPr lang="en-US" sz="1000" dirty="0" smtClean="0">
                      <a:solidFill>
                        <a:srgbClr val="0000CC"/>
                      </a:solidFill>
                    </a:rPr>
                    <a:t>2,200mA</a:t>
                  </a:r>
                </a:p>
              </p:txBody>
            </p:sp>
          </p:grpSp>
          <p:grpSp>
            <p:nvGrpSpPr>
              <p:cNvPr id="47" name="Group 46"/>
              <p:cNvGrpSpPr/>
              <p:nvPr/>
            </p:nvGrpSpPr>
            <p:grpSpPr>
              <a:xfrm>
                <a:off x="6005243" y="4508070"/>
                <a:ext cx="1203277" cy="516028"/>
                <a:chOff x="2858069" y="2003674"/>
                <a:chExt cx="1203277" cy="516028"/>
              </a:xfrm>
            </p:grpSpPr>
            <p:sp>
              <p:nvSpPr>
                <p:cNvPr id="54" name="Rectangle 53"/>
                <p:cNvSpPr>
                  <a:spLocks noChangeAspect="1"/>
                </p:cNvSpPr>
                <p:nvPr/>
              </p:nvSpPr>
              <p:spPr>
                <a:xfrm>
                  <a:off x="3860785" y="2176272"/>
                  <a:ext cx="200561" cy="179269"/>
                </a:xfrm>
                <a:prstGeom prst="rect">
                  <a:avLst/>
                </a:prstGeom>
                <a:gradFill>
                  <a:gsLst>
                    <a:gs pos="0">
                      <a:srgbClr val="DDEBCF"/>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858069" y="2003674"/>
                  <a:ext cx="1066800" cy="51602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00CC"/>
                      </a:solidFill>
                    </a:rPr>
                    <a:t>3.6 V</a:t>
                  </a:r>
                </a:p>
                <a:p>
                  <a:pPr algn="ctr"/>
                  <a:r>
                    <a:rPr lang="en-US" sz="1000" dirty="0" smtClean="0">
                      <a:solidFill>
                        <a:srgbClr val="0000CC"/>
                      </a:solidFill>
                    </a:rPr>
                    <a:t>2,200mA</a:t>
                  </a:r>
                </a:p>
              </p:txBody>
            </p:sp>
          </p:grpSp>
          <p:cxnSp>
            <p:nvCxnSpPr>
              <p:cNvPr id="48" name="Straight Connector 47"/>
              <p:cNvCxnSpPr/>
              <p:nvPr/>
            </p:nvCxnSpPr>
            <p:spPr>
              <a:xfrm>
                <a:off x="7382783" y="4013404"/>
                <a:ext cx="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394668" y="4389120"/>
                <a:ext cx="2743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7574280" y="4251960"/>
                <a:ext cx="274320" cy="274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a:t>
                </a:r>
                <a:endParaRPr lang="en-US" sz="2000" b="1" dirty="0"/>
              </a:p>
            </p:txBody>
          </p:sp>
          <p:cxnSp>
            <p:nvCxnSpPr>
              <p:cNvPr id="51" name="Straight Connector 50"/>
              <p:cNvCxnSpPr/>
              <p:nvPr/>
            </p:nvCxnSpPr>
            <p:spPr>
              <a:xfrm>
                <a:off x="1264920" y="4000982"/>
                <a:ext cx="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762000" y="4244822"/>
                <a:ext cx="274320" cy="274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a:t>
                </a:r>
                <a:endParaRPr lang="en-US" sz="2000" b="1" dirty="0"/>
              </a:p>
            </p:txBody>
          </p:sp>
          <p:cxnSp>
            <p:nvCxnSpPr>
              <p:cNvPr id="53" name="Straight Connector 52"/>
              <p:cNvCxnSpPr>
                <a:endCxn id="52" idx="6"/>
              </p:cNvCxnSpPr>
              <p:nvPr/>
            </p:nvCxnSpPr>
            <p:spPr>
              <a:xfrm flipH="1">
                <a:off x="1036320" y="4381982"/>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3" name="Diagram 32"/>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757831"/>
                </p:ext>
              </p:extLst>
            </p:nvPr>
          </p:nvGraphicFramePr>
          <p:xfrm>
            <a:off x="1798320" y="5689297"/>
            <a:ext cx="4983480" cy="256032"/>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graphicFrame>
          <p:nvGraphicFramePr>
            <p:cNvPr id="37" name="Diagram 36"/>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48831176"/>
                </p:ext>
              </p:extLst>
            </p:nvPr>
          </p:nvGraphicFramePr>
          <p:xfrm>
            <a:off x="1798320" y="5992368"/>
            <a:ext cx="4983480" cy="256032"/>
          </p:xfrm>
          <a:graphic>
            <a:graphicData uri="http://schemas.openxmlformats.org/drawingml/2006/diagram">
              <a:relIds xmlns:dgm="http://schemas.openxmlformats.org/drawingml/2006/diagram" xmlns:r="http://schemas.openxmlformats.org/officeDocument/2006/relationships" r:dm="rId7" r:lo="rId8" r:qs="rId9" r:cs="rId10"/>
            </a:graphicData>
          </a:graphic>
        </p:graphicFrame>
      </p:grpSp>
      <p:sp>
        <p:nvSpPr>
          <p:cNvPr id="71" name="TextBox 70"/>
          <p:cNvSpPr txBox="1"/>
          <p:nvPr/>
        </p:nvSpPr>
        <p:spPr>
          <a:xfrm>
            <a:off x="1143000" y="2312313"/>
            <a:ext cx="3302955" cy="430887"/>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Tandem supercapacitors?</a:t>
            </a:r>
            <a:endPar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3" name="TextBox 72"/>
          <p:cNvSpPr txBox="1"/>
          <p:nvPr/>
        </p:nvSpPr>
        <p:spPr>
          <a:xfrm>
            <a:off x="9296400" y="1213055"/>
            <a:ext cx="2331216"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dirty="0" smtClean="0">
                <a:solidFill>
                  <a:srgbClr val="EB3FCA"/>
                </a:solidFill>
              </a:rPr>
              <a:t>Standard Li-ion battery</a:t>
            </a:r>
          </a:p>
          <a:p>
            <a:pPr algn="ctr"/>
            <a:r>
              <a:rPr lang="en-US" dirty="0" smtClean="0">
                <a:solidFill>
                  <a:srgbClr val="EB3FCA"/>
                </a:solidFill>
              </a:rPr>
              <a:t>3.6V - 2,200mAh</a:t>
            </a:r>
            <a:endParaRPr lang="en-US" dirty="0">
              <a:solidFill>
                <a:srgbClr val="EB3FCA"/>
              </a:solidFill>
            </a:endParaRPr>
          </a:p>
        </p:txBody>
      </p:sp>
      <p:grpSp>
        <p:nvGrpSpPr>
          <p:cNvPr id="4" name="Group 3"/>
          <p:cNvGrpSpPr/>
          <p:nvPr/>
        </p:nvGrpSpPr>
        <p:grpSpPr>
          <a:xfrm>
            <a:off x="822021" y="2667000"/>
            <a:ext cx="3368979" cy="3500854"/>
            <a:chOff x="822021" y="2590800"/>
            <a:chExt cx="3368979" cy="3500854"/>
          </a:xfrm>
        </p:grpSpPr>
        <p:grpSp>
          <p:nvGrpSpPr>
            <p:cNvPr id="14" name="Group 5"/>
            <p:cNvGrpSpPr>
              <a:grpSpLocks noChangeAspect="1"/>
            </p:cNvGrpSpPr>
            <p:nvPr/>
          </p:nvGrpSpPr>
          <p:grpSpPr bwMode="auto">
            <a:xfrm>
              <a:off x="822021" y="2590800"/>
              <a:ext cx="3368979" cy="2810845"/>
              <a:chOff x="2910779" y="3581400"/>
              <a:chExt cx="3067050" cy="2466785"/>
            </a:xfrm>
          </p:grpSpPr>
          <p:pic>
            <p:nvPicPr>
              <p:cNvPr id="22" name="Picture 5" descr="C:\Users\maherk\Desktop\Science Figures\Main paper\Figure 3\Figure 4E.TIF"/>
              <p:cNvPicPr>
                <a:picLocks noChangeAspect="1" noChangeArrowheads="1"/>
              </p:cNvPicPr>
              <p:nvPr/>
            </p:nvPicPr>
            <p:blipFill>
              <a:blip r:embed="rId11"/>
              <a:srcRect/>
              <a:stretch>
                <a:fillRect/>
              </a:stretch>
            </p:blipFill>
            <p:spPr bwMode="auto">
              <a:xfrm>
                <a:off x="2910779" y="3581400"/>
                <a:ext cx="3067050" cy="2466785"/>
              </a:xfrm>
              <a:prstGeom prst="rect">
                <a:avLst/>
              </a:prstGeom>
              <a:noFill/>
              <a:ln w="9525">
                <a:noFill/>
                <a:miter lim="800000"/>
                <a:headEnd/>
                <a:tailEnd/>
              </a:ln>
            </p:spPr>
          </p:pic>
          <p:pic>
            <p:nvPicPr>
              <p:cNvPr id="23" name="Picture 118"/>
              <p:cNvPicPr>
                <a:picLocks noChangeAspect="1"/>
              </p:cNvPicPr>
              <p:nvPr/>
            </p:nvPicPr>
            <p:blipFill>
              <a:blip r:embed="rId12"/>
              <a:srcRect/>
              <a:stretch>
                <a:fillRect/>
              </a:stretch>
            </p:blipFill>
            <p:spPr bwMode="auto">
              <a:xfrm>
                <a:off x="5368229" y="3867036"/>
                <a:ext cx="457200" cy="435769"/>
              </a:xfrm>
              <a:prstGeom prst="rect">
                <a:avLst/>
              </a:prstGeom>
              <a:noFill/>
              <a:ln w="9525">
                <a:noFill/>
                <a:miter lim="800000"/>
                <a:headEnd/>
                <a:tailEnd/>
              </a:ln>
            </p:spPr>
          </p:pic>
        </p:grpSp>
        <p:pic>
          <p:nvPicPr>
            <p:cNvPr id="178178" name="Picture 2"/>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5400" y="5706578"/>
              <a:ext cx="2595081" cy="38507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grpSp>
        <p:nvGrpSpPr>
          <p:cNvPr id="6" name="Group 5"/>
          <p:cNvGrpSpPr/>
          <p:nvPr/>
        </p:nvGrpSpPr>
        <p:grpSpPr>
          <a:xfrm>
            <a:off x="4724400" y="2717653"/>
            <a:ext cx="3509004" cy="3759347"/>
            <a:chOff x="4724400" y="2641453"/>
            <a:chExt cx="3509004" cy="3759347"/>
          </a:xfrm>
        </p:grpSpPr>
        <p:grpSp>
          <p:nvGrpSpPr>
            <p:cNvPr id="15" name="Group 3"/>
            <p:cNvGrpSpPr>
              <a:grpSpLocks/>
            </p:cNvGrpSpPr>
            <p:nvPr/>
          </p:nvGrpSpPr>
          <p:grpSpPr bwMode="auto">
            <a:xfrm>
              <a:off x="4724400" y="2641453"/>
              <a:ext cx="3509004" cy="2768747"/>
              <a:chOff x="6696022" y="3599791"/>
              <a:chExt cx="3159062" cy="2466785"/>
            </a:xfrm>
          </p:grpSpPr>
          <p:pic>
            <p:nvPicPr>
              <p:cNvPr id="20" name="Picture 6" descr="C:\Users\maherk\Desktop\Science Figures\Main paper\Figure 3\Figure 4F.TIF"/>
              <p:cNvPicPr>
                <a:picLocks noChangeAspect="1" noChangeArrowheads="1"/>
              </p:cNvPicPr>
              <p:nvPr/>
            </p:nvPicPr>
            <p:blipFill>
              <a:blip r:embed="rId14"/>
              <a:srcRect/>
              <a:stretch>
                <a:fillRect/>
              </a:stretch>
            </p:blipFill>
            <p:spPr bwMode="auto">
              <a:xfrm>
                <a:off x="6696022" y="3599791"/>
                <a:ext cx="3159062" cy="2466785"/>
              </a:xfrm>
              <a:prstGeom prst="rect">
                <a:avLst/>
              </a:prstGeom>
              <a:noFill/>
              <a:ln w="9525">
                <a:noFill/>
                <a:miter lim="800000"/>
                <a:headEnd/>
                <a:tailEnd/>
              </a:ln>
            </p:spPr>
          </p:pic>
          <p:pic>
            <p:nvPicPr>
              <p:cNvPr id="21" name="Picture 119"/>
              <p:cNvPicPr>
                <a:picLocks noChangeAspect="1"/>
              </p:cNvPicPr>
              <p:nvPr/>
            </p:nvPicPr>
            <p:blipFill>
              <a:blip r:embed="rId15"/>
              <a:srcRect/>
              <a:stretch>
                <a:fillRect/>
              </a:stretch>
            </p:blipFill>
            <p:spPr bwMode="auto">
              <a:xfrm>
                <a:off x="9245483" y="3866954"/>
                <a:ext cx="457201" cy="435769"/>
              </a:xfrm>
              <a:prstGeom prst="rect">
                <a:avLst/>
              </a:prstGeom>
              <a:noFill/>
              <a:ln w="9525">
                <a:noFill/>
                <a:miter lim="800000"/>
                <a:headEnd/>
                <a:tailEnd/>
              </a:ln>
            </p:spPr>
          </p:pic>
        </p:grpSp>
        <p:pic>
          <p:nvPicPr>
            <p:cNvPr id="178179" name="Picture 3"/>
            <p:cNvPicPr>
              <a:picLocks noChangeAspect="1" noChangeArrowheads="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5397433"/>
              <a:ext cx="1521774" cy="100336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grpSp>
        <p:nvGrpSpPr>
          <p:cNvPr id="7" name="Group 6"/>
          <p:cNvGrpSpPr/>
          <p:nvPr/>
        </p:nvGrpSpPr>
        <p:grpSpPr>
          <a:xfrm>
            <a:off x="5530536" y="859328"/>
            <a:ext cx="3384864" cy="2036272"/>
            <a:chOff x="5530536" y="783128"/>
            <a:chExt cx="3384864" cy="2036272"/>
          </a:xfrm>
        </p:grpSpPr>
        <p:pic>
          <p:nvPicPr>
            <p:cNvPr id="19" name="Picture 8" descr="http://2.bp.blogspot.com/-F_MaPutAn3o/TatxRfE-RmI/AAAAAAAAA0k/mNT_bykoofQ/s1600/HP-8-cell-Lithium-Ion-Battery.jpg"/>
            <p:cNvPicPr>
              <a:picLocks noChangeAspect="1" noChangeArrowheads="1"/>
            </p:cNvPicPr>
            <p:nvPr/>
          </p:nvPicPr>
          <p:blipFill>
            <a:blip r:embed="rId1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72974" y="1106431"/>
              <a:ext cx="2642426" cy="171296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24" name="Group 23"/>
            <p:cNvGrpSpPr/>
            <p:nvPr/>
          </p:nvGrpSpPr>
          <p:grpSpPr>
            <a:xfrm>
              <a:off x="5530536" y="783128"/>
              <a:ext cx="1524000" cy="1445590"/>
              <a:chOff x="5715000" y="706928"/>
              <a:chExt cx="1524000" cy="1445590"/>
            </a:xfrm>
          </p:grpSpPr>
          <p:pic>
            <p:nvPicPr>
              <p:cNvPr id="25" name="Picture 9"/>
              <p:cNvPicPr>
                <a:picLocks noChangeAspect="1" noChangeArrowheads="1"/>
              </p:cNvPicPr>
              <p:nvPr/>
            </p:nvPicPr>
            <p:blipFill>
              <a:blip r:embed="rId1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15000" y="706928"/>
                <a:ext cx="1435493" cy="817072"/>
              </a:xfrm>
              <a:prstGeom prst="rect">
                <a:avLst/>
              </a:prstGeom>
              <a:noFill/>
              <a:ln w="25400">
                <a:solidFill>
                  <a:srgbClr val="FF0000"/>
                </a:solid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cxnSp>
            <p:nvCxnSpPr>
              <p:cNvPr id="27" name="Straight Connector 26"/>
              <p:cNvCxnSpPr/>
              <p:nvPr/>
            </p:nvCxnSpPr>
            <p:spPr>
              <a:xfrm>
                <a:off x="7150493" y="1524000"/>
                <a:ext cx="88507" cy="259186"/>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715000" y="1524000"/>
                <a:ext cx="914400" cy="628518"/>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sp>
        <p:nvSpPr>
          <p:cNvPr id="70"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72" name="TextBox 30"/>
          <p:cNvSpPr txBox="1">
            <a:spLocks noChangeArrowheads="1"/>
          </p:cNvSpPr>
          <p:nvPr/>
        </p:nvSpPr>
        <p:spPr bwMode="auto">
          <a:xfrm>
            <a:off x="2286000" y="152400"/>
            <a:ext cx="4730590" cy="646331"/>
          </a:xfrm>
          <a:prstGeom prst="rect">
            <a:avLst/>
          </a:prstGeom>
          <a:noFill/>
          <a:ln w="9525">
            <a:noFill/>
            <a:miter lim="800000"/>
            <a:headEnd/>
            <a:tailEnd/>
          </a:ln>
        </p:spPr>
        <p:txBody>
          <a:bodyPr wrap="none">
            <a:prstTxWarp prst="textNoShape">
              <a:avLst/>
            </a:prstTxWarp>
            <a:spAutoFit/>
          </a:bodyPr>
          <a:lstStyle/>
          <a:p>
            <a:r>
              <a:rPr lang="en-US" sz="3600" dirty="0" smtClean="0">
                <a:latin typeface="Times New Roman" pitchFamily="1" charset="0"/>
                <a:ea typeface="Times New Roman" pitchFamily="1" charset="0"/>
                <a:cs typeface="Times New Roman" pitchFamily="1" charset="0"/>
              </a:rPr>
              <a:t>Tandem Supercapacitors</a:t>
            </a:r>
            <a:endParaRPr lang="en-US" sz="3600" dirty="0">
              <a:latin typeface="Times New Roman" pitchFamily="1" charset="0"/>
              <a:ea typeface="Times New Roman" pitchFamily="1" charset="0"/>
              <a:cs typeface="Times New Roman" pitchFamily="1" charset="0"/>
            </a:endParaRPr>
          </a:p>
        </p:txBody>
      </p:sp>
      <p:grpSp>
        <p:nvGrpSpPr>
          <p:cNvPr id="74" name="Group 23"/>
          <p:cNvGrpSpPr>
            <a:grpSpLocks/>
          </p:cNvGrpSpPr>
          <p:nvPr/>
        </p:nvGrpSpPr>
        <p:grpSpPr bwMode="auto">
          <a:xfrm>
            <a:off x="0" y="0"/>
            <a:ext cx="9158288" cy="288925"/>
            <a:chOff x="0" y="0"/>
            <a:chExt cx="10160000" cy="304800"/>
          </a:xfrm>
        </p:grpSpPr>
        <p:pic>
          <p:nvPicPr>
            <p:cNvPr id="75" name="Picture 7" descr="cnsi_logo"/>
            <p:cNvPicPr>
              <a:picLocks noChangeAspect="1" noChangeArrowheads="1"/>
            </p:cNvPicPr>
            <p:nvPr/>
          </p:nvPicPr>
          <p:blipFill>
            <a:blip r:embed="rId19"/>
            <a:srcRect/>
            <a:stretch>
              <a:fillRect/>
            </a:stretch>
          </p:blipFill>
          <p:spPr bwMode="auto">
            <a:xfrm>
              <a:off x="9067800" y="0"/>
              <a:ext cx="1092200" cy="304800"/>
            </a:xfrm>
            <a:prstGeom prst="rect">
              <a:avLst/>
            </a:prstGeom>
            <a:noFill/>
            <a:ln w="9525">
              <a:noFill/>
              <a:miter lim="800000"/>
              <a:headEnd/>
              <a:tailEnd/>
            </a:ln>
          </p:spPr>
        </p:pic>
        <p:sp>
          <p:nvSpPr>
            <p:cNvPr id="76"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pic>
        <p:nvPicPr>
          <p:cNvPr id="77" name="Picture 33" descr="kanerlogo2"/>
          <p:cNvPicPr>
            <a:picLocks noChangeAspect="1" noChangeArrowheads="1"/>
          </p:cNvPicPr>
          <p:nvPr/>
        </p:nvPicPr>
        <p:blipFill>
          <a:blip r:embed="rId20"/>
          <a:srcRect/>
          <a:stretch>
            <a:fillRect/>
          </a:stretch>
        </p:blipFill>
        <p:spPr bwMode="auto">
          <a:xfrm>
            <a:off x="0" y="6248400"/>
            <a:ext cx="1525588" cy="609600"/>
          </a:xfrm>
          <a:prstGeom prst="rect">
            <a:avLst/>
          </a:prstGeom>
          <a:noFill/>
          <a:ln w="9525">
            <a:noFill/>
            <a:miter lim="800000"/>
            <a:headEnd/>
            <a:tailEnd/>
          </a:ln>
        </p:spPr>
      </p:pic>
      <p:sp>
        <p:nvSpPr>
          <p:cNvPr id="78" name="Rectangle 36"/>
          <p:cNvSpPr>
            <a:spLocks noChangeArrowheads="1"/>
          </p:cNvSpPr>
          <p:nvPr/>
        </p:nvSpPr>
        <p:spPr bwMode="auto">
          <a:xfrm>
            <a:off x="6096000" y="6457950"/>
            <a:ext cx="3048000" cy="369332"/>
          </a:xfrm>
          <a:prstGeom prst="rect">
            <a:avLst/>
          </a:prstGeom>
          <a:noFill/>
          <a:ln w="9525">
            <a:noFill/>
            <a:miter lim="800000"/>
            <a:headEnd/>
            <a:tailEnd/>
          </a:ln>
        </p:spPr>
        <p:txBody>
          <a:bodyPr wrap="square">
            <a:prstTxWarp prst="textNoShape">
              <a:avLst/>
            </a:prstTxWarp>
            <a:spAutoFit/>
          </a:bodyPr>
          <a:lstStyle/>
          <a:p>
            <a:pPr algn="ctr"/>
            <a:endParaRPr lang="en-US" dirty="0">
              <a:latin typeface="Arial" pitchFamily="1"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5618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2"/>
          <p:cNvGrpSpPr/>
          <p:nvPr/>
        </p:nvGrpSpPr>
        <p:grpSpPr>
          <a:xfrm>
            <a:off x="381000" y="1561623"/>
            <a:ext cx="3962400" cy="3238977"/>
            <a:chOff x="439141" y="1561623"/>
            <a:chExt cx="3962400" cy="3238977"/>
          </a:xfrm>
        </p:grpSpPr>
        <p:pic>
          <p:nvPicPr>
            <p:cNvPr id="25" name="Picture 3" descr="C:\Users\maherk\Desktop\Science Figures\Supplementary\Figure S9\Figure S7B.TIF"/>
            <p:cNvPicPr>
              <a:picLocks noChangeAspect="1" noChangeArrowheads="1"/>
            </p:cNvPicPr>
            <p:nvPr/>
          </p:nvPicPr>
          <p:blipFill>
            <a:blip r:embed="rId3"/>
            <a:srcRect/>
            <a:stretch>
              <a:fillRect/>
            </a:stretch>
          </p:blipFill>
          <p:spPr bwMode="auto">
            <a:xfrm>
              <a:off x="439141" y="1706685"/>
              <a:ext cx="3962400" cy="3093915"/>
            </a:xfrm>
            <a:prstGeom prst="rect">
              <a:avLst/>
            </a:prstGeom>
            <a:noFill/>
            <a:ln w="9525">
              <a:noFill/>
              <a:miter lim="800000"/>
              <a:headEnd/>
              <a:tailEnd/>
            </a:ln>
          </p:spPr>
        </p:pic>
        <p:sp>
          <p:nvSpPr>
            <p:cNvPr id="14" name="Rounded Rectangle 13"/>
            <p:cNvSpPr/>
            <p:nvPr/>
          </p:nvSpPr>
          <p:spPr>
            <a:xfrm>
              <a:off x="1219200" y="1561623"/>
              <a:ext cx="2843646" cy="34019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Cycling life</a:t>
              </a:r>
              <a:endParaRPr lang="en-US" sz="1600" b="1" dirty="0"/>
            </a:p>
          </p:txBody>
        </p:sp>
      </p:grpSp>
      <p:grpSp>
        <p:nvGrpSpPr>
          <p:cNvPr id="4" name="Group 3"/>
          <p:cNvGrpSpPr/>
          <p:nvPr/>
        </p:nvGrpSpPr>
        <p:grpSpPr>
          <a:xfrm>
            <a:off x="4866842" y="1561623"/>
            <a:ext cx="3896158" cy="3213940"/>
            <a:chOff x="4790642" y="1561623"/>
            <a:chExt cx="3896158" cy="3213940"/>
          </a:xfrm>
        </p:grpSpPr>
        <p:pic>
          <p:nvPicPr>
            <p:cNvPr id="18" name="Picture 2" descr="C:\Users\maherk\Desktop\Science Figures\Main paper\Figure 3\Figure 3C.TIF"/>
            <p:cNvPicPr>
              <a:picLocks noChangeAspect="1" noChangeArrowheads="1"/>
            </p:cNvPicPr>
            <p:nvPr/>
          </p:nvPicPr>
          <p:blipFill>
            <a:blip r:embed="rId4"/>
            <a:srcRect/>
            <a:stretch>
              <a:fillRect/>
            </a:stretch>
          </p:blipFill>
          <p:spPr bwMode="auto">
            <a:xfrm>
              <a:off x="4790642" y="1731720"/>
              <a:ext cx="3896158" cy="3043843"/>
            </a:xfrm>
            <a:prstGeom prst="rect">
              <a:avLst/>
            </a:prstGeom>
            <a:noFill/>
            <a:ln w="9525">
              <a:noFill/>
              <a:miter lim="800000"/>
              <a:headEnd/>
              <a:tailEnd/>
            </a:ln>
          </p:spPr>
        </p:pic>
        <p:sp>
          <p:nvSpPr>
            <p:cNvPr id="15" name="Rounded Rectangle 14"/>
            <p:cNvSpPr/>
            <p:nvPr/>
          </p:nvSpPr>
          <p:spPr>
            <a:xfrm>
              <a:off x="5562600" y="1561623"/>
              <a:ext cx="2843646" cy="34019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Shelf life</a:t>
              </a:r>
              <a:endParaRPr lang="en-US" sz="1600" b="1" dirty="0"/>
            </a:p>
          </p:txBody>
        </p:sp>
      </p:grpSp>
      <p:sp>
        <p:nvSpPr>
          <p:cNvPr id="16"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17" name="TextBox 30"/>
          <p:cNvSpPr txBox="1">
            <a:spLocks noChangeArrowheads="1"/>
          </p:cNvSpPr>
          <p:nvPr/>
        </p:nvSpPr>
        <p:spPr bwMode="auto">
          <a:xfrm>
            <a:off x="2286000" y="152400"/>
            <a:ext cx="4442242" cy="646331"/>
          </a:xfrm>
          <a:prstGeom prst="rect">
            <a:avLst/>
          </a:prstGeom>
          <a:noFill/>
          <a:ln w="9525">
            <a:noFill/>
            <a:miter lim="800000"/>
            <a:headEnd/>
            <a:tailEnd/>
          </a:ln>
        </p:spPr>
        <p:txBody>
          <a:bodyPr wrap="none">
            <a:prstTxWarp prst="textNoShape">
              <a:avLst/>
            </a:prstTxWarp>
            <a:spAutoFit/>
          </a:bodyPr>
          <a:lstStyle/>
          <a:p>
            <a:r>
              <a:rPr lang="en-US" sz="3600" dirty="0" smtClean="0">
                <a:latin typeface="Times New Roman" pitchFamily="1" charset="0"/>
                <a:ea typeface="Times New Roman" pitchFamily="1" charset="0"/>
                <a:cs typeface="Times New Roman" pitchFamily="1" charset="0"/>
              </a:rPr>
              <a:t>Cycling and Shelf-Life</a:t>
            </a:r>
            <a:endParaRPr lang="en-US" sz="3600" dirty="0">
              <a:latin typeface="Times New Roman" pitchFamily="1" charset="0"/>
              <a:ea typeface="Times New Roman" pitchFamily="1" charset="0"/>
              <a:cs typeface="Times New Roman" pitchFamily="1" charset="0"/>
            </a:endParaRPr>
          </a:p>
        </p:txBody>
      </p:sp>
      <p:grpSp>
        <p:nvGrpSpPr>
          <p:cNvPr id="19" name="Group 23"/>
          <p:cNvGrpSpPr>
            <a:grpSpLocks/>
          </p:cNvGrpSpPr>
          <p:nvPr/>
        </p:nvGrpSpPr>
        <p:grpSpPr bwMode="auto">
          <a:xfrm>
            <a:off x="0" y="0"/>
            <a:ext cx="9158288" cy="288925"/>
            <a:chOff x="0" y="0"/>
            <a:chExt cx="10160000" cy="304800"/>
          </a:xfrm>
        </p:grpSpPr>
        <p:pic>
          <p:nvPicPr>
            <p:cNvPr id="20" name="Picture 7" descr="cnsi_logo"/>
            <p:cNvPicPr>
              <a:picLocks noChangeAspect="1" noChangeArrowheads="1"/>
            </p:cNvPicPr>
            <p:nvPr/>
          </p:nvPicPr>
          <p:blipFill>
            <a:blip r:embed="rId5"/>
            <a:srcRect/>
            <a:stretch>
              <a:fillRect/>
            </a:stretch>
          </p:blipFill>
          <p:spPr bwMode="auto">
            <a:xfrm>
              <a:off x="9067800" y="0"/>
              <a:ext cx="1092200" cy="304800"/>
            </a:xfrm>
            <a:prstGeom prst="rect">
              <a:avLst/>
            </a:prstGeom>
            <a:noFill/>
            <a:ln w="9525">
              <a:noFill/>
              <a:miter lim="800000"/>
              <a:headEnd/>
              <a:tailEnd/>
            </a:ln>
          </p:spPr>
        </p:pic>
        <p:sp>
          <p:nvSpPr>
            <p:cNvPr id="21"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pic>
        <p:nvPicPr>
          <p:cNvPr id="22" name="Picture 33" descr="kanerlogo2"/>
          <p:cNvPicPr>
            <a:picLocks noChangeAspect="1" noChangeArrowheads="1"/>
          </p:cNvPicPr>
          <p:nvPr/>
        </p:nvPicPr>
        <p:blipFill>
          <a:blip r:embed="rId6"/>
          <a:srcRect/>
          <a:stretch>
            <a:fillRect/>
          </a:stretch>
        </p:blipFill>
        <p:spPr bwMode="auto">
          <a:xfrm>
            <a:off x="0" y="6248400"/>
            <a:ext cx="1525588" cy="609600"/>
          </a:xfrm>
          <a:prstGeom prst="rect">
            <a:avLst/>
          </a:prstGeom>
          <a:noFill/>
          <a:ln w="9525">
            <a:noFill/>
            <a:miter lim="800000"/>
            <a:headEnd/>
            <a:tailEnd/>
          </a:ln>
        </p:spPr>
      </p:pic>
      <p:sp>
        <p:nvSpPr>
          <p:cNvPr id="23" name="Rectangle 36"/>
          <p:cNvSpPr>
            <a:spLocks noChangeArrowheads="1"/>
          </p:cNvSpPr>
          <p:nvPr/>
        </p:nvSpPr>
        <p:spPr bwMode="auto">
          <a:xfrm>
            <a:off x="6096000" y="6457950"/>
            <a:ext cx="3048000" cy="369332"/>
          </a:xfrm>
          <a:prstGeom prst="rect">
            <a:avLst/>
          </a:prstGeom>
          <a:noFill/>
          <a:ln w="9525">
            <a:noFill/>
            <a:miter lim="800000"/>
            <a:headEnd/>
            <a:tailEnd/>
          </a:ln>
        </p:spPr>
        <p:txBody>
          <a:bodyPr wrap="square">
            <a:prstTxWarp prst="textNoShape">
              <a:avLst/>
            </a:prstTxWarp>
            <a:spAutoFit/>
          </a:bodyPr>
          <a:lstStyle/>
          <a:p>
            <a:pPr algn="ctr"/>
            <a:endParaRPr lang="en-US" dirty="0">
              <a:latin typeface="Arial" pitchFamily="1"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2724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TextBox 24"/>
          <p:cNvSpPr txBox="1"/>
          <p:nvPr/>
        </p:nvSpPr>
        <p:spPr>
          <a:xfrm>
            <a:off x="3220697" y="870466"/>
            <a:ext cx="2512291" cy="369332"/>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dirty="0"/>
              <a:t>Energy Density </a:t>
            </a:r>
            <a:r>
              <a:rPr lang="en-US" dirty="0" smtClean="0"/>
              <a:t>= 1/2 CV</a:t>
            </a:r>
            <a:r>
              <a:rPr lang="en-US" baseline="30000" dirty="0" smtClean="0"/>
              <a:t>2</a:t>
            </a:r>
            <a:endParaRPr lang="en-US" dirty="0"/>
          </a:p>
        </p:txBody>
      </p:sp>
      <p:graphicFrame>
        <p:nvGraphicFramePr>
          <p:cNvPr id="26" name="Table 25"/>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8422939"/>
              </p:ext>
            </p:extLst>
          </p:nvPr>
        </p:nvGraphicFramePr>
        <p:xfrm>
          <a:off x="1638300" y="1371600"/>
          <a:ext cx="5867399" cy="2103120"/>
        </p:xfrm>
        <a:graphic>
          <a:graphicData uri="http://schemas.openxmlformats.org/drawingml/2006/table">
            <a:tbl>
              <a:tblPr/>
              <a:tblGrid>
                <a:gridCol w="1786509"/>
                <a:gridCol w="2040445"/>
                <a:gridCol w="2040445"/>
              </a:tblGrid>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Calibri" pitchFamily="1" charset="0"/>
                        </a:rPr>
                        <a:t>Electrolyte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Calibri" pitchFamily="1" charset="0"/>
                        </a:rPr>
                        <a:t>Potential </a:t>
                      </a:r>
                      <a:r>
                        <a:rPr kumimoji="0" lang="en-US" sz="1800" b="1" i="0" u="none" strike="noStrike" cap="none" normalizeH="0" baseline="0" dirty="0" smtClean="0">
                          <a:ln>
                            <a:noFill/>
                          </a:ln>
                          <a:solidFill>
                            <a:srgbClr val="FFFFFF"/>
                          </a:solidFill>
                          <a:effectLst/>
                          <a:latin typeface="Calibri" pitchFamily="1" charset="0"/>
                        </a:rPr>
                        <a:t>window</a:t>
                      </a:r>
                      <a:endParaRPr kumimoji="0" lang="en-US" sz="1800" b="1" i="0" u="none" strike="noStrike" cap="none" normalizeH="0" baseline="0" dirty="0">
                        <a:ln>
                          <a:noFill/>
                        </a:ln>
                        <a:solidFill>
                          <a:srgbClr val="FFFFFF"/>
                        </a:solidFill>
                        <a:effectLst/>
                        <a:latin typeface="Calibri" pitchFamily="1"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Calibri" pitchFamily="1" charset="0"/>
                        </a:rPr>
                        <a:t>C (F/g)</a:t>
                      </a:r>
                      <a:endParaRPr kumimoji="0" lang="en-US" sz="1800" b="1" i="0" u="none" strike="noStrike" cap="none" normalizeH="0" baseline="0" dirty="0">
                        <a:ln>
                          <a:noFill/>
                        </a:ln>
                        <a:solidFill>
                          <a:srgbClr val="FFFFFF"/>
                        </a:solidFill>
                        <a:effectLst/>
                        <a:latin typeface="Calibri" pitchFamily="1"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825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 charset="0"/>
                        </a:rPr>
                        <a:t>Aq. H</a:t>
                      </a:r>
                      <a:r>
                        <a:rPr kumimoji="0" lang="en-US" sz="1800" b="0" i="0" u="none" strike="noStrike" cap="none" normalizeH="0" baseline="-25000" dirty="0">
                          <a:ln>
                            <a:noFill/>
                          </a:ln>
                          <a:solidFill>
                            <a:srgbClr val="000000"/>
                          </a:solidFill>
                          <a:effectLst/>
                          <a:latin typeface="Calibri" pitchFamily="1" charset="0"/>
                        </a:rPr>
                        <a:t>3</a:t>
                      </a:r>
                      <a:r>
                        <a:rPr kumimoji="0" lang="en-US" sz="1800" b="0" i="0" u="none" strike="noStrike" cap="none" normalizeH="0" baseline="0" dirty="0">
                          <a:ln>
                            <a:noFill/>
                          </a:ln>
                          <a:solidFill>
                            <a:srgbClr val="000000"/>
                          </a:solidFill>
                          <a:effectLst/>
                          <a:latin typeface="Calibri" pitchFamily="1" charset="0"/>
                        </a:rPr>
                        <a:t>PO</a:t>
                      </a:r>
                      <a:r>
                        <a:rPr kumimoji="0" lang="en-US" sz="1800" b="0" i="0" u="none" strike="noStrike" cap="none" normalizeH="0" baseline="-25000" dirty="0">
                          <a:ln>
                            <a:noFill/>
                          </a:ln>
                          <a:solidFill>
                            <a:srgbClr val="000000"/>
                          </a:solidFill>
                          <a:effectLst/>
                          <a:latin typeface="Calibri" pitchFamily="1" charset="0"/>
                        </a:rPr>
                        <a:t>4</a:t>
                      </a:r>
                      <a:endParaRPr kumimoji="0" lang="en-US" sz="1800" b="0" i="0" u="none" strike="noStrike" cap="none" normalizeH="0" baseline="0" dirty="0">
                        <a:ln>
                          <a:noFill/>
                        </a:ln>
                        <a:solidFill>
                          <a:srgbClr val="000000"/>
                        </a:solidFill>
                        <a:effectLst/>
                        <a:latin typeface="Calibri" pitchFamily="1"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 charset="0"/>
                        </a:rPr>
                        <a:t>1 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1" charset="0"/>
                        </a:rPr>
                        <a:t>202</a:t>
                      </a:r>
                      <a:endParaRPr kumimoji="0" lang="en-US" sz="1800" b="0" i="0" u="none" strike="noStrike" cap="none" normalizeH="0" baseline="0" dirty="0">
                        <a:ln>
                          <a:noFill/>
                        </a:ln>
                        <a:solidFill>
                          <a:srgbClr val="000000"/>
                        </a:solidFill>
                        <a:effectLst/>
                        <a:latin typeface="Calibri" pitchFamily="1"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825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 charset="0"/>
                        </a:rPr>
                        <a:t>PVA-H</a:t>
                      </a:r>
                      <a:r>
                        <a:rPr kumimoji="0" lang="en-US" sz="1800" b="0" i="0" u="none" strike="noStrike" cap="none" normalizeH="0" baseline="-25000" dirty="0">
                          <a:ln>
                            <a:noFill/>
                          </a:ln>
                          <a:solidFill>
                            <a:srgbClr val="000000"/>
                          </a:solidFill>
                          <a:effectLst/>
                          <a:latin typeface="Calibri" pitchFamily="1" charset="0"/>
                        </a:rPr>
                        <a:t>3</a:t>
                      </a:r>
                      <a:r>
                        <a:rPr kumimoji="0" lang="en-US" sz="1800" b="0" i="0" u="none" strike="noStrike" cap="none" normalizeH="0" baseline="0" dirty="0">
                          <a:ln>
                            <a:noFill/>
                          </a:ln>
                          <a:solidFill>
                            <a:srgbClr val="000000"/>
                          </a:solidFill>
                          <a:effectLst/>
                          <a:latin typeface="Calibri" pitchFamily="1" charset="0"/>
                        </a:rPr>
                        <a:t>PO</a:t>
                      </a:r>
                      <a:r>
                        <a:rPr kumimoji="0" lang="en-US" sz="1800" b="0" i="0" u="none" strike="noStrike" cap="none" normalizeH="0" baseline="-25000" dirty="0">
                          <a:ln>
                            <a:noFill/>
                          </a:ln>
                          <a:solidFill>
                            <a:srgbClr val="000000"/>
                          </a:solidFill>
                          <a:effectLst/>
                          <a:latin typeface="Calibri" pitchFamily="1" charset="0"/>
                        </a:rPr>
                        <a:t>4</a:t>
                      </a:r>
                      <a:endParaRPr kumimoji="0" lang="en-US" sz="1800" b="0" i="0" u="none" strike="noStrike" cap="none" normalizeH="0" baseline="0" dirty="0">
                        <a:ln>
                          <a:noFill/>
                        </a:ln>
                        <a:solidFill>
                          <a:srgbClr val="000000"/>
                        </a:solidFill>
                        <a:effectLst/>
                        <a:latin typeface="Calibri" pitchFamily="1"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 charset="0"/>
                        </a:rPr>
                        <a:t>1 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1" charset="0"/>
                        </a:rPr>
                        <a:t>185</a:t>
                      </a:r>
                      <a:endParaRPr kumimoji="0" lang="en-US" sz="1800" b="0" i="0" u="none" strike="noStrike" cap="none" normalizeH="0" baseline="0" dirty="0">
                        <a:ln>
                          <a:noFill/>
                        </a:ln>
                        <a:solidFill>
                          <a:srgbClr val="000000"/>
                        </a:solidFill>
                        <a:effectLst/>
                        <a:latin typeface="Calibri" pitchFamily="1"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825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 charset="0"/>
                        </a:rPr>
                        <a:t>TEA-BF</a:t>
                      </a:r>
                      <a:r>
                        <a:rPr kumimoji="0" lang="en-US" sz="1800" b="0" i="0" u="none" strike="noStrike" cap="none" normalizeH="0" baseline="-25000" dirty="0">
                          <a:ln>
                            <a:noFill/>
                          </a:ln>
                          <a:solidFill>
                            <a:srgbClr val="000000"/>
                          </a:solidFill>
                          <a:effectLst/>
                          <a:latin typeface="Calibri" pitchFamily="1" charset="0"/>
                        </a:rPr>
                        <a:t>4</a:t>
                      </a:r>
                      <a:r>
                        <a:rPr kumimoji="0" lang="en-US" sz="1800" b="0" i="0" u="none" strike="noStrike" cap="none" normalizeH="0" baseline="0" dirty="0">
                          <a:ln>
                            <a:noFill/>
                          </a:ln>
                          <a:solidFill>
                            <a:srgbClr val="000000"/>
                          </a:solidFill>
                          <a:effectLst/>
                          <a:latin typeface="Calibri" pitchFamily="1" charset="0"/>
                        </a:rPr>
                        <a:t>/CH</a:t>
                      </a:r>
                      <a:r>
                        <a:rPr kumimoji="0" lang="en-US" sz="1800" b="0" i="0" u="none" strike="noStrike" cap="none" normalizeH="0" baseline="-25000" dirty="0">
                          <a:ln>
                            <a:noFill/>
                          </a:ln>
                          <a:solidFill>
                            <a:srgbClr val="000000"/>
                          </a:solidFill>
                          <a:effectLst/>
                          <a:latin typeface="Calibri" pitchFamily="1" charset="0"/>
                        </a:rPr>
                        <a:t>3</a:t>
                      </a:r>
                      <a:r>
                        <a:rPr kumimoji="0" lang="en-US" sz="1800" b="0" i="0" u="none" strike="noStrike" cap="none" normalizeH="0" baseline="0" dirty="0">
                          <a:ln>
                            <a:noFill/>
                          </a:ln>
                          <a:solidFill>
                            <a:srgbClr val="000000"/>
                          </a:solidFill>
                          <a:effectLst/>
                          <a:latin typeface="Calibri" pitchFamily="1" charset="0"/>
                        </a:rPr>
                        <a:t>CN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 charset="0"/>
                        </a:rPr>
                        <a:t>3 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1" charset="0"/>
                        </a:rPr>
                        <a:t>265</a:t>
                      </a:r>
                      <a:endParaRPr kumimoji="0" lang="en-US" sz="1800" b="0" i="0" u="none" strike="noStrike" cap="none" normalizeH="0" baseline="0" dirty="0">
                        <a:ln>
                          <a:noFill/>
                        </a:ln>
                        <a:solidFill>
                          <a:srgbClr val="000000"/>
                        </a:solidFill>
                        <a:effectLst/>
                        <a:latin typeface="Calibri" pitchFamily="1"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802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 charset="0"/>
                        </a:rPr>
                        <a:t>EMIMBF</a:t>
                      </a:r>
                      <a:r>
                        <a:rPr kumimoji="0" lang="en-US" sz="1800" b="0" i="0" u="none" strike="noStrike" cap="none" normalizeH="0" baseline="-25000" dirty="0">
                          <a:ln>
                            <a:noFill/>
                          </a:ln>
                          <a:solidFill>
                            <a:srgbClr val="000000"/>
                          </a:solidFill>
                          <a:effectLst/>
                          <a:latin typeface="Calibri" pitchFamily="1" charset="0"/>
                        </a:rPr>
                        <a:t>4</a:t>
                      </a:r>
                      <a:r>
                        <a:rPr kumimoji="0" lang="en-US" sz="1800" b="0" i="0" u="none" strike="noStrike" cap="none" normalizeH="0" baseline="0" dirty="0">
                          <a:ln>
                            <a:noFill/>
                          </a:ln>
                          <a:solidFill>
                            <a:srgbClr val="000000"/>
                          </a:solidFill>
                          <a:effectLst/>
                          <a:latin typeface="Calibri" pitchFamily="1"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 charset="0"/>
                        </a:rPr>
                        <a:t>(ionic liquid)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 charset="0"/>
                        </a:rPr>
                        <a:t>4 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1" charset="0"/>
                        </a:rPr>
                        <a:t>276</a:t>
                      </a:r>
                      <a:endParaRPr kumimoji="0" lang="en-US" sz="1800" b="0" i="0" u="none" strike="noStrike" cap="none" normalizeH="0" baseline="0" dirty="0">
                        <a:ln>
                          <a:noFill/>
                        </a:ln>
                        <a:solidFill>
                          <a:srgbClr val="000000"/>
                        </a:solidFill>
                        <a:effectLst/>
                        <a:latin typeface="Calibri" pitchFamily="1"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grpSp>
        <p:nvGrpSpPr>
          <p:cNvPr id="28" name="Group 27"/>
          <p:cNvGrpSpPr/>
          <p:nvPr/>
        </p:nvGrpSpPr>
        <p:grpSpPr>
          <a:xfrm>
            <a:off x="4909605" y="3772095"/>
            <a:ext cx="3963811" cy="2642855"/>
            <a:chOff x="4876800" y="1129240"/>
            <a:chExt cx="3963811" cy="2642855"/>
          </a:xfrm>
        </p:grpSpPr>
        <p:grpSp>
          <p:nvGrpSpPr>
            <p:cNvPr id="29" name="Group 28"/>
            <p:cNvGrpSpPr/>
            <p:nvPr/>
          </p:nvGrpSpPr>
          <p:grpSpPr>
            <a:xfrm>
              <a:off x="4876800" y="1524000"/>
              <a:ext cx="3963811" cy="2248095"/>
              <a:chOff x="4876800" y="1301788"/>
              <a:chExt cx="4114800" cy="2248095"/>
            </a:xfrm>
          </p:grpSpPr>
          <p:pic>
            <p:nvPicPr>
              <p:cNvPr id="33" name="Picture 4" descr="C:\Users\maherk\Desktop\IMG_0745.JPG"/>
              <p:cNvPicPr>
                <a:picLocks noChangeAspect="1" noChangeArrowheads="1"/>
              </p:cNvPicPr>
              <p:nvPr/>
            </p:nvPicPr>
            <p:blipFill>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rightnessContrast bright="26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6800" y="1301788"/>
                <a:ext cx="4114800" cy="224809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4" name="Picture 7" descr="http://www.sigmaaldrich.com/large/structureimages/68/mfcd00216668.pn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10855" y="2057400"/>
                <a:ext cx="1314612" cy="114938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5" name="TextBox 34"/>
              <p:cNvSpPr txBox="1"/>
              <p:nvPr/>
            </p:nvSpPr>
            <p:spPr>
              <a:xfrm>
                <a:off x="6437730" y="1447800"/>
                <a:ext cx="2477670" cy="143885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lnSpc>
                    <a:spcPct val="125000"/>
                  </a:lnSpc>
                  <a:buFont typeface="Wingdings" pitchFamily="2" charset="2"/>
                  <a:buChar char="ü"/>
                </a:pPr>
                <a:r>
                  <a:rPr lang="en-US" sz="1400" dirty="0" smtClean="0"/>
                  <a:t>High operating voltage</a:t>
                </a:r>
              </a:p>
              <a:p>
                <a:pPr marL="285750" indent="-285750">
                  <a:lnSpc>
                    <a:spcPct val="125000"/>
                  </a:lnSpc>
                  <a:buFont typeface="Wingdings" pitchFamily="2" charset="2"/>
                  <a:buChar char="ü"/>
                </a:pPr>
                <a:r>
                  <a:rPr lang="en-US" sz="1400" dirty="0" smtClean="0"/>
                  <a:t>High thermal stability</a:t>
                </a:r>
              </a:p>
              <a:p>
                <a:pPr>
                  <a:lnSpc>
                    <a:spcPct val="125000"/>
                  </a:lnSpc>
                </a:pPr>
                <a:r>
                  <a:rPr lang="en-US" sz="1400" dirty="0"/>
                  <a:t> </a:t>
                </a:r>
                <a:r>
                  <a:rPr lang="en-US" sz="1400" dirty="0" smtClean="0"/>
                  <a:t>       (up to 350°C)</a:t>
                </a:r>
              </a:p>
              <a:p>
                <a:pPr marL="285750" indent="-285750">
                  <a:lnSpc>
                    <a:spcPct val="125000"/>
                  </a:lnSpc>
                  <a:buFont typeface="Wingdings" pitchFamily="2" charset="2"/>
                  <a:buChar char="ü"/>
                </a:pPr>
                <a:r>
                  <a:rPr lang="en-US" sz="1400" dirty="0" err="1"/>
                  <a:t>N</a:t>
                </a:r>
                <a:r>
                  <a:rPr lang="en-US" sz="1400" dirty="0" err="1" smtClean="0"/>
                  <a:t>onvolatility</a:t>
                </a:r>
                <a:endParaRPr lang="en-US" sz="1400" dirty="0" smtClean="0"/>
              </a:p>
              <a:p>
                <a:pPr marL="285750" indent="-285750">
                  <a:lnSpc>
                    <a:spcPct val="125000"/>
                  </a:lnSpc>
                  <a:buFont typeface="Wingdings" pitchFamily="2" charset="2"/>
                  <a:buChar char="ü"/>
                </a:pPr>
                <a:r>
                  <a:rPr lang="en-US" sz="1400" dirty="0" smtClean="0"/>
                  <a:t>High ion density</a:t>
                </a:r>
              </a:p>
            </p:txBody>
          </p:sp>
        </p:grpSp>
        <p:sp>
          <p:nvSpPr>
            <p:cNvPr id="32" name="Rectangle 31"/>
            <p:cNvSpPr/>
            <p:nvPr/>
          </p:nvSpPr>
          <p:spPr>
            <a:xfrm>
              <a:off x="5877730" y="1129240"/>
              <a:ext cx="2135909" cy="338554"/>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1600" dirty="0" smtClean="0"/>
                <a:t>Ionic Liquid</a:t>
              </a:r>
              <a:endParaRPr lang="en-US" sz="1600" dirty="0"/>
            </a:p>
          </p:txBody>
        </p:sp>
      </p:grpSp>
      <p:sp>
        <p:nvSpPr>
          <p:cNvPr id="36"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37" name="TextBox 30"/>
          <p:cNvSpPr txBox="1">
            <a:spLocks noChangeArrowheads="1"/>
          </p:cNvSpPr>
          <p:nvPr/>
        </p:nvSpPr>
        <p:spPr bwMode="auto">
          <a:xfrm>
            <a:off x="1066800" y="152400"/>
            <a:ext cx="7279685" cy="646331"/>
          </a:xfrm>
          <a:prstGeom prst="rect">
            <a:avLst/>
          </a:prstGeom>
          <a:noFill/>
          <a:ln w="9525">
            <a:noFill/>
            <a:miter lim="800000"/>
            <a:headEnd/>
            <a:tailEnd/>
          </a:ln>
        </p:spPr>
        <p:txBody>
          <a:bodyPr wrap="none">
            <a:prstTxWarp prst="textNoShape">
              <a:avLst/>
            </a:prstTxWarp>
            <a:spAutoFit/>
          </a:bodyPr>
          <a:lstStyle/>
          <a:p>
            <a:r>
              <a:rPr lang="en-US" sz="3600" dirty="0" smtClean="0">
                <a:latin typeface="Times New Roman" pitchFamily="1" charset="0"/>
                <a:ea typeface="Times New Roman" pitchFamily="1" charset="0"/>
                <a:cs typeface="Times New Roman" pitchFamily="1" charset="0"/>
              </a:rPr>
              <a:t>Energy Density and Potential Window</a:t>
            </a:r>
            <a:endParaRPr lang="en-US" sz="3600" dirty="0">
              <a:latin typeface="Times New Roman" pitchFamily="1" charset="0"/>
              <a:ea typeface="Times New Roman" pitchFamily="1" charset="0"/>
              <a:cs typeface="Times New Roman" pitchFamily="1" charset="0"/>
            </a:endParaRPr>
          </a:p>
        </p:txBody>
      </p:sp>
      <p:grpSp>
        <p:nvGrpSpPr>
          <p:cNvPr id="38" name="Group 23"/>
          <p:cNvGrpSpPr>
            <a:grpSpLocks/>
          </p:cNvGrpSpPr>
          <p:nvPr/>
        </p:nvGrpSpPr>
        <p:grpSpPr bwMode="auto">
          <a:xfrm>
            <a:off x="0" y="0"/>
            <a:ext cx="9158288" cy="288925"/>
            <a:chOff x="0" y="0"/>
            <a:chExt cx="10160000" cy="304800"/>
          </a:xfrm>
        </p:grpSpPr>
        <p:pic>
          <p:nvPicPr>
            <p:cNvPr id="39" name="Picture 7" descr="cnsi_logo"/>
            <p:cNvPicPr>
              <a:picLocks noChangeAspect="1" noChangeArrowheads="1"/>
            </p:cNvPicPr>
            <p:nvPr/>
          </p:nvPicPr>
          <p:blipFill>
            <a:blip r:embed="rId6"/>
            <a:srcRect/>
            <a:stretch>
              <a:fillRect/>
            </a:stretch>
          </p:blipFill>
          <p:spPr bwMode="auto">
            <a:xfrm>
              <a:off x="9067800" y="0"/>
              <a:ext cx="1092200" cy="304800"/>
            </a:xfrm>
            <a:prstGeom prst="rect">
              <a:avLst/>
            </a:prstGeom>
            <a:noFill/>
            <a:ln w="9525">
              <a:noFill/>
              <a:miter lim="800000"/>
              <a:headEnd/>
              <a:tailEnd/>
            </a:ln>
          </p:spPr>
        </p:pic>
        <p:sp>
          <p:nvSpPr>
            <p:cNvPr id="40"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pic>
        <p:nvPicPr>
          <p:cNvPr id="41" name="Picture 33" descr="kanerlogo2"/>
          <p:cNvPicPr>
            <a:picLocks noChangeAspect="1" noChangeArrowheads="1"/>
          </p:cNvPicPr>
          <p:nvPr/>
        </p:nvPicPr>
        <p:blipFill>
          <a:blip r:embed="rId7"/>
          <a:srcRect/>
          <a:stretch>
            <a:fillRect/>
          </a:stretch>
        </p:blipFill>
        <p:spPr bwMode="auto">
          <a:xfrm>
            <a:off x="0" y="6248400"/>
            <a:ext cx="1525588" cy="609600"/>
          </a:xfrm>
          <a:prstGeom prst="rect">
            <a:avLst/>
          </a:prstGeom>
          <a:noFill/>
          <a:ln w="9525">
            <a:noFill/>
            <a:miter lim="800000"/>
            <a:headEnd/>
            <a:tailEnd/>
          </a:ln>
        </p:spPr>
      </p:pic>
      <p:sp>
        <p:nvSpPr>
          <p:cNvPr id="42" name="Rectangle 36"/>
          <p:cNvSpPr>
            <a:spLocks noChangeArrowheads="1"/>
          </p:cNvSpPr>
          <p:nvPr/>
        </p:nvSpPr>
        <p:spPr bwMode="auto">
          <a:xfrm>
            <a:off x="6096000" y="6457950"/>
            <a:ext cx="3048000" cy="369332"/>
          </a:xfrm>
          <a:prstGeom prst="rect">
            <a:avLst/>
          </a:prstGeom>
          <a:noFill/>
          <a:ln w="9525">
            <a:noFill/>
            <a:miter lim="800000"/>
            <a:headEnd/>
            <a:tailEnd/>
          </a:ln>
        </p:spPr>
        <p:txBody>
          <a:bodyPr wrap="square">
            <a:prstTxWarp prst="textNoShape">
              <a:avLst/>
            </a:prstTxWarp>
            <a:spAutoFit/>
          </a:bodyPr>
          <a:lstStyle/>
          <a:p>
            <a:pPr algn="ctr"/>
            <a:endParaRPr lang="en-US" dirty="0">
              <a:latin typeface="Arial" pitchFamily="1" charset="0"/>
            </a:endParaRPr>
          </a:p>
        </p:txBody>
      </p:sp>
      <p:grpSp>
        <p:nvGrpSpPr>
          <p:cNvPr id="7" name="Group 6"/>
          <p:cNvGrpSpPr/>
          <p:nvPr/>
        </p:nvGrpSpPr>
        <p:grpSpPr>
          <a:xfrm>
            <a:off x="876299" y="3772095"/>
            <a:ext cx="2247901" cy="2262350"/>
            <a:chOff x="876299" y="3772095"/>
            <a:chExt cx="2247901" cy="2262350"/>
          </a:xfrm>
        </p:grpSpPr>
        <p:grpSp>
          <p:nvGrpSpPr>
            <p:cNvPr id="43" name="Group 42"/>
            <p:cNvGrpSpPr/>
            <p:nvPr/>
          </p:nvGrpSpPr>
          <p:grpSpPr>
            <a:xfrm>
              <a:off x="876299" y="4174575"/>
              <a:ext cx="2171701" cy="1464225"/>
              <a:chOff x="381000" y="2729150"/>
              <a:chExt cx="2171701" cy="1464225"/>
            </a:xfrm>
          </p:grpSpPr>
          <p:grpSp>
            <p:nvGrpSpPr>
              <p:cNvPr id="44" name="Group 43"/>
              <p:cNvGrpSpPr/>
              <p:nvPr/>
            </p:nvGrpSpPr>
            <p:grpSpPr>
              <a:xfrm>
                <a:off x="381000" y="3124200"/>
                <a:ext cx="2171701" cy="1069175"/>
                <a:chOff x="342899" y="4172635"/>
                <a:chExt cx="2171701" cy="1069175"/>
              </a:xfrm>
            </p:grpSpPr>
            <p:pic>
              <p:nvPicPr>
                <p:cNvPr id="46" name="Picture 2" descr="File:Tetraethylammonium.svg">
                  <a:hlinkClick r:id="rId8"/>
                </p:cNvPr>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899" y="4172635"/>
                  <a:ext cx="1138787" cy="1069175"/>
                </a:xfrm>
                <a:prstGeom prst="rect">
                  <a:avLst/>
                </a:prstGeom>
                <a:solidFill>
                  <a:schemeClr val="bg1"/>
                </a:solidFill>
              </p:spPr>
            </p:pic>
            <p:pic>
              <p:nvPicPr>
                <p:cNvPr id="47" name="Picture 3"/>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6400" y="4290600"/>
                  <a:ext cx="838200" cy="8667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45" name="Rectangle 44"/>
              <p:cNvSpPr/>
              <p:nvPr/>
            </p:nvSpPr>
            <p:spPr>
              <a:xfrm>
                <a:off x="1085850" y="2729150"/>
                <a:ext cx="908134" cy="369332"/>
              </a:xfrm>
              <a:prstGeom prst="rect">
                <a:avLst/>
              </a:prstGeom>
            </p:spPr>
            <p:txBody>
              <a:bodyPr wrap="none">
                <a:spAutoFit/>
              </a:bodyPr>
              <a:lstStyle/>
              <a:p>
                <a:pPr algn="ctr">
                  <a:defRPr/>
                </a:pPr>
                <a:r>
                  <a:rPr lang="en-US" dirty="0">
                    <a:solidFill>
                      <a:schemeClr val="dk1"/>
                    </a:solidFill>
                  </a:rPr>
                  <a:t>Et</a:t>
                </a:r>
                <a:r>
                  <a:rPr lang="en-US" baseline="-25000" dirty="0">
                    <a:solidFill>
                      <a:schemeClr val="dk1"/>
                    </a:solidFill>
                  </a:rPr>
                  <a:t>4</a:t>
                </a:r>
                <a:r>
                  <a:rPr lang="en-US" dirty="0">
                    <a:solidFill>
                      <a:schemeClr val="dk1"/>
                    </a:solidFill>
                  </a:rPr>
                  <a:t>NBF</a:t>
                </a:r>
                <a:r>
                  <a:rPr lang="en-US" baseline="-25000" dirty="0">
                    <a:solidFill>
                      <a:schemeClr val="dk1"/>
                    </a:solidFill>
                  </a:rPr>
                  <a:t>4</a:t>
                </a:r>
                <a:endParaRPr lang="en-US" dirty="0">
                  <a:solidFill>
                    <a:schemeClr val="dk1"/>
                  </a:solidFill>
                </a:endParaRPr>
              </a:p>
            </p:txBody>
          </p:sp>
        </p:grpSp>
        <p:sp>
          <p:nvSpPr>
            <p:cNvPr id="48" name="Rectangle 47"/>
            <p:cNvSpPr/>
            <p:nvPr/>
          </p:nvSpPr>
          <p:spPr>
            <a:xfrm>
              <a:off x="988291" y="3772095"/>
              <a:ext cx="2135909" cy="338554"/>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1600" dirty="0" smtClean="0"/>
                <a:t>Organic Electrolyte</a:t>
              </a:r>
              <a:endParaRPr lang="en-US" sz="1600" dirty="0"/>
            </a:p>
          </p:txBody>
        </p:sp>
        <p:sp>
          <p:nvSpPr>
            <p:cNvPr id="49" name="Rectangle 48"/>
            <p:cNvSpPr/>
            <p:nvPr/>
          </p:nvSpPr>
          <p:spPr>
            <a:xfrm>
              <a:off x="1079295" y="5726668"/>
              <a:ext cx="1949957" cy="307777"/>
            </a:xfrm>
            <a:prstGeom prst="rect">
              <a:avLst/>
            </a:prstGeom>
          </p:spPr>
          <p:txBody>
            <a:bodyPr wrap="none">
              <a:spAutoFit/>
            </a:bodyPr>
            <a:lstStyle/>
            <a:p>
              <a:pPr algn="ctr">
                <a:defRPr/>
              </a:pPr>
              <a:r>
                <a:rPr lang="en-US" sz="1400" dirty="0" smtClean="0">
                  <a:solidFill>
                    <a:schemeClr val="dk1"/>
                  </a:solidFill>
                </a:rPr>
                <a:t>Dissolved in Acetonitrile</a:t>
              </a:r>
              <a:endParaRPr lang="en-US" sz="1400" dirty="0">
                <a:solidFill>
                  <a:schemeClr val="dk1"/>
                </a:solidFill>
              </a:endParaRP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648376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4"/>
          <p:cNvPicPr>
            <a:picLocks noGrp="1" noChangeAspect="1" noChangeArrowheads="1"/>
          </p:cNvPicPr>
          <p:nvPr>
            <p:ph type="body" idx="1"/>
          </p:nvPr>
        </p:nvPicPr>
        <p:blipFill>
          <a:blip r:embed="rId3" cstate="print"/>
          <a:srcRect/>
          <a:stretch>
            <a:fillRect/>
          </a:stretch>
        </p:blipFill>
        <p:spPr>
          <a:xfrm>
            <a:off x="2133600" y="76200"/>
            <a:ext cx="4610100" cy="6781800"/>
          </a:xfrm>
        </p:spPr>
      </p:pic>
      <p:pic>
        <p:nvPicPr>
          <p:cNvPr id="20483" name="Picture 33" descr="kanerlogo2"/>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0" y="6248400"/>
            <a:ext cx="1525588" cy="609600"/>
          </a:xfrm>
          <a:prstGeom prst="rect">
            <a:avLst/>
          </a:prstGeom>
          <a:noFill/>
          <a:ln w="9525">
            <a:noFill/>
            <a:miter lim="800000"/>
            <a:headEnd/>
            <a:tailEnd/>
          </a:ln>
        </p:spPr>
      </p:pic>
      <p:grpSp>
        <p:nvGrpSpPr>
          <p:cNvPr id="7" name="Group 23"/>
          <p:cNvGrpSpPr>
            <a:grpSpLocks/>
          </p:cNvGrpSpPr>
          <p:nvPr/>
        </p:nvGrpSpPr>
        <p:grpSpPr bwMode="auto">
          <a:xfrm>
            <a:off x="0" y="0"/>
            <a:ext cx="9158431" cy="288600"/>
            <a:chOff x="0" y="0"/>
            <a:chExt cx="10160000" cy="304800"/>
          </a:xfrm>
        </p:grpSpPr>
        <p:pic>
          <p:nvPicPr>
            <p:cNvPr id="8" name="Picture 7" descr="cnsi_logo"/>
            <p:cNvPicPr>
              <a:picLocks noChangeAspect="1" noChangeArrowheads="1"/>
            </p:cNvPicPr>
            <p:nvPr/>
          </p:nvPicPr>
          <p:blipFill>
            <a:blip r:embed="rId5" cstate="print"/>
            <a:srcRect/>
            <a:stretch>
              <a:fillRect/>
            </a:stretch>
          </p:blipFill>
          <p:spPr bwMode="auto">
            <a:xfrm>
              <a:off x="9067800" y="0"/>
              <a:ext cx="1092200" cy="304800"/>
            </a:xfrm>
            <a:prstGeom prst="rect">
              <a:avLst/>
            </a:prstGeom>
            <a:noFill/>
            <a:ln w="9525">
              <a:noFill/>
              <a:miter lim="800000"/>
              <a:headEnd/>
              <a:tailEnd/>
            </a:ln>
          </p:spPr>
        </p:pic>
        <p:sp>
          <p:nvSpPr>
            <p:cNvPr id="9"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pic>
        <p:nvPicPr>
          <p:cNvPr id="12292" name="Picture 33" descr="kanerlogo2"/>
          <p:cNvPicPr>
            <a:picLocks noChangeAspect="1" noChangeArrowheads="1"/>
          </p:cNvPicPr>
          <p:nvPr/>
        </p:nvPicPr>
        <p:blipFill>
          <a:blip r:embed="rId3"/>
          <a:srcRect/>
          <a:stretch>
            <a:fillRect/>
          </a:stretch>
        </p:blipFill>
        <p:spPr bwMode="auto">
          <a:xfrm>
            <a:off x="0" y="6248400"/>
            <a:ext cx="1525588" cy="609600"/>
          </a:xfrm>
          <a:prstGeom prst="rect">
            <a:avLst/>
          </a:prstGeom>
          <a:noFill/>
          <a:ln w="9525">
            <a:noFill/>
            <a:miter lim="800000"/>
            <a:headEnd/>
            <a:tailEnd/>
          </a:ln>
        </p:spPr>
      </p:pic>
      <p:grpSp>
        <p:nvGrpSpPr>
          <p:cNvPr id="2" name="Group 23"/>
          <p:cNvGrpSpPr>
            <a:grpSpLocks/>
          </p:cNvGrpSpPr>
          <p:nvPr/>
        </p:nvGrpSpPr>
        <p:grpSpPr bwMode="auto">
          <a:xfrm>
            <a:off x="0" y="0"/>
            <a:ext cx="9158288" cy="288925"/>
            <a:chOff x="0" y="0"/>
            <a:chExt cx="10160000" cy="304800"/>
          </a:xfrm>
        </p:grpSpPr>
        <p:pic>
          <p:nvPicPr>
            <p:cNvPr id="12297" name="Picture 7" descr="cnsi_logo"/>
            <p:cNvPicPr>
              <a:picLocks noChangeAspect="1" noChangeArrowheads="1"/>
            </p:cNvPicPr>
            <p:nvPr/>
          </p:nvPicPr>
          <p:blipFill>
            <a:blip r:embed="rId4"/>
            <a:srcRect/>
            <a:stretch>
              <a:fillRect/>
            </a:stretch>
          </p:blipFill>
          <p:spPr bwMode="auto">
            <a:xfrm>
              <a:off x="9067800" y="0"/>
              <a:ext cx="1092200" cy="304800"/>
            </a:xfrm>
            <a:prstGeom prst="rect">
              <a:avLst/>
            </a:prstGeom>
            <a:noFill/>
            <a:ln w="9525">
              <a:noFill/>
              <a:miter lim="800000"/>
              <a:headEnd/>
              <a:tailEnd/>
            </a:ln>
          </p:spPr>
        </p:pic>
        <p:sp>
          <p:nvSpPr>
            <p:cNvPr id="12298"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12294" name="TextBox 21"/>
          <p:cNvSpPr txBox="1">
            <a:spLocks noChangeArrowheads="1"/>
          </p:cNvSpPr>
          <p:nvPr/>
        </p:nvSpPr>
        <p:spPr bwMode="auto">
          <a:xfrm>
            <a:off x="1219200" y="152400"/>
            <a:ext cx="6864350" cy="646113"/>
          </a:xfrm>
          <a:prstGeom prst="rect">
            <a:avLst/>
          </a:prstGeom>
          <a:noFill/>
          <a:ln w="9525">
            <a:noFill/>
            <a:miter lim="800000"/>
            <a:headEnd/>
            <a:tailEnd/>
          </a:ln>
        </p:spPr>
        <p:txBody>
          <a:bodyPr wrap="none">
            <a:prstTxWarp prst="textNoShape">
              <a:avLst/>
            </a:prstTxWarp>
            <a:spAutoFit/>
          </a:bodyPr>
          <a:lstStyle/>
          <a:p>
            <a:r>
              <a:rPr lang="en-US" sz="3600" dirty="0">
                <a:latin typeface="Times New Roman" pitchFamily="1" charset="0"/>
                <a:ea typeface="Times New Roman" pitchFamily="1" charset="0"/>
                <a:cs typeface="Times New Roman" pitchFamily="1" charset="0"/>
              </a:rPr>
              <a:t>LSG </a:t>
            </a:r>
            <a:r>
              <a:rPr lang="en-US" sz="3600" dirty="0" err="1">
                <a:latin typeface="Times New Roman" pitchFamily="1" charset="0"/>
                <a:ea typeface="Times New Roman" pitchFamily="1" charset="0"/>
                <a:cs typeface="Times New Roman" pitchFamily="1" charset="0"/>
              </a:rPr>
              <a:t>vs</a:t>
            </a:r>
            <a:r>
              <a:rPr lang="en-US" sz="3600" dirty="0">
                <a:latin typeface="Times New Roman" pitchFamily="1" charset="0"/>
                <a:ea typeface="Times New Roman" pitchFamily="1" charset="0"/>
                <a:cs typeface="Times New Roman" pitchFamily="1" charset="0"/>
              </a:rPr>
              <a:t> commercial </a:t>
            </a:r>
            <a:r>
              <a:rPr lang="en-US" sz="3600" dirty="0" err="1">
                <a:latin typeface="Times New Roman" pitchFamily="1" charset="0"/>
                <a:ea typeface="Times New Roman" pitchFamily="1" charset="0"/>
                <a:cs typeface="Times New Roman" pitchFamily="1" charset="0"/>
              </a:rPr>
              <a:t>supercapacitors</a:t>
            </a:r>
            <a:endParaRPr lang="en-US" sz="3600" dirty="0">
              <a:latin typeface="Times New Roman" pitchFamily="1" charset="0"/>
              <a:ea typeface="Times New Roman" pitchFamily="1" charset="0"/>
              <a:cs typeface="Times New Roman" pitchFamily="1" charset="0"/>
            </a:endParaRPr>
          </a:p>
        </p:txBody>
      </p:sp>
      <p:sp>
        <p:nvSpPr>
          <p:cNvPr id="14" name="TextBox 13"/>
          <p:cNvSpPr txBox="1"/>
          <p:nvPr/>
        </p:nvSpPr>
        <p:spPr>
          <a:xfrm>
            <a:off x="3352800" y="3505200"/>
            <a:ext cx="184666" cy="369332"/>
          </a:xfrm>
          <a:prstGeom prst="rect">
            <a:avLst/>
          </a:prstGeom>
          <a:noFill/>
        </p:spPr>
        <p:txBody>
          <a:bodyPr wrap="none" rtlCol="0">
            <a:spAutoFit/>
          </a:bodyPr>
          <a:lstStyle/>
          <a:p>
            <a:endParaRPr lang="en-US" dirty="0"/>
          </a:p>
        </p:txBody>
      </p:sp>
      <p:pic>
        <p:nvPicPr>
          <p:cNvPr id="12" name="Picture 2"/>
          <p:cNvPicPr>
            <a:picLocks noChangeAspect="1" noChangeArrowheads="1"/>
          </p:cNvPicPr>
          <p:nvPr/>
        </p:nvPicPr>
        <p:blipFill>
          <a:blip r:embed="rId5"/>
          <a:srcRect/>
          <a:stretch>
            <a:fillRect/>
          </a:stretch>
        </p:blipFill>
        <p:spPr bwMode="auto">
          <a:xfrm>
            <a:off x="914400" y="986557"/>
            <a:ext cx="7277196" cy="5338043"/>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pic>
        <p:nvPicPr>
          <p:cNvPr id="11270" name="Picture 33" descr="kanerlogo2"/>
          <p:cNvPicPr>
            <a:picLocks noChangeAspect="1" noChangeArrowheads="1"/>
          </p:cNvPicPr>
          <p:nvPr/>
        </p:nvPicPr>
        <p:blipFill>
          <a:blip r:embed="rId4"/>
          <a:srcRect/>
          <a:stretch>
            <a:fillRect/>
          </a:stretch>
        </p:blipFill>
        <p:spPr bwMode="auto">
          <a:xfrm>
            <a:off x="0" y="6248400"/>
            <a:ext cx="1525588" cy="609600"/>
          </a:xfrm>
          <a:prstGeom prst="rect">
            <a:avLst/>
          </a:prstGeom>
          <a:noFill/>
          <a:ln w="9525">
            <a:noFill/>
            <a:miter lim="800000"/>
            <a:headEnd/>
            <a:tailEnd/>
          </a:ln>
        </p:spPr>
      </p:pic>
      <p:grpSp>
        <p:nvGrpSpPr>
          <p:cNvPr id="3" name="Group 23"/>
          <p:cNvGrpSpPr>
            <a:grpSpLocks/>
          </p:cNvGrpSpPr>
          <p:nvPr/>
        </p:nvGrpSpPr>
        <p:grpSpPr bwMode="auto">
          <a:xfrm>
            <a:off x="0" y="0"/>
            <a:ext cx="9158288" cy="288925"/>
            <a:chOff x="0" y="0"/>
            <a:chExt cx="10160000" cy="304800"/>
          </a:xfrm>
        </p:grpSpPr>
        <p:pic>
          <p:nvPicPr>
            <p:cNvPr id="11274" name="Picture 7" descr="cnsi_logo"/>
            <p:cNvPicPr>
              <a:picLocks noChangeAspect="1" noChangeArrowheads="1"/>
            </p:cNvPicPr>
            <p:nvPr/>
          </p:nvPicPr>
          <p:blipFill>
            <a:blip r:embed="rId5"/>
            <a:srcRect/>
            <a:stretch>
              <a:fillRect/>
            </a:stretch>
          </p:blipFill>
          <p:spPr bwMode="auto">
            <a:xfrm>
              <a:off x="9067800" y="0"/>
              <a:ext cx="1092200" cy="304800"/>
            </a:xfrm>
            <a:prstGeom prst="rect">
              <a:avLst/>
            </a:prstGeom>
            <a:noFill/>
            <a:ln w="9525">
              <a:noFill/>
              <a:miter lim="800000"/>
              <a:headEnd/>
              <a:tailEnd/>
            </a:ln>
          </p:spPr>
        </p:pic>
        <p:sp>
          <p:nvSpPr>
            <p:cNvPr id="11275"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11272" name="TextBox 21"/>
          <p:cNvSpPr txBox="1">
            <a:spLocks noChangeArrowheads="1"/>
          </p:cNvSpPr>
          <p:nvPr/>
        </p:nvSpPr>
        <p:spPr bwMode="auto">
          <a:xfrm>
            <a:off x="2667000" y="152400"/>
            <a:ext cx="3915856" cy="646331"/>
          </a:xfrm>
          <a:prstGeom prst="rect">
            <a:avLst/>
          </a:prstGeom>
          <a:noFill/>
          <a:ln w="9525">
            <a:noFill/>
            <a:miter lim="800000"/>
            <a:headEnd/>
            <a:tailEnd/>
          </a:ln>
        </p:spPr>
        <p:txBody>
          <a:bodyPr wrap="none">
            <a:prstTxWarp prst="textNoShape">
              <a:avLst/>
            </a:prstTxWarp>
            <a:spAutoFit/>
          </a:bodyPr>
          <a:lstStyle/>
          <a:p>
            <a:r>
              <a:rPr lang="en-US" sz="3600" dirty="0" smtClean="0">
                <a:latin typeface="Times New Roman" pitchFamily="1" charset="0"/>
                <a:ea typeface="Times New Roman" pitchFamily="1" charset="0"/>
                <a:cs typeface="Times New Roman" pitchFamily="1" charset="0"/>
              </a:rPr>
              <a:t>Lighting up an LED</a:t>
            </a:r>
            <a:endParaRPr lang="en-US" sz="3600" dirty="0">
              <a:latin typeface="Times New Roman" pitchFamily="1" charset="0"/>
              <a:ea typeface="Times New Roman" pitchFamily="1" charset="0"/>
              <a:cs typeface="Times New Roman" pitchFamily="1" charset="0"/>
            </a:endParaRPr>
          </a:p>
        </p:txBody>
      </p:sp>
      <p:pic>
        <p:nvPicPr>
          <p:cNvPr id="14" name="MovieS1.mov">
            <a:hlinkClick r:id="" action="ppaction://media"/>
          </p:cNvPr>
          <p:cNvPicPr/>
          <p:nvPr>
            <a:videoFile r:link="rId1"/>
          </p:nvPr>
        </p:nvPicPr>
        <p:blipFill>
          <a:blip r:embed="rId6"/>
          <a:stretch>
            <a:fillRect/>
          </a:stretch>
        </p:blipFill>
        <p:spPr>
          <a:xfrm>
            <a:off x="2540000" y="1905000"/>
            <a:ext cx="4064000" cy="304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6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pic>
        <p:nvPicPr>
          <p:cNvPr id="11270" name="Picture 33" descr="kanerlogo2"/>
          <p:cNvPicPr>
            <a:picLocks noChangeAspect="1" noChangeArrowheads="1"/>
          </p:cNvPicPr>
          <p:nvPr/>
        </p:nvPicPr>
        <p:blipFill>
          <a:blip r:embed="rId3"/>
          <a:srcRect/>
          <a:stretch>
            <a:fillRect/>
          </a:stretch>
        </p:blipFill>
        <p:spPr bwMode="auto">
          <a:xfrm>
            <a:off x="0" y="6248400"/>
            <a:ext cx="1525588" cy="609600"/>
          </a:xfrm>
          <a:prstGeom prst="rect">
            <a:avLst/>
          </a:prstGeom>
          <a:noFill/>
          <a:ln w="9525">
            <a:noFill/>
            <a:miter lim="800000"/>
            <a:headEnd/>
            <a:tailEnd/>
          </a:ln>
        </p:spPr>
      </p:pic>
      <p:grpSp>
        <p:nvGrpSpPr>
          <p:cNvPr id="3" name="Group 23"/>
          <p:cNvGrpSpPr>
            <a:grpSpLocks/>
          </p:cNvGrpSpPr>
          <p:nvPr/>
        </p:nvGrpSpPr>
        <p:grpSpPr bwMode="auto">
          <a:xfrm>
            <a:off x="0" y="0"/>
            <a:ext cx="9158288" cy="288925"/>
            <a:chOff x="0" y="0"/>
            <a:chExt cx="10160000" cy="304800"/>
          </a:xfrm>
        </p:grpSpPr>
        <p:pic>
          <p:nvPicPr>
            <p:cNvPr id="11274" name="Picture 7" descr="cnsi_logo"/>
            <p:cNvPicPr>
              <a:picLocks noChangeAspect="1" noChangeArrowheads="1"/>
            </p:cNvPicPr>
            <p:nvPr/>
          </p:nvPicPr>
          <p:blipFill>
            <a:blip r:embed="rId4"/>
            <a:srcRect/>
            <a:stretch>
              <a:fillRect/>
            </a:stretch>
          </p:blipFill>
          <p:spPr bwMode="auto">
            <a:xfrm>
              <a:off x="9067800" y="0"/>
              <a:ext cx="1092200" cy="304800"/>
            </a:xfrm>
            <a:prstGeom prst="rect">
              <a:avLst/>
            </a:prstGeom>
            <a:noFill/>
            <a:ln w="9525">
              <a:noFill/>
              <a:miter lim="800000"/>
              <a:headEnd/>
              <a:tailEnd/>
            </a:ln>
          </p:spPr>
        </p:pic>
        <p:sp>
          <p:nvSpPr>
            <p:cNvPr id="11275"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prstTxWarp prst="textNoShape">
                <a:avLst/>
              </a:prstTxWarp>
            </a:bodyPr>
            <a:lstStyle/>
            <a:p>
              <a:pPr eaLnBrk="0" hangingPunct="0"/>
              <a:endParaRPr lang="en-US"/>
            </a:p>
          </p:txBody>
        </p:sp>
      </p:grpSp>
      <p:sp>
        <p:nvSpPr>
          <p:cNvPr id="11272" name="TextBox 21"/>
          <p:cNvSpPr txBox="1">
            <a:spLocks noChangeArrowheads="1"/>
          </p:cNvSpPr>
          <p:nvPr/>
        </p:nvSpPr>
        <p:spPr bwMode="auto">
          <a:xfrm>
            <a:off x="3437414" y="205690"/>
            <a:ext cx="2544286" cy="646331"/>
          </a:xfrm>
          <a:prstGeom prst="rect">
            <a:avLst/>
          </a:prstGeom>
          <a:noFill/>
          <a:ln w="9525">
            <a:noFill/>
            <a:miter lim="800000"/>
            <a:headEnd/>
            <a:tailEnd/>
          </a:ln>
        </p:spPr>
        <p:txBody>
          <a:bodyPr wrap="none">
            <a:prstTxWarp prst="textNoShape">
              <a:avLst/>
            </a:prstTxWarp>
            <a:spAutoFit/>
          </a:bodyPr>
          <a:lstStyle/>
          <a:p>
            <a:r>
              <a:rPr lang="en-US" sz="3600" dirty="0" smtClean="0">
                <a:latin typeface="Times New Roman" pitchFamily="1" charset="0"/>
                <a:ea typeface="Times New Roman" pitchFamily="1" charset="0"/>
                <a:cs typeface="Times New Roman" pitchFamily="1" charset="0"/>
              </a:rPr>
              <a:t>Applications</a:t>
            </a:r>
            <a:endParaRPr lang="en-US" sz="3600" dirty="0">
              <a:latin typeface="Times New Roman" pitchFamily="1" charset="0"/>
              <a:ea typeface="Times New Roman" pitchFamily="1" charset="0"/>
              <a:cs typeface="Times New Roman" pitchFamily="1" charset="0"/>
            </a:endParaRPr>
          </a:p>
        </p:txBody>
      </p:sp>
      <p:sp>
        <p:nvSpPr>
          <p:cNvPr id="10" name="Rectangle 36"/>
          <p:cNvSpPr>
            <a:spLocks noChangeArrowheads="1"/>
          </p:cNvSpPr>
          <p:nvPr/>
        </p:nvSpPr>
        <p:spPr bwMode="auto">
          <a:xfrm>
            <a:off x="4495800" y="6457950"/>
            <a:ext cx="4800600" cy="369332"/>
          </a:xfrm>
          <a:prstGeom prst="rect">
            <a:avLst/>
          </a:prstGeom>
          <a:noFill/>
          <a:ln w="9525">
            <a:noFill/>
            <a:miter lim="800000"/>
            <a:headEnd/>
            <a:tailEnd/>
          </a:ln>
        </p:spPr>
        <p:txBody>
          <a:bodyPr wrap="square">
            <a:prstTxWarp prst="textNoShape">
              <a:avLst/>
            </a:prstTxWarp>
            <a:spAutoFit/>
          </a:bodyPr>
          <a:lstStyle/>
          <a:p>
            <a:pPr algn="ctr"/>
            <a:r>
              <a:rPr lang="en-US" dirty="0" smtClean="0">
                <a:latin typeface="Arial" pitchFamily="1" charset="0"/>
              </a:rPr>
              <a:t>John R. Miller, </a:t>
            </a:r>
            <a:r>
              <a:rPr lang="en-US" i="1" dirty="0">
                <a:latin typeface="Arial" pitchFamily="1" charset="0"/>
              </a:rPr>
              <a:t>Science</a:t>
            </a:r>
            <a:r>
              <a:rPr lang="en-US" dirty="0">
                <a:latin typeface="Arial" pitchFamily="1" charset="0"/>
              </a:rPr>
              <a:t> </a:t>
            </a:r>
            <a:r>
              <a:rPr lang="en-US" dirty="0" smtClean="0">
                <a:latin typeface="Arial" pitchFamily="1" charset="0"/>
              </a:rPr>
              <a:t>335, 1312 (2012).</a:t>
            </a:r>
            <a:endParaRPr lang="en-US" dirty="0">
              <a:latin typeface="Arial" pitchFamily="1" charset="0"/>
            </a:endParaRPr>
          </a:p>
        </p:txBody>
      </p:sp>
      <p:grpSp>
        <p:nvGrpSpPr>
          <p:cNvPr id="4" name="Group 3"/>
          <p:cNvGrpSpPr/>
          <p:nvPr/>
        </p:nvGrpSpPr>
        <p:grpSpPr>
          <a:xfrm>
            <a:off x="1788556" y="935454"/>
            <a:ext cx="5755244" cy="3636546"/>
            <a:chOff x="1774429" y="2953742"/>
            <a:chExt cx="5755244" cy="3636546"/>
          </a:xfrm>
        </p:grpSpPr>
        <p:pic>
          <p:nvPicPr>
            <p:cNvPr id="13" name="Picture 2"/>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799" y="2953742"/>
              <a:ext cx="5700874" cy="310314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extBox 1"/>
            <p:cNvSpPr txBox="1"/>
            <p:nvPr/>
          </p:nvSpPr>
          <p:spPr>
            <a:xfrm>
              <a:off x="1774429" y="6067068"/>
              <a:ext cx="5669309" cy="523220"/>
            </a:xfrm>
            <a:prstGeom prst="rect">
              <a:avLst/>
            </a:prstGeom>
            <a:noFill/>
          </p:spPr>
          <p:txBody>
            <a:bodyPr wrap="none" rtlCol="0">
              <a:spAutoFit/>
            </a:bodyPr>
            <a:lstStyle/>
            <a:p>
              <a:r>
                <a:rPr lang="en-US" sz="1400" b="1" dirty="0" smtClean="0"/>
                <a:t>Power dressing.</a:t>
              </a:r>
              <a:r>
                <a:rPr lang="en-US" sz="1400" dirty="0" smtClean="0"/>
                <a:t> Design and concept for self-powering smart garments that </a:t>
              </a:r>
            </a:p>
            <a:p>
              <a:r>
                <a:rPr lang="en-US" sz="1400" dirty="0" smtClean="0"/>
                <a:t>harvest energy from body movement and stores them in supercapacitors.</a:t>
              </a:r>
              <a:endParaRPr lang="en-US" sz="1400" dirty="0"/>
            </a:p>
          </p:txBody>
        </p:sp>
      </p:grpSp>
      <p:grpSp>
        <p:nvGrpSpPr>
          <p:cNvPr id="5" name="Group 4"/>
          <p:cNvGrpSpPr/>
          <p:nvPr/>
        </p:nvGrpSpPr>
        <p:grpSpPr>
          <a:xfrm>
            <a:off x="3198790" y="4685009"/>
            <a:ext cx="3021533" cy="1791991"/>
            <a:chOff x="152400" y="3802022"/>
            <a:chExt cx="3021533" cy="1791991"/>
          </a:xfrm>
        </p:grpSpPr>
        <p:sp>
          <p:nvSpPr>
            <p:cNvPr id="19" name="TextBox 18"/>
            <p:cNvSpPr txBox="1"/>
            <p:nvPr/>
          </p:nvSpPr>
          <p:spPr>
            <a:xfrm>
              <a:off x="152400" y="5255459"/>
              <a:ext cx="3021533" cy="338554"/>
            </a:xfrm>
            <a:prstGeom prst="rect">
              <a:avLst/>
            </a:prstGeom>
            <a:noFill/>
          </p:spPr>
          <p:txBody>
            <a:bodyPr wrap="none" rtlCol="0">
              <a:spAutoFit/>
            </a:bodyPr>
            <a:lstStyle/>
            <a:p>
              <a:r>
                <a:rPr lang="en-US" sz="1600" dirty="0" smtClean="0"/>
                <a:t>Samsung Flexible AMOLED display</a:t>
              </a:r>
              <a:endParaRPr lang="en-US" sz="1600" dirty="0"/>
            </a:p>
          </p:txBody>
        </p:sp>
        <p:pic>
          <p:nvPicPr>
            <p:cNvPr id="23" name="Picture 6" descr="Samsung OLED flessibili"/>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0102" y="3802022"/>
              <a:ext cx="2535498" cy="143002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447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TextBox 1"/>
          <p:cNvSpPr txBox="1">
            <a:spLocks noChangeArrowheads="1"/>
          </p:cNvSpPr>
          <p:nvPr/>
        </p:nvSpPr>
        <p:spPr bwMode="auto">
          <a:xfrm>
            <a:off x="381000" y="1658685"/>
            <a:ext cx="8594725" cy="3827715"/>
          </a:xfrm>
          <a:prstGeom prst="rect">
            <a:avLst/>
          </a:prstGeom>
          <a:noFill/>
          <a:ln w="9525">
            <a:noFill/>
            <a:miter lim="800000"/>
            <a:headEnd/>
            <a:tailEnd/>
          </a:ln>
        </p:spPr>
        <p:txBody>
          <a:bodyPr wrap="square" lIns="82296" tIns="41148" rIns="82296" bIns="41148">
            <a:spAutoFit/>
          </a:bodyPr>
          <a:lstStyle/>
          <a:p>
            <a:pPr marL="342900" indent="-342900" eaLnBrk="0" hangingPunct="0">
              <a:spcAft>
                <a:spcPts val="1000"/>
              </a:spcAft>
              <a:buFont typeface="+mj-lt"/>
              <a:buAutoNum type="arabicPeriod"/>
            </a:pPr>
            <a:r>
              <a:rPr lang="en-US" sz="2400" dirty="0" smtClean="0">
                <a:latin typeface="Arial"/>
                <a:cs typeface="Arial"/>
              </a:rPr>
              <a:t>CVD </a:t>
            </a:r>
            <a:r>
              <a:rPr lang="en-US" sz="2400" dirty="0" err="1" smtClean="0">
                <a:latin typeface="Arial"/>
                <a:cs typeface="Arial"/>
              </a:rPr>
              <a:t>graphene</a:t>
            </a:r>
            <a:r>
              <a:rPr lang="en-US" sz="2400" dirty="0" smtClean="0">
                <a:latin typeface="Arial"/>
                <a:cs typeface="Arial"/>
              </a:rPr>
              <a:t> may be useful for electronic devices.</a:t>
            </a:r>
          </a:p>
          <a:p>
            <a:pPr marL="342900" indent="-342900" eaLnBrk="0" hangingPunct="0">
              <a:spcAft>
                <a:spcPts val="1000"/>
              </a:spcAft>
              <a:buFont typeface="+mj-lt"/>
              <a:buAutoNum type="arabicPeriod"/>
            </a:pPr>
            <a:r>
              <a:rPr lang="en-US" sz="2400" dirty="0" smtClean="0">
                <a:latin typeface="Arial"/>
                <a:cs typeface="Arial"/>
              </a:rPr>
              <a:t>Chemically converted </a:t>
            </a:r>
            <a:r>
              <a:rPr lang="en-US" sz="2400" dirty="0" err="1" smtClean="0">
                <a:latin typeface="Arial"/>
                <a:cs typeface="Arial"/>
              </a:rPr>
              <a:t>graphene</a:t>
            </a:r>
            <a:r>
              <a:rPr lang="en-US" sz="2400" dirty="0" smtClean="0">
                <a:latin typeface="Arial"/>
                <a:cs typeface="Arial"/>
              </a:rPr>
              <a:t> makes robust sensors and with carbon </a:t>
            </a:r>
            <a:r>
              <a:rPr lang="en-US" sz="2400" dirty="0" err="1" smtClean="0">
                <a:latin typeface="Arial"/>
                <a:cs typeface="Arial"/>
              </a:rPr>
              <a:t>naotubes</a:t>
            </a:r>
            <a:r>
              <a:rPr lang="en-US" sz="2400" dirty="0" smtClean="0">
                <a:latin typeface="Arial"/>
                <a:cs typeface="Arial"/>
              </a:rPr>
              <a:t> transparent conducting electrodes.</a:t>
            </a:r>
          </a:p>
          <a:p>
            <a:pPr marL="342900" indent="-342900" eaLnBrk="0" hangingPunct="0">
              <a:spcAft>
                <a:spcPts val="1000"/>
              </a:spcAft>
              <a:buFont typeface="+mj-lt"/>
              <a:buAutoNum type="arabicPeriod"/>
            </a:pPr>
            <a:r>
              <a:rPr lang="en-US" sz="2400" dirty="0" smtClean="0">
                <a:latin typeface="Arial"/>
                <a:cs typeface="Arial"/>
              </a:rPr>
              <a:t>Laser scribed </a:t>
            </a:r>
            <a:r>
              <a:rPr lang="en-US" sz="2400" dirty="0" err="1" smtClean="0">
                <a:latin typeface="Arial"/>
                <a:cs typeface="Arial"/>
              </a:rPr>
              <a:t>graphene</a:t>
            </a:r>
            <a:r>
              <a:rPr lang="en-US" sz="2400" dirty="0" smtClean="0">
                <a:latin typeface="Arial"/>
                <a:cs typeface="Arial"/>
              </a:rPr>
              <a:t> enables fine-tuned patterning.</a:t>
            </a:r>
          </a:p>
          <a:p>
            <a:pPr marL="342900" indent="-342900" eaLnBrk="0" hangingPunct="0">
              <a:spcAft>
                <a:spcPts val="1000"/>
              </a:spcAft>
              <a:buFont typeface="+mj-lt"/>
              <a:buAutoNum type="arabicPeriod"/>
            </a:pPr>
            <a:r>
              <a:rPr lang="en-US" sz="2400" dirty="0" smtClean="0">
                <a:latin typeface="Arial"/>
                <a:cs typeface="Arial"/>
              </a:rPr>
              <a:t>Laser scribed </a:t>
            </a:r>
            <a:r>
              <a:rPr lang="en-US" sz="2400" dirty="0" err="1" smtClean="0">
                <a:latin typeface="Arial"/>
                <a:cs typeface="Arial"/>
              </a:rPr>
              <a:t>graphene</a:t>
            </a:r>
            <a:r>
              <a:rPr lang="en-US" sz="2400" dirty="0" smtClean="0">
                <a:latin typeface="Arial"/>
                <a:cs typeface="Arial"/>
              </a:rPr>
              <a:t> makes high-performance, flexible supercapacitors.  </a:t>
            </a:r>
          </a:p>
          <a:p>
            <a:pPr eaLnBrk="0" hangingPunct="0"/>
            <a:r>
              <a:rPr lang="en-US" sz="2400" u="sng" dirty="0">
                <a:latin typeface="Arial"/>
                <a:cs typeface="Arial"/>
              </a:rPr>
              <a:t>For additional details please see Allen, M.J., Tung, V.C., Kaner, R.B.</a:t>
            </a:r>
            <a:r>
              <a:rPr lang="en-US" sz="2400" u="sng" dirty="0" smtClean="0">
                <a:latin typeface="Arial"/>
                <a:cs typeface="Arial"/>
              </a:rPr>
              <a:t> </a:t>
            </a:r>
            <a:r>
              <a:rPr lang="en-US" sz="2400" i="1" u="sng" dirty="0" smtClean="0">
                <a:latin typeface="Arial"/>
                <a:cs typeface="Arial"/>
              </a:rPr>
              <a:t>Chemical </a:t>
            </a:r>
            <a:r>
              <a:rPr lang="en-US" sz="2400" i="1" u="sng" dirty="0">
                <a:latin typeface="Arial"/>
                <a:cs typeface="Arial"/>
              </a:rPr>
              <a:t>Reviews</a:t>
            </a:r>
            <a:r>
              <a:rPr lang="en-US" sz="2400" u="sng" dirty="0">
                <a:latin typeface="Arial"/>
                <a:cs typeface="Arial"/>
              </a:rPr>
              <a:t>, </a:t>
            </a:r>
            <a:r>
              <a:rPr lang="en-US" sz="2400" b="1" u="sng" dirty="0">
                <a:latin typeface="Arial"/>
                <a:cs typeface="Arial"/>
              </a:rPr>
              <a:t>110</a:t>
            </a:r>
            <a:r>
              <a:rPr lang="en-US" sz="2400" u="sng" dirty="0">
                <a:latin typeface="Arial"/>
                <a:cs typeface="Arial"/>
              </a:rPr>
              <a:t>, 132 (2010)</a:t>
            </a:r>
            <a:r>
              <a:rPr lang="en-US" sz="2400" u="sng" dirty="0" smtClean="0">
                <a:latin typeface="Arial"/>
                <a:cs typeface="Arial"/>
              </a:rPr>
              <a:t>.</a:t>
            </a:r>
          </a:p>
          <a:p>
            <a:pPr marL="342900" indent="-342900" eaLnBrk="0" hangingPunct="0">
              <a:buFont typeface="+mj-lt"/>
              <a:buAutoNum type="arabicPeriod"/>
            </a:pPr>
            <a:endParaRPr lang="en-US" dirty="0">
              <a:latin typeface="Arial"/>
              <a:cs typeface="Arial"/>
            </a:endParaRPr>
          </a:p>
        </p:txBody>
      </p:sp>
      <p:sp>
        <p:nvSpPr>
          <p:cNvPr id="137219" name="TextBox 3"/>
          <p:cNvSpPr txBox="1">
            <a:spLocks noChangeArrowheads="1"/>
          </p:cNvSpPr>
          <p:nvPr/>
        </p:nvSpPr>
        <p:spPr bwMode="auto">
          <a:xfrm>
            <a:off x="3292706" y="381000"/>
            <a:ext cx="2449051" cy="637097"/>
          </a:xfrm>
          <a:prstGeom prst="rect">
            <a:avLst/>
          </a:prstGeom>
          <a:noFill/>
          <a:ln w="9525">
            <a:noFill/>
            <a:miter lim="800000"/>
            <a:headEnd/>
            <a:tailEnd/>
          </a:ln>
        </p:spPr>
        <p:txBody>
          <a:bodyPr wrap="none" lIns="82296" tIns="41148" rIns="82296" bIns="41148">
            <a:spAutoFit/>
          </a:bodyPr>
          <a:lstStyle/>
          <a:p>
            <a:pPr algn="ctr" eaLnBrk="0" hangingPunct="0"/>
            <a:r>
              <a:rPr lang="en-US" sz="3600" dirty="0">
                <a:latin typeface="Times New Roman"/>
                <a:cs typeface="Times New Roman"/>
              </a:rPr>
              <a:t>Conclusions</a:t>
            </a:r>
          </a:p>
        </p:txBody>
      </p:sp>
      <p:grpSp>
        <p:nvGrpSpPr>
          <p:cNvPr id="2" name="Group 23"/>
          <p:cNvGrpSpPr>
            <a:grpSpLocks/>
          </p:cNvGrpSpPr>
          <p:nvPr/>
        </p:nvGrpSpPr>
        <p:grpSpPr bwMode="auto">
          <a:xfrm>
            <a:off x="0" y="0"/>
            <a:ext cx="9144000" cy="274638"/>
            <a:chOff x="0" y="0"/>
            <a:chExt cx="10160000" cy="304800"/>
          </a:xfrm>
        </p:grpSpPr>
        <p:pic>
          <p:nvPicPr>
            <p:cNvPr id="137222" name="Picture 7" descr="cnsi_logo"/>
            <p:cNvPicPr>
              <a:picLocks noChangeAspect="1" noChangeArrowheads="1"/>
            </p:cNvPicPr>
            <p:nvPr/>
          </p:nvPicPr>
          <p:blipFill>
            <a:blip r:embed="rId3" cstate="print"/>
            <a:srcRect/>
            <a:stretch>
              <a:fillRect/>
            </a:stretch>
          </p:blipFill>
          <p:spPr bwMode="auto">
            <a:xfrm>
              <a:off x="9067800" y="0"/>
              <a:ext cx="1092200" cy="304800"/>
            </a:xfrm>
            <a:prstGeom prst="rect">
              <a:avLst/>
            </a:prstGeom>
            <a:noFill/>
            <a:ln w="9525">
              <a:noFill/>
              <a:miter lim="800000"/>
              <a:headEnd/>
              <a:tailEnd/>
            </a:ln>
          </p:spPr>
        </p:pic>
        <p:sp>
          <p:nvSpPr>
            <p:cNvPr id="137223"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pic>
        <p:nvPicPr>
          <p:cNvPr id="8" name="Picture 33" descr="kanerlogo2"/>
          <p:cNvPicPr>
            <a:picLocks noChangeAspect="1" noChangeArrowheads="1"/>
          </p:cNvPicPr>
          <p:nvPr/>
        </p:nvPicPr>
        <p:blipFill>
          <a:blip r:embed="rId4" cstate="print"/>
          <a:srcRect/>
          <a:stretch>
            <a:fillRect/>
          </a:stretch>
        </p:blipFill>
        <p:spPr bwMode="auto">
          <a:xfrm>
            <a:off x="0" y="6248400"/>
            <a:ext cx="1525588"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40"/>
          <p:cNvGrpSpPr/>
          <p:nvPr/>
        </p:nvGrpSpPr>
        <p:grpSpPr>
          <a:xfrm>
            <a:off x="2914650" y="1018401"/>
            <a:ext cx="1382635" cy="2315865"/>
            <a:chOff x="5886450" y="3581400"/>
            <a:chExt cx="1382635" cy="2315865"/>
          </a:xfrm>
        </p:grpSpPr>
        <p:pic>
          <p:nvPicPr>
            <p:cNvPr id="139295" name="Picture 27" descr="n3001328_31538297_5207"/>
            <p:cNvPicPr>
              <a:picLocks noChangeAspect="1" noChangeArrowheads="1"/>
            </p:cNvPicPr>
            <p:nvPr/>
          </p:nvPicPr>
          <p:blipFill>
            <a:blip r:embed="rId3" cstate="print"/>
            <a:srcRect t="9538" r="49142" b="30125"/>
            <a:stretch>
              <a:fillRect/>
            </a:stretch>
          </p:blipFill>
          <p:spPr bwMode="auto">
            <a:xfrm>
              <a:off x="5943600" y="3581400"/>
              <a:ext cx="1262061" cy="1828800"/>
            </a:xfrm>
            <a:prstGeom prst="rect">
              <a:avLst/>
            </a:prstGeom>
            <a:noFill/>
            <a:ln w="38100" cap="sq">
              <a:noFill/>
              <a:miter lim="800000"/>
              <a:headEnd/>
              <a:tailEnd/>
            </a:ln>
          </p:spPr>
        </p:pic>
        <p:sp>
          <p:nvSpPr>
            <p:cNvPr id="139296" name="TextBox 17"/>
            <p:cNvSpPr txBox="1">
              <a:spLocks noChangeArrowheads="1"/>
            </p:cNvSpPr>
            <p:nvPr/>
          </p:nvSpPr>
          <p:spPr bwMode="auto">
            <a:xfrm>
              <a:off x="5886450" y="5435600"/>
              <a:ext cx="1382635" cy="461665"/>
            </a:xfrm>
            <a:prstGeom prst="rect">
              <a:avLst/>
            </a:prstGeom>
            <a:noFill/>
            <a:ln w="9525">
              <a:noFill/>
              <a:miter lim="800000"/>
              <a:headEnd/>
              <a:tailEnd/>
            </a:ln>
          </p:spPr>
          <p:txBody>
            <a:bodyPr wrap="none">
              <a:spAutoFit/>
            </a:bodyPr>
            <a:lstStyle/>
            <a:p>
              <a:pPr eaLnBrk="0" hangingPunct="0"/>
              <a:r>
                <a:rPr lang="en-US" sz="1200" b="1" dirty="0"/>
                <a:t>Dr. Matthew  </a:t>
              </a:r>
              <a:r>
                <a:rPr lang="en-US" sz="1200" b="1" dirty="0" smtClean="0"/>
                <a:t>Allen</a:t>
              </a:r>
            </a:p>
            <a:p>
              <a:pPr eaLnBrk="0" hangingPunct="0"/>
              <a:r>
                <a:rPr lang="en-US" sz="1200" b="1" dirty="0" smtClean="0"/>
                <a:t>   McKenzie &amp; Co.</a:t>
              </a:r>
              <a:endParaRPr lang="en-US" sz="1200" b="1" dirty="0"/>
            </a:p>
          </p:txBody>
        </p:sp>
      </p:grpSp>
      <p:pic>
        <p:nvPicPr>
          <p:cNvPr id="139273" name="Picture 41"/>
          <p:cNvPicPr>
            <a:picLocks noChangeAspect="1" noChangeArrowheads="1"/>
          </p:cNvPicPr>
          <p:nvPr/>
        </p:nvPicPr>
        <p:blipFill>
          <a:blip r:embed="rId4" cstate="print"/>
          <a:srcRect l="7500" t="16667" r="10001" b="16667"/>
          <a:stretch>
            <a:fillRect/>
          </a:stretch>
        </p:blipFill>
        <p:spPr bwMode="auto">
          <a:xfrm>
            <a:off x="6515704" y="6248400"/>
            <a:ext cx="1332896" cy="323126"/>
          </a:xfrm>
          <a:prstGeom prst="rect">
            <a:avLst/>
          </a:prstGeom>
          <a:noFill/>
          <a:ln w="9525">
            <a:noFill/>
            <a:miter lim="800000"/>
            <a:headEnd/>
            <a:tailEnd/>
          </a:ln>
        </p:spPr>
      </p:pic>
      <p:pic>
        <p:nvPicPr>
          <p:cNvPr id="139274" name="Picture 42"/>
          <p:cNvPicPr>
            <a:picLocks noChangeAspect="1" noChangeArrowheads="1"/>
          </p:cNvPicPr>
          <p:nvPr/>
        </p:nvPicPr>
        <p:blipFill>
          <a:blip r:embed="rId5" cstate="print"/>
          <a:srcRect/>
          <a:stretch>
            <a:fillRect/>
          </a:stretch>
        </p:blipFill>
        <p:spPr bwMode="auto">
          <a:xfrm>
            <a:off x="8305800" y="6172200"/>
            <a:ext cx="685800" cy="484688"/>
          </a:xfrm>
          <a:prstGeom prst="rect">
            <a:avLst/>
          </a:prstGeom>
          <a:noFill/>
          <a:ln w="9525">
            <a:noFill/>
            <a:miter lim="800000"/>
            <a:headEnd/>
            <a:tailEnd/>
          </a:ln>
        </p:spPr>
      </p:pic>
      <p:grpSp>
        <p:nvGrpSpPr>
          <p:cNvPr id="5" name="Group 39"/>
          <p:cNvGrpSpPr/>
          <p:nvPr/>
        </p:nvGrpSpPr>
        <p:grpSpPr>
          <a:xfrm>
            <a:off x="4875214" y="990600"/>
            <a:ext cx="1282273" cy="2317453"/>
            <a:chOff x="7350126" y="3581400"/>
            <a:chExt cx="1282273" cy="2317453"/>
          </a:xfrm>
        </p:grpSpPr>
        <p:sp>
          <p:nvSpPr>
            <p:cNvPr id="139291" name="Rectangle 36"/>
            <p:cNvSpPr>
              <a:spLocks noChangeArrowheads="1"/>
            </p:cNvSpPr>
            <p:nvPr/>
          </p:nvSpPr>
          <p:spPr bwMode="auto">
            <a:xfrm>
              <a:off x="7396163" y="5437188"/>
              <a:ext cx="1236236" cy="461665"/>
            </a:xfrm>
            <a:prstGeom prst="rect">
              <a:avLst/>
            </a:prstGeom>
            <a:noFill/>
            <a:ln w="9525">
              <a:noFill/>
              <a:miter lim="800000"/>
              <a:headEnd/>
              <a:tailEnd/>
            </a:ln>
          </p:spPr>
          <p:txBody>
            <a:bodyPr wrap="none">
              <a:spAutoFit/>
            </a:bodyPr>
            <a:lstStyle/>
            <a:p>
              <a:pPr eaLnBrk="0" hangingPunct="0"/>
              <a:r>
                <a:rPr lang="en-US" sz="1200" b="1" dirty="0"/>
                <a:t>Dr. Vincent </a:t>
              </a:r>
              <a:r>
                <a:rPr lang="en-US" sz="1200" b="1" dirty="0" smtClean="0"/>
                <a:t>Tung</a:t>
              </a:r>
            </a:p>
            <a:p>
              <a:pPr eaLnBrk="0" hangingPunct="0"/>
              <a:r>
                <a:rPr lang="en-US" sz="1200" b="1" dirty="0" smtClean="0"/>
                <a:t>    UC Merced</a:t>
              </a:r>
              <a:endParaRPr lang="en-US" sz="1200" b="1" dirty="0"/>
            </a:p>
          </p:txBody>
        </p:sp>
        <p:pic>
          <p:nvPicPr>
            <p:cNvPr id="139292" name="Picture 34"/>
            <p:cNvPicPr>
              <a:picLocks noChangeAspect="1" noChangeArrowheads="1"/>
            </p:cNvPicPr>
            <p:nvPr/>
          </p:nvPicPr>
          <p:blipFill>
            <a:blip r:embed="rId6" cstate="print"/>
            <a:srcRect t="8292" r="5188" b="3668"/>
            <a:stretch>
              <a:fillRect/>
            </a:stretch>
          </p:blipFill>
          <p:spPr bwMode="auto">
            <a:xfrm>
              <a:off x="7350126" y="3581400"/>
              <a:ext cx="1260474" cy="1828800"/>
            </a:xfrm>
            <a:prstGeom prst="rect">
              <a:avLst/>
            </a:prstGeom>
            <a:noFill/>
            <a:ln w="9525">
              <a:noFill/>
              <a:miter lim="800000"/>
              <a:headEnd/>
              <a:tailEnd/>
            </a:ln>
          </p:spPr>
        </p:pic>
      </p:grpSp>
      <p:grpSp>
        <p:nvGrpSpPr>
          <p:cNvPr id="7" name="Group 41"/>
          <p:cNvGrpSpPr/>
          <p:nvPr/>
        </p:nvGrpSpPr>
        <p:grpSpPr>
          <a:xfrm>
            <a:off x="1066800" y="1018401"/>
            <a:ext cx="1468897" cy="2330153"/>
            <a:chOff x="4495800" y="3581400"/>
            <a:chExt cx="1468897" cy="2330153"/>
          </a:xfrm>
        </p:grpSpPr>
        <p:sp>
          <p:nvSpPr>
            <p:cNvPr id="139283" name="TextBox 19"/>
            <p:cNvSpPr txBox="1">
              <a:spLocks noChangeArrowheads="1"/>
            </p:cNvSpPr>
            <p:nvPr/>
          </p:nvSpPr>
          <p:spPr bwMode="auto">
            <a:xfrm>
              <a:off x="4495800" y="5449888"/>
              <a:ext cx="1468897" cy="461665"/>
            </a:xfrm>
            <a:prstGeom prst="rect">
              <a:avLst/>
            </a:prstGeom>
            <a:noFill/>
            <a:ln w="9525">
              <a:noFill/>
              <a:miter lim="800000"/>
              <a:headEnd/>
              <a:tailEnd/>
            </a:ln>
          </p:spPr>
          <p:txBody>
            <a:bodyPr wrap="none">
              <a:spAutoFit/>
            </a:bodyPr>
            <a:lstStyle/>
            <a:p>
              <a:pPr eaLnBrk="0" hangingPunct="0"/>
              <a:r>
                <a:rPr lang="en-US" sz="1200" b="1" dirty="0" smtClean="0">
                  <a:cs typeface="Arial" charset="0"/>
                </a:rPr>
                <a:t>      Dr</a:t>
              </a:r>
              <a:r>
                <a:rPr lang="en-US" sz="1200" b="1" dirty="0">
                  <a:cs typeface="Arial" charset="0"/>
                </a:rPr>
                <a:t>. Scott </a:t>
              </a:r>
              <a:r>
                <a:rPr lang="en-US" sz="1200" b="1" dirty="0" err="1" smtClean="0">
                  <a:cs typeface="Arial" charset="0"/>
                </a:rPr>
                <a:t>Gilje</a:t>
              </a:r>
              <a:endParaRPr lang="en-US" sz="1200" b="1" dirty="0" smtClean="0">
                <a:cs typeface="Arial" charset="0"/>
              </a:endParaRPr>
            </a:p>
            <a:p>
              <a:pPr eaLnBrk="0" hangingPunct="0"/>
              <a:r>
                <a:rPr lang="en-US" sz="1200" b="1" dirty="0" smtClean="0">
                  <a:cs typeface="Arial" charset="0"/>
                </a:rPr>
                <a:t>Northrop-Grumman</a:t>
              </a:r>
              <a:endParaRPr lang="en-US" sz="1200" b="1" dirty="0">
                <a:cs typeface="Arial" charset="0"/>
              </a:endParaRPr>
            </a:p>
          </p:txBody>
        </p:sp>
        <p:pic>
          <p:nvPicPr>
            <p:cNvPr id="139284" name="Picture 40" descr="6732_246653030132_621305132_8163522_13928_n"/>
            <p:cNvPicPr>
              <a:picLocks noChangeAspect="1" noChangeArrowheads="1"/>
            </p:cNvPicPr>
            <p:nvPr/>
          </p:nvPicPr>
          <p:blipFill>
            <a:blip r:embed="rId7" cstate="print"/>
            <a:srcRect t="4000"/>
            <a:stretch>
              <a:fillRect/>
            </a:stretch>
          </p:blipFill>
          <p:spPr bwMode="auto">
            <a:xfrm>
              <a:off x="4572000" y="3581400"/>
              <a:ext cx="1303338" cy="1828800"/>
            </a:xfrm>
            <a:prstGeom prst="rect">
              <a:avLst/>
            </a:prstGeom>
            <a:noFill/>
            <a:ln w="9525">
              <a:noFill/>
              <a:miter lim="800000"/>
              <a:headEnd/>
              <a:tailEnd/>
            </a:ln>
          </p:spPr>
        </p:pic>
      </p:grpSp>
      <p:pic>
        <p:nvPicPr>
          <p:cNvPr id="44" name="Picture 43" descr="aerospace-corp-l.jpg"/>
          <p:cNvPicPr>
            <a:picLocks noChangeAspect="1"/>
          </p:cNvPicPr>
          <p:nvPr/>
        </p:nvPicPr>
        <p:blipFill>
          <a:blip r:embed="rId8"/>
          <a:stretch>
            <a:fillRect/>
          </a:stretch>
        </p:blipFill>
        <p:spPr>
          <a:xfrm>
            <a:off x="3946361" y="6466250"/>
            <a:ext cx="1159039" cy="315550"/>
          </a:xfrm>
          <a:prstGeom prst="rect">
            <a:avLst/>
          </a:prstGeom>
        </p:spPr>
      </p:pic>
      <p:pic>
        <p:nvPicPr>
          <p:cNvPr id="33" name="Picture 32" descr="Sergey.jpg"/>
          <p:cNvPicPr>
            <a:picLocks noChangeAspect="1"/>
          </p:cNvPicPr>
          <p:nvPr/>
        </p:nvPicPr>
        <p:blipFill>
          <a:blip r:embed="rId9"/>
          <a:srcRect b="11364"/>
          <a:stretch>
            <a:fillRect/>
          </a:stretch>
        </p:blipFill>
        <p:spPr>
          <a:xfrm>
            <a:off x="2971800" y="3505200"/>
            <a:ext cx="1346200" cy="1981200"/>
          </a:xfrm>
          <a:prstGeom prst="rect">
            <a:avLst/>
          </a:prstGeom>
        </p:spPr>
      </p:pic>
      <p:sp>
        <p:nvSpPr>
          <p:cNvPr id="48" name="Rectangle 47"/>
          <p:cNvSpPr/>
          <p:nvPr/>
        </p:nvSpPr>
        <p:spPr>
          <a:xfrm>
            <a:off x="3124200" y="5410200"/>
            <a:ext cx="1025341" cy="276999"/>
          </a:xfrm>
          <a:prstGeom prst="rect">
            <a:avLst/>
          </a:prstGeom>
        </p:spPr>
        <p:txBody>
          <a:bodyPr wrap="none">
            <a:spAutoFit/>
          </a:bodyPr>
          <a:lstStyle/>
          <a:p>
            <a:pPr eaLnBrk="0" hangingPunct="0"/>
            <a:r>
              <a:rPr lang="en-US" sz="1200" b="1" dirty="0" smtClean="0">
                <a:cs typeface="Arial" charset="0"/>
              </a:rPr>
              <a:t>Sergey Dubin</a:t>
            </a:r>
            <a:endParaRPr lang="en-US" sz="1200" b="1" dirty="0">
              <a:cs typeface="Arial" charset="0"/>
            </a:endParaRPr>
          </a:p>
        </p:txBody>
      </p:sp>
      <p:pic>
        <p:nvPicPr>
          <p:cNvPr id="52" name="Picture 51" descr="jaime.jpg"/>
          <p:cNvPicPr>
            <a:picLocks noChangeAspect="1"/>
          </p:cNvPicPr>
          <p:nvPr/>
        </p:nvPicPr>
        <p:blipFill>
          <a:blip r:embed="rId10"/>
          <a:srcRect r="13169"/>
          <a:stretch>
            <a:fillRect/>
          </a:stretch>
        </p:blipFill>
        <p:spPr>
          <a:xfrm>
            <a:off x="6629400" y="3505200"/>
            <a:ext cx="1295400" cy="1905000"/>
          </a:xfrm>
          <a:prstGeom prst="rect">
            <a:avLst/>
          </a:prstGeom>
        </p:spPr>
      </p:pic>
      <p:sp>
        <p:nvSpPr>
          <p:cNvPr id="53" name="Rectangle 52"/>
          <p:cNvSpPr/>
          <p:nvPr/>
        </p:nvSpPr>
        <p:spPr>
          <a:xfrm>
            <a:off x="6781800" y="5410200"/>
            <a:ext cx="978979" cy="276999"/>
          </a:xfrm>
          <a:prstGeom prst="rect">
            <a:avLst/>
          </a:prstGeom>
        </p:spPr>
        <p:txBody>
          <a:bodyPr wrap="none">
            <a:spAutoFit/>
          </a:bodyPr>
          <a:lstStyle/>
          <a:p>
            <a:pPr eaLnBrk="0" hangingPunct="0"/>
            <a:r>
              <a:rPr lang="en-US" sz="1200" b="1" dirty="0" smtClean="0">
                <a:cs typeface="Arial" charset="0"/>
              </a:rPr>
              <a:t>Jaime Torres</a:t>
            </a:r>
            <a:endParaRPr lang="en-US" sz="1200" b="1" dirty="0">
              <a:cs typeface="Arial" charset="0"/>
            </a:endParaRPr>
          </a:p>
        </p:txBody>
      </p:sp>
      <p:pic>
        <p:nvPicPr>
          <p:cNvPr id="37" name="Picture 8" descr="nsf_logo"/>
          <p:cNvPicPr>
            <a:picLocks noChangeAspect="1" noChangeArrowheads="1"/>
          </p:cNvPicPr>
          <p:nvPr/>
        </p:nvPicPr>
        <p:blipFill>
          <a:blip r:embed="rId11"/>
          <a:srcRect/>
          <a:stretch>
            <a:fillRect/>
          </a:stretch>
        </p:blipFill>
        <p:spPr bwMode="auto">
          <a:xfrm>
            <a:off x="1819177" y="6162577"/>
            <a:ext cx="695423" cy="695423"/>
          </a:xfrm>
          <a:prstGeom prst="rect">
            <a:avLst/>
          </a:prstGeom>
          <a:noFill/>
          <a:ln w="9525">
            <a:noFill/>
            <a:miter lim="800000"/>
            <a:headEnd/>
            <a:tailEnd/>
          </a:ln>
        </p:spPr>
      </p:pic>
      <p:pic>
        <p:nvPicPr>
          <p:cNvPr id="54" name="Picture 43"/>
          <p:cNvPicPr>
            <a:picLocks noChangeAspect="1" noChangeArrowheads="1"/>
          </p:cNvPicPr>
          <p:nvPr/>
        </p:nvPicPr>
        <p:blipFill>
          <a:blip r:embed="rId12"/>
          <a:srcRect/>
          <a:stretch>
            <a:fillRect/>
          </a:stretch>
        </p:blipFill>
        <p:spPr bwMode="auto">
          <a:xfrm>
            <a:off x="2682871" y="6248400"/>
            <a:ext cx="746129" cy="383931"/>
          </a:xfrm>
          <a:prstGeom prst="rect">
            <a:avLst/>
          </a:prstGeom>
          <a:noFill/>
          <a:ln w="9525">
            <a:noFill/>
            <a:miter lim="800000"/>
            <a:headEnd/>
            <a:tailEnd/>
          </a:ln>
        </p:spPr>
      </p:pic>
      <p:grpSp>
        <p:nvGrpSpPr>
          <p:cNvPr id="9" name="Group 37"/>
          <p:cNvGrpSpPr>
            <a:grpSpLocks/>
          </p:cNvGrpSpPr>
          <p:nvPr/>
        </p:nvGrpSpPr>
        <p:grpSpPr bwMode="auto">
          <a:xfrm>
            <a:off x="1211264" y="3505200"/>
            <a:ext cx="1455738" cy="2209800"/>
            <a:chOff x="2907" y="576"/>
            <a:chExt cx="917" cy="1392"/>
          </a:xfrm>
        </p:grpSpPr>
        <p:pic>
          <p:nvPicPr>
            <p:cNvPr id="57" name="Picture 34" descr="jonhead2"/>
            <p:cNvPicPr>
              <a:picLocks noChangeAspect="1" noChangeArrowheads="1"/>
            </p:cNvPicPr>
            <p:nvPr/>
          </p:nvPicPr>
          <p:blipFill>
            <a:blip r:embed="rId13" cstate="print"/>
            <a:srcRect/>
            <a:stretch>
              <a:fillRect/>
            </a:stretch>
          </p:blipFill>
          <p:spPr bwMode="auto">
            <a:xfrm>
              <a:off x="2907" y="576"/>
              <a:ext cx="773" cy="1200"/>
            </a:xfrm>
            <a:prstGeom prst="rect">
              <a:avLst/>
            </a:prstGeom>
            <a:noFill/>
            <a:ln w="9525">
              <a:noFill/>
              <a:miter lim="800000"/>
              <a:headEnd/>
              <a:tailEnd/>
            </a:ln>
          </p:spPr>
        </p:pic>
        <p:sp>
          <p:nvSpPr>
            <p:cNvPr id="58" name="Rectangle 36"/>
            <p:cNvSpPr>
              <a:spLocks noChangeArrowheads="1"/>
            </p:cNvSpPr>
            <p:nvPr/>
          </p:nvSpPr>
          <p:spPr bwMode="auto">
            <a:xfrm>
              <a:off x="2924" y="1795"/>
              <a:ext cx="900" cy="173"/>
            </a:xfrm>
            <a:prstGeom prst="rect">
              <a:avLst/>
            </a:prstGeom>
            <a:noFill/>
            <a:ln w="9525">
              <a:noFill/>
              <a:miter lim="800000"/>
              <a:headEnd/>
              <a:tailEnd/>
            </a:ln>
          </p:spPr>
          <p:txBody>
            <a:bodyPr wrap="none">
              <a:spAutoFit/>
            </a:bodyPr>
            <a:lstStyle/>
            <a:p>
              <a:r>
                <a:rPr lang="en-US" sz="1200" b="1" dirty="0"/>
                <a:t>Jonathan </a:t>
              </a:r>
              <a:r>
                <a:rPr lang="en-US" sz="1200" b="1" dirty="0" err="1"/>
                <a:t>Wassei</a:t>
              </a:r>
              <a:endParaRPr lang="en-US" sz="1200" b="1" dirty="0"/>
            </a:p>
          </p:txBody>
        </p:sp>
      </p:grpSp>
      <p:pic>
        <p:nvPicPr>
          <p:cNvPr id="39" name="Picture 38" descr="155590_1616685570276_1030457171_31673479_6905962_n.jpg"/>
          <p:cNvPicPr>
            <a:picLocks noChangeAspect="1"/>
          </p:cNvPicPr>
          <p:nvPr/>
        </p:nvPicPr>
        <p:blipFill>
          <a:blip r:embed="rId14"/>
          <a:srcRect l="22366" t="6187" r="32427" b="33032"/>
          <a:stretch>
            <a:fillRect/>
          </a:stretch>
        </p:blipFill>
        <p:spPr>
          <a:xfrm>
            <a:off x="4833257" y="3505200"/>
            <a:ext cx="1338943" cy="1905000"/>
          </a:xfrm>
          <a:prstGeom prst="rect">
            <a:avLst/>
          </a:prstGeom>
        </p:spPr>
      </p:pic>
      <p:pic>
        <p:nvPicPr>
          <p:cNvPr id="40" name="Picture 39" descr="270368_10100444809125798_5736447_56193130_7085617_n.jpg"/>
          <p:cNvPicPr>
            <a:picLocks noChangeAspect="1"/>
          </p:cNvPicPr>
          <p:nvPr/>
        </p:nvPicPr>
        <p:blipFill>
          <a:blip r:embed="rId15"/>
          <a:srcRect l="55833" t="18889" r="28334" b="52222"/>
          <a:stretch>
            <a:fillRect/>
          </a:stretch>
        </p:blipFill>
        <p:spPr>
          <a:xfrm>
            <a:off x="6588369" y="990600"/>
            <a:ext cx="1336431" cy="1828800"/>
          </a:xfrm>
          <a:prstGeom prst="rect">
            <a:avLst/>
          </a:prstGeom>
        </p:spPr>
      </p:pic>
      <p:sp>
        <p:nvSpPr>
          <p:cNvPr id="41" name="TextBox 40"/>
          <p:cNvSpPr txBox="1"/>
          <p:nvPr/>
        </p:nvSpPr>
        <p:spPr>
          <a:xfrm>
            <a:off x="6585228" y="2847201"/>
            <a:ext cx="1415772" cy="461665"/>
          </a:xfrm>
          <a:prstGeom prst="rect">
            <a:avLst/>
          </a:prstGeom>
          <a:noFill/>
        </p:spPr>
        <p:txBody>
          <a:bodyPr wrap="none" rtlCol="0">
            <a:spAutoFit/>
          </a:bodyPr>
          <a:lstStyle/>
          <a:p>
            <a:r>
              <a:rPr lang="en-US" sz="1200" b="1" dirty="0" smtClean="0"/>
              <a:t>Dr. Veronica Strong</a:t>
            </a:r>
          </a:p>
          <a:p>
            <a:r>
              <a:rPr lang="en-US" sz="1200" b="1" dirty="0" smtClean="0"/>
              <a:t>              Intel</a:t>
            </a:r>
            <a:endParaRPr lang="en-US" sz="1200" b="1" dirty="0"/>
          </a:p>
        </p:txBody>
      </p:sp>
      <p:sp>
        <p:nvSpPr>
          <p:cNvPr id="42" name="Rectangle 41"/>
          <p:cNvSpPr/>
          <p:nvPr/>
        </p:nvSpPr>
        <p:spPr>
          <a:xfrm>
            <a:off x="4931637" y="5410200"/>
            <a:ext cx="1120820" cy="276999"/>
          </a:xfrm>
          <a:prstGeom prst="rect">
            <a:avLst/>
          </a:prstGeom>
        </p:spPr>
        <p:txBody>
          <a:bodyPr wrap="none">
            <a:spAutoFit/>
          </a:bodyPr>
          <a:lstStyle/>
          <a:p>
            <a:pPr eaLnBrk="0" hangingPunct="0"/>
            <a:r>
              <a:rPr lang="en-US" sz="1200" b="1" dirty="0" smtClean="0">
                <a:cs typeface="Arial" charset="0"/>
              </a:rPr>
              <a:t>Maher El-</a:t>
            </a:r>
            <a:r>
              <a:rPr lang="en-US" sz="1200" b="1" dirty="0" err="1" smtClean="0">
                <a:cs typeface="Arial" charset="0"/>
              </a:rPr>
              <a:t>Kady</a:t>
            </a:r>
            <a:endParaRPr lang="en-US" sz="1200" b="1" dirty="0">
              <a:cs typeface="Arial" charset="0"/>
            </a:endParaRPr>
          </a:p>
        </p:txBody>
      </p:sp>
      <p:grpSp>
        <p:nvGrpSpPr>
          <p:cNvPr id="32" name="Group 23"/>
          <p:cNvGrpSpPr>
            <a:grpSpLocks/>
          </p:cNvGrpSpPr>
          <p:nvPr/>
        </p:nvGrpSpPr>
        <p:grpSpPr bwMode="auto">
          <a:xfrm>
            <a:off x="0" y="0"/>
            <a:ext cx="9158431" cy="288600"/>
            <a:chOff x="0" y="0"/>
            <a:chExt cx="10160000" cy="304800"/>
          </a:xfrm>
        </p:grpSpPr>
        <p:pic>
          <p:nvPicPr>
            <p:cNvPr id="34" name="Picture 7" descr="cnsi_logo"/>
            <p:cNvPicPr>
              <a:picLocks noChangeAspect="1" noChangeArrowheads="1"/>
            </p:cNvPicPr>
            <p:nvPr/>
          </p:nvPicPr>
          <p:blipFill>
            <a:blip r:embed="rId16" cstate="print"/>
            <a:srcRect/>
            <a:stretch>
              <a:fillRect/>
            </a:stretch>
          </p:blipFill>
          <p:spPr bwMode="auto">
            <a:xfrm>
              <a:off x="9067800" y="0"/>
              <a:ext cx="1092200" cy="304800"/>
            </a:xfrm>
            <a:prstGeom prst="rect">
              <a:avLst/>
            </a:prstGeom>
            <a:noFill/>
            <a:ln w="9525">
              <a:noFill/>
              <a:miter lim="800000"/>
              <a:headEnd/>
              <a:tailEnd/>
            </a:ln>
          </p:spPr>
        </p:pic>
        <p:sp>
          <p:nvSpPr>
            <p:cNvPr id="35"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pic>
        <p:nvPicPr>
          <p:cNvPr id="36" name="Picture 33" descr="kanerlogo2"/>
          <p:cNvPicPr>
            <a:picLocks noChangeAspect="1" noChangeArrowheads="1"/>
          </p:cNvPicPr>
          <p:nvPr/>
        </p:nvPicPr>
        <p:blipFill>
          <a:blip r:embed="rId17"/>
          <a:srcRect/>
          <a:stretch>
            <a:fillRect/>
          </a:stretch>
        </p:blipFill>
        <p:spPr bwMode="auto">
          <a:xfrm>
            <a:off x="0" y="6248400"/>
            <a:ext cx="1525588" cy="609600"/>
          </a:xfrm>
          <a:prstGeom prst="rect">
            <a:avLst/>
          </a:prstGeom>
          <a:noFill/>
          <a:ln w="9525">
            <a:noFill/>
            <a:miter lim="800000"/>
            <a:headEnd/>
            <a:tailEnd/>
          </a:ln>
        </p:spPr>
      </p:pic>
      <p:pic>
        <p:nvPicPr>
          <p:cNvPr id="38" name="Picture 37" descr="lrg_Mitsubishi_Chemical.gif"/>
          <p:cNvPicPr>
            <a:picLocks noChangeAspect="1"/>
          </p:cNvPicPr>
          <p:nvPr/>
        </p:nvPicPr>
        <p:blipFill>
          <a:blip r:embed="rId18"/>
          <a:srcRect t="20875" b="25125"/>
          <a:stretch>
            <a:fillRect/>
          </a:stretch>
        </p:blipFill>
        <p:spPr>
          <a:xfrm>
            <a:off x="5279849" y="6172200"/>
            <a:ext cx="1120951" cy="605313"/>
          </a:xfrm>
          <a:prstGeom prst="rect">
            <a:avLst/>
          </a:prstGeom>
        </p:spPr>
      </p:pic>
      <p:pic>
        <p:nvPicPr>
          <p:cNvPr id="55" name="Picture 44"/>
          <p:cNvPicPr>
            <a:picLocks noChangeAspect="1" noChangeArrowheads="1"/>
          </p:cNvPicPr>
          <p:nvPr/>
        </p:nvPicPr>
        <p:blipFill>
          <a:blip r:embed="rId19"/>
          <a:srcRect t="26315" b="9212"/>
          <a:stretch>
            <a:fillRect/>
          </a:stretch>
        </p:blipFill>
        <p:spPr bwMode="auto">
          <a:xfrm>
            <a:off x="3733800" y="6096000"/>
            <a:ext cx="1219200" cy="4491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3" descr="Picture1.jpg"/>
          <p:cNvPicPr>
            <a:picLocks noChangeAspect="1"/>
          </p:cNvPicPr>
          <p:nvPr/>
        </p:nvPicPr>
        <p:blipFill>
          <a:blip r:embed="rId3" cstate="print"/>
          <a:srcRect l="2652" t="3286" r="2496" b="5814"/>
          <a:stretch>
            <a:fillRect/>
          </a:stretch>
        </p:blipFill>
        <p:spPr bwMode="auto">
          <a:xfrm>
            <a:off x="228600" y="304800"/>
            <a:ext cx="8686800" cy="6324600"/>
          </a:xfrm>
          <a:prstGeom prst="rect">
            <a:avLst/>
          </a:prstGeom>
          <a:noFill/>
          <a:ln w="9525">
            <a:noFill/>
            <a:miter lim="800000"/>
            <a:headEnd/>
            <a:tailEnd/>
          </a:ln>
        </p:spPr>
      </p:pic>
      <p:grpSp>
        <p:nvGrpSpPr>
          <p:cNvPr id="6" name="Group 23"/>
          <p:cNvGrpSpPr>
            <a:grpSpLocks/>
          </p:cNvGrpSpPr>
          <p:nvPr/>
        </p:nvGrpSpPr>
        <p:grpSpPr bwMode="auto">
          <a:xfrm>
            <a:off x="0" y="0"/>
            <a:ext cx="9158431" cy="288600"/>
            <a:chOff x="0" y="0"/>
            <a:chExt cx="10160000" cy="304800"/>
          </a:xfrm>
        </p:grpSpPr>
        <p:pic>
          <p:nvPicPr>
            <p:cNvPr id="10" name="Picture 7" descr="cnsi_logo"/>
            <p:cNvPicPr>
              <a:picLocks noChangeAspect="1" noChangeArrowheads="1"/>
            </p:cNvPicPr>
            <p:nvPr/>
          </p:nvPicPr>
          <p:blipFill>
            <a:blip r:embed="rId4" cstate="print"/>
            <a:srcRect/>
            <a:stretch>
              <a:fillRect/>
            </a:stretch>
          </p:blipFill>
          <p:spPr bwMode="auto">
            <a:xfrm>
              <a:off x="9067800" y="0"/>
              <a:ext cx="1092200" cy="304800"/>
            </a:xfrm>
            <a:prstGeom prst="rect">
              <a:avLst/>
            </a:prstGeom>
            <a:noFill/>
            <a:ln w="9525">
              <a:noFill/>
              <a:miter lim="800000"/>
              <a:headEnd/>
              <a:tailEnd/>
            </a:ln>
          </p:spPr>
        </p:pic>
        <p:sp>
          <p:nvSpPr>
            <p:cNvPr id="11"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457200"/>
            <a:ext cx="9144000" cy="381000"/>
          </a:xfrm>
          <a:prstGeom prst="rect">
            <a:avLst/>
          </a:prstGeom>
          <a:noFill/>
          <a:ln w="12700">
            <a:noFill/>
            <a:miter lim="800000"/>
            <a:headEnd/>
            <a:tailEnd/>
          </a:ln>
        </p:spPr>
        <p:txBody>
          <a:bodyPr lIns="38100" tIns="38100" rIns="38100" bIns="38100" anchor="ctr"/>
          <a:lstStyle/>
          <a:p>
            <a:pPr algn="ctr"/>
            <a:r>
              <a:rPr lang="en-US" sz="3600" dirty="0" smtClean="0">
                <a:latin typeface="Times New Roman"/>
                <a:cs typeface="Times New Roman"/>
              </a:rPr>
              <a:t>Noteworthy Synthetic Routes to Graphene</a:t>
            </a:r>
            <a:endParaRPr lang="en-US" sz="3600" dirty="0">
              <a:latin typeface="Times New Roman"/>
              <a:cs typeface="Times New Roman"/>
            </a:endParaRPr>
          </a:p>
        </p:txBody>
      </p:sp>
      <p:sp>
        <p:nvSpPr>
          <p:cNvPr id="9220" name="Text Box 8"/>
          <p:cNvSpPr txBox="1">
            <a:spLocks noChangeArrowheads="1"/>
          </p:cNvSpPr>
          <p:nvPr/>
        </p:nvSpPr>
        <p:spPr bwMode="auto">
          <a:xfrm>
            <a:off x="762000" y="1043768"/>
            <a:ext cx="7696200" cy="5376856"/>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lIns="82296" tIns="41148" rIns="82296" bIns="41148" anchor="ctr">
            <a:spAutoFit/>
          </a:bodyPr>
          <a:lstStyle/>
          <a:p>
            <a:pPr>
              <a:spcBef>
                <a:spcPct val="20000"/>
              </a:spcBef>
              <a:buClr>
                <a:schemeClr val="accent1"/>
              </a:buClr>
              <a:buFont typeface="Lucida Grande" charset="0"/>
              <a:buNone/>
            </a:pPr>
            <a:r>
              <a:rPr lang="en-US" sz="1700" dirty="0">
                <a:solidFill>
                  <a:srgbClr val="000000"/>
                </a:solidFill>
                <a:latin typeface="Arial"/>
                <a:ea typeface="ＭＳ Ｐゴシック" charset="-128"/>
                <a:cs typeface="Arial"/>
              </a:rPr>
              <a:t>1. </a:t>
            </a:r>
            <a:r>
              <a:rPr lang="en-US" sz="2000" dirty="0">
                <a:solidFill>
                  <a:srgbClr val="000000"/>
                </a:solidFill>
                <a:latin typeface="Arial"/>
                <a:ea typeface="ＭＳ Ｐゴシック" charset="-128"/>
                <a:cs typeface="Arial"/>
              </a:rPr>
              <a:t>Intercalation and Exfoliation</a:t>
            </a:r>
          </a:p>
          <a:p>
            <a:pPr>
              <a:spcBef>
                <a:spcPct val="20000"/>
              </a:spcBef>
              <a:buClr>
                <a:schemeClr val="accent1"/>
              </a:buClr>
            </a:pPr>
            <a:r>
              <a:rPr lang="en-US" sz="1700" dirty="0">
                <a:solidFill>
                  <a:srgbClr val="000000"/>
                </a:solidFill>
                <a:latin typeface="Arial"/>
                <a:ea typeface="ＭＳ Ｐゴシック" charset="-128"/>
                <a:cs typeface="Arial"/>
              </a:rPr>
              <a:t>    Difficulty is the strong van </a:t>
            </a:r>
            <a:r>
              <a:rPr lang="en-US" sz="1700" dirty="0" err="1">
                <a:solidFill>
                  <a:srgbClr val="000000"/>
                </a:solidFill>
                <a:latin typeface="Arial"/>
                <a:ea typeface="ＭＳ Ｐゴシック" charset="-128"/>
                <a:cs typeface="Arial"/>
              </a:rPr>
              <a:t>der</a:t>
            </a:r>
            <a:r>
              <a:rPr lang="en-US" sz="1700" dirty="0">
                <a:solidFill>
                  <a:srgbClr val="000000"/>
                </a:solidFill>
                <a:latin typeface="Arial"/>
                <a:ea typeface="ＭＳ Ｐゴシック" charset="-128"/>
                <a:cs typeface="Arial"/>
              </a:rPr>
              <a:t> Waals forces between </a:t>
            </a:r>
            <a:r>
              <a:rPr lang="en-US" sz="1700" dirty="0" smtClean="0">
                <a:solidFill>
                  <a:srgbClr val="000000"/>
                </a:solidFill>
                <a:latin typeface="Arial"/>
                <a:ea typeface="ＭＳ Ｐゴシック" charset="-128"/>
                <a:cs typeface="Arial"/>
              </a:rPr>
              <a:t>sheets</a:t>
            </a:r>
          </a:p>
          <a:p>
            <a:pPr>
              <a:spcBef>
                <a:spcPct val="20000"/>
              </a:spcBef>
              <a:buClr>
                <a:schemeClr val="accent1"/>
              </a:buClr>
            </a:pPr>
            <a:r>
              <a:rPr lang="en-US" sz="1700" dirty="0" smtClean="0">
                <a:solidFill>
                  <a:srgbClr val="000000"/>
                </a:solidFill>
                <a:latin typeface="Arial"/>
                <a:ea typeface="ＭＳ Ｐゴシック" charset="-128"/>
                <a:cs typeface="Arial"/>
              </a:rPr>
              <a:t>	</a:t>
            </a:r>
            <a:r>
              <a:rPr lang="en-US" sz="1700" i="1" dirty="0" err="1" smtClean="0">
                <a:solidFill>
                  <a:srgbClr val="000000"/>
                </a:solidFill>
                <a:latin typeface="Arial"/>
                <a:ea typeface="ＭＳ Ｐゴシック" charset="-128"/>
                <a:cs typeface="Arial"/>
              </a:rPr>
              <a:t>Viculis</a:t>
            </a:r>
            <a:r>
              <a:rPr lang="en-US" sz="1700" i="1" dirty="0">
                <a:solidFill>
                  <a:srgbClr val="000000"/>
                </a:solidFill>
                <a:latin typeface="Arial"/>
                <a:ea typeface="ＭＳ Ｐゴシック" charset="-128"/>
                <a:cs typeface="Arial"/>
              </a:rPr>
              <a:t>, L.M, Mack, J.J., Kaner, R.B., Science, 2003;</a:t>
            </a:r>
            <a:r>
              <a:rPr lang="en-US" sz="1700" i="1" dirty="0" smtClean="0">
                <a:solidFill>
                  <a:srgbClr val="000000"/>
                </a:solidFill>
                <a:latin typeface="Arial"/>
                <a:ea typeface="ＭＳ Ｐゴシック" charset="-128"/>
                <a:cs typeface="Arial"/>
              </a:rPr>
              <a:t> </a:t>
            </a:r>
          </a:p>
          <a:p>
            <a:pPr>
              <a:spcBef>
                <a:spcPct val="20000"/>
              </a:spcBef>
              <a:buClr>
                <a:schemeClr val="accent1"/>
              </a:buClr>
            </a:pPr>
            <a:r>
              <a:rPr lang="en-US" sz="1700" i="1" dirty="0" smtClean="0">
                <a:solidFill>
                  <a:srgbClr val="000000"/>
                </a:solidFill>
                <a:latin typeface="Arial"/>
                <a:ea typeface="ＭＳ Ｐゴシック" charset="-128"/>
                <a:cs typeface="Arial"/>
              </a:rPr>
              <a:t>     	</a:t>
            </a:r>
            <a:r>
              <a:rPr lang="en-US" sz="1700" i="1" dirty="0" err="1" smtClean="0">
                <a:solidFill>
                  <a:srgbClr val="000000"/>
                </a:solidFill>
                <a:latin typeface="Arial"/>
                <a:ea typeface="ＭＳ Ｐゴシック" charset="-128"/>
                <a:cs typeface="Arial"/>
              </a:rPr>
              <a:t>Ruoff</a:t>
            </a:r>
            <a:r>
              <a:rPr lang="en-US" sz="1700" i="1" dirty="0">
                <a:solidFill>
                  <a:srgbClr val="000000"/>
                </a:solidFill>
                <a:latin typeface="Arial"/>
                <a:ea typeface="ＭＳ Ｐゴシック" charset="-128"/>
                <a:cs typeface="Arial"/>
              </a:rPr>
              <a:t>, R. et al.,</a:t>
            </a:r>
            <a:r>
              <a:rPr lang="en-US" sz="1700" i="1" dirty="0" smtClean="0">
                <a:solidFill>
                  <a:srgbClr val="000000"/>
                </a:solidFill>
                <a:latin typeface="Arial"/>
                <a:ea typeface="ＭＳ Ｐゴシック" charset="-128"/>
                <a:cs typeface="Arial"/>
              </a:rPr>
              <a:t> Carbon 2007</a:t>
            </a:r>
          </a:p>
          <a:p>
            <a:pPr>
              <a:spcBef>
                <a:spcPct val="20000"/>
              </a:spcBef>
              <a:buClr>
                <a:schemeClr val="accent1"/>
              </a:buClr>
            </a:pPr>
            <a:endParaRPr lang="en-US" sz="1700" dirty="0" smtClean="0">
              <a:solidFill>
                <a:srgbClr val="000000"/>
              </a:solidFill>
              <a:latin typeface="Arial"/>
              <a:ea typeface="ＭＳ Ｐゴシック" charset="-128"/>
              <a:cs typeface="Arial"/>
            </a:endParaRPr>
          </a:p>
          <a:p>
            <a:pPr>
              <a:spcBef>
                <a:spcPct val="20000"/>
              </a:spcBef>
              <a:buClr>
                <a:schemeClr val="accent1"/>
              </a:buClr>
              <a:buFont typeface="Lucida Grande" charset="0"/>
              <a:buNone/>
            </a:pPr>
            <a:r>
              <a:rPr lang="en-US" sz="1700" dirty="0">
                <a:solidFill>
                  <a:srgbClr val="000000"/>
                </a:solidFill>
                <a:latin typeface="Arial"/>
                <a:ea typeface="ＭＳ Ｐゴシック" charset="-128"/>
                <a:cs typeface="Arial"/>
              </a:rPr>
              <a:t>2.</a:t>
            </a:r>
            <a:r>
              <a:rPr lang="en-US" sz="2000" dirty="0">
                <a:solidFill>
                  <a:srgbClr val="000000"/>
                </a:solidFill>
                <a:latin typeface="Arial"/>
                <a:ea typeface="ＭＳ Ｐゴシック" charset="-128"/>
                <a:cs typeface="Arial"/>
              </a:rPr>
              <a:t> Mechanical Exfoliation </a:t>
            </a:r>
          </a:p>
          <a:p>
            <a:pPr>
              <a:spcBef>
                <a:spcPct val="20000"/>
              </a:spcBef>
              <a:buClr>
                <a:schemeClr val="accent1"/>
              </a:buClr>
            </a:pPr>
            <a:r>
              <a:rPr lang="en-US" sz="1700" dirty="0">
                <a:solidFill>
                  <a:srgbClr val="000000"/>
                </a:solidFill>
                <a:latin typeface="Arial"/>
                <a:ea typeface="ＭＳ Ｐゴシック" charset="-128"/>
                <a:cs typeface="Arial"/>
              </a:rPr>
              <a:t>     Tape used to peel single and/or few layers from HOPG</a:t>
            </a:r>
            <a:r>
              <a:rPr lang="en-US" sz="1700" dirty="0" smtClean="0">
                <a:solidFill>
                  <a:srgbClr val="000000"/>
                </a:solidFill>
                <a:latin typeface="Arial"/>
                <a:ea typeface="ＭＳ Ｐゴシック" charset="-128"/>
                <a:cs typeface="Arial"/>
              </a:rPr>
              <a:t> </a:t>
            </a:r>
          </a:p>
          <a:p>
            <a:pPr>
              <a:spcBef>
                <a:spcPct val="20000"/>
              </a:spcBef>
              <a:buClr>
                <a:schemeClr val="accent1"/>
              </a:buClr>
            </a:pPr>
            <a:r>
              <a:rPr lang="en-US" sz="1700" dirty="0" smtClean="0">
                <a:solidFill>
                  <a:srgbClr val="000000"/>
                </a:solidFill>
                <a:latin typeface="Arial"/>
                <a:ea typeface="ＭＳ Ｐゴシック" charset="-128"/>
                <a:cs typeface="Arial"/>
              </a:rPr>
              <a:t>     (</a:t>
            </a:r>
            <a:r>
              <a:rPr lang="en-US" sz="1700" dirty="0">
                <a:solidFill>
                  <a:srgbClr val="000000"/>
                </a:solidFill>
                <a:latin typeface="Arial"/>
                <a:ea typeface="ＭＳ Ｐゴシック" charset="-128"/>
                <a:cs typeface="Arial"/>
              </a:rPr>
              <a:t>exceedingly low yield).</a:t>
            </a:r>
          </a:p>
          <a:p>
            <a:pPr>
              <a:spcBef>
                <a:spcPct val="20000"/>
              </a:spcBef>
              <a:buClr>
                <a:schemeClr val="accent1"/>
              </a:buClr>
            </a:pPr>
            <a:r>
              <a:rPr lang="en-US" sz="1700" dirty="0">
                <a:solidFill>
                  <a:srgbClr val="000000"/>
                </a:solidFill>
                <a:latin typeface="Arial"/>
                <a:ea typeface="ＭＳ Ｐゴシック" charset="-128"/>
                <a:cs typeface="Arial"/>
              </a:rPr>
              <a:t>    </a:t>
            </a:r>
            <a:r>
              <a:rPr lang="en-US" sz="1700" dirty="0" smtClean="0">
                <a:solidFill>
                  <a:srgbClr val="000000"/>
                </a:solidFill>
                <a:latin typeface="Arial"/>
                <a:ea typeface="ＭＳ Ｐゴシック" charset="-128"/>
                <a:cs typeface="Arial"/>
              </a:rPr>
              <a:t> 	</a:t>
            </a:r>
            <a:r>
              <a:rPr lang="en-US" sz="1700" i="1" dirty="0" err="1" smtClean="0">
                <a:solidFill>
                  <a:srgbClr val="000000"/>
                </a:solidFill>
                <a:latin typeface="Arial"/>
                <a:ea typeface="ＭＳ Ｐゴシック" charset="-128"/>
                <a:cs typeface="Arial"/>
              </a:rPr>
              <a:t>Novoselov</a:t>
            </a:r>
            <a:r>
              <a:rPr lang="en-US" sz="1700" i="1" dirty="0">
                <a:solidFill>
                  <a:srgbClr val="000000"/>
                </a:solidFill>
                <a:latin typeface="Arial"/>
                <a:ea typeface="ＭＳ Ｐゴシック" charset="-128"/>
                <a:cs typeface="Arial"/>
              </a:rPr>
              <a:t>, K.S. et al., Science, 2004</a:t>
            </a:r>
            <a:endParaRPr lang="en-US" sz="1700" i="1" dirty="0" smtClean="0">
              <a:solidFill>
                <a:srgbClr val="000000"/>
              </a:solidFill>
              <a:latin typeface="Arial"/>
              <a:ea typeface="ＭＳ Ｐゴシック" charset="-128"/>
              <a:cs typeface="Arial"/>
            </a:endParaRPr>
          </a:p>
          <a:p>
            <a:pPr>
              <a:spcBef>
                <a:spcPct val="20000"/>
              </a:spcBef>
              <a:buClr>
                <a:schemeClr val="accent1"/>
              </a:buClr>
              <a:buFont typeface="Lucida Grande" charset="0"/>
              <a:buNone/>
            </a:pPr>
            <a:endParaRPr lang="en-US" sz="1700" dirty="0" smtClean="0">
              <a:solidFill>
                <a:srgbClr val="000000"/>
              </a:solidFill>
              <a:latin typeface="Arial"/>
              <a:ea typeface="ＭＳ Ｐゴシック" charset="-128"/>
              <a:cs typeface="Arial"/>
            </a:endParaRPr>
          </a:p>
          <a:p>
            <a:pPr>
              <a:spcBef>
                <a:spcPct val="20000"/>
              </a:spcBef>
              <a:buClr>
                <a:schemeClr val="accent1"/>
              </a:buClr>
              <a:buFont typeface="Lucida Grande" charset="0"/>
              <a:buNone/>
            </a:pPr>
            <a:r>
              <a:rPr lang="en-US" sz="1700" dirty="0" smtClean="0">
                <a:solidFill>
                  <a:srgbClr val="000000"/>
                </a:solidFill>
                <a:latin typeface="Arial"/>
                <a:ea typeface="ＭＳ Ｐゴシック" charset="-128"/>
                <a:cs typeface="Arial"/>
              </a:rPr>
              <a:t>3</a:t>
            </a:r>
            <a:r>
              <a:rPr lang="en-US" sz="1700" dirty="0">
                <a:solidFill>
                  <a:srgbClr val="000000"/>
                </a:solidFill>
                <a:latin typeface="Arial"/>
                <a:ea typeface="ＭＳ Ｐゴシック" charset="-128"/>
                <a:cs typeface="Arial"/>
              </a:rPr>
              <a:t>. </a:t>
            </a:r>
            <a:r>
              <a:rPr lang="en-US" sz="2000" dirty="0">
                <a:solidFill>
                  <a:srgbClr val="000000"/>
                </a:solidFill>
                <a:latin typeface="Arial"/>
                <a:ea typeface="ＭＳ Ｐゴシック" charset="-128"/>
                <a:cs typeface="Arial"/>
              </a:rPr>
              <a:t>Reduction of Silicon </a:t>
            </a:r>
            <a:r>
              <a:rPr lang="en-US" sz="2000" dirty="0" smtClean="0">
                <a:solidFill>
                  <a:srgbClr val="000000"/>
                </a:solidFill>
                <a:latin typeface="Arial"/>
                <a:ea typeface="ＭＳ Ｐゴシック" charset="-128"/>
                <a:cs typeface="Arial"/>
              </a:rPr>
              <a:t>Carbide</a:t>
            </a:r>
          </a:p>
          <a:p>
            <a:pPr>
              <a:spcBef>
                <a:spcPct val="20000"/>
              </a:spcBef>
              <a:buClr>
                <a:schemeClr val="accent1"/>
              </a:buClr>
              <a:buFont typeface="Lucida Grande" charset="0"/>
              <a:buNone/>
            </a:pPr>
            <a:r>
              <a:rPr lang="en-US" sz="2000" dirty="0" smtClean="0">
                <a:solidFill>
                  <a:srgbClr val="000000"/>
                </a:solidFill>
                <a:latin typeface="Arial"/>
                <a:ea typeface="ＭＳ Ｐゴシック" charset="-128"/>
                <a:cs typeface="Arial"/>
              </a:rPr>
              <a:t>   </a:t>
            </a:r>
            <a:r>
              <a:rPr lang="en-US" sz="1700" dirty="0" smtClean="0">
                <a:solidFill>
                  <a:srgbClr val="000000"/>
                </a:solidFill>
                <a:latin typeface="Arial"/>
                <a:ea typeface="ＭＳ Ｐゴシック" charset="-128"/>
                <a:cs typeface="Arial"/>
              </a:rPr>
              <a:t>In some cases, silicon is not most suitable target substrate</a:t>
            </a:r>
            <a:r>
              <a:rPr lang="en-US" sz="2000" dirty="0" smtClean="0">
                <a:solidFill>
                  <a:srgbClr val="000000"/>
                </a:solidFill>
                <a:latin typeface="Arial"/>
                <a:ea typeface="ＭＳ Ｐゴシック" charset="-128"/>
                <a:cs typeface="Arial"/>
              </a:rPr>
              <a:t>	</a:t>
            </a:r>
          </a:p>
          <a:p>
            <a:pPr>
              <a:spcBef>
                <a:spcPct val="20000"/>
              </a:spcBef>
              <a:buClr>
                <a:schemeClr val="accent1"/>
              </a:buClr>
              <a:buFont typeface="Lucida Grande" charset="0"/>
              <a:buNone/>
            </a:pPr>
            <a:r>
              <a:rPr lang="en-US" sz="1700" dirty="0" smtClean="0">
                <a:solidFill>
                  <a:srgbClr val="000000"/>
                </a:solidFill>
                <a:latin typeface="Arial"/>
                <a:ea typeface="ＭＳ Ｐゴシック" charset="-128"/>
                <a:cs typeface="Arial"/>
              </a:rPr>
              <a:t>	</a:t>
            </a:r>
            <a:r>
              <a:rPr lang="en-US" sz="1700" i="1" dirty="0" smtClean="0">
                <a:solidFill>
                  <a:srgbClr val="000000"/>
                </a:solidFill>
                <a:latin typeface="Arial"/>
                <a:ea typeface="ＭＳ Ｐゴシック" charset="-128"/>
                <a:cs typeface="Arial"/>
              </a:rPr>
              <a:t>de </a:t>
            </a:r>
            <a:r>
              <a:rPr lang="en-US" sz="1700" i="1" dirty="0" err="1">
                <a:solidFill>
                  <a:srgbClr val="000000"/>
                </a:solidFill>
                <a:latin typeface="Arial"/>
                <a:ea typeface="ＭＳ Ｐゴシック" charset="-128"/>
                <a:cs typeface="Arial"/>
              </a:rPr>
              <a:t>Heer</a:t>
            </a:r>
            <a:r>
              <a:rPr lang="en-US" sz="1700" i="1" dirty="0">
                <a:solidFill>
                  <a:srgbClr val="000000"/>
                </a:solidFill>
                <a:latin typeface="Arial"/>
                <a:ea typeface="ＭＳ Ｐゴシック" charset="-128"/>
                <a:cs typeface="Arial"/>
              </a:rPr>
              <a:t>, et al., 2006</a:t>
            </a:r>
            <a:endParaRPr lang="en-US" sz="1700" i="1" dirty="0" smtClean="0">
              <a:solidFill>
                <a:srgbClr val="000000"/>
              </a:solidFill>
              <a:latin typeface="Arial"/>
              <a:ea typeface="ＭＳ Ｐゴシック" charset="-128"/>
              <a:cs typeface="Arial"/>
            </a:endParaRPr>
          </a:p>
          <a:p>
            <a:pPr>
              <a:spcBef>
                <a:spcPct val="20000"/>
              </a:spcBef>
              <a:buClr>
                <a:schemeClr val="accent1"/>
              </a:buClr>
              <a:buFont typeface="Lucida Grande" charset="0"/>
              <a:buNone/>
            </a:pPr>
            <a:endParaRPr lang="en-US" sz="1700" dirty="0" smtClean="0">
              <a:solidFill>
                <a:srgbClr val="000000"/>
              </a:solidFill>
              <a:latin typeface="Arial"/>
              <a:ea typeface="ＭＳ Ｐゴシック" charset="-128"/>
              <a:cs typeface="Arial"/>
            </a:endParaRPr>
          </a:p>
          <a:p>
            <a:pPr>
              <a:spcBef>
                <a:spcPct val="20000"/>
              </a:spcBef>
              <a:buClr>
                <a:schemeClr val="accent1"/>
              </a:buClr>
              <a:buFont typeface="Lucida Grande" charset="0"/>
              <a:buNone/>
            </a:pPr>
            <a:r>
              <a:rPr lang="en-US" sz="1700" dirty="0" smtClean="0">
                <a:solidFill>
                  <a:srgbClr val="000000"/>
                </a:solidFill>
                <a:latin typeface="Arial"/>
                <a:ea typeface="ＭＳ Ｐゴシック" charset="-128"/>
                <a:cs typeface="Arial"/>
              </a:rPr>
              <a:t>4</a:t>
            </a:r>
            <a:r>
              <a:rPr lang="en-US" sz="1700" dirty="0">
                <a:solidFill>
                  <a:srgbClr val="000000"/>
                </a:solidFill>
                <a:latin typeface="Arial"/>
                <a:ea typeface="ＭＳ Ｐゴシック" charset="-128"/>
                <a:cs typeface="Arial"/>
              </a:rPr>
              <a:t>. </a:t>
            </a:r>
            <a:r>
              <a:rPr lang="en-US" sz="2000" dirty="0">
                <a:solidFill>
                  <a:srgbClr val="000000"/>
                </a:solidFill>
                <a:latin typeface="Arial"/>
                <a:ea typeface="ＭＳ Ｐゴシック" charset="-128"/>
                <a:cs typeface="Arial"/>
              </a:rPr>
              <a:t>Chemical Vapor Deposition of </a:t>
            </a:r>
            <a:r>
              <a:rPr lang="en-US" sz="2000" dirty="0" err="1" smtClean="0">
                <a:solidFill>
                  <a:srgbClr val="000000"/>
                </a:solidFill>
                <a:latin typeface="Arial"/>
                <a:ea typeface="ＭＳ Ｐゴシック" charset="-128"/>
                <a:cs typeface="Arial"/>
              </a:rPr>
              <a:t>Graphene</a:t>
            </a:r>
            <a:endParaRPr lang="en-US" sz="2000" dirty="0" smtClean="0">
              <a:solidFill>
                <a:srgbClr val="000000"/>
              </a:solidFill>
              <a:latin typeface="Arial"/>
              <a:ea typeface="ＭＳ Ｐゴシック" charset="-128"/>
              <a:cs typeface="Arial"/>
            </a:endParaRPr>
          </a:p>
          <a:p>
            <a:pPr>
              <a:spcBef>
                <a:spcPct val="20000"/>
              </a:spcBef>
              <a:buClr>
                <a:schemeClr val="accent1"/>
              </a:buClr>
              <a:buFont typeface="Lucida Grande" charset="0"/>
              <a:buNone/>
            </a:pPr>
            <a:r>
              <a:rPr lang="en-US" sz="2000" dirty="0" smtClean="0">
                <a:solidFill>
                  <a:srgbClr val="000000"/>
                </a:solidFill>
                <a:latin typeface="Arial"/>
                <a:ea typeface="ＭＳ Ｐゴシック" charset="-128"/>
                <a:cs typeface="Arial"/>
              </a:rPr>
              <a:t>	</a:t>
            </a:r>
            <a:r>
              <a:rPr lang="en-US" sz="1700" i="1" dirty="0" err="1" smtClean="0">
                <a:solidFill>
                  <a:srgbClr val="000000"/>
                </a:solidFill>
                <a:latin typeface="Arial"/>
                <a:ea typeface="ＭＳ Ｐゴシック" charset="-128"/>
                <a:cs typeface="Arial"/>
              </a:rPr>
              <a:t>Ruoff</a:t>
            </a:r>
            <a:r>
              <a:rPr lang="en-US" sz="1700" i="1" dirty="0">
                <a:solidFill>
                  <a:srgbClr val="000000"/>
                </a:solidFill>
                <a:latin typeface="Arial"/>
                <a:ea typeface="ＭＳ Ｐゴシック" charset="-128"/>
                <a:cs typeface="Arial"/>
              </a:rPr>
              <a:t>, R. et al., Science, 2009</a:t>
            </a:r>
          </a:p>
        </p:txBody>
      </p:sp>
      <p:grpSp>
        <p:nvGrpSpPr>
          <p:cNvPr id="7" name="Group 23"/>
          <p:cNvGrpSpPr>
            <a:grpSpLocks/>
          </p:cNvGrpSpPr>
          <p:nvPr/>
        </p:nvGrpSpPr>
        <p:grpSpPr bwMode="auto">
          <a:xfrm>
            <a:off x="0" y="0"/>
            <a:ext cx="9158431" cy="288600"/>
            <a:chOff x="0" y="0"/>
            <a:chExt cx="10160000" cy="304800"/>
          </a:xfrm>
        </p:grpSpPr>
        <p:pic>
          <p:nvPicPr>
            <p:cNvPr id="8" name="Picture 7" descr="cnsi_logo"/>
            <p:cNvPicPr>
              <a:picLocks noChangeAspect="1" noChangeArrowheads="1"/>
            </p:cNvPicPr>
            <p:nvPr/>
          </p:nvPicPr>
          <p:blipFill>
            <a:blip r:embed="rId3" cstate="print"/>
            <a:srcRect/>
            <a:stretch>
              <a:fillRect/>
            </a:stretch>
          </p:blipFill>
          <p:spPr bwMode="auto">
            <a:xfrm>
              <a:off x="9067800" y="0"/>
              <a:ext cx="1092200" cy="304800"/>
            </a:xfrm>
            <a:prstGeom prst="rect">
              <a:avLst/>
            </a:prstGeom>
            <a:noFill/>
            <a:ln w="9525">
              <a:noFill/>
              <a:miter lim="800000"/>
              <a:headEnd/>
              <a:tailEnd/>
            </a:ln>
          </p:spPr>
        </p:pic>
        <p:sp>
          <p:nvSpPr>
            <p:cNvPr id="9"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txBox="1">
            <a:spLocks noChangeArrowheads="1"/>
          </p:cNvSpPr>
          <p:nvPr/>
        </p:nvSpPr>
        <p:spPr bwMode="auto">
          <a:xfrm>
            <a:off x="304800" y="381000"/>
            <a:ext cx="8229600" cy="457200"/>
          </a:xfrm>
          <a:prstGeom prst="rect">
            <a:avLst/>
          </a:prstGeom>
          <a:noFill/>
          <a:ln w="9525">
            <a:noFill/>
            <a:miter lim="800000"/>
            <a:headEnd/>
            <a:tailEnd/>
          </a:ln>
        </p:spPr>
        <p:txBody>
          <a:bodyPr lIns="82296" tIns="41148" rIns="82296" bIns="41148"/>
          <a:lstStyle/>
          <a:p>
            <a:pPr marL="628650" indent="-342900" algn="ctr">
              <a:spcBef>
                <a:spcPct val="20000"/>
              </a:spcBef>
              <a:buClr>
                <a:schemeClr val="accent1"/>
              </a:buClr>
            </a:pPr>
            <a:r>
              <a:rPr lang="en-US" sz="3200" dirty="0">
                <a:latin typeface="Times New Roman"/>
                <a:cs typeface="Times New Roman"/>
              </a:rPr>
              <a:t>Intercalation and Exfoliation of HOPG</a:t>
            </a:r>
          </a:p>
        </p:txBody>
      </p:sp>
      <p:sp>
        <p:nvSpPr>
          <p:cNvPr id="26627" name="Rectangle 56"/>
          <p:cNvSpPr>
            <a:spLocks/>
          </p:cNvSpPr>
          <p:nvPr/>
        </p:nvSpPr>
        <p:spPr bwMode="auto">
          <a:xfrm>
            <a:off x="868363" y="4732338"/>
            <a:ext cx="7361237" cy="1165225"/>
          </a:xfrm>
          <a:prstGeom prst="rect">
            <a:avLst/>
          </a:prstGeom>
          <a:noFill/>
          <a:ln w="9525">
            <a:noFill/>
            <a:miter lim="800000"/>
            <a:headEnd/>
            <a:tailEnd/>
          </a:ln>
        </p:spPr>
        <p:txBody>
          <a:bodyPr lIns="0" tIns="0" rIns="0" bIns="0" anchor="ctr"/>
          <a:lstStyle/>
          <a:p>
            <a:pPr eaLnBrk="0" hangingPunct="0">
              <a:spcBef>
                <a:spcPts val="1625"/>
              </a:spcBef>
              <a:buSzPct val="171000"/>
            </a:pPr>
            <a:r>
              <a:rPr lang="en-US"/>
              <a:t>• Produces carbon nanoscrolls comprised ~30 graphene layers</a:t>
            </a:r>
          </a:p>
        </p:txBody>
      </p:sp>
      <p:sp>
        <p:nvSpPr>
          <p:cNvPr id="26629" name="Rectangle 13"/>
          <p:cNvSpPr>
            <a:spLocks noChangeArrowheads="1"/>
          </p:cNvSpPr>
          <p:nvPr/>
        </p:nvSpPr>
        <p:spPr bwMode="auto">
          <a:xfrm>
            <a:off x="2640012" y="6477000"/>
            <a:ext cx="6503988" cy="313932"/>
          </a:xfrm>
          <a:prstGeom prst="rect">
            <a:avLst/>
          </a:prstGeom>
          <a:noFill/>
          <a:ln w="9525">
            <a:noFill/>
            <a:miter lim="800000"/>
            <a:headEnd/>
            <a:tailEnd/>
          </a:ln>
        </p:spPr>
        <p:txBody>
          <a:bodyPr lIns="82296" tIns="41148" rIns="82296" bIns="41148">
            <a:spAutoFit/>
          </a:bodyPr>
          <a:lstStyle/>
          <a:p>
            <a:pPr algn="r" eaLnBrk="0" hangingPunct="0"/>
            <a:r>
              <a:rPr lang="en-US" sz="1500" dirty="0" err="1">
                <a:latin typeface="Arial"/>
                <a:cs typeface="Arial"/>
              </a:rPr>
              <a:t>Viculis</a:t>
            </a:r>
            <a:r>
              <a:rPr lang="en-US" sz="1500" dirty="0">
                <a:latin typeface="Arial"/>
                <a:cs typeface="Arial"/>
              </a:rPr>
              <a:t>, L.M., Mack, J.J., </a:t>
            </a:r>
            <a:r>
              <a:rPr lang="en-US" sz="1500" dirty="0" err="1">
                <a:latin typeface="Arial"/>
                <a:cs typeface="Arial"/>
              </a:rPr>
              <a:t>Kaner</a:t>
            </a:r>
            <a:r>
              <a:rPr lang="en-US" sz="1500" dirty="0">
                <a:latin typeface="Arial"/>
                <a:cs typeface="Arial"/>
              </a:rPr>
              <a:t>, R.B. </a:t>
            </a:r>
            <a:r>
              <a:rPr lang="en-US" sz="1500" i="1" dirty="0">
                <a:latin typeface="Arial"/>
                <a:cs typeface="Arial"/>
              </a:rPr>
              <a:t>Science</a:t>
            </a:r>
            <a:r>
              <a:rPr lang="en-US" sz="1500" dirty="0">
                <a:latin typeface="Arial"/>
                <a:cs typeface="Arial"/>
              </a:rPr>
              <a:t>, </a:t>
            </a:r>
            <a:r>
              <a:rPr lang="en-US" sz="1500" b="1" dirty="0">
                <a:latin typeface="Arial"/>
                <a:cs typeface="Arial"/>
              </a:rPr>
              <a:t>299</a:t>
            </a:r>
            <a:r>
              <a:rPr lang="en-US" sz="1500" dirty="0">
                <a:latin typeface="Arial"/>
                <a:cs typeface="Arial"/>
              </a:rPr>
              <a:t>, 1361 (2003).</a:t>
            </a:r>
          </a:p>
        </p:txBody>
      </p:sp>
      <p:pic>
        <p:nvPicPr>
          <p:cNvPr id="26630" name="Picture 9" descr="Untitled2"/>
          <p:cNvPicPr>
            <a:picLocks noChangeAspect="1" noChangeArrowheads="1"/>
          </p:cNvPicPr>
          <p:nvPr/>
        </p:nvPicPr>
        <p:blipFill>
          <a:blip r:embed="rId3" cstate="print"/>
          <a:srcRect/>
          <a:stretch>
            <a:fillRect/>
          </a:stretch>
        </p:blipFill>
        <p:spPr bwMode="auto">
          <a:xfrm>
            <a:off x="250825" y="1524000"/>
            <a:ext cx="8642350" cy="3521075"/>
          </a:xfrm>
          <a:prstGeom prst="rect">
            <a:avLst/>
          </a:prstGeom>
          <a:noFill/>
          <a:ln w="9525">
            <a:noFill/>
            <a:miter lim="800000"/>
            <a:headEnd/>
            <a:tailEnd/>
          </a:ln>
        </p:spPr>
      </p:pic>
      <p:grpSp>
        <p:nvGrpSpPr>
          <p:cNvPr id="10" name="Group 23"/>
          <p:cNvGrpSpPr>
            <a:grpSpLocks/>
          </p:cNvGrpSpPr>
          <p:nvPr/>
        </p:nvGrpSpPr>
        <p:grpSpPr bwMode="auto">
          <a:xfrm>
            <a:off x="0" y="0"/>
            <a:ext cx="9158431" cy="288600"/>
            <a:chOff x="0" y="0"/>
            <a:chExt cx="10160000" cy="304800"/>
          </a:xfrm>
        </p:grpSpPr>
        <p:pic>
          <p:nvPicPr>
            <p:cNvPr id="11" name="Picture 7" descr="cnsi_logo"/>
            <p:cNvPicPr>
              <a:picLocks noChangeAspect="1" noChangeArrowheads="1"/>
            </p:cNvPicPr>
            <p:nvPr/>
          </p:nvPicPr>
          <p:blipFill>
            <a:blip r:embed="rId4" cstate="print"/>
            <a:srcRect/>
            <a:stretch>
              <a:fillRect/>
            </a:stretch>
          </p:blipFill>
          <p:spPr bwMode="auto">
            <a:xfrm>
              <a:off x="9067800" y="0"/>
              <a:ext cx="1092200" cy="304800"/>
            </a:xfrm>
            <a:prstGeom prst="rect">
              <a:avLst/>
            </a:prstGeom>
            <a:noFill/>
            <a:ln w="9525">
              <a:noFill/>
              <a:miter lim="800000"/>
              <a:headEnd/>
              <a:tailEnd/>
            </a:ln>
          </p:spPr>
        </p:pic>
        <p:sp>
          <p:nvSpPr>
            <p:cNvPr id="12"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pic>
        <p:nvPicPr>
          <p:cNvPr id="13" name="Picture 33" descr="kanerlogo2"/>
          <p:cNvPicPr>
            <a:picLocks noChangeAspect="1" noChangeArrowheads="1"/>
          </p:cNvPicPr>
          <p:nvPr/>
        </p:nvPicPr>
        <p:blipFill>
          <a:blip r:embed="rId5" cstate="print"/>
          <a:srcRect/>
          <a:stretch>
            <a:fillRect/>
          </a:stretch>
        </p:blipFill>
        <p:spPr bwMode="auto">
          <a:xfrm>
            <a:off x="0" y="6248400"/>
            <a:ext cx="1525588" cy="60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6" name="TextBox 8"/>
          <p:cNvSpPr txBox="1">
            <a:spLocks noChangeArrowheads="1"/>
          </p:cNvSpPr>
          <p:nvPr/>
        </p:nvSpPr>
        <p:spPr bwMode="auto">
          <a:xfrm>
            <a:off x="0" y="482025"/>
            <a:ext cx="9144000" cy="661720"/>
          </a:xfrm>
          <a:prstGeom prst="rect">
            <a:avLst/>
          </a:prstGeom>
          <a:noFill/>
          <a:ln w="9525">
            <a:noFill/>
            <a:miter lim="800000"/>
            <a:headEnd/>
            <a:tailEnd/>
          </a:ln>
        </p:spPr>
        <p:txBody>
          <a:bodyPr wrap="square">
            <a:spAutoFit/>
          </a:bodyPr>
          <a:lstStyle/>
          <a:p>
            <a:pPr algn="ctr"/>
            <a:r>
              <a:rPr lang="en-US" sz="3600" dirty="0" smtClean="0">
                <a:latin typeface="Times New Roman"/>
                <a:cs typeface="Times New Roman"/>
              </a:rPr>
              <a:t>How we prepare </a:t>
            </a:r>
            <a:r>
              <a:rPr lang="en-US" sz="3600" dirty="0" err="1" smtClean="0">
                <a:latin typeface="Times New Roman"/>
                <a:cs typeface="Times New Roman"/>
              </a:rPr>
              <a:t>graphene</a:t>
            </a:r>
            <a:endParaRPr lang="en-US" sz="3600" dirty="0">
              <a:latin typeface="Times New Roman"/>
              <a:cs typeface="Times New Roman"/>
            </a:endParaRPr>
          </a:p>
        </p:txBody>
      </p:sp>
      <p:sp>
        <p:nvSpPr>
          <p:cNvPr id="9" name="TextBox 8"/>
          <p:cNvSpPr txBox="1"/>
          <p:nvPr/>
        </p:nvSpPr>
        <p:spPr>
          <a:xfrm>
            <a:off x="0" y="1752600"/>
            <a:ext cx="2514600" cy="338554"/>
          </a:xfrm>
          <a:prstGeom prst="rect">
            <a:avLst/>
          </a:prstGeom>
          <a:noFill/>
        </p:spPr>
        <p:txBody>
          <a:bodyPr wrap="square" rtlCol="0">
            <a:spAutoFit/>
          </a:bodyPr>
          <a:lstStyle/>
          <a:p>
            <a:pPr algn="ctr"/>
            <a:r>
              <a:rPr lang="en-US" sz="1600" dirty="0" smtClean="0">
                <a:latin typeface="Arial"/>
                <a:cs typeface="Arial"/>
              </a:rPr>
              <a:t>Mechanical exfoliation</a:t>
            </a:r>
          </a:p>
        </p:txBody>
      </p:sp>
      <p:pic>
        <p:nvPicPr>
          <p:cNvPr id="8" name="Picture 7" descr="graphene flakes.jpg"/>
          <p:cNvPicPr>
            <a:picLocks noChangeAspect="1"/>
          </p:cNvPicPr>
          <p:nvPr/>
        </p:nvPicPr>
        <p:blipFill>
          <a:blip r:embed="rId3" cstate="print"/>
          <a:srcRect l="12525" t="20000" r="24850" b="10000"/>
          <a:stretch>
            <a:fillRect/>
          </a:stretch>
        </p:blipFill>
        <p:spPr>
          <a:xfrm>
            <a:off x="76201" y="2209800"/>
            <a:ext cx="2358572" cy="1981200"/>
          </a:xfrm>
          <a:prstGeom prst="rect">
            <a:avLst/>
          </a:prstGeom>
        </p:spPr>
      </p:pic>
      <p:pic>
        <p:nvPicPr>
          <p:cNvPr id="23" name="Picture 22" descr="IMG_3745.JPG"/>
          <p:cNvPicPr>
            <a:picLocks noChangeAspect="1"/>
          </p:cNvPicPr>
          <p:nvPr/>
        </p:nvPicPr>
        <p:blipFill>
          <a:blip r:embed="rId4"/>
          <a:stretch>
            <a:fillRect/>
          </a:stretch>
        </p:blipFill>
        <p:spPr>
          <a:xfrm>
            <a:off x="2997200" y="2209800"/>
            <a:ext cx="2641600" cy="1981200"/>
          </a:xfrm>
          <a:prstGeom prst="rect">
            <a:avLst/>
          </a:prstGeom>
        </p:spPr>
      </p:pic>
      <p:grpSp>
        <p:nvGrpSpPr>
          <p:cNvPr id="61" name="Group 60"/>
          <p:cNvGrpSpPr/>
          <p:nvPr/>
        </p:nvGrpSpPr>
        <p:grpSpPr>
          <a:xfrm>
            <a:off x="2421557" y="4572000"/>
            <a:ext cx="3598243" cy="1147465"/>
            <a:chOff x="5545757" y="4719935"/>
            <a:chExt cx="3598243" cy="1147465"/>
          </a:xfrm>
        </p:grpSpPr>
        <p:cxnSp>
          <p:nvCxnSpPr>
            <p:cNvPr id="27" name="Curved Connector 26"/>
            <p:cNvCxnSpPr/>
            <p:nvPr/>
          </p:nvCxnSpPr>
          <p:spPr>
            <a:xfrm>
              <a:off x="5791200" y="5057471"/>
              <a:ext cx="582974" cy="216291"/>
            </a:xfrm>
            <a:prstGeom prst="curvedConnector3">
              <a:avLst>
                <a:gd name="adj1" fmla="val 50000"/>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6477000" y="5177135"/>
              <a:ext cx="827317" cy="152400"/>
            </a:xfrm>
            <a:prstGeom prst="rect">
              <a:avLst/>
            </a:prstGeom>
            <a:solidFill>
              <a:schemeClr val="accent6">
                <a:lumMod val="75000"/>
              </a:schemeClr>
            </a:solidFill>
            <a:ln w="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latin typeface="Arial"/>
                  <a:cs typeface="Arial"/>
                </a:rPr>
                <a:t>copper</a:t>
              </a:r>
              <a:endParaRPr lang="en-US" sz="1100" dirty="0">
                <a:latin typeface="Arial"/>
                <a:cs typeface="Arial"/>
              </a:endParaRPr>
            </a:p>
          </p:txBody>
        </p:sp>
        <p:sp>
          <p:nvSpPr>
            <p:cNvPr id="26" name="Rectangle 25"/>
            <p:cNvSpPr/>
            <p:nvPr/>
          </p:nvSpPr>
          <p:spPr>
            <a:xfrm>
              <a:off x="8001000" y="5177135"/>
              <a:ext cx="827317" cy="152400"/>
            </a:xfrm>
            <a:prstGeom prst="rect">
              <a:avLst/>
            </a:prstGeom>
            <a:solidFill>
              <a:schemeClr val="accent6">
                <a:lumMod val="75000"/>
              </a:schemeClr>
            </a:solidFill>
            <a:ln w="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latin typeface="Arial"/>
                <a:cs typeface="Arial"/>
              </a:endParaRPr>
            </a:p>
          </p:txBody>
        </p:sp>
        <p:sp>
          <p:nvSpPr>
            <p:cNvPr id="24" name="Direct Access Storage 23"/>
            <p:cNvSpPr/>
            <p:nvPr/>
          </p:nvSpPr>
          <p:spPr>
            <a:xfrm>
              <a:off x="6400800" y="5024735"/>
              <a:ext cx="1219199" cy="423515"/>
            </a:xfrm>
            <a:prstGeom prst="flowChartMagneticDrum">
              <a:avLst/>
            </a:prstGeom>
            <a:gradFill flip="none" rotWithShape="1">
              <a:gsLst>
                <a:gs pos="0">
                  <a:schemeClr val="accent3">
                    <a:lumMod val="40000"/>
                    <a:lumOff val="60000"/>
                    <a:alpha val="18000"/>
                  </a:schemeClr>
                </a:gs>
                <a:gs pos="100000">
                  <a:schemeClr val="tx2">
                    <a:lumMod val="20000"/>
                    <a:lumOff val="80000"/>
                  </a:schemeClr>
                </a:gs>
                <a:gs pos="79000">
                  <a:schemeClr val="bg1">
                    <a:alpha val="20000"/>
                  </a:schemeClr>
                </a:gs>
              </a:gsLst>
              <a:path path="circle">
                <a:fillToRect l="100000" b="100000"/>
              </a:path>
              <a:tileRect t="-100000" r="-100000"/>
            </a:grad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545757" y="4719935"/>
              <a:ext cx="1159843" cy="276999"/>
            </a:xfrm>
            <a:prstGeom prst="rect">
              <a:avLst/>
            </a:prstGeom>
            <a:noFill/>
          </p:spPr>
          <p:txBody>
            <a:bodyPr wrap="none" rtlCol="0">
              <a:spAutoFit/>
            </a:bodyPr>
            <a:lstStyle/>
            <a:p>
              <a:r>
                <a:rPr lang="en-US" sz="1200" dirty="0" smtClean="0">
                  <a:latin typeface="Arial"/>
                  <a:cs typeface="Arial"/>
                </a:rPr>
                <a:t>carbon source</a:t>
              </a:r>
              <a:endParaRPr lang="en-US" sz="1200" baseline="-25000" dirty="0">
                <a:latin typeface="Arial"/>
                <a:cs typeface="Arial"/>
              </a:endParaRPr>
            </a:p>
          </p:txBody>
        </p:sp>
        <p:cxnSp>
          <p:nvCxnSpPr>
            <p:cNvPr id="31" name="Straight Arrow Connector 30"/>
            <p:cNvCxnSpPr/>
            <p:nvPr/>
          </p:nvCxnSpPr>
          <p:spPr>
            <a:xfrm flipV="1">
              <a:off x="7391400" y="5253335"/>
              <a:ext cx="457200" cy="11504"/>
            </a:xfrm>
            <a:prstGeom prst="straightConnector1">
              <a:avLst/>
            </a:prstGeom>
            <a:ln w="4127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8001000" y="5131416"/>
              <a:ext cx="838200" cy="45719"/>
            </a:xfrm>
            <a:prstGeom prst="rect">
              <a:avLst/>
            </a:prstGeom>
            <a:blipFill rotWithShape="1">
              <a:blip r:embed="rId5">
                <a:alphaModFix amt="32000"/>
              </a:blip>
              <a:tile tx="0" ty="0" sx="100000" sy="100000" flip="none" algn="tl"/>
            </a:blipFill>
            <a:ln w="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8001000" y="5329535"/>
              <a:ext cx="838200" cy="45719"/>
            </a:xfrm>
            <a:prstGeom prst="rect">
              <a:avLst/>
            </a:prstGeom>
            <a:blipFill rotWithShape="1">
              <a:blip r:embed="rId5">
                <a:alphaModFix amt="32000"/>
              </a:blip>
              <a:tile tx="0" ty="0" sx="100000" sy="100000" flip="none" algn="tl"/>
            </a:blipFill>
            <a:ln w="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678623" y="5433535"/>
              <a:ext cx="484177" cy="276998"/>
            </a:xfrm>
            <a:prstGeom prst="rect">
              <a:avLst/>
            </a:prstGeom>
            <a:noFill/>
          </p:spPr>
          <p:txBody>
            <a:bodyPr wrap="none" rtlCol="0">
              <a:spAutoFit/>
            </a:bodyPr>
            <a:lstStyle/>
            <a:p>
              <a:r>
                <a:rPr lang="en-US" sz="1200" dirty="0" smtClean="0">
                  <a:latin typeface="Arial"/>
                  <a:cs typeface="Arial"/>
                </a:rPr>
                <a:t>heat</a:t>
              </a:r>
              <a:endParaRPr lang="en-US" sz="1200" dirty="0">
                <a:latin typeface="Arial"/>
                <a:cs typeface="Arial"/>
              </a:endParaRPr>
            </a:p>
          </p:txBody>
        </p:sp>
        <p:sp>
          <p:nvSpPr>
            <p:cNvPr id="36" name="TextBox 35"/>
            <p:cNvSpPr txBox="1"/>
            <p:nvPr/>
          </p:nvSpPr>
          <p:spPr>
            <a:xfrm>
              <a:off x="7391400" y="5433535"/>
              <a:ext cx="466970" cy="276998"/>
            </a:xfrm>
            <a:prstGeom prst="rect">
              <a:avLst/>
            </a:prstGeom>
            <a:noFill/>
          </p:spPr>
          <p:txBody>
            <a:bodyPr wrap="none" rtlCol="0">
              <a:spAutoFit/>
            </a:bodyPr>
            <a:lstStyle/>
            <a:p>
              <a:r>
                <a:rPr lang="en-US" sz="1200" dirty="0" smtClean="0">
                  <a:latin typeface="Arial"/>
                  <a:cs typeface="Arial"/>
                </a:rPr>
                <a:t>cool</a:t>
              </a:r>
              <a:endParaRPr lang="en-US" sz="1200" dirty="0">
                <a:latin typeface="Arial"/>
                <a:cs typeface="Arial"/>
              </a:endParaRPr>
            </a:p>
          </p:txBody>
        </p:sp>
        <p:sp>
          <p:nvSpPr>
            <p:cNvPr id="37" name="TextBox 36"/>
            <p:cNvSpPr txBox="1"/>
            <p:nvPr/>
          </p:nvSpPr>
          <p:spPr>
            <a:xfrm>
              <a:off x="7804195" y="5405735"/>
              <a:ext cx="1339805" cy="461665"/>
            </a:xfrm>
            <a:prstGeom prst="rect">
              <a:avLst/>
            </a:prstGeom>
            <a:noFill/>
          </p:spPr>
          <p:txBody>
            <a:bodyPr wrap="none" rtlCol="0">
              <a:spAutoFit/>
            </a:bodyPr>
            <a:lstStyle/>
            <a:p>
              <a:pPr algn="ctr"/>
              <a:r>
                <a:rPr lang="en-US" sz="1200" dirty="0" err="1" smtClean="0">
                  <a:latin typeface="Arial"/>
                  <a:cs typeface="Arial"/>
                </a:rPr>
                <a:t>graphene</a:t>
              </a:r>
              <a:r>
                <a:rPr lang="en-US" sz="1200" dirty="0" smtClean="0">
                  <a:latin typeface="Arial"/>
                  <a:cs typeface="Arial"/>
                </a:rPr>
                <a:t> coated </a:t>
              </a:r>
            </a:p>
            <a:p>
              <a:pPr algn="ctr"/>
              <a:r>
                <a:rPr lang="en-US" sz="1200" dirty="0" smtClean="0">
                  <a:latin typeface="Arial"/>
                  <a:cs typeface="Arial"/>
                </a:rPr>
                <a:t>copper</a:t>
              </a:r>
              <a:endParaRPr lang="en-US" sz="1200" dirty="0">
                <a:latin typeface="Arial"/>
                <a:cs typeface="Arial"/>
              </a:endParaRPr>
            </a:p>
          </p:txBody>
        </p:sp>
      </p:grpSp>
      <p:sp>
        <p:nvSpPr>
          <p:cNvPr id="48" name="TextBox 47"/>
          <p:cNvSpPr txBox="1"/>
          <p:nvPr/>
        </p:nvSpPr>
        <p:spPr>
          <a:xfrm>
            <a:off x="2971800" y="1752600"/>
            <a:ext cx="2971800" cy="338554"/>
          </a:xfrm>
          <a:prstGeom prst="rect">
            <a:avLst/>
          </a:prstGeom>
          <a:noFill/>
        </p:spPr>
        <p:txBody>
          <a:bodyPr wrap="square" rtlCol="0">
            <a:spAutoFit/>
          </a:bodyPr>
          <a:lstStyle/>
          <a:p>
            <a:r>
              <a:rPr lang="en-US" sz="1600" dirty="0" smtClean="0">
                <a:latin typeface="Arial"/>
                <a:cs typeface="Arial"/>
              </a:rPr>
              <a:t>Chemical vapor deposition</a:t>
            </a:r>
          </a:p>
        </p:txBody>
      </p:sp>
      <p:sp>
        <p:nvSpPr>
          <p:cNvPr id="49" name="TextBox 48"/>
          <p:cNvSpPr txBox="1"/>
          <p:nvPr/>
        </p:nvSpPr>
        <p:spPr>
          <a:xfrm>
            <a:off x="5791200" y="1752600"/>
            <a:ext cx="3352800" cy="338554"/>
          </a:xfrm>
          <a:prstGeom prst="rect">
            <a:avLst/>
          </a:prstGeom>
          <a:noFill/>
        </p:spPr>
        <p:txBody>
          <a:bodyPr wrap="square" rtlCol="0">
            <a:spAutoFit/>
          </a:bodyPr>
          <a:lstStyle/>
          <a:p>
            <a:r>
              <a:rPr lang="en-US" sz="1600" dirty="0" smtClean="0">
                <a:latin typeface="Arial"/>
                <a:cs typeface="Arial"/>
              </a:rPr>
              <a:t>Chemical exfoliation and reduction</a:t>
            </a:r>
          </a:p>
        </p:txBody>
      </p:sp>
      <p:grpSp>
        <p:nvGrpSpPr>
          <p:cNvPr id="56" name="Group 55"/>
          <p:cNvGrpSpPr/>
          <p:nvPr/>
        </p:nvGrpSpPr>
        <p:grpSpPr>
          <a:xfrm>
            <a:off x="6244166" y="2209800"/>
            <a:ext cx="2671234" cy="3810000"/>
            <a:chOff x="6015566" y="2209800"/>
            <a:chExt cx="2671234" cy="3810000"/>
          </a:xfrm>
        </p:grpSpPr>
        <p:pic>
          <p:nvPicPr>
            <p:cNvPr id="42" name="Picture 41" descr="Graphite 3D wt bkgrnd Expanded -1.bmp"/>
            <p:cNvPicPr>
              <a:picLocks noChangeAspect="1"/>
            </p:cNvPicPr>
            <p:nvPr/>
          </p:nvPicPr>
          <p:blipFill>
            <a:blip r:embed="rId6"/>
            <a:stretch>
              <a:fillRect/>
            </a:stretch>
          </p:blipFill>
          <p:spPr>
            <a:xfrm>
              <a:off x="6400800" y="2209800"/>
              <a:ext cx="1770230" cy="1227482"/>
            </a:xfrm>
            <a:prstGeom prst="rect">
              <a:avLst/>
            </a:prstGeom>
          </p:spPr>
        </p:pic>
        <p:pic>
          <p:nvPicPr>
            <p:cNvPr id="43" name="Picture 42" descr="GO -2.bmp"/>
            <p:cNvPicPr>
              <a:picLocks noChangeAspect="1"/>
            </p:cNvPicPr>
            <p:nvPr/>
          </p:nvPicPr>
          <p:blipFill>
            <a:blip r:embed="rId7"/>
            <a:srcRect l="18463" t="18518" r="15597" b="18519"/>
            <a:stretch>
              <a:fillRect/>
            </a:stretch>
          </p:blipFill>
          <p:spPr>
            <a:xfrm>
              <a:off x="7310966" y="3581400"/>
              <a:ext cx="1375834" cy="935567"/>
            </a:xfrm>
            <a:prstGeom prst="rect">
              <a:avLst/>
            </a:prstGeom>
          </p:spPr>
        </p:pic>
        <p:pic>
          <p:nvPicPr>
            <p:cNvPr id="45" name="Picture 44" descr="GO.bmp"/>
            <p:cNvPicPr>
              <a:picLocks noChangeAspect="1"/>
            </p:cNvPicPr>
            <p:nvPr/>
          </p:nvPicPr>
          <p:blipFill>
            <a:blip r:embed="rId8"/>
            <a:srcRect l="18931" t="18590" r="14873" b="18203"/>
            <a:stretch>
              <a:fillRect/>
            </a:stretch>
          </p:blipFill>
          <p:spPr>
            <a:xfrm>
              <a:off x="6015566" y="3602567"/>
              <a:ext cx="1375834" cy="935567"/>
            </a:xfrm>
            <a:prstGeom prst="rect">
              <a:avLst/>
            </a:prstGeom>
          </p:spPr>
        </p:pic>
        <p:cxnSp>
          <p:nvCxnSpPr>
            <p:cNvPr id="47" name="Straight Arrow Connector 46"/>
            <p:cNvCxnSpPr/>
            <p:nvPr/>
          </p:nvCxnSpPr>
          <p:spPr>
            <a:xfrm rot="5400000">
              <a:off x="7163594" y="3580606"/>
              <a:ext cx="304800" cy="1588"/>
            </a:xfrm>
            <a:prstGeom prst="straightConnector1">
              <a:avLst/>
            </a:prstGeom>
            <a:ln w="38100">
              <a:solidFill>
                <a:schemeClr val="tx1"/>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a:off x="7162006" y="4495006"/>
              <a:ext cx="304800" cy="1588"/>
            </a:xfrm>
            <a:prstGeom prst="straightConnector1">
              <a:avLst/>
            </a:prstGeom>
            <a:ln w="38100">
              <a:solidFill>
                <a:schemeClr val="tx1"/>
              </a:solidFill>
              <a:tailEnd type="arrow" w="med" len="sm"/>
            </a:ln>
          </p:spPr>
          <p:style>
            <a:lnRef idx="2">
              <a:schemeClr val="accent1"/>
            </a:lnRef>
            <a:fillRef idx="0">
              <a:schemeClr val="accent1"/>
            </a:fillRef>
            <a:effectRef idx="1">
              <a:schemeClr val="accent1"/>
            </a:effectRef>
            <a:fontRef idx="minor">
              <a:schemeClr val="tx1"/>
            </a:fontRef>
          </p:style>
        </p:cxnSp>
        <p:pic>
          <p:nvPicPr>
            <p:cNvPr id="55" name="Picture 54" descr="CCG2.jpg"/>
            <p:cNvPicPr>
              <a:picLocks noChangeAspect="1"/>
            </p:cNvPicPr>
            <p:nvPr/>
          </p:nvPicPr>
          <p:blipFill>
            <a:blip r:embed="rId9"/>
            <a:stretch>
              <a:fillRect/>
            </a:stretch>
          </p:blipFill>
          <p:spPr>
            <a:xfrm>
              <a:off x="6477000" y="4724400"/>
              <a:ext cx="1846907" cy="1295400"/>
            </a:xfrm>
            <a:prstGeom prst="rect">
              <a:avLst/>
            </a:prstGeom>
          </p:spPr>
        </p:pic>
      </p:grpSp>
      <p:grpSp>
        <p:nvGrpSpPr>
          <p:cNvPr id="62" name="Group 23"/>
          <p:cNvGrpSpPr>
            <a:grpSpLocks/>
          </p:cNvGrpSpPr>
          <p:nvPr/>
        </p:nvGrpSpPr>
        <p:grpSpPr bwMode="auto">
          <a:xfrm>
            <a:off x="0" y="0"/>
            <a:ext cx="9158431" cy="288600"/>
            <a:chOff x="0" y="0"/>
            <a:chExt cx="10160000" cy="304800"/>
          </a:xfrm>
        </p:grpSpPr>
        <p:pic>
          <p:nvPicPr>
            <p:cNvPr id="63" name="Picture 7" descr="cnsi_logo"/>
            <p:cNvPicPr>
              <a:picLocks noChangeAspect="1" noChangeArrowheads="1"/>
            </p:cNvPicPr>
            <p:nvPr/>
          </p:nvPicPr>
          <p:blipFill>
            <a:blip r:embed="rId10" cstate="print"/>
            <a:srcRect/>
            <a:stretch>
              <a:fillRect/>
            </a:stretch>
          </p:blipFill>
          <p:spPr bwMode="auto">
            <a:xfrm>
              <a:off x="9067800" y="0"/>
              <a:ext cx="1092200" cy="304800"/>
            </a:xfrm>
            <a:prstGeom prst="rect">
              <a:avLst/>
            </a:prstGeom>
            <a:noFill/>
            <a:ln w="9525">
              <a:noFill/>
              <a:miter lim="800000"/>
              <a:headEnd/>
              <a:tailEnd/>
            </a:ln>
          </p:spPr>
        </p:pic>
        <p:sp>
          <p:nvSpPr>
            <p:cNvPr id="64" name="Rectangle 25"/>
            <p:cNvSpPr>
              <a:spLocks noChangeArrowheads="1"/>
            </p:cNvSpPr>
            <p:nvPr/>
          </p:nvSpPr>
          <p:spPr bwMode="auto">
            <a:xfrm>
              <a:off x="0" y="0"/>
              <a:ext cx="9118600" cy="304800"/>
            </a:xfrm>
            <a:prstGeom prst="rect">
              <a:avLst/>
            </a:prstGeom>
            <a:gradFill rotWithShape="1">
              <a:gsLst>
                <a:gs pos="0">
                  <a:srgbClr val="FFBF00"/>
                </a:gs>
                <a:gs pos="10001">
                  <a:srgbClr val="F27300"/>
                </a:gs>
                <a:gs pos="25000">
                  <a:srgbClr val="8F0040"/>
                </a:gs>
                <a:gs pos="50000">
                  <a:srgbClr val="400040"/>
                </a:gs>
                <a:gs pos="80000">
                  <a:srgbClr val="000040"/>
                </a:gs>
                <a:gs pos="100000">
                  <a:srgbClr val="000000"/>
                </a:gs>
              </a:gsLst>
              <a:lin ang="0"/>
            </a:gradFill>
            <a:ln w="25400">
              <a:noFill/>
              <a:round/>
              <a:headEnd/>
              <a:tailEnd/>
            </a:ln>
          </p:spPr>
          <p:txBody>
            <a:bodyPr/>
            <a:lstStyle/>
            <a:p>
              <a:pPr eaLnBrk="0" hangingPunct="0"/>
              <a:endParaRPr lang="en-US"/>
            </a:p>
          </p:txBody>
        </p:sp>
      </p:grpSp>
      <p:pic>
        <p:nvPicPr>
          <p:cNvPr id="65" name="Picture 33" descr="kanerlogo2"/>
          <p:cNvPicPr>
            <a:picLocks noChangeAspect="1" noChangeArrowheads="1"/>
          </p:cNvPicPr>
          <p:nvPr/>
        </p:nvPicPr>
        <p:blipFill>
          <a:blip r:embed="rId11" cstate="print"/>
          <a:srcRect/>
          <a:stretch>
            <a:fillRect/>
          </a:stretch>
        </p:blipFill>
        <p:spPr bwMode="auto">
          <a:xfrm>
            <a:off x="0" y="6248400"/>
            <a:ext cx="1525588" cy="60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3961</TotalTime>
  <Words>5294</Words>
  <Application>Microsoft Office PowerPoint</Application>
  <PresentationFormat>On-screen Show (4:3)</PresentationFormat>
  <Paragraphs>500</Paragraphs>
  <Slides>54</Slides>
  <Notes>53</Notes>
  <HiddenSlides>0</HiddenSlides>
  <MMClips>5</MMClips>
  <ScaleCrop>false</ScaleCrop>
  <HeadingPairs>
    <vt:vector size="4" baseType="variant">
      <vt:variant>
        <vt:lpstr>Design Template</vt:lpstr>
      </vt:variant>
      <vt:variant>
        <vt:i4>1</vt:i4>
      </vt:variant>
      <vt:variant>
        <vt:lpstr>Slide Titles</vt:lpstr>
      </vt:variant>
      <vt:variant>
        <vt:i4>54</vt:i4>
      </vt:variant>
    </vt:vector>
  </HeadingPairs>
  <TitlesOfParts>
    <vt:vector size="5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Solutions of graphene oxide</vt:lpstr>
      <vt:lpstr>A range of applications stemming from graphene oxide</vt:lpstr>
      <vt:lpstr>Slide 15</vt:lpstr>
      <vt:lpstr>Slide 16</vt:lpstr>
      <vt:lpstr>Slide 17</vt:lpstr>
      <vt:lpstr>Slide 18</vt:lpstr>
      <vt:lpstr>Slide 19</vt:lpstr>
      <vt:lpstr>Stenciling with Elastomeric Membranes</vt:lpstr>
      <vt:lpstr>Selective Registration of Graphene sheets</vt:lpstr>
      <vt:lpstr>Slide 22</vt:lpstr>
      <vt:lpstr>Slide 23</vt:lpstr>
      <vt:lpstr>Slide 24</vt:lpstr>
      <vt:lpstr>Slide 25</vt:lpstr>
      <vt:lpstr>Slide 26</vt:lpstr>
      <vt:lpstr>Slide 27</vt:lpstr>
      <vt:lpstr>Slide 28</vt:lpstr>
      <vt:lpstr>Slide 29</vt:lpstr>
      <vt:lpstr>Slide 30</vt:lpstr>
      <vt:lpstr>Photothermal deoxygenation of graphene oxide foam</vt:lpstr>
      <vt:lpstr>Photothermal deoxygenation of graphene oxide</vt:lpstr>
      <vt:lpstr>Fine laser patterning through controlled reduction</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UCLA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Sergey Dubin</dc:creator>
  <cp:lastModifiedBy>Richard Kaner</cp:lastModifiedBy>
  <cp:revision>318</cp:revision>
  <dcterms:created xsi:type="dcterms:W3CDTF">2012-09-14T20:18:00Z</dcterms:created>
  <dcterms:modified xsi:type="dcterms:W3CDTF">2012-09-14T20:19:47Z</dcterms:modified>
</cp:coreProperties>
</file>