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37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200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200A-145D-D94C-936A-72E701AEF1D6}" type="datetimeFigureOut">
              <a:rPr lang="en-US" smtClean="0"/>
              <a:t>5/27/10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0AA8-C14F-6541-A428-3031357B93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9900" y="1395412"/>
            <a:ext cx="9880600" cy="20589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Cu(I</a:t>
            </a:r>
            <a:r>
              <a:rPr lang="en-US" sz="3600" dirty="0" smtClean="0"/>
              <a:t>) based </a:t>
            </a:r>
            <a:r>
              <a:rPr lang="en-US" sz="3600" dirty="0" err="1" smtClean="0"/>
              <a:t>delafossites</a:t>
            </a:r>
            <a:r>
              <a:rPr lang="en-US" sz="3600" dirty="0" smtClean="0"/>
              <a:t> as candidate materials </a:t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en-US" sz="3600" dirty="0" err="1" smtClean="0"/>
              <a:t>p</a:t>
            </a:r>
            <a:r>
              <a:rPr lang="en-US" sz="3600" dirty="0" smtClean="0"/>
              <a:t>-type transparent conducting oxides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05/28/10</a:t>
            </a:r>
          </a:p>
          <a:p>
            <a:r>
              <a:rPr lang="en-US" dirty="0" smtClean="0"/>
              <a:t>Roy </a:t>
            </a:r>
            <a:r>
              <a:rPr lang="en-US" dirty="0" err="1" smtClean="0"/>
              <a:t>Rotstein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500" dirty="0" smtClean="0"/>
              <a:t>Annealing at 900°C increases transparency but reduces conductivity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1503355"/>
            <a:ext cx="5808133" cy="5354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5333" y="1998133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Pre-annealing:  200 S cm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Post-annealing:  1 S cm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Cu(I</a:t>
            </a:r>
            <a:r>
              <a:rPr lang="en-US" dirty="0" smtClean="0"/>
              <a:t>) based </a:t>
            </a:r>
            <a:r>
              <a:rPr lang="en-US" dirty="0" err="1" smtClean="0"/>
              <a:t>delafossites</a:t>
            </a:r>
            <a:r>
              <a:rPr lang="en-US" dirty="0" smtClean="0"/>
              <a:t> are the leading candidate materials for </a:t>
            </a:r>
            <a:r>
              <a:rPr lang="en-US" dirty="0" err="1" smtClean="0"/>
              <a:t>p</a:t>
            </a:r>
            <a:r>
              <a:rPr lang="en-US" dirty="0" smtClean="0"/>
              <a:t>-type TCO</a:t>
            </a:r>
          </a:p>
          <a:p>
            <a:r>
              <a:rPr lang="en-US" dirty="0" smtClean="0"/>
              <a:t>Origin of </a:t>
            </a:r>
            <a:r>
              <a:rPr lang="en-US" dirty="0" err="1" smtClean="0"/>
              <a:t>p</a:t>
            </a:r>
            <a:r>
              <a:rPr lang="en-US" dirty="0" smtClean="0"/>
              <a:t>-type behavior </a:t>
            </a:r>
            <a:r>
              <a:rPr lang="en-US" dirty="0" err="1" smtClean="0"/>
              <a:t>unkown</a:t>
            </a:r>
            <a:r>
              <a:rPr lang="en-US" dirty="0" smtClean="0"/>
              <a:t> for </a:t>
            </a:r>
            <a:r>
              <a:rPr lang="en-US" dirty="0" err="1" smtClean="0"/>
              <a:t>undoped</a:t>
            </a:r>
            <a:r>
              <a:rPr lang="en-US" dirty="0" smtClean="0"/>
              <a:t> compounds</a:t>
            </a:r>
          </a:p>
          <a:p>
            <a:r>
              <a:rPr lang="en-US" dirty="0" smtClean="0"/>
              <a:t>Tradeoff between transparency and conductivity in doped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ITO widely used in electronic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49" y="1562100"/>
            <a:ext cx="29718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3975655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894" y="4343400"/>
            <a:ext cx="2704561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562100"/>
            <a:ext cx="3133532" cy="19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742" y="2032000"/>
            <a:ext cx="2363258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843057" cy="589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</a:t>
            </a:r>
            <a:r>
              <a:rPr lang="en-US" dirty="0" err="1" smtClean="0"/>
              <a:t>p</a:t>
            </a:r>
            <a:r>
              <a:rPr lang="en-US" dirty="0" smtClean="0"/>
              <a:t>-type TCO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charges (holes) act as charge carriers</a:t>
            </a:r>
          </a:p>
          <a:p>
            <a:r>
              <a:rPr lang="en-US" dirty="0" err="1" smtClean="0"/>
              <a:t>Bandgap</a:t>
            </a:r>
            <a:r>
              <a:rPr lang="en-US" dirty="0" smtClean="0"/>
              <a:t> must be greater than 3eV to avoid absorption in the visible spectrum</a:t>
            </a:r>
          </a:p>
          <a:p>
            <a:r>
              <a:rPr lang="en-US" dirty="0" smtClean="0"/>
              <a:t>Localization of upper edge of valence band to oxides results in low hole mobility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703" y="0"/>
            <a:ext cx="9872133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Structural characteristics of </a:t>
            </a:r>
            <a:r>
              <a:rPr lang="en-US" sz="3500" dirty="0" smtClean="0"/>
              <a:t>CuMO</a:t>
            </a:r>
            <a:r>
              <a:rPr lang="en-US" sz="3500" baseline="-25000" dirty="0" smtClean="0"/>
              <a:t>2</a:t>
            </a:r>
            <a:r>
              <a:rPr lang="en-US" sz="3500" dirty="0"/>
              <a:t> </a:t>
            </a:r>
            <a:r>
              <a:rPr lang="en-US" sz="3500" dirty="0" err="1" smtClean="0"/>
              <a:t>delafossites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591" y="1740972"/>
            <a:ext cx="2427409" cy="3319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9653" y="5060434"/>
            <a:ext cx="181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Gabriel </a:t>
            </a:r>
            <a:r>
              <a:rPr lang="en-US" dirty="0" err="1" smtClean="0"/>
              <a:t>Delafosse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8786"/>
            <a:ext cx="5845818" cy="3665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5818" y="2699327"/>
            <a:ext cx="646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M</a:t>
            </a:r>
            <a:r>
              <a:rPr lang="en-US" sz="2500" baseline="30000" dirty="0" smtClean="0"/>
              <a:t>3</a:t>
            </a:r>
            <a:r>
              <a:rPr lang="en-US" baseline="30000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0577" y="3533032"/>
            <a:ext cx="8252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Cu(I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5454972" y="4294909"/>
            <a:ext cx="11035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oxygen</a:t>
            </a:r>
            <a:endParaRPr lang="en-US" sz="2500" dirty="0"/>
          </a:p>
        </p:txBody>
      </p:sp>
      <p:sp>
        <p:nvSpPr>
          <p:cNvPr id="11" name="Left Arrow 10"/>
          <p:cNvSpPr/>
          <p:nvPr/>
        </p:nvSpPr>
        <p:spPr>
          <a:xfrm>
            <a:off x="5454972" y="2772063"/>
            <a:ext cx="359418" cy="14547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664364" y="3694607"/>
            <a:ext cx="356213" cy="2077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flipV="1">
            <a:off x="5020577" y="4433456"/>
            <a:ext cx="465823" cy="1393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57867" y="6049757"/>
            <a:ext cx="196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Group:  R3m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3641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 design of a </a:t>
            </a:r>
            <a:r>
              <a:rPr lang="en-US" dirty="0" err="1" smtClean="0"/>
              <a:t>p</a:t>
            </a:r>
            <a:r>
              <a:rPr lang="en-US" dirty="0" smtClean="0"/>
              <a:t>-type </a:t>
            </a:r>
            <a:r>
              <a:rPr lang="en-US" dirty="0" err="1" smtClean="0"/>
              <a:t>delafossite</a:t>
            </a:r>
            <a:r>
              <a:rPr lang="en-US" dirty="0" smtClean="0"/>
              <a:t> TCO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Covalent bonding behavior between </a:t>
            </a:r>
            <a:r>
              <a:rPr lang="en-US" dirty="0" err="1" smtClean="0"/>
              <a:t>cation</a:t>
            </a:r>
            <a:r>
              <a:rPr lang="en-US" dirty="0" smtClean="0"/>
              <a:t> and oxide helps reduce localization of 2p electrons from oxide</a:t>
            </a:r>
          </a:p>
          <a:p>
            <a:r>
              <a:rPr lang="en-US" dirty="0" err="1" smtClean="0"/>
              <a:t>Cation</a:t>
            </a:r>
            <a:r>
              <a:rPr lang="en-US" dirty="0" smtClean="0"/>
              <a:t> must have a closed electronic shell</a:t>
            </a:r>
          </a:p>
          <a:p>
            <a:pPr lvl="1"/>
            <a:r>
              <a:rPr lang="en-US" dirty="0" smtClean="0"/>
              <a:t>Avoid coloration from intra-atomic excitation</a:t>
            </a:r>
          </a:p>
          <a:p>
            <a:pPr lvl="1"/>
            <a:r>
              <a:rPr lang="en-US" dirty="0" smtClean="0"/>
              <a:t>Energy level must be comparable to 2p electrons from oxides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6436"/>
            <a:ext cx="8229600" cy="1143000"/>
          </a:xfrm>
        </p:spPr>
        <p:txBody>
          <a:bodyPr/>
          <a:lstStyle/>
          <a:p>
            <a:r>
              <a:rPr lang="en-US" dirty="0" smtClean="0"/>
              <a:t>CuAlO</a:t>
            </a:r>
            <a:r>
              <a:rPr lang="en-US" baseline="-25000" dirty="0" smtClean="0"/>
              <a:t>2</a:t>
            </a:r>
            <a:r>
              <a:rPr lang="en-US" dirty="0" smtClean="0"/>
              <a:t> optically transparent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3600" y="6126163"/>
            <a:ext cx="782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Kawazoe, </a:t>
            </a:r>
            <a:r>
              <a:rPr lang="en-US" dirty="0" smtClean="0"/>
              <a:t>Hiroshi; et al. </a:t>
            </a:r>
            <a:r>
              <a:rPr lang="en-US" dirty="0"/>
              <a:t>"P-type Electrical Conduction in Transparent Thin Films of CuAlO2." </a:t>
            </a:r>
            <a:r>
              <a:rPr lang="en-US" i="1" dirty="0"/>
              <a:t>Nature 389 (1997): 939-42.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6564"/>
            <a:ext cx="5287433" cy="506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0667" y="2506133"/>
            <a:ext cx="2326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= 3.5 </a:t>
            </a:r>
            <a:r>
              <a:rPr lang="en-US" dirty="0" err="1" smtClean="0"/>
              <a:t>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Film thickness:  500nm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6342" y="0"/>
            <a:ext cx="9889067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CuAlO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exhibits </a:t>
            </a:r>
            <a:r>
              <a:rPr lang="en-US" sz="3000" dirty="0" err="1" smtClean="0"/>
              <a:t>semiconductive</a:t>
            </a:r>
            <a:r>
              <a:rPr lang="en-US" sz="3000" dirty="0" smtClean="0"/>
              <a:t> temperature dependence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258059" cy="5508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4372" y="2760133"/>
            <a:ext cx="4329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Conductivity at room temperature:  0.095 S/cm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814372" y="3759200"/>
            <a:ext cx="3089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 density:  1.3 * 10</a:t>
            </a:r>
            <a:r>
              <a:rPr lang="en-US" baseline="30000" dirty="0" smtClean="0"/>
              <a:t>17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</a:p>
          <a:p>
            <a:endParaRPr lang="en-US" dirty="0" smtClean="0"/>
          </a:p>
          <a:p>
            <a:r>
              <a:rPr lang="en-US" dirty="0" smtClean="0"/>
              <a:t>Hole mobility:  10.4 cm</a:t>
            </a:r>
            <a:r>
              <a:rPr lang="en-US" baseline="30000" dirty="0" smtClean="0"/>
              <a:t>2-</a:t>
            </a:r>
            <a:r>
              <a:rPr lang="en-US" dirty="0" smtClean="0"/>
              <a:t>V</a:t>
            </a:r>
            <a:r>
              <a:rPr lang="en-US" baseline="30000" dirty="0" smtClean="0"/>
              <a:t>1</a:t>
            </a:r>
            <a:r>
              <a:rPr lang="en-US" dirty="0" smtClean="0"/>
              <a:t>s</a:t>
            </a:r>
            <a:r>
              <a:rPr lang="en-US" baseline="30000" dirty="0" smtClean="0"/>
              <a:t>-1 </a:t>
            </a:r>
          </a:p>
          <a:p>
            <a:endParaRPr lang="en-US" dirty="0" smtClean="0"/>
          </a:p>
          <a:p>
            <a:r>
              <a:rPr lang="en-US" dirty="0" err="1" smtClean="0"/>
              <a:t>Seebeck</a:t>
            </a:r>
            <a:r>
              <a:rPr lang="en-US" dirty="0" smtClean="0"/>
              <a:t> coefficient:  183</a:t>
            </a:r>
            <a:r>
              <a:rPr lang="en-US" b="1" dirty="0" smtClean="0"/>
              <a:t>μ</a:t>
            </a:r>
            <a:r>
              <a:rPr lang="en-US" dirty="0" smtClean="0"/>
              <a:t>VK</a:t>
            </a:r>
            <a:r>
              <a:rPr lang="en-US" baseline="30000" dirty="0" smtClean="0"/>
              <a:t>-1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Doping with divalent </a:t>
            </a:r>
            <a:r>
              <a:rPr lang="en-US" sz="3000" dirty="0" err="1" smtClean="0"/>
              <a:t>cations</a:t>
            </a:r>
            <a:r>
              <a:rPr lang="en-US" sz="3000" dirty="0" smtClean="0"/>
              <a:t> increases conductivity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889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Nagarajan</a:t>
            </a:r>
            <a:r>
              <a:rPr lang="en-US" dirty="0"/>
              <a:t>, R., A. D. </a:t>
            </a:r>
            <a:r>
              <a:rPr lang="en-US" dirty="0" err="1"/>
              <a:t>Draeseke</a:t>
            </a:r>
            <a:r>
              <a:rPr lang="en-US" dirty="0"/>
              <a:t>, A. W. Sleight, and J. Tate. "P-type Conductivity in CuCr1-xMgxO2 Films and Powders." </a:t>
            </a:r>
            <a:r>
              <a:rPr lang="en-US" i="1" dirty="0"/>
              <a:t>Journal of Applied Physics 89.12 (2001): 8022-025.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921619"/>
            <a:ext cx="5198534" cy="490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5200" y="2218267"/>
            <a:ext cx="300920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Film Thickness:  250nm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Conductivity at </a:t>
            </a:r>
          </a:p>
          <a:p>
            <a:r>
              <a:rPr lang="en-US" dirty="0" smtClean="0"/>
              <a:t>room temperature: 200 S cm</a:t>
            </a:r>
            <a:r>
              <a:rPr lang="en-US" baseline="30000" dirty="0" smtClean="0"/>
              <a:t>-1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353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Cu(I) based delafossites as candidate materials  for p-type transparent conducting oxides</vt:lpstr>
      <vt:lpstr>ITO widely used in electronic devices</vt:lpstr>
      <vt:lpstr>Slide 3</vt:lpstr>
      <vt:lpstr>Considerations for p-type TCO</vt:lpstr>
      <vt:lpstr>Structural characteristics of CuMO2 delafossites</vt:lpstr>
      <vt:lpstr>Rational design of a p-type delafossite TCO</vt:lpstr>
      <vt:lpstr>CuAlO2 optically transparent</vt:lpstr>
      <vt:lpstr> CuAlO2 exhibits semiconductive temperature dependence</vt:lpstr>
      <vt:lpstr>Doping with divalent cations increases conductivity</vt:lpstr>
      <vt:lpstr>Annealing at 900°C increases transparency but reduces conductivity</vt:lpstr>
      <vt:lpstr>Conclusions </vt:lpstr>
    </vt:vector>
  </TitlesOfParts>
  <Company>Univ. California, Santa Barbara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 Rotstein</dc:creator>
  <cp:lastModifiedBy>Roy Rotstein</cp:lastModifiedBy>
  <cp:revision>14</cp:revision>
  <dcterms:created xsi:type="dcterms:W3CDTF">2010-05-28T02:09:37Z</dcterms:created>
  <dcterms:modified xsi:type="dcterms:W3CDTF">2010-05-28T23:48:13Z</dcterms:modified>
</cp:coreProperties>
</file>