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D8FB-F163-464F-AD87-F61F3B11E416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2206-6F30-445D-A286-B311E0882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Wurtzite</a:t>
            </a:r>
            <a:r>
              <a:rPr lang="en-US" baseline="0" dirty="0" smtClean="0"/>
              <a:t> structure with Ca2+ layers intercalated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2206-6F30-445D-A286-B311E08824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9871-09C3-42B1-A3B0-4A271EE8C331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ACDF-2231-49F8-B6FB-E7841BD45741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1C36-EDE8-4720-AA65-BBFFA5ADD468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78FA-D52D-4749-8360-0EB23C975F0C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099A-DF2F-4C8C-9C84-DA41DEBEF644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A9DB-D250-4537-91D7-674032EAA671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95A8-0E0F-49AE-8B95-F016B2757434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1995-D05D-41C6-8C51-38D7350D8DA6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8E2-4721-4A47-96D6-A3ED9AC198C0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5B83-0924-483E-BA91-7EFE2C7F3314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CD51-6EDE-425E-8065-1456D3687628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7586-837C-447E-A346-79F98E19CFF4}" type="datetime1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7D7-2176-409F-B30C-4D5A1519C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Zintl</a:t>
            </a:r>
            <a:r>
              <a:rPr lang="en-US" sz="4000" dirty="0" smtClean="0"/>
              <a:t>-Based </a:t>
            </a:r>
            <a:r>
              <a:rPr lang="en-US" sz="4000" dirty="0" smtClean="0"/>
              <a:t>Materials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For</a:t>
            </a:r>
            <a:r>
              <a:rPr lang="en-US" sz="4000" dirty="0" smtClean="0"/>
              <a:t> </a:t>
            </a:r>
            <a:r>
              <a:rPr lang="en-US" sz="4000" dirty="0" err="1" smtClean="0"/>
              <a:t>Thermoelectrics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286G Final </a:t>
            </a:r>
            <a:r>
              <a:rPr lang="en-US" sz="2800" dirty="0" smtClean="0"/>
              <a:t>Presentation, 5-26-2010</a:t>
            </a:r>
          </a:p>
          <a:p>
            <a:r>
              <a:rPr lang="en-US" sz="2800" dirty="0" smtClean="0"/>
              <a:t>Brett Compton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Ca11GaSb9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t="9111" r="22619" b="10889"/>
          <a:stretch>
            <a:fillRect/>
          </a:stretch>
        </p:blipFill>
        <p:spPr>
          <a:xfrm>
            <a:off x="2971800" y="1656945"/>
            <a:ext cx="3124200" cy="2991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8743" y="39624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</a:t>
            </a:r>
            <a:r>
              <a:rPr lang="en-US" sz="1400" baseline="-25000" dirty="0" smtClean="0"/>
              <a:t>11</a:t>
            </a:r>
            <a:r>
              <a:rPr lang="en-US" sz="1400" dirty="0" smtClean="0"/>
              <a:t>GaSb</a:t>
            </a:r>
            <a:r>
              <a:rPr lang="en-US" sz="1400" baseline="-25000" dirty="0" smtClean="0"/>
              <a:t>9</a:t>
            </a:r>
            <a:endParaRPr lang="en-US" sz="1400" baseline="-25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45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</a:t>
            </a:r>
            <a:r>
              <a:rPr lang="en-US" sz="2400" dirty="0" err="1" smtClean="0"/>
              <a:t>Zintl</a:t>
            </a:r>
            <a:r>
              <a:rPr lang="en-US" sz="2400" dirty="0" smtClean="0"/>
              <a:t>-based </a:t>
            </a:r>
            <a:r>
              <a:rPr lang="en-US" sz="2400" dirty="0" err="1" smtClean="0"/>
              <a:t>Thermoelectrics</a:t>
            </a:r>
            <a:endParaRPr lang="en-US" sz="2400" baseline="-25000" dirty="0"/>
          </a:p>
        </p:txBody>
      </p:sp>
      <p:pic>
        <p:nvPicPr>
          <p:cNvPr id="6" name="Picture 5" descr="Skutterudite.tif"/>
          <p:cNvPicPr>
            <a:picLocks noChangeAspect="1"/>
          </p:cNvPicPr>
          <p:nvPr/>
        </p:nvPicPr>
        <p:blipFill>
          <a:blip r:embed="rId2" cstate="print"/>
          <a:srcRect l="25000" t="16222" r="26190" b="18000"/>
          <a:stretch>
            <a:fillRect/>
          </a:stretch>
        </p:blipFill>
        <p:spPr>
          <a:xfrm>
            <a:off x="685800" y="685800"/>
            <a:ext cx="2448697" cy="22098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09600"/>
            <a:ext cx="2392594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281940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Skutterudite</a:t>
            </a:r>
            <a:r>
              <a:rPr lang="en-US" dirty="0" smtClean="0"/>
              <a:t>: CoSb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Snyder and </a:t>
            </a:r>
            <a:r>
              <a:rPr lang="en-US" sz="1200" dirty="0" err="1" smtClean="0"/>
              <a:t>Toberer</a:t>
            </a:r>
            <a:r>
              <a:rPr lang="en-US" sz="1200" dirty="0" smtClean="0"/>
              <a:t>, 2008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43600" y="609600"/>
            <a:ext cx="2933700" cy="2609850"/>
            <a:chOff x="5943600" y="609600"/>
            <a:chExt cx="2933700" cy="260985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609600"/>
              <a:ext cx="2933700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019800" y="6096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" y="3429000"/>
            <a:ext cx="2933700" cy="2628900"/>
            <a:chOff x="457200" y="3429000"/>
            <a:chExt cx="2933700" cy="2628900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429000"/>
              <a:ext cx="29337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57200" y="34290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36707" y="61838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14-1-11: Yb</a:t>
            </a:r>
            <a:r>
              <a:rPr lang="en-US" baseline="-25000" dirty="0" smtClean="0"/>
              <a:t>14</a:t>
            </a:r>
            <a:r>
              <a:rPr lang="en-US" dirty="0" smtClean="0"/>
              <a:t>MnSb</a:t>
            </a:r>
            <a:r>
              <a:rPr lang="en-US" baseline="-25000" dirty="0" smtClean="0"/>
              <a:t>11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733800" y="3352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505200"/>
            <a:ext cx="2743200" cy="2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86727"/>
            <a:ext cx="3195637" cy="24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990361" y="6581001"/>
            <a:ext cx="1553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Kauzlarich</a:t>
            </a:r>
            <a:r>
              <a:rPr lang="en-US" sz="1200" dirty="0" smtClean="0"/>
              <a:t> et al., 2007</a:t>
            </a:r>
            <a:endParaRPr lang="en-US" sz="1200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092" y="643070"/>
            <a:ext cx="2286869" cy="226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48201" y="25908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Filled</a:t>
            </a:r>
            <a:endParaRPr lang="en-US" sz="1400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85800"/>
            <a:ext cx="6248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</a:rPr>
              <a:t>Bell, L. E. (2008). Cooling, heating, generating power, and recovering waste heat with thermoelectric systems. </a:t>
            </a:r>
            <a:r>
              <a:rPr lang="en-US" sz="1400" i="1" dirty="0" smtClean="0">
                <a:latin typeface="Times New Roman"/>
              </a:rPr>
              <a:t>Science (New York, N.Y.), 321(5895), 1457-61.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10.1126/science.1158899.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err="1" smtClean="0">
                <a:latin typeface="Times New Roman"/>
              </a:rPr>
              <a:t>Gascoin</a:t>
            </a:r>
            <a:r>
              <a:rPr lang="en-US" sz="1400" dirty="0" smtClean="0">
                <a:latin typeface="Times New Roman"/>
              </a:rPr>
              <a:t>, F., </a:t>
            </a:r>
            <a:r>
              <a:rPr lang="en-US" sz="1400" dirty="0" err="1" smtClean="0">
                <a:latin typeface="Times New Roman"/>
              </a:rPr>
              <a:t>Ottensmann</a:t>
            </a:r>
            <a:r>
              <a:rPr lang="en-US" sz="1400" dirty="0" smtClean="0">
                <a:latin typeface="Times New Roman"/>
              </a:rPr>
              <a:t>, S., Stark, D., </a:t>
            </a:r>
            <a:r>
              <a:rPr lang="en-US" sz="1400" dirty="0" err="1" smtClean="0">
                <a:latin typeface="Times New Roman"/>
              </a:rPr>
              <a:t>Haïle</a:t>
            </a:r>
            <a:r>
              <a:rPr lang="en-US" sz="1400" dirty="0" smtClean="0">
                <a:latin typeface="Times New Roman"/>
              </a:rPr>
              <a:t>, S. M., &amp; Snyder, G. J. (2005). </a:t>
            </a:r>
            <a:r>
              <a:rPr lang="en-US" sz="1400" dirty="0" err="1" smtClean="0">
                <a:latin typeface="Times New Roman"/>
              </a:rPr>
              <a:t>Zintl</a:t>
            </a:r>
            <a:r>
              <a:rPr lang="en-US" sz="1400" dirty="0" smtClean="0">
                <a:latin typeface="Times New Roman"/>
              </a:rPr>
              <a:t> Phases as Thermoelectric Materials: Tuned Transport Properties of the Compounds CaxYb1-xZn2Sb2. </a:t>
            </a:r>
            <a:r>
              <a:rPr lang="en-US" sz="1400" i="1" dirty="0" smtClean="0">
                <a:latin typeface="Times New Roman"/>
              </a:rPr>
              <a:t>Advanced Functional Materials, 15(11), 1860-1864.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10.1002/adfm.200500043.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err="1" smtClean="0">
                <a:latin typeface="Times New Roman"/>
              </a:rPr>
              <a:t>Kauzlarich</a:t>
            </a:r>
            <a:r>
              <a:rPr lang="en-US" sz="1400" dirty="0" smtClean="0">
                <a:latin typeface="Times New Roman"/>
              </a:rPr>
              <a:t>, S. M., Brown, S. R., &amp; Snyder, G. J. (2007). </a:t>
            </a:r>
            <a:r>
              <a:rPr lang="en-US" sz="1400" dirty="0" err="1" smtClean="0">
                <a:latin typeface="Times New Roman"/>
              </a:rPr>
              <a:t>Zintl</a:t>
            </a:r>
            <a:r>
              <a:rPr lang="en-US" sz="1400" dirty="0" smtClean="0">
                <a:latin typeface="Times New Roman"/>
              </a:rPr>
              <a:t> phases for thermoelectric devices. </a:t>
            </a:r>
            <a:r>
              <a:rPr lang="en-US" sz="1400" i="1" dirty="0" smtClean="0">
                <a:latin typeface="Times New Roman"/>
              </a:rPr>
              <a:t>Dalton transactions (Cambridge, England : 2003), (21), 2099-107.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10.1039/b702266b.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err="1" smtClean="0">
                <a:latin typeface="Times New Roman"/>
              </a:rPr>
              <a:t>Nesper</a:t>
            </a:r>
            <a:r>
              <a:rPr lang="en-US" sz="1400" dirty="0" smtClean="0">
                <a:latin typeface="Times New Roman"/>
              </a:rPr>
              <a:t>, R. (1990). Structure and chemical bonding in </a:t>
            </a:r>
            <a:r>
              <a:rPr lang="en-US" sz="1400" dirty="0" err="1" smtClean="0">
                <a:latin typeface="Times New Roman"/>
              </a:rPr>
              <a:t>zintl</a:t>
            </a:r>
            <a:r>
              <a:rPr lang="en-US" sz="1400" dirty="0" smtClean="0">
                <a:latin typeface="Times New Roman"/>
              </a:rPr>
              <a:t>-phases containing lithium. </a:t>
            </a:r>
            <a:r>
              <a:rPr lang="en-US" sz="1400" i="1" dirty="0" smtClean="0">
                <a:latin typeface="Times New Roman"/>
              </a:rPr>
              <a:t>Progress in Solid State Chemistry, 20(1), 1-45.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10.1016/0079-6786(90)90006-2.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smtClean="0">
                <a:latin typeface="Times New Roman"/>
              </a:rPr>
              <a:t>Sales</a:t>
            </a:r>
            <a:r>
              <a:rPr lang="en-US" sz="1400" dirty="0" smtClean="0">
                <a:latin typeface="Times New Roman"/>
              </a:rPr>
              <a:t>, B. C., Jin, R., &amp; </a:t>
            </a:r>
            <a:r>
              <a:rPr lang="en-US" sz="1400" dirty="0" err="1" smtClean="0">
                <a:latin typeface="Times New Roman"/>
              </a:rPr>
              <a:t>Mandrus</a:t>
            </a:r>
            <a:r>
              <a:rPr lang="en-US" sz="1400" dirty="0" smtClean="0">
                <a:latin typeface="Times New Roman"/>
              </a:rPr>
              <a:t>, D. (2008). </a:t>
            </a:r>
            <a:r>
              <a:rPr lang="en-US" sz="1400" dirty="0" err="1" smtClean="0">
                <a:latin typeface="Times New Roman"/>
              </a:rPr>
              <a:t>Zintl</a:t>
            </a:r>
            <a:r>
              <a:rPr lang="en-US" sz="1400" dirty="0" smtClean="0">
                <a:latin typeface="Times New Roman"/>
              </a:rPr>
              <a:t> Compounds : From Power Generation To The Anomalous Hall Effect. </a:t>
            </a:r>
            <a:r>
              <a:rPr lang="en-US" sz="1400" i="1" dirty="0" smtClean="0">
                <a:latin typeface="Times New Roman"/>
              </a:rPr>
              <a:t>Quantum, (</a:t>
            </a:r>
            <a:r>
              <a:rPr lang="en-US" sz="1400" i="1" dirty="0" err="1" smtClean="0">
                <a:latin typeface="Times New Roman"/>
              </a:rPr>
              <a:t>Skutterudite</a:t>
            </a:r>
            <a:r>
              <a:rPr lang="en-US" sz="1400" i="1" dirty="0" smtClean="0">
                <a:latin typeface="Times New Roman"/>
              </a:rPr>
              <a:t> 2007), 48-53.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smtClean="0">
                <a:latin typeface="Times New Roman"/>
              </a:rPr>
              <a:t>Snyder</a:t>
            </a:r>
            <a:r>
              <a:rPr lang="en-US" sz="1400" dirty="0" smtClean="0">
                <a:latin typeface="Times New Roman"/>
              </a:rPr>
              <a:t>, G. J., &amp; </a:t>
            </a:r>
            <a:r>
              <a:rPr lang="en-US" sz="1400" dirty="0" err="1" smtClean="0">
                <a:latin typeface="Times New Roman"/>
              </a:rPr>
              <a:t>Toberer</a:t>
            </a:r>
            <a:r>
              <a:rPr lang="en-US" sz="1400" dirty="0" smtClean="0">
                <a:latin typeface="Times New Roman"/>
              </a:rPr>
              <a:t>, E. S. (2008). Complex thermoelectric materials. </a:t>
            </a:r>
            <a:r>
              <a:rPr lang="en-US" sz="1400" i="1" dirty="0" smtClean="0">
                <a:latin typeface="Times New Roman"/>
              </a:rPr>
              <a:t>Nature materials, 7(2), 105-14.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10.1038/nmat2090.</a:t>
            </a:r>
          </a:p>
          <a:p>
            <a:endParaRPr lang="en-US" sz="1400" dirty="0" smtClean="0">
              <a:latin typeface="Times New Roman"/>
            </a:endParaRPr>
          </a:p>
          <a:p>
            <a:r>
              <a:rPr lang="en-US" sz="1400" dirty="0" err="1" smtClean="0">
                <a:latin typeface="Times New Roman"/>
              </a:rPr>
              <a:t>Toberer</a:t>
            </a:r>
            <a:r>
              <a:rPr lang="en-US" sz="1400" dirty="0" smtClean="0">
                <a:latin typeface="Times New Roman"/>
              </a:rPr>
              <a:t>, E. S., May, A. F., &amp; Snyder, G. J. (2010). </a:t>
            </a:r>
            <a:r>
              <a:rPr lang="en-US" sz="1400" dirty="0" err="1" smtClean="0">
                <a:latin typeface="Times New Roman"/>
              </a:rPr>
              <a:t>Zintl</a:t>
            </a:r>
            <a:r>
              <a:rPr lang="en-US" sz="1400" dirty="0" smtClean="0">
                <a:latin typeface="Times New Roman"/>
              </a:rPr>
              <a:t> Chemistry for Designing High Efficiency Thermoelectric Materials † ‡. </a:t>
            </a:r>
            <a:r>
              <a:rPr lang="en-US" sz="1400" i="1" dirty="0" smtClean="0">
                <a:latin typeface="Times New Roman"/>
              </a:rPr>
              <a:t>Chemistry of Materials, 22(3), 624-634. </a:t>
            </a:r>
            <a:r>
              <a:rPr lang="en-US" sz="1400" i="1" dirty="0" err="1" smtClean="0">
                <a:latin typeface="Times New Roman"/>
              </a:rPr>
              <a:t>doi</a:t>
            </a:r>
            <a:r>
              <a:rPr lang="en-US" sz="1400" i="1" dirty="0" smtClean="0">
                <a:latin typeface="Times New Roman"/>
              </a:rPr>
              <a:t>: 10.1021/cm901956r.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6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References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87740"/>
            <a:ext cx="4114800" cy="54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18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Thermoelectric Concept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Snyder and </a:t>
            </a:r>
            <a:r>
              <a:rPr lang="en-US" sz="1200" dirty="0" err="1" smtClean="0"/>
              <a:t>Toberer</a:t>
            </a:r>
            <a:r>
              <a:rPr lang="en-US" sz="1200" dirty="0" smtClean="0"/>
              <a:t>, 2008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81600" y="657225"/>
            <a:ext cx="3381375" cy="2390775"/>
            <a:chOff x="5229225" y="609600"/>
            <a:chExt cx="3381375" cy="23907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8D6"/>
                </a:clrFrom>
                <a:clrTo>
                  <a:srgbClr val="F7F8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9225" y="609600"/>
              <a:ext cx="338137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257800" y="609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7300" y="3429000"/>
            <a:ext cx="3076575" cy="2857500"/>
            <a:chOff x="5229225" y="3352800"/>
            <a:chExt cx="3076575" cy="28575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7F8D6"/>
                </a:clrFrom>
                <a:clrTo>
                  <a:srgbClr val="F7F8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9225" y="3352800"/>
              <a:ext cx="30765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102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77000" y="6581001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Bell, 2008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62400" cy="36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Material Property Requirements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056" y="1897856"/>
            <a:ext cx="2369344" cy="8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743200"/>
            <a:ext cx="12858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276600"/>
            <a:ext cx="1262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4206" y="4098131"/>
            <a:ext cx="1702594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914400"/>
            <a:ext cx="305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Figure of Merit: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64167" y="213812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Seebeck</a:t>
            </a:r>
            <a:r>
              <a:rPr lang="en-US" dirty="0" smtClean="0"/>
              <a:t> Coefficient: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754868"/>
            <a:ext cx="23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Conductivity: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28826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Conductivity: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773269"/>
            <a:ext cx="250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 Contribution</a:t>
            </a:r>
          </a:p>
          <a:p>
            <a:r>
              <a:rPr lang="en-US" dirty="0" smtClean="0"/>
              <a:t>to Thermal Conductivity: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449669"/>
            <a:ext cx="675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TE materials need tunable carrier concentrations</a:t>
            </a:r>
          </a:p>
          <a:p>
            <a:r>
              <a:rPr lang="en-US" dirty="0" smtClean="0"/>
              <a:t>and low lattice thermal conductivity: “Electron crystal – phonon glass”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Snyder and </a:t>
            </a:r>
            <a:r>
              <a:rPr lang="en-US" sz="1200" dirty="0" err="1" smtClean="0"/>
              <a:t>Toberer</a:t>
            </a:r>
            <a:r>
              <a:rPr lang="en-US" sz="1200" dirty="0" smtClean="0"/>
              <a:t>, 2008</a:t>
            </a:r>
            <a:endParaRPr lang="en-US" sz="12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Equation" r:id="rId8" imgW="114120" imgH="215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24400" y="685800"/>
          <a:ext cx="1339273" cy="762000"/>
        </p:xfrm>
        <a:graphic>
          <a:graphicData uri="http://schemas.openxmlformats.org/presentationml/2006/ole">
            <p:oleObj spid="_x0000_s2052" name="Equation" r:id="rId9" imgW="736560" imgH="419040" progId="Equation.3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3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Are </a:t>
            </a:r>
            <a:r>
              <a:rPr lang="en-US" sz="2400" dirty="0" err="1" smtClean="0"/>
              <a:t>Zintl</a:t>
            </a:r>
            <a:r>
              <a:rPr lang="en-US" sz="2400" dirty="0" smtClean="0"/>
              <a:t> Materials?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421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Valence balanced </a:t>
            </a:r>
            <a:r>
              <a:rPr lang="en-US" dirty="0" err="1" smtClean="0"/>
              <a:t>intermetallic</a:t>
            </a:r>
            <a:r>
              <a:rPr lang="en-US" dirty="0" smtClean="0"/>
              <a:t> compounds</a:t>
            </a:r>
            <a:endParaRPr lang="en-US" dirty="0" smtClean="0"/>
          </a:p>
          <a:p>
            <a:r>
              <a:rPr lang="en-US" dirty="0" smtClean="0"/>
              <a:t>with ionic and covalent bonding character.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324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81001"/>
            <a:ext cx="1006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Nesper</a:t>
            </a:r>
            <a:r>
              <a:rPr lang="en-US" sz="1200" dirty="0" smtClean="0"/>
              <a:t>, 1990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648200"/>
            <a:ext cx="4051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Typically:  AX</a:t>
            </a:r>
            <a:r>
              <a:rPr lang="en-US" baseline="-25000" dirty="0" smtClean="0"/>
              <a:t>s</a:t>
            </a:r>
            <a:r>
              <a:rPr lang="en-US" dirty="0" smtClean="0"/>
              <a:t>	A: Group 1 or 2 metal</a:t>
            </a:r>
          </a:p>
          <a:p>
            <a:r>
              <a:rPr lang="en-US" dirty="0" smtClean="0"/>
              <a:t>		X: </a:t>
            </a:r>
            <a:r>
              <a:rPr lang="en-US" dirty="0" smtClean="0"/>
              <a:t>Semi-metal</a:t>
            </a:r>
            <a:endParaRPr lang="en-US" dirty="0" smtClean="0"/>
          </a:p>
          <a:p>
            <a:r>
              <a:rPr lang="en-US" dirty="0" smtClean="0"/>
              <a:t>2.  Semiconducting</a:t>
            </a:r>
          </a:p>
          <a:p>
            <a:r>
              <a:rPr lang="en-US" dirty="0" smtClean="0"/>
              <a:t>3.  </a:t>
            </a:r>
            <a:r>
              <a:rPr lang="en-US" dirty="0" smtClean="0"/>
              <a:t>Diamagnetic</a:t>
            </a:r>
            <a:endParaRPr lang="en-US" dirty="0" smtClean="0"/>
          </a:p>
          <a:p>
            <a:r>
              <a:rPr lang="en-US" dirty="0" smtClean="0"/>
              <a:t>4.  X – X bonding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4495800"/>
            <a:ext cx="38302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Zintl-Klemm</a:t>
            </a:r>
            <a:r>
              <a:rPr lang="en-US" b="1" dirty="0" smtClean="0"/>
              <a:t> Concept: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is </a:t>
            </a:r>
            <a:r>
              <a:rPr lang="en-US" dirty="0" smtClean="0"/>
              <a:t>complete </a:t>
            </a:r>
            <a:r>
              <a:rPr lang="en-US" dirty="0" smtClean="0"/>
              <a:t>charge transfer from</a:t>
            </a:r>
          </a:p>
          <a:p>
            <a:r>
              <a:rPr lang="en-US" dirty="0" smtClean="0"/>
              <a:t>A to the X</a:t>
            </a:r>
            <a:r>
              <a:rPr lang="en-US" baseline="-25000" dirty="0" smtClean="0"/>
              <a:t>s</a:t>
            </a:r>
            <a:r>
              <a:rPr lang="en-US" dirty="0" smtClean="0"/>
              <a:t> “</a:t>
            </a:r>
            <a:r>
              <a:rPr lang="en-US" dirty="0" err="1" smtClean="0"/>
              <a:t>Zintl</a:t>
            </a:r>
            <a:r>
              <a:rPr lang="en-US" dirty="0" smtClean="0"/>
              <a:t> anion.”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Zintl</a:t>
            </a:r>
            <a:r>
              <a:rPr lang="en-US" dirty="0" smtClean="0"/>
              <a:t> </a:t>
            </a:r>
            <a:r>
              <a:rPr lang="en-US" dirty="0" smtClean="0"/>
              <a:t>anions </a:t>
            </a:r>
            <a:r>
              <a:rPr lang="en-US" dirty="0" smtClean="0"/>
              <a:t>then </a:t>
            </a:r>
            <a:r>
              <a:rPr lang="en-US" dirty="0" smtClean="0"/>
              <a:t>form </a:t>
            </a:r>
            <a:r>
              <a:rPr lang="en-US" dirty="0" smtClean="0"/>
              <a:t>bonds to</a:t>
            </a:r>
          </a:p>
          <a:p>
            <a:r>
              <a:rPr lang="en-US" dirty="0" smtClean="0"/>
              <a:t>satisfy valence.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7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</a:t>
            </a:r>
            <a:r>
              <a:rPr lang="en-US" sz="2400" dirty="0" err="1" smtClean="0"/>
              <a:t>Zintl</a:t>
            </a:r>
            <a:r>
              <a:rPr lang="en-US" sz="2400" dirty="0" smtClean="0"/>
              <a:t> Phase: </a:t>
            </a:r>
            <a:r>
              <a:rPr lang="en-US" sz="2400" dirty="0" err="1" smtClean="0"/>
              <a:t>NaTl</a:t>
            </a:r>
            <a:endParaRPr lang="en-US" sz="2400" dirty="0"/>
          </a:p>
        </p:txBody>
      </p:sp>
      <p:pic>
        <p:nvPicPr>
          <p:cNvPr id="4" name="Picture 3" descr="NaTl.tif"/>
          <p:cNvPicPr>
            <a:picLocks noChangeAspect="1"/>
          </p:cNvPicPr>
          <p:nvPr/>
        </p:nvPicPr>
        <p:blipFill>
          <a:blip r:embed="rId2" cstate="print"/>
          <a:srcRect l="25150" t="12490" r="25748" b="13009"/>
          <a:stretch>
            <a:fillRect/>
          </a:stretch>
        </p:blipFill>
        <p:spPr>
          <a:xfrm>
            <a:off x="4495800" y="979449"/>
            <a:ext cx="3581400" cy="36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35" y="1905000"/>
            <a:ext cx="35320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Ionic bonding results in </a:t>
            </a:r>
          </a:p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Tl</a:t>
            </a:r>
            <a:r>
              <a:rPr lang="en-US" baseline="30000" dirty="0" smtClean="0"/>
              <a:t>-</a:t>
            </a:r>
          </a:p>
          <a:p>
            <a:endParaRPr lang="en-US" dirty="0"/>
          </a:p>
          <a:p>
            <a:r>
              <a:rPr lang="en-US" dirty="0" smtClean="0"/>
              <a:t>[</a:t>
            </a:r>
            <a:r>
              <a:rPr lang="en-US" dirty="0" err="1" smtClean="0"/>
              <a:t>Tl</a:t>
            </a:r>
            <a:r>
              <a:rPr lang="en-US" baseline="30000" dirty="0" smtClean="0"/>
              <a:t>-</a:t>
            </a:r>
            <a:r>
              <a:rPr lang="en-US" dirty="0" smtClean="0"/>
              <a:t>] has 4 valence electrons and</a:t>
            </a:r>
          </a:p>
          <a:p>
            <a:r>
              <a:rPr lang="en-US" dirty="0" smtClean="0"/>
              <a:t>forms a covalent diamond structure</a:t>
            </a:r>
          </a:p>
          <a:p>
            <a:r>
              <a:rPr lang="en-US" dirty="0" smtClean="0"/>
              <a:t>with the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cations</a:t>
            </a:r>
            <a:r>
              <a:rPr lang="en-US" dirty="0" smtClean="0"/>
              <a:t> stuffing the </a:t>
            </a:r>
          </a:p>
          <a:p>
            <a:r>
              <a:rPr lang="en-US" dirty="0" smtClean="0"/>
              <a:t>lattice.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231" y="5269468"/>
            <a:ext cx="6752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covalent network in </a:t>
            </a:r>
            <a:r>
              <a:rPr lang="en-US" dirty="0" err="1" smtClean="0"/>
              <a:t>Zintl</a:t>
            </a:r>
            <a:r>
              <a:rPr lang="en-US" dirty="0" smtClean="0"/>
              <a:t> materials provides the “electron crystal”</a:t>
            </a:r>
          </a:p>
          <a:p>
            <a:r>
              <a:rPr lang="en-US" dirty="0" smtClean="0"/>
              <a:t>properties while the </a:t>
            </a:r>
            <a:r>
              <a:rPr lang="en-US" dirty="0" err="1" smtClean="0"/>
              <a:t>cation</a:t>
            </a:r>
            <a:r>
              <a:rPr lang="en-US" dirty="0" smtClean="0"/>
              <a:t> sites allow for carrier concentration tuning</a:t>
            </a:r>
          </a:p>
          <a:p>
            <a:r>
              <a:rPr lang="en-US" dirty="0" smtClean="0"/>
              <a:t>and phonon scattering.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25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More Complicated Example: CaZn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Sb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53872"/>
            <a:ext cx="3352800" cy="30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085850" y="762000"/>
            <a:ext cx="3409950" cy="3429000"/>
            <a:chOff x="1524000" y="1066800"/>
            <a:chExt cx="3409950" cy="34290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1066800"/>
              <a:ext cx="34099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600200" y="10668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800" y="4369475"/>
            <a:ext cx="59276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</a:p>
          <a:p>
            <a:endParaRPr lang="en-US" dirty="0" smtClean="0"/>
          </a:p>
          <a:p>
            <a:r>
              <a:rPr lang="en-US" dirty="0" smtClean="0"/>
              <a:t>Ca is rather electropositive and donates two electrons to the</a:t>
            </a:r>
          </a:p>
          <a:p>
            <a:r>
              <a:rPr lang="en-US" dirty="0" smtClean="0"/>
              <a:t>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 unit.  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  <a:r>
              <a:rPr lang="en-US" dirty="0" smtClean="0"/>
              <a:t> is </a:t>
            </a:r>
            <a:r>
              <a:rPr lang="en-US" dirty="0" err="1" smtClean="0"/>
              <a:t>isoelectronic</a:t>
            </a:r>
            <a:r>
              <a:rPr lang="en-US" dirty="0" smtClean="0"/>
              <a:t> with </a:t>
            </a:r>
            <a:r>
              <a:rPr lang="en-US" dirty="0" err="1" smtClean="0"/>
              <a:t>ZnS</a:t>
            </a:r>
            <a:r>
              <a:rPr lang="en-US" dirty="0" smtClean="0"/>
              <a:t>  and forms a</a:t>
            </a:r>
          </a:p>
          <a:p>
            <a:r>
              <a:rPr lang="en-US" dirty="0" err="1" smtClean="0"/>
              <a:t>wurtzite</a:t>
            </a:r>
            <a:r>
              <a:rPr lang="en-US" dirty="0" smtClean="0"/>
              <a:t>-like structure with intercalated Ca</a:t>
            </a:r>
            <a:r>
              <a:rPr lang="en-US" baseline="30000" dirty="0" smtClean="0"/>
              <a:t>2+</a:t>
            </a:r>
            <a:r>
              <a:rPr lang="en-US" dirty="0" smtClean="0"/>
              <a:t> sheets.</a:t>
            </a:r>
          </a:p>
          <a:p>
            <a:endParaRPr lang="en-US" dirty="0" smtClean="0"/>
          </a:p>
          <a:p>
            <a:r>
              <a:rPr lang="en-US" dirty="0" smtClean="0"/>
              <a:t>This is a semiconductor with a band gap of 0.25 </a:t>
            </a:r>
            <a:r>
              <a:rPr lang="en-US" dirty="0" err="1" smtClean="0"/>
              <a:t>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553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Kauzlarich</a:t>
            </a:r>
            <a:r>
              <a:rPr lang="en-US" sz="1200" dirty="0" smtClean="0"/>
              <a:t> et al., 2007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9296" y="325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71794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6904" y="14037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 descr="Wurztite.tif"/>
          <p:cNvPicPr>
            <a:picLocks noChangeAspect="1"/>
          </p:cNvPicPr>
          <p:nvPr/>
        </p:nvPicPr>
        <p:blipFill>
          <a:blip r:embed="rId5" cstate="print"/>
          <a:srcRect l="26190" t="9111" r="27381" b="12667"/>
          <a:stretch>
            <a:fillRect/>
          </a:stretch>
        </p:blipFill>
        <p:spPr>
          <a:xfrm>
            <a:off x="7010400" y="3886200"/>
            <a:ext cx="1756064" cy="198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67600" y="5879068"/>
            <a:ext cx="9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Wurtzite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02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Tuning CaZn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Thermoelectric Properties</a:t>
            </a:r>
            <a:endParaRPr lang="en-US" sz="24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962400" cy="35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33400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Yb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1-x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3296" y="9260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3708" y="161186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360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Alloy </a:t>
            </a:r>
            <a:r>
              <a:rPr lang="en-US" dirty="0" err="1" smtClean="0"/>
              <a:t>Isoelectronic</a:t>
            </a:r>
            <a:r>
              <a:rPr lang="en-US" dirty="0" smtClean="0"/>
              <a:t> Species: </a:t>
            </a:r>
            <a:r>
              <a:rPr lang="en-US" dirty="0" err="1" smtClean="0"/>
              <a:t>Yb</a:t>
            </a:r>
            <a:r>
              <a:rPr lang="en-US" dirty="0" smtClean="0"/>
              <a:t> for Ca</a:t>
            </a:r>
          </a:p>
          <a:p>
            <a:endParaRPr lang="en-US" dirty="0" smtClean="0"/>
          </a:p>
          <a:p>
            <a:r>
              <a:rPr lang="en-US" dirty="0" smtClean="0"/>
              <a:t>(Ca</a:t>
            </a:r>
            <a:r>
              <a:rPr lang="en-US" baseline="-25000" dirty="0" smtClean="0"/>
              <a:t>x</a:t>
            </a:r>
            <a:r>
              <a:rPr lang="en-US" dirty="0" smtClean="0"/>
              <a:t>Yb</a:t>
            </a:r>
            <a:r>
              <a:rPr lang="en-US" baseline="-25000" dirty="0" smtClean="0"/>
              <a:t>1-x</a:t>
            </a:r>
            <a:r>
              <a:rPr lang="en-US" dirty="0" smtClean="0"/>
              <a:t>)</a:t>
            </a:r>
            <a:r>
              <a:rPr lang="en-US" baseline="30000" dirty="0" smtClean="0"/>
              <a:t>2-</a:t>
            </a:r>
            <a:r>
              <a:rPr lang="en-US" dirty="0" smtClean="0"/>
              <a:t> 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412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Gascoin</a:t>
            </a:r>
            <a:r>
              <a:rPr lang="en-US" sz="1200" dirty="0" smtClean="0"/>
              <a:t> et al., 2005</a:t>
            </a:r>
            <a:endParaRPr lang="en-US" sz="12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" y="2133600"/>
            <a:ext cx="4213860" cy="25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51771" y="5257800"/>
            <a:ext cx="6139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Yb</a:t>
            </a:r>
            <a:r>
              <a:rPr lang="en-US" dirty="0" smtClean="0"/>
              <a:t> is less electropositive than Ca which results in an incomplete</a:t>
            </a:r>
          </a:p>
          <a:p>
            <a:r>
              <a:rPr lang="en-US" dirty="0" smtClean="0"/>
              <a:t>charge transfer to </a:t>
            </a:r>
            <a:r>
              <a:rPr lang="en-US" dirty="0" smtClean="0"/>
              <a:t>[</a:t>
            </a:r>
            <a:r>
              <a:rPr lang="en-US" dirty="0" smtClean="0"/>
              <a:t>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  <a:r>
              <a:rPr lang="en-US" dirty="0" smtClean="0"/>
              <a:t> and therefore high p-type carrier</a:t>
            </a:r>
          </a:p>
          <a:p>
            <a:r>
              <a:rPr lang="en-US" dirty="0" smtClean="0"/>
              <a:t>concentration in the anionic lattice.</a:t>
            </a:r>
            <a:endParaRPr lang="en-US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305050"/>
            <a:ext cx="74445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02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Tuning CaZn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Thermoelectric Properties</a:t>
            </a:r>
            <a:endParaRPr lang="en-US" sz="24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962400" cy="35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33400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Yb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1-x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3296" y="9260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3708" y="161186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360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Alloy </a:t>
            </a:r>
            <a:r>
              <a:rPr lang="en-US" dirty="0" err="1" smtClean="0"/>
              <a:t>Isoelectronic</a:t>
            </a:r>
            <a:r>
              <a:rPr lang="en-US" dirty="0" smtClean="0"/>
              <a:t> Species: </a:t>
            </a:r>
            <a:r>
              <a:rPr lang="en-US" dirty="0" err="1" smtClean="0"/>
              <a:t>Yb</a:t>
            </a:r>
            <a:r>
              <a:rPr lang="en-US" dirty="0" smtClean="0"/>
              <a:t> for Ca</a:t>
            </a:r>
          </a:p>
          <a:p>
            <a:endParaRPr lang="en-US" dirty="0" smtClean="0"/>
          </a:p>
          <a:p>
            <a:r>
              <a:rPr lang="en-US" dirty="0" smtClean="0"/>
              <a:t>(Ca</a:t>
            </a:r>
            <a:r>
              <a:rPr lang="en-US" baseline="-25000" dirty="0" smtClean="0"/>
              <a:t>x</a:t>
            </a:r>
            <a:r>
              <a:rPr lang="en-US" dirty="0" smtClean="0"/>
              <a:t>Yb</a:t>
            </a:r>
            <a:r>
              <a:rPr lang="en-US" baseline="-25000" dirty="0" smtClean="0"/>
              <a:t>1-x</a:t>
            </a:r>
            <a:r>
              <a:rPr lang="en-US" dirty="0" smtClean="0"/>
              <a:t>)</a:t>
            </a:r>
            <a:r>
              <a:rPr lang="en-US" baseline="30000" dirty="0" smtClean="0"/>
              <a:t>2-</a:t>
            </a:r>
            <a:r>
              <a:rPr lang="en-US" dirty="0" smtClean="0"/>
              <a:t> 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399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Toberer</a:t>
            </a:r>
            <a:r>
              <a:rPr lang="en-US" sz="1200" dirty="0" smtClean="0"/>
              <a:t> et al., 2009</a:t>
            </a:r>
            <a:endParaRPr lang="en-US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54914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51771" y="5477470"/>
            <a:ext cx="687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Additionally, </a:t>
            </a:r>
            <a:r>
              <a:rPr lang="en-US" dirty="0" err="1" smtClean="0"/>
              <a:t>Yb</a:t>
            </a:r>
            <a:r>
              <a:rPr lang="en-US" dirty="0" smtClean="0"/>
              <a:t> is much heavier than Ca (~4:1) which results in effective</a:t>
            </a:r>
          </a:p>
          <a:p>
            <a:r>
              <a:rPr lang="en-US" dirty="0" smtClean="0"/>
              <a:t>phonon scattering and significantly reduced thermal conductivity.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7D7-2176-409F-B30C-4D5A1519CC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02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Tuning CaZn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Thermoelectric Properties</a:t>
            </a:r>
            <a:endParaRPr lang="en-US" sz="24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962400" cy="35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33400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Yb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1-x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3296" y="9260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3708" y="161186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Zn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360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Alloy </a:t>
            </a:r>
            <a:r>
              <a:rPr lang="en-US" dirty="0" err="1" smtClean="0"/>
              <a:t>Isoelectronic</a:t>
            </a:r>
            <a:r>
              <a:rPr lang="en-US" dirty="0" smtClean="0"/>
              <a:t> Species: </a:t>
            </a:r>
            <a:r>
              <a:rPr lang="en-US" dirty="0" err="1" smtClean="0"/>
              <a:t>Yb</a:t>
            </a:r>
            <a:r>
              <a:rPr lang="en-US" dirty="0" smtClean="0"/>
              <a:t> for Ca</a:t>
            </a:r>
          </a:p>
          <a:p>
            <a:endParaRPr lang="en-US" dirty="0" smtClean="0"/>
          </a:p>
          <a:p>
            <a:r>
              <a:rPr lang="en-US" dirty="0" smtClean="0"/>
              <a:t>(Ca</a:t>
            </a:r>
            <a:r>
              <a:rPr lang="en-US" baseline="-25000" dirty="0" smtClean="0"/>
              <a:t>x</a:t>
            </a:r>
            <a:r>
              <a:rPr lang="en-US" dirty="0" smtClean="0"/>
              <a:t>Yb</a:t>
            </a:r>
            <a:r>
              <a:rPr lang="en-US" baseline="-25000" dirty="0" smtClean="0"/>
              <a:t>1-x</a:t>
            </a:r>
            <a:r>
              <a:rPr lang="en-US" dirty="0" smtClean="0"/>
              <a:t>)</a:t>
            </a:r>
            <a:r>
              <a:rPr lang="en-US" baseline="30000" dirty="0" smtClean="0"/>
              <a:t>2-</a:t>
            </a:r>
            <a:r>
              <a:rPr lang="en-US" dirty="0" smtClean="0"/>
              <a:t> [Zn</a:t>
            </a:r>
            <a:r>
              <a:rPr lang="en-US" baseline="-25000" dirty="0" smtClean="0"/>
              <a:t>2</a:t>
            </a:r>
            <a:r>
              <a:rPr lang="en-US" dirty="0" smtClean="0"/>
              <a:t>Sb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412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Gascoin</a:t>
            </a:r>
            <a:r>
              <a:rPr lang="en-US" sz="1200" dirty="0" smtClean="0"/>
              <a:t> et al., 2005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5257800"/>
            <a:ext cx="686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combination of carrier concentration tuning and phonon scattering</a:t>
            </a:r>
          </a:p>
          <a:p>
            <a:r>
              <a:rPr lang="en-US" dirty="0" smtClean="0"/>
              <a:t>can result in a significant improvement in </a:t>
            </a:r>
            <a:r>
              <a:rPr lang="en-US" dirty="0" err="1" smtClean="0"/>
              <a:t>zT</a:t>
            </a:r>
            <a:r>
              <a:rPr lang="en-US" dirty="0" smtClean="0"/>
              <a:t> for this material.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4971"/>
          <a:stretch>
            <a:fillRect/>
          </a:stretch>
        </p:blipFill>
        <p:spPr bwMode="auto">
          <a:xfrm>
            <a:off x="457200" y="2128837"/>
            <a:ext cx="4333864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267200" y="39624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714</Words>
  <Application>Microsoft Office PowerPoint</Application>
  <PresentationFormat>On-screen Show (4:3)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Zintl-Based Materials  For Thermoelectrics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G. Compton</dc:creator>
  <cp:lastModifiedBy>Brett Compton</cp:lastModifiedBy>
  <cp:revision>77</cp:revision>
  <dcterms:created xsi:type="dcterms:W3CDTF">2010-05-25T16:54:34Z</dcterms:created>
  <dcterms:modified xsi:type="dcterms:W3CDTF">2010-05-26T23:48:46Z</dcterms:modified>
</cp:coreProperties>
</file>