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30"/>
  </p:notesMasterIdLst>
  <p:handoutMasterIdLst>
    <p:handoutMasterId r:id="rId31"/>
  </p:handoutMasterIdLst>
  <p:sldIdLst>
    <p:sldId id="259" r:id="rId5"/>
    <p:sldId id="262" r:id="rId6"/>
    <p:sldId id="264" r:id="rId7"/>
    <p:sldId id="374" r:id="rId8"/>
    <p:sldId id="378" r:id="rId9"/>
    <p:sldId id="379" r:id="rId10"/>
    <p:sldId id="380" r:id="rId11"/>
    <p:sldId id="381" r:id="rId12"/>
    <p:sldId id="376" r:id="rId13"/>
    <p:sldId id="387" r:id="rId14"/>
    <p:sldId id="388" r:id="rId15"/>
    <p:sldId id="389" r:id="rId16"/>
    <p:sldId id="390" r:id="rId17"/>
    <p:sldId id="391" r:id="rId18"/>
    <p:sldId id="392" r:id="rId19"/>
    <p:sldId id="400" r:id="rId20"/>
    <p:sldId id="401" r:id="rId21"/>
    <p:sldId id="394" r:id="rId22"/>
    <p:sldId id="397" r:id="rId23"/>
    <p:sldId id="398" r:id="rId24"/>
    <p:sldId id="399" r:id="rId25"/>
    <p:sldId id="383" r:id="rId26"/>
    <p:sldId id="403" r:id="rId27"/>
    <p:sldId id="402" r:id="rId28"/>
    <p:sldId id="384" r:id="rId29"/>
  </p:sldIdLst>
  <p:sldSz cx="12192000" cy="6858000"/>
  <p:notesSz cx="6858000" cy="9144000"/>
  <p:embeddedFontLst>
    <p:embeddedFont>
      <p:font typeface="Bookman Old Style" panose="02050604050505020204" pitchFamily="18"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902">
          <p15:clr>
            <a:srgbClr val="A4A3A4"/>
          </p15:clr>
        </p15:guide>
        <p15:guide id="2" orient="horz" pos="288" userDrawn="1">
          <p15:clr>
            <a:srgbClr val="A4A3A4"/>
          </p15:clr>
        </p15:guide>
        <p15:guide id="3" pos="3840">
          <p15:clr>
            <a:srgbClr val="A4A3A4"/>
          </p15:clr>
        </p15:guide>
        <p15:guide id="4" pos="299">
          <p15:clr>
            <a:srgbClr val="A4A3A4"/>
          </p15:clr>
        </p15:guide>
        <p15:guide id="5" pos="7382">
          <p15:clr>
            <a:srgbClr val="A4A3A4"/>
          </p15:clr>
        </p15:guide>
        <p15:guide id="6" pos="3768">
          <p15:clr>
            <a:srgbClr val="A4A3A4"/>
          </p15:clr>
        </p15:guide>
        <p15:guide id="7" pos="6816"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7C868D"/>
    <a:srgbClr val="002856"/>
    <a:srgbClr val="192D4D"/>
    <a:srgbClr val="5AB4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78" autoAdjust="0"/>
    <p:restoredTop sz="85714" autoAdjust="0"/>
  </p:normalViewPr>
  <p:slideViewPr>
    <p:cSldViewPr snapToObjects="1">
      <p:cViewPr varScale="1">
        <p:scale>
          <a:sx n="63" d="100"/>
          <a:sy n="63" d="100"/>
        </p:scale>
        <p:origin x="-678" y="-114"/>
      </p:cViewPr>
      <p:guideLst>
        <p:guide orient="horz" pos="4319"/>
        <p:guide orient="horz" pos="4027"/>
        <p:guide pos="3840"/>
        <p:guide pos="299"/>
        <p:guide pos="7526"/>
        <p:guide pos="2760"/>
        <p:guide pos="6816"/>
      </p:guideLst>
    </p:cSldViewPr>
  </p:slideViewPr>
  <p:notesTextViewPr>
    <p:cViewPr>
      <p:scale>
        <a:sx n="1" d="1"/>
        <a:sy n="1" d="1"/>
      </p:scale>
      <p:origin x="0" y="0"/>
    </p:cViewPr>
  </p:notesTextViewPr>
  <p:sorterViewPr>
    <p:cViewPr>
      <p:scale>
        <a:sx n="66" d="100"/>
        <a:sy n="66" d="100"/>
      </p:scale>
      <p:origin x="0" y="0"/>
    </p:cViewPr>
  </p:sorterViewPr>
  <p:notesViewPr>
    <p:cSldViewPr snapToObjects="1">
      <p:cViewPr varScale="1">
        <p:scale>
          <a:sx n="95" d="100"/>
          <a:sy n="95" d="100"/>
        </p:scale>
        <p:origin x="358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4.fntdata"/></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dklynrvnfil\Homedir$\jtj\Private%20folder\MBA\Gasoline%20prices2013.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b="1" i="0" u="none" strike="noStrike" baseline="0">
                <a:solidFill>
                  <a:srgbClr val="000000"/>
                </a:solidFill>
                <a:latin typeface="Arial"/>
                <a:ea typeface="Arial"/>
                <a:cs typeface="Arial"/>
              </a:defRPr>
            </a:pPr>
            <a:r>
              <a:rPr lang="da-DK" sz="1400"/>
              <a:t>Gasoline retail price prediction </a:t>
            </a:r>
            <a:r>
              <a:rPr lang="en-US" sz="1200" b="1" i="0" u="none" strike="noStrike" baseline="0" dirty="0">
                <a:effectLst/>
              </a:rPr>
              <a:t>– example California</a:t>
            </a:r>
            <a:endParaRPr lang="da-DK" sz="1400"/>
          </a:p>
        </c:rich>
      </c:tx>
      <c:layout>
        <c:manualLayout>
          <c:xMode val="edge"/>
          <c:yMode val="edge"/>
          <c:x val="0.25701532395786858"/>
          <c:y val="2.8346456692913389E-2"/>
        </c:manualLayout>
      </c:layout>
      <c:overlay val="0"/>
      <c:spPr>
        <a:noFill/>
        <a:ln w="25400">
          <a:noFill/>
        </a:ln>
      </c:spPr>
    </c:title>
    <c:autoTitleDeleted val="0"/>
    <c:plotArea>
      <c:layout>
        <c:manualLayout>
          <c:layoutTarget val="inner"/>
          <c:xMode val="edge"/>
          <c:yMode val="edge"/>
          <c:x val="0.11199211452280261"/>
          <c:y val="0.12598425196850388"/>
          <c:w val="0.8846164921580697"/>
          <c:h val="0.7070866141732286"/>
        </c:manualLayout>
      </c:layout>
      <c:lineChart>
        <c:grouping val="standard"/>
        <c:varyColors val="0"/>
        <c:ser>
          <c:idx val="0"/>
          <c:order val="0"/>
          <c:tx>
            <c:v>Conventional Gasoline - Reference</c:v>
          </c:tx>
          <c:spPr>
            <a:ln w="38100">
              <a:solidFill>
                <a:srgbClr val="000080"/>
              </a:solidFill>
              <a:prstDash val="solid"/>
            </a:ln>
          </c:spPr>
          <c:marker>
            <c:symbol val="none"/>
          </c:marker>
          <c:cat>
            <c:numRef>
              <c:f>'2011'!$A$1:$AE$1</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'2011'!$A$14:$AE$14</c:f>
              <c:numCache>
                <c:formatCode>0.00</c:formatCode>
                <c:ptCount val="31"/>
                <c:pt idx="0">
                  <c:v>3.5205809523809619</c:v>
                </c:pt>
                <c:pt idx="1">
                  <c:v>4.4048190476190445</c:v>
                </c:pt>
                <c:pt idx="2">
                  <c:v>4.3233333333333333</c:v>
                </c:pt>
                <c:pt idx="3">
                  <c:v>3.9781999999999997</c:v>
                </c:pt>
                <c:pt idx="4">
                  <c:v>3.9838095238095237</c:v>
                </c:pt>
                <c:pt idx="5">
                  <c:v>3.9516285714285657</c:v>
                </c:pt>
                <c:pt idx="6">
                  <c:v>3.9838095238095237</c:v>
                </c:pt>
                <c:pt idx="7">
                  <c:v>4.0452190476190468</c:v>
                </c:pt>
                <c:pt idx="8">
                  <c:v>4.1078095238095225</c:v>
                </c:pt>
                <c:pt idx="9">
                  <c:v>4.1715809523809408</c:v>
                </c:pt>
                <c:pt idx="10">
                  <c:v>4.2368285714285703</c:v>
                </c:pt>
                <c:pt idx="11">
                  <c:v>4.3035523809523824</c:v>
                </c:pt>
                <c:pt idx="12">
                  <c:v>4.3717523809523966</c:v>
                </c:pt>
                <c:pt idx="13">
                  <c:v>4.4414285714285704</c:v>
                </c:pt>
                <c:pt idx="14">
                  <c:v>4.5125809523809339</c:v>
                </c:pt>
                <c:pt idx="15">
                  <c:v>4.5849142857142855</c:v>
                </c:pt>
                <c:pt idx="16">
                  <c:v>4.6593142857142853</c:v>
                </c:pt>
                <c:pt idx="17">
                  <c:v>4.7348952380952252</c:v>
                </c:pt>
                <c:pt idx="18">
                  <c:v>4.8122476190476187</c:v>
                </c:pt>
                <c:pt idx="19">
                  <c:v>4.8913714285714294</c:v>
                </c:pt>
                <c:pt idx="20">
                  <c:v>4.9719714285714334</c:v>
                </c:pt>
                <c:pt idx="21">
                  <c:v>5.0543428571428555</c:v>
                </c:pt>
                <c:pt idx="22">
                  <c:v>5.1387809523809445</c:v>
                </c:pt>
                <c:pt idx="23">
                  <c:v>5.2246952380952232</c:v>
                </c:pt>
                <c:pt idx="24">
                  <c:v>5.3176952380952232</c:v>
                </c:pt>
                <c:pt idx="25">
                  <c:v>5.4130571428571423</c:v>
                </c:pt>
                <c:pt idx="26">
                  <c:v>5.5104857142857018</c:v>
                </c:pt>
                <c:pt idx="27">
                  <c:v>5.6102761904761902</c:v>
                </c:pt>
                <c:pt idx="28">
                  <c:v>5.7121333333333322</c:v>
                </c:pt>
                <c:pt idx="29">
                  <c:v>5.8163523809523916</c:v>
                </c:pt>
                <c:pt idx="30">
                  <c:v>5.9229333333333329</c:v>
                </c:pt>
              </c:numCache>
            </c:numRef>
          </c:val>
          <c:smooth val="0"/>
        </c:ser>
        <c:ser>
          <c:idx val="1"/>
          <c:order val="1"/>
          <c:tx>
            <c:v>TIGAS</c:v>
          </c:tx>
          <c:spPr>
            <a:ln w="38100">
              <a:solidFill>
                <a:srgbClr val="00B050"/>
              </a:solidFill>
              <a:prstDash val="solid"/>
            </a:ln>
          </c:spPr>
          <c:marker>
            <c:symbol val="none"/>
          </c:marker>
          <c:cat>
            <c:numRef>
              <c:f>'2011'!$A$1:$AE$1</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'2011'!$A$18:$AE$18</c:f>
              <c:numCache>
                <c:formatCode>General</c:formatCode>
                <c:ptCount val="31"/>
                <c:pt idx="9" formatCode="0.00">
                  <c:v>4.08</c:v>
                </c:pt>
                <c:pt idx="10" formatCode="0.00">
                  <c:v>3.5999999999999988</c:v>
                </c:pt>
                <c:pt idx="11" formatCode="0.00">
                  <c:v>3.6399999999999997</c:v>
                </c:pt>
                <c:pt idx="12" formatCode="0.00">
                  <c:v>3.6799999999999997</c:v>
                </c:pt>
                <c:pt idx="13" formatCode="0.00">
                  <c:v>3.7199999999999998</c:v>
                </c:pt>
                <c:pt idx="14" formatCode="0.00">
                  <c:v>3.7600000000000002</c:v>
                </c:pt>
                <c:pt idx="15" formatCode="0.00">
                  <c:v>3.8</c:v>
                </c:pt>
                <c:pt idx="16" formatCode="0.00">
                  <c:v>3.84</c:v>
                </c:pt>
                <c:pt idx="17" formatCode="0.00">
                  <c:v>3.88</c:v>
                </c:pt>
                <c:pt idx="18" formatCode="0.00">
                  <c:v>3.9299999999999997</c:v>
                </c:pt>
                <c:pt idx="19" formatCode="0.00">
                  <c:v>3.9699999999999998</c:v>
                </c:pt>
                <c:pt idx="20" formatCode="0.00">
                  <c:v>4.0199999999999996</c:v>
                </c:pt>
                <c:pt idx="21" formatCode="0.00">
                  <c:v>4.0599999999999996</c:v>
                </c:pt>
                <c:pt idx="22" formatCode="0.00">
                  <c:v>4.1099999999999985</c:v>
                </c:pt>
                <c:pt idx="23" formatCode="0.00">
                  <c:v>4.1599999999999975</c:v>
                </c:pt>
              </c:numCache>
            </c:numRef>
          </c:val>
          <c:smooth val="0"/>
        </c:ser>
        <c:ser>
          <c:idx val="2"/>
          <c:order val="2"/>
          <c:tx>
            <c:v>Conventional Gasoline - High Oil Price</c:v>
          </c:tx>
          <c:spPr>
            <a:ln>
              <a:solidFill>
                <a:schemeClr val="tx2">
                  <a:lumMod val="60000"/>
                  <a:lumOff val="40000"/>
                </a:schemeClr>
              </a:solidFill>
            </a:ln>
          </c:spPr>
          <c:marker>
            <c:symbol val="none"/>
          </c:marker>
          <c:val>
            <c:numRef>
              <c:f>'2011'!$A$23:$AE$23</c:f>
              <c:numCache>
                <c:formatCode>0.00</c:formatCode>
                <c:ptCount val="31"/>
                <c:pt idx="0">
                  <c:v>3.5205809523809619</c:v>
                </c:pt>
                <c:pt idx="1">
                  <c:v>4.4048190476190445</c:v>
                </c:pt>
                <c:pt idx="2">
                  <c:v>4.3233333333333333</c:v>
                </c:pt>
                <c:pt idx="3">
                  <c:v>3.9781999999999997</c:v>
                </c:pt>
                <c:pt idx="4">
                  <c:v>4.7425714285714289</c:v>
                </c:pt>
                <c:pt idx="5">
                  <c:v>5.067333333333333</c:v>
                </c:pt>
                <c:pt idx="6">
                  <c:v>5.3321619047619064</c:v>
                </c:pt>
                <c:pt idx="7">
                  <c:v>5.4222095238095234</c:v>
                </c:pt>
                <c:pt idx="8">
                  <c:v>5.5143238095238098</c:v>
                </c:pt>
                <c:pt idx="9">
                  <c:v>5.6085047619047605</c:v>
                </c:pt>
                <c:pt idx="10">
                  <c:v>5.7044571428571427</c:v>
                </c:pt>
                <c:pt idx="11">
                  <c:v>5.8024761904761908</c:v>
                </c:pt>
                <c:pt idx="12">
                  <c:v>5.902857142857143</c:v>
                </c:pt>
                <c:pt idx="13">
                  <c:v>6.0050095238095293</c:v>
                </c:pt>
                <c:pt idx="14">
                  <c:v>6.1095238095238091</c:v>
                </c:pt>
                <c:pt idx="15">
                  <c:v>6.2164000000000001</c:v>
                </c:pt>
                <c:pt idx="16">
                  <c:v>6.3256380952380953</c:v>
                </c:pt>
                <c:pt idx="17">
                  <c:v>6.4369428571428573</c:v>
                </c:pt>
                <c:pt idx="18">
                  <c:v>6.5506095238095314</c:v>
                </c:pt>
                <c:pt idx="19">
                  <c:v>6.6669333333333336</c:v>
                </c:pt>
                <c:pt idx="20">
                  <c:v>6.785619047619047</c:v>
                </c:pt>
                <c:pt idx="21">
                  <c:v>6.9069619047619124</c:v>
                </c:pt>
                <c:pt idx="22">
                  <c:v>7.0306666666666704</c:v>
                </c:pt>
                <c:pt idx="23">
                  <c:v>7.1573238095238105</c:v>
                </c:pt>
                <c:pt idx="24">
                  <c:v>7.2863428571428583</c:v>
                </c:pt>
                <c:pt idx="25">
                  <c:v>7.4183142857142874</c:v>
                </c:pt>
                <c:pt idx="26">
                  <c:v>7.5532380952381093</c:v>
                </c:pt>
                <c:pt idx="27">
                  <c:v>7.6908190476190352</c:v>
                </c:pt>
                <c:pt idx="28">
                  <c:v>7.8313523809523984</c:v>
                </c:pt>
                <c:pt idx="29">
                  <c:v>7.9751333333333463</c:v>
                </c:pt>
                <c:pt idx="30">
                  <c:v>8.1218666666666657</c:v>
                </c:pt>
              </c:numCache>
            </c:numRef>
          </c:val>
          <c:smooth val="0"/>
        </c:ser>
        <c:ser>
          <c:idx val="3"/>
          <c:order val="3"/>
          <c:tx>
            <c:v>Conventional Gasoline - Low Oil Price</c:v>
          </c:tx>
          <c:marker>
            <c:symbol val="none"/>
          </c:marker>
          <c:val>
            <c:numRef>
              <c:f>'2011'!$A$28:$AE$28</c:f>
              <c:numCache>
                <c:formatCode>0.00</c:formatCode>
                <c:ptCount val="31"/>
                <c:pt idx="0">
                  <c:v>3.5205809523809619</c:v>
                </c:pt>
                <c:pt idx="1">
                  <c:v>4.4048190476190445</c:v>
                </c:pt>
                <c:pt idx="2">
                  <c:v>4.3233333333333333</c:v>
                </c:pt>
                <c:pt idx="3">
                  <c:v>3.9781999999999997</c:v>
                </c:pt>
                <c:pt idx="4">
                  <c:v>3.6206666666666671</c:v>
                </c:pt>
                <c:pt idx="5">
                  <c:v>3.4435238095238097</c:v>
                </c:pt>
                <c:pt idx="6">
                  <c:v>3.2950190476190482</c:v>
                </c:pt>
                <c:pt idx="7">
                  <c:v>3.1571428571428592</c:v>
                </c:pt>
                <c:pt idx="8">
                  <c:v>3.1512380952380927</c:v>
                </c:pt>
                <c:pt idx="9">
                  <c:v>3.1482857142857141</c:v>
                </c:pt>
                <c:pt idx="10">
                  <c:v>3.1541904761904802</c:v>
                </c:pt>
                <c:pt idx="11">
                  <c:v>3.1630476190476191</c:v>
                </c:pt>
                <c:pt idx="12">
                  <c:v>3.1719047619047642</c:v>
                </c:pt>
                <c:pt idx="13">
                  <c:v>3.1807619047619107</c:v>
                </c:pt>
                <c:pt idx="14">
                  <c:v>3.1896190476190482</c:v>
                </c:pt>
                <c:pt idx="15">
                  <c:v>3.1984761904761907</c:v>
                </c:pt>
                <c:pt idx="16">
                  <c:v>3.2073333333333394</c:v>
                </c:pt>
                <c:pt idx="17">
                  <c:v>3.2161904761904792</c:v>
                </c:pt>
                <c:pt idx="18">
                  <c:v>3.2250476190476185</c:v>
                </c:pt>
                <c:pt idx="19">
                  <c:v>3.2339047619047676</c:v>
                </c:pt>
                <c:pt idx="20">
                  <c:v>3.2427619047619052</c:v>
                </c:pt>
                <c:pt idx="21">
                  <c:v>3.2516190476190472</c:v>
                </c:pt>
                <c:pt idx="22">
                  <c:v>3.2604761904761901</c:v>
                </c:pt>
                <c:pt idx="23">
                  <c:v>3.2693333333333352</c:v>
                </c:pt>
                <c:pt idx="24">
                  <c:v>3.2781904761904812</c:v>
                </c:pt>
                <c:pt idx="25">
                  <c:v>3.2870476190476192</c:v>
                </c:pt>
                <c:pt idx="26">
                  <c:v>3.2959047619047652</c:v>
                </c:pt>
                <c:pt idx="27">
                  <c:v>3.3047619047619046</c:v>
                </c:pt>
                <c:pt idx="28">
                  <c:v>3.3136190476190475</c:v>
                </c:pt>
                <c:pt idx="29">
                  <c:v>3.3224761904761824</c:v>
                </c:pt>
                <c:pt idx="30">
                  <c:v>3.3313333333333333</c:v>
                </c:pt>
              </c:numCache>
            </c:numRef>
          </c:val>
          <c:smooth val="0"/>
        </c:ser>
        <c:dLbls>
          <c:showLegendKey val="0"/>
          <c:showVal val="0"/>
          <c:showCatName val="0"/>
          <c:showSerName val="0"/>
          <c:showPercent val="0"/>
          <c:showBubbleSize val="0"/>
        </c:dLbls>
        <c:marker val="1"/>
        <c:smooth val="0"/>
        <c:axId val="147497728"/>
        <c:axId val="147499648"/>
      </c:lineChart>
      <c:catAx>
        <c:axId val="147497728"/>
        <c:scaling>
          <c:orientation val="minMax"/>
        </c:scaling>
        <c:delete val="0"/>
        <c:axPos val="b"/>
        <c:title>
          <c:tx>
            <c:rich>
              <a:bodyPr/>
              <a:lstStyle/>
              <a:p>
                <a:pPr>
                  <a:defRPr sz="1000" b="1" i="0" u="none" strike="noStrike" baseline="0">
                    <a:solidFill>
                      <a:srgbClr val="000000"/>
                    </a:solidFill>
                    <a:latin typeface="Arial"/>
                    <a:ea typeface="Arial"/>
                    <a:cs typeface="Arial"/>
                  </a:defRPr>
                </a:pPr>
                <a:r>
                  <a:rPr lang="da-DK"/>
                  <a:t>Year</a:t>
                </a:r>
              </a:p>
            </c:rich>
          </c:tx>
          <c:layout>
            <c:manualLayout>
              <c:xMode val="edge"/>
              <c:yMode val="edge"/>
              <c:x val="0.51923139520223527"/>
              <c:y val="0.8960629921259845"/>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5400000" vert="horz"/>
          <a:lstStyle/>
          <a:p>
            <a:pPr>
              <a:defRPr sz="1000" b="0" i="0" u="none" strike="noStrike" baseline="0">
                <a:solidFill>
                  <a:srgbClr val="000000"/>
                </a:solidFill>
                <a:latin typeface="Arial"/>
                <a:ea typeface="Arial"/>
                <a:cs typeface="Arial"/>
              </a:defRPr>
            </a:pPr>
            <a:endParaRPr lang="da-DK"/>
          </a:p>
        </c:txPr>
        <c:crossAx val="147499648"/>
        <c:crosses val="autoZero"/>
        <c:auto val="1"/>
        <c:lblAlgn val="ctr"/>
        <c:lblOffset val="100"/>
        <c:tickLblSkip val="1"/>
        <c:tickMarkSkip val="1"/>
        <c:noMultiLvlLbl val="0"/>
      </c:catAx>
      <c:valAx>
        <c:axId val="147499648"/>
        <c:scaling>
          <c:orientation val="minMax"/>
          <c:min val="2.5"/>
        </c:scaling>
        <c:delete val="0"/>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da-DK"/>
                  <a:t>Retail Gasoline Price [$/gallon]</a:t>
                </a:r>
              </a:p>
            </c:rich>
          </c:tx>
          <c:layout>
            <c:manualLayout>
              <c:xMode val="edge"/>
              <c:yMode val="edge"/>
              <c:x val="2.0512899861316471E-2"/>
              <c:y val="0.32125984251968531"/>
            </c:manualLayout>
          </c:layout>
          <c:overlay val="0"/>
          <c:spPr>
            <a:noFill/>
            <a:ln w="25400">
              <a:noFill/>
            </a:ln>
          </c:spPr>
        </c:title>
        <c:numFmt formatCode="0.0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da-DK"/>
          </a:p>
        </c:txPr>
        <c:crossAx val="147497728"/>
        <c:crosses val="autoZero"/>
        <c:crossBetween val="between"/>
      </c:valAx>
      <c:spPr>
        <a:solidFill>
          <a:srgbClr val="C0C0C0"/>
        </a:solidFill>
        <a:ln w="12700">
          <a:solidFill>
            <a:srgbClr val="808080"/>
          </a:solidFill>
          <a:prstDash val="solid"/>
        </a:ln>
      </c:spPr>
    </c:plotArea>
    <c:legend>
      <c:legendPos val="b"/>
      <c:layout>
        <c:manualLayout>
          <c:xMode val="edge"/>
          <c:yMode val="edge"/>
          <c:x val="7.4340565507914125E-2"/>
          <c:y val="0.93438320209973769"/>
          <c:w val="0.9"/>
          <c:h val="4.3840556515801307E-2"/>
        </c:manualLayout>
      </c:layout>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da-DK"/>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da-DK"/>
    </a:p>
  </c:txPr>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81.wmf"/></Relationships>
</file>

<file path=ppt/drawings/drawing1.xml><?xml version="1.0" encoding="utf-8"?>
<c:userShapes xmlns:c="http://schemas.openxmlformats.org/drawingml/2006/chart">
  <cdr:relSizeAnchor xmlns:cdr="http://schemas.openxmlformats.org/drawingml/2006/chartDrawing">
    <cdr:from>
      <cdr:x>0.35986</cdr:x>
      <cdr:y>0.49433</cdr:y>
    </cdr:from>
    <cdr:to>
      <cdr:x>0.68889</cdr:x>
      <cdr:y>0.71697</cdr:y>
    </cdr:to>
    <cdr:sp macro="" textlink="">
      <cdr:nvSpPr>
        <cdr:cNvPr id="2" name="TextBox 1"/>
        <cdr:cNvSpPr txBox="1"/>
      </cdr:nvSpPr>
      <cdr:spPr>
        <a:xfrm xmlns:a="http://schemas.openxmlformats.org/drawingml/2006/main">
          <a:off x="3139706" y="2316569"/>
          <a:ext cx="2870791" cy="10433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smtClean="0"/>
            <a:t>Crude at $106/barrel)</a:t>
          </a:r>
          <a:endParaRPr lang="en-US" sz="1800" dirty="0"/>
        </a:p>
      </cdr:txBody>
    </cdr:sp>
  </cdr:relSizeAnchor>
  <cdr:relSizeAnchor xmlns:cdr="http://schemas.openxmlformats.org/drawingml/2006/chartDrawing">
    <cdr:from>
      <cdr:x>0.79857</cdr:x>
      <cdr:y>0.70306</cdr:y>
    </cdr:from>
    <cdr:to>
      <cdr:x>0.90337</cdr:x>
      <cdr:y>0.89818</cdr:y>
    </cdr:to>
    <cdr:sp macro="" textlink="">
      <cdr:nvSpPr>
        <cdr:cNvPr id="3" name="TextBox 2"/>
        <cdr:cNvSpPr txBox="1"/>
      </cdr:nvSpPr>
      <cdr:spPr>
        <a:xfrm xmlns:a="http://schemas.openxmlformats.org/drawingml/2006/main">
          <a:off x="6967427" y="329476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0.74739</cdr:x>
      <cdr:y>0.73483</cdr:y>
    </cdr:from>
    <cdr:to>
      <cdr:x>0.85219</cdr:x>
      <cdr:y>0.92995</cdr:y>
    </cdr:to>
    <cdr:sp macro="" textlink="">
      <cdr:nvSpPr>
        <cdr:cNvPr id="4" name="TextBox 3"/>
        <cdr:cNvSpPr txBox="1"/>
      </cdr:nvSpPr>
      <cdr:spPr>
        <a:xfrm xmlns:a="http://schemas.openxmlformats.org/drawingml/2006/main">
          <a:off x="6520860" y="344361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smtClean="0"/>
            <a:t>Crude at $69/barrel</a:t>
          </a:r>
          <a:endParaRPr lang="en-US" sz="18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Open Sans Light" panose="020B0306030504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D4B1FD-A5D1-4078-8D5D-F205A10B1FFB}" type="datetimeFigureOut">
              <a:rPr lang="en-GB" smtClean="0">
                <a:latin typeface="Open Sans Light" panose="020B0306030504020204" pitchFamily="34" charset="0"/>
              </a:rPr>
              <a:t>02/02/2015</a:t>
            </a:fld>
            <a:endParaRPr lang="en-GB" dirty="0">
              <a:latin typeface="Open Sans Light" panose="020B0306030504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Open Sans Light" panose="020B0306030504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7DA1CB6-A94D-4D42-B66E-F356221BA77C}" type="slidenum">
              <a:rPr lang="en-GB" smtClean="0">
                <a:latin typeface="Open Sans Light" panose="020B0306030504020204" pitchFamily="34" charset="0"/>
              </a:rPr>
              <a:t>‹#›</a:t>
            </a:fld>
            <a:endParaRPr lang="en-GB" dirty="0">
              <a:latin typeface="Open Sans Light" panose="020B0306030504020204" pitchFamily="34" charset="0"/>
            </a:endParaRPr>
          </a:p>
        </p:txBody>
      </p:sp>
    </p:spTree>
    <p:extLst>
      <p:ext uri="{BB962C8B-B14F-4D97-AF65-F5344CB8AC3E}">
        <p14:creationId xmlns:p14="http://schemas.microsoft.com/office/powerpoint/2010/main" val="4171426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Open Sans Light" panose="020B030603050402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Open Sans Light" panose="020B0306030504020204" pitchFamily="34" charset="0"/>
              </a:defRPr>
            </a:lvl1pPr>
          </a:lstStyle>
          <a:p>
            <a:fld id="{69165A41-FB8F-4166-9141-511624A38A7D}" type="datetimeFigureOut">
              <a:rPr lang="en-GB" smtClean="0"/>
              <a:pPr/>
              <a:t>02/02/2015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Open Sans Light" panose="020B0306030504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Open Sans Light" panose="020B0306030504020204" pitchFamily="34" charset="0"/>
              </a:defRPr>
            </a:lvl1pPr>
          </a:lstStyle>
          <a:p>
            <a:fld id="{6273B8D8-577E-4339-BFFE-AAA8F8AF9597}" type="slidenum">
              <a:rPr lang="en-GB" smtClean="0"/>
              <a:pPr/>
              <a:t>‹#›</a:t>
            </a:fld>
            <a:endParaRPr lang="en-GB" dirty="0"/>
          </a:p>
        </p:txBody>
      </p:sp>
    </p:spTree>
    <p:extLst>
      <p:ext uri="{BB962C8B-B14F-4D97-AF65-F5344CB8AC3E}">
        <p14:creationId xmlns:p14="http://schemas.microsoft.com/office/powerpoint/2010/main" val="2208716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Open Sans Light" panose="020B0306030504020204" pitchFamily="34" charset="0"/>
        <a:ea typeface="+mn-ea"/>
        <a:cs typeface="+mn-cs"/>
      </a:defRPr>
    </a:lvl1pPr>
    <a:lvl2pPr marL="457200" algn="l" defTabSz="914400" rtl="0" eaLnBrk="1" latinLnBrk="0" hangingPunct="1">
      <a:defRPr sz="1200" kern="1200">
        <a:solidFill>
          <a:schemeClr val="tx1"/>
        </a:solidFill>
        <a:latin typeface="Open Sans Light" panose="020B0306030504020204" pitchFamily="34" charset="0"/>
        <a:ea typeface="+mn-ea"/>
        <a:cs typeface="+mn-cs"/>
      </a:defRPr>
    </a:lvl2pPr>
    <a:lvl3pPr marL="914400" algn="l" defTabSz="914400" rtl="0" eaLnBrk="1" latinLnBrk="0" hangingPunct="1">
      <a:defRPr sz="1200" kern="1200">
        <a:solidFill>
          <a:schemeClr val="tx1"/>
        </a:solidFill>
        <a:latin typeface="Open Sans Light" panose="020B0306030504020204" pitchFamily="34" charset="0"/>
        <a:ea typeface="+mn-ea"/>
        <a:cs typeface="+mn-cs"/>
      </a:defRPr>
    </a:lvl3pPr>
    <a:lvl4pPr marL="1371600" algn="l" defTabSz="914400" rtl="0" eaLnBrk="1" latinLnBrk="0" hangingPunct="1">
      <a:defRPr sz="1200" kern="1200">
        <a:solidFill>
          <a:schemeClr val="tx1"/>
        </a:solidFill>
        <a:latin typeface="Open Sans Light" panose="020B0306030504020204" pitchFamily="34" charset="0"/>
        <a:ea typeface="+mn-ea"/>
        <a:cs typeface="+mn-cs"/>
      </a:defRPr>
    </a:lvl4pPr>
    <a:lvl5pPr marL="1828800" algn="l" defTabSz="914400" rtl="0" eaLnBrk="1" latinLnBrk="0" hangingPunct="1">
      <a:defRPr sz="1200" kern="1200">
        <a:solidFill>
          <a:schemeClr val="tx1"/>
        </a:solidFill>
        <a:latin typeface="Open Sans Light" panose="020B03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73B8D8-577E-4339-BFFE-AAA8F8AF9597}" type="slidenum">
              <a:rPr lang="en-GB" smtClean="0"/>
              <a:t>1</a:t>
            </a:fld>
            <a:endParaRPr lang="en-GB"/>
          </a:p>
        </p:txBody>
      </p:sp>
    </p:spTree>
    <p:extLst>
      <p:ext uri="{BB962C8B-B14F-4D97-AF65-F5344CB8AC3E}">
        <p14:creationId xmlns:p14="http://schemas.microsoft.com/office/powerpoint/2010/main" val="2040986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200"/>
              </a:spcAft>
            </a:pPr>
            <a:r>
              <a:rPr lang="en-US" dirty="0" smtClean="0">
                <a:latin typeface="+mj-lt"/>
              </a:rPr>
              <a:t>Established in 1940 by Dr. </a:t>
            </a:r>
            <a:r>
              <a:rPr lang="en-US" dirty="0" err="1" smtClean="0">
                <a:latin typeface="+mj-lt"/>
              </a:rPr>
              <a:t>Haldor</a:t>
            </a:r>
            <a:r>
              <a:rPr lang="en-US" dirty="0" smtClean="0">
                <a:latin typeface="+mj-lt"/>
              </a:rPr>
              <a:t> </a:t>
            </a:r>
            <a:r>
              <a:rPr lang="en-US" dirty="0" err="1" smtClean="0">
                <a:latin typeface="+mj-lt"/>
              </a:rPr>
              <a:t>Topsøe</a:t>
            </a:r>
            <a:r>
              <a:rPr lang="en-US" dirty="0" smtClean="0">
                <a:latin typeface="+mj-lt"/>
              </a:rPr>
              <a:t> </a:t>
            </a:r>
          </a:p>
          <a:p>
            <a:pPr>
              <a:spcAft>
                <a:spcPts val="200"/>
              </a:spcAft>
            </a:pPr>
            <a:r>
              <a:rPr lang="en-US" dirty="0" smtClean="0">
                <a:latin typeface="+mj-lt"/>
              </a:rPr>
              <a:t>Private 100% family owned company</a:t>
            </a:r>
          </a:p>
          <a:p>
            <a:pPr>
              <a:spcAft>
                <a:spcPts val="200"/>
              </a:spcAft>
            </a:pPr>
            <a:r>
              <a:rPr lang="en-US" dirty="0" smtClean="0">
                <a:latin typeface="+mj-lt"/>
              </a:rPr>
              <a:t>Global market leader in heterogeneous catalysis and surface science</a:t>
            </a:r>
          </a:p>
          <a:p>
            <a:pPr>
              <a:spcAft>
                <a:spcPts val="200"/>
              </a:spcAft>
            </a:pPr>
            <a:r>
              <a:rPr lang="en-US" dirty="0" smtClean="0">
                <a:latin typeface="+mj-lt"/>
              </a:rPr>
              <a:t>2,800+ employees in 11 countries across five continents </a:t>
            </a:r>
          </a:p>
          <a:p>
            <a:pPr>
              <a:spcAft>
                <a:spcPts val="200"/>
              </a:spcAft>
            </a:pPr>
            <a:r>
              <a:rPr lang="en-US" dirty="0" smtClean="0">
                <a:latin typeface="+mj-lt"/>
              </a:rPr>
              <a:t>Headquarters in Denmark</a:t>
            </a:r>
          </a:p>
          <a:p>
            <a:pPr>
              <a:spcAft>
                <a:spcPts val="200"/>
              </a:spcAft>
            </a:pPr>
            <a:r>
              <a:rPr lang="en-US" dirty="0" smtClean="0">
                <a:latin typeface="+mj-lt"/>
              </a:rPr>
              <a:t>Production in Denmark and USA.</a:t>
            </a:r>
            <a:br>
              <a:rPr lang="en-US" dirty="0" smtClean="0">
                <a:latin typeface="+mj-lt"/>
              </a:rPr>
            </a:br>
            <a:r>
              <a:rPr lang="en-US" dirty="0" smtClean="0">
                <a:latin typeface="+mj-lt"/>
              </a:rPr>
              <a:t>New plant to open in China in 2015</a:t>
            </a:r>
          </a:p>
          <a:p>
            <a:pPr>
              <a:spcAft>
                <a:spcPts val="200"/>
              </a:spcAft>
            </a:pPr>
            <a:r>
              <a:rPr lang="en-US" dirty="0" smtClean="0">
                <a:latin typeface="+mj-lt"/>
              </a:rPr>
              <a:t>Revenue ~ USD 1 billion in 2013</a:t>
            </a:r>
          </a:p>
          <a:p>
            <a:pPr>
              <a:spcAft>
                <a:spcPts val="200"/>
              </a:spcAft>
            </a:pPr>
            <a:r>
              <a:rPr lang="da-DK" dirty="0" smtClean="0">
                <a:latin typeface="+mj-lt"/>
              </a:rPr>
              <a:t>R&amp;D spend more than 10% of revenue</a:t>
            </a:r>
          </a:p>
          <a:p>
            <a:pPr>
              <a:spcAft>
                <a:spcPts val="200"/>
              </a:spcAft>
            </a:pPr>
            <a:endParaRPr lang="da-DK" dirty="0" smtClean="0">
              <a:latin typeface="+mj-lt"/>
            </a:endParaRPr>
          </a:p>
          <a:p>
            <a:pPr lvl="0"/>
            <a:r>
              <a:rPr lang="en-GB" dirty="0" smtClean="0">
                <a:latin typeface="+mj-lt"/>
              </a:rPr>
              <a:t>We remain a very R&amp;D centric company. 15% of our employees are engaged in R&amp;D and in 2013 we spent 11.4% of our total revenue on R&amp;D. </a:t>
            </a:r>
            <a:endParaRPr lang="da-DK" dirty="0" smtClean="0">
              <a:latin typeface="+mj-lt"/>
            </a:endParaRPr>
          </a:p>
          <a:p>
            <a:pPr lvl="0"/>
            <a:r>
              <a:rPr lang="en-GB" dirty="0" smtClean="0">
                <a:latin typeface="+mj-lt"/>
              </a:rPr>
              <a:t>We are structured around three key operating business units: Chemicals, Environmental, and Refinery. A fourth unit, New Business Unit, focused on developing new technologies. </a:t>
            </a:r>
          </a:p>
          <a:p>
            <a:pPr lvl="0"/>
            <a:r>
              <a:rPr lang="en-GB" dirty="0" smtClean="0">
                <a:latin typeface="+mj-lt"/>
              </a:rPr>
              <a:t>Our revenue was 5,3 billion DKK in 2013 and we achieved a healthy operating profit of 701 million in 2013. </a:t>
            </a:r>
            <a:endParaRPr lang="da-DK" dirty="0" smtClean="0">
              <a:latin typeface="+mj-lt"/>
            </a:endParaRPr>
          </a:p>
          <a:p>
            <a:endParaRPr lang="da-DK" dirty="0">
              <a:latin typeface="+mj-lt"/>
            </a:endParaRPr>
          </a:p>
        </p:txBody>
      </p:sp>
      <p:sp>
        <p:nvSpPr>
          <p:cNvPr id="4" name="Slide Number Placeholder 3"/>
          <p:cNvSpPr>
            <a:spLocks noGrp="1"/>
          </p:cNvSpPr>
          <p:nvPr>
            <p:ph type="sldNum" sz="quarter" idx="10"/>
          </p:nvPr>
        </p:nvSpPr>
        <p:spPr/>
        <p:txBody>
          <a:bodyPr/>
          <a:lstStyle/>
          <a:p>
            <a:fld id="{6273B8D8-577E-4339-BFFE-AAA8F8AF9597}" type="slidenum">
              <a:rPr lang="da-DK" smtClean="0"/>
              <a:t>2</a:t>
            </a:fld>
            <a:endParaRPr lang="da-DK" dirty="0"/>
          </a:p>
        </p:txBody>
      </p:sp>
    </p:spTree>
    <p:extLst>
      <p:ext uri="{BB962C8B-B14F-4D97-AF65-F5344CB8AC3E}">
        <p14:creationId xmlns:p14="http://schemas.microsoft.com/office/powerpoint/2010/main" val="1316697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Haldor </a:t>
            </a:r>
            <a:r>
              <a:rPr lang="en-US" dirty="0" err="1" smtClean="0"/>
              <a:t>Topsøe</a:t>
            </a:r>
            <a:r>
              <a:rPr lang="en-US" dirty="0" smtClean="0"/>
              <a:t> with </a:t>
            </a:r>
            <a:r>
              <a:rPr lang="en-US" dirty="0" err="1" smtClean="0"/>
              <a:t>Niels</a:t>
            </a:r>
            <a:r>
              <a:rPr lang="en-US" dirty="0" smtClean="0"/>
              <a:t> Bohr on their way to Geneva to participate in the 1958 UN International Conference on the Peaceful Use of Atomic Energy.</a:t>
            </a:r>
          </a:p>
          <a:p>
            <a:endParaRPr lang="en-US" dirty="0" smtClean="0"/>
          </a:p>
        </p:txBody>
      </p:sp>
      <p:sp>
        <p:nvSpPr>
          <p:cNvPr id="4" name="Slide Number Placeholder 3"/>
          <p:cNvSpPr>
            <a:spLocks noGrp="1"/>
          </p:cNvSpPr>
          <p:nvPr>
            <p:ph type="sldNum" sz="quarter" idx="10"/>
          </p:nvPr>
        </p:nvSpPr>
        <p:spPr/>
        <p:txBody>
          <a:bodyPr/>
          <a:lstStyle/>
          <a:p>
            <a:fld id="{6273B8D8-577E-4339-BFFE-AAA8F8AF9597}" type="slidenum">
              <a:rPr lang="da-DK" smtClean="0"/>
              <a:t>3</a:t>
            </a:fld>
            <a:endParaRPr lang="da-DK" dirty="0"/>
          </a:p>
        </p:txBody>
      </p:sp>
    </p:spTree>
    <p:extLst>
      <p:ext uri="{BB962C8B-B14F-4D97-AF65-F5344CB8AC3E}">
        <p14:creationId xmlns:p14="http://schemas.microsoft.com/office/powerpoint/2010/main" val="1819028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6273B8D8-577E-4339-BFFE-AAA8F8AF9597}" type="slidenum">
              <a:rPr lang="en-GB" smtClean="0"/>
              <a:pPr/>
              <a:t>25</a:t>
            </a:fld>
            <a:endParaRPr lang="en-GB" dirty="0"/>
          </a:p>
        </p:txBody>
      </p:sp>
    </p:spTree>
    <p:extLst>
      <p:ext uri="{BB962C8B-B14F-4D97-AF65-F5344CB8AC3E}">
        <p14:creationId xmlns:p14="http://schemas.microsoft.com/office/powerpoint/2010/main" val="9514277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spTree>
      <p:nvGrpSpPr>
        <p:cNvPr id="1" name=""/>
        <p:cNvGrpSpPr/>
        <p:nvPr/>
      </p:nvGrpSpPr>
      <p:grpSpPr>
        <a:xfrm>
          <a:off x="0" y="0"/>
          <a:ext cx="0" cy="0"/>
          <a:chOff x="0" y="0"/>
          <a:chExt cx="0" cy="0"/>
        </a:xfrm>
      </p:grpSpPr>
      <p:pic>
        <p:nvPicPr>
          <p:cNvPr id="10" name="SD_ART_CoverPicture"/>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600"/>
            <a:ext cx="12192000" cy="6865200"/>
          </a:xfrm>
          <a:prstGeom prst="rect">
            <a:avLst/>
          </a:prstGeom>
        </p:spPr>
      </p:pic>
      <p:pic>
        <p:nvPicPr>
          <p:cNvPr id="13" name="Element"/>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 y="1765300"/>
            <a:ext cx="6642100" cy="509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le 1"/>
          <p:cNvSpPr>
            <a:spLocks noGrp="1"/>
          </p:cNvSpPr>
          <p:nvPr>
            <p:ph type="ctrTitle"/>
          </p:nvPr>
        </p:nvSpPr>
        <p:spPr>
          <a:xfrm>
            <a:off x="472442" y="4149569"/>
            <a:ext cx="4988791" cy="1338263"/>
          </a:xfrm>
          <a:prstGeom prst="rect">
            <a:avLst/>
          </a:prstGeom>
        </p:spPr>
        <p:txBody>
          <a:bodyPr lIns="0" tIns="0" rIns="0" bIns="0" anchor="b">
            <a:noAutofit/>
          </a:bodyPr>
          <a:lstStyle>
            <a:lvl1pPr algn="l">
              <a:defRPr sz="3200" b="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GB" dirty="0" smtClean="0"/>
              <a:t>Click to edit Master title style</a:t>
            </a:r>
            <a:endParaRPr lang="en-GB" dirty="0"/>
          </a:p>
        </p:txBody>
      </p:sp>
      <p:sp>
        <p:nvSpPr>
          <p:cNvPr id="20" name="Subtitle 2"/>
          <p:cNvSpPr>
            <a:spLocks noGrp="1"/>
          </p:cNvSpPr>
          <p:nvPr>
            <p:ph type="subTitle" idx="1"/>
          </p:nvPr>
        </p:nvSpPr>
        <p:spPr>
          <a:xfrm>
            <a:off x="472442" y="5646419"/>
            <a:ext cx="4988791" cy="548005"/>
          </a:xfrm>
        </p:spPr>
        <p:txBody>
          <a:bodyPr lIns="0" tIns="0" rIns="0" bIns="0">
            <a:no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smtClean="0"/>
              <a:t>Click to edit Master subtitle style</a:t>
            </a:r>
            <a:endParaRPr lang="en-GB" dirty="0"/>
          </a:p>
        </p:txBody>
      </p:sp>
      <p:sp>
        <p:nvSpPr>
          <p:cNvPr id="8" name="SD_FLD_DocumentDate"/>
          <p:cNvSpPr/>
          <p:nvPr userDrawn="1"/>
        </p:nvSpPr>
        <p:spPr>
          <a:xfrm>
            <a:off x="849600" y="6379200"/>
            <a:ext cx="2059200" cy="10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r>
              <a:rPr lang="en-GB" sz="800" dirty="0" smtClean="0">
                <a:solidFill>
                  <a:schemeClr val="bg1"/>
                </a:solidFill>
                <a:latin typeface="+mn-lt"/>
              </a:rPr>
              <a:t>October 2014</a:t>
            </a:r>
            <a:endParaRPr lang="en-GB" sz="800" dirty="0">
              <a:solidFill>
                <a:schemeClr val="bg1"/>
              </a:solidFill>
              <a:latin typeface="+mn-lt"/>
            </a:endParaRPr>
          </a:p>
        </p:txBody>
      </p:sp>
      <p:sp>
        <p:nvSpPr>
          <p:cNvPr id="9" name="SD_USR_Name"/>
          <p:cNvSpPr/>
          <p:nvPr userDrawn="1"/>
        </p:nvSpPr>
        <p:spPr>
          <a:xfrm>
            <a:off x="2939415" y="6377782"/>
            <a:ext cx="3085200" cy="10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en-GB" sz="800" dirty="0">
              <a:solidFill>
                <a:schemeClr val="bg1"/>
              </a:solidFill>
              <a:latin typeface="+mn-lt"/>
            </a:endParaRPr>
          </a:p>
        </p:txBody>
      </p:sp>
      <p:sp>
        <p:nvSpPr>
          <p:cNvPr id="2" name="Date Placeholder 1" hidden="1"/>
          <p:cNvSpPr>
            <a:spLocks noGrp="1"/>
          </p:cNvSpPr>
          <p:nvPr>
            <p:ph type="dt" sz="half" idx="10"/>
          </p:nvPr>
        </p:nvSpPr>
        <p:spPr/>
        <p:txBody>
          <a:bodyPr/>
          <a:lstStyle/>
          <a:p>
            <a:fld id="{3C6B7245-A029-4C08-BB19-249D42F7F670}" type="datetime1">
              <a:rPr lang="da-DK" smtClean="0"/>
              <a:t>02-02-2015</a:t>
            </a:fld>
            <a:endParaRPr lang="en-GB" dirty="0"/>
          </a:p>
        </p:txBody>
      </p:sp>
      <p:sp>
        <p:nvSpPr>
          <p:cNvPr id="3" name="Footer Placeholder 2" hidden="1"/>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DCA931C7-2632-4107-A17A-318EC147D1B5}" type="slidenum">
              <a:rPr lang="en-GB" smtClean="0"/>
              <a:pPr/>
              <a:t>‹#›</a:t>
            </a:fld>
            <a:endParaRPr lang="en-GB" dirty="0"/>
          </a:p>
        </p:txBody>
      </p:sp>
      <p:pic>
        <p:nvPicPr>
          <p:cNvPr id="12" name="Picture 11"/>
          <p:cNvPicPr>
            <a:picLocks noChangeAspect="1"/>
          </p:cNvPicPr>
          <p:nvPr userDrawn="1"/>
        </p:nvPicPr>
        <p:blipFill>
          <a:blip r:embed="rId4" cstate="screen">
            <a:lum bright="100000"/>
            <a:extLst>
              <a:ext uri="{28A0092B-C50C-407E-A947-70E740481C1C}">
                <a14:useLocalDpi xmlns:a14="http://schemas.microsoft.com/office/drawing/2010/main"/>
              </a:ext>
            </a:extLst>
          </a:blip>
          <a:stretch>
            <a:fillRect/>
          </a:stretch>
        </p:blipFill>
        <p:spPr>
          <a:xfrm>
            <a:off x="10311766" y="6387606"/>
            <a:ext cx="1407791" cy="133169"/>
          </a:xfrm>
          <a:prstGeom prst="rect">
            <a:avLst/>
          </a:prstGeom>
        </p:spPr>
      </p:pic>
      <p:grpSp>
        <p:nvGrpSpPr>
          <p:cNvPr id="14" name="SD_FLD_Confidentiality" hidden="1"/>
          <p:cNvGrpSpPr/>
          <p:nvPr userDrawn="1"/>
        </p:nvGrpSpPr>
        <p:grpSpPr>
          <a:xfrm>
            <a:off x="10311766" y="80628"/>
            <a:ext cx="1880234" cy="170695"/>
            <a:chOff x="-493482" y="314702"/>
            <a:chExt cx="1880234" cy="170695"/>
          </a:xfrm>
        </p:grpSpPr>
        <p:sp>
          <p:nvSpPr>
            <p:cNvPr id="15" name="Confidentiality"/>
            <p:cNvSpPr/>
            <p:nvPr userDrawn="1"/>
          </p:nvSpPr>
          <p:spPr>
            <a:xfrm>
              <a:off x="-493482" y="314702"/>
              <a:ext cx="1880234" cy="170695"/>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87041" tIns="43520" rIns="54000" bIns="43520" rtlCol="0" anchor="ctr">
              <a:noAutofit/>
            </a:bodyPr>
            <a:lstStyle/>
            <a:p>
              <a:pPr algn="r"/>
              <a:endParaRPr lang="en-GB" noProof="0" dirty="0" smtClean="0">
                <a:latin typeface="+mn-lt"/>
                <a:cs typeface="Arial" pitchFamily="34" charset="0"/>
              </a:endParaRPr>
            </a:p>
          </p:txBody>
        </p:sp>
        <p:sp>
          <p:nvSpPr>
            <p:cNvPr id="16" name="SD_LAN_Confidential"/>
            <p:cNvSpPr txBox="1"/>
            <p:nvPr userDrawn="1"/>
          </p:nvSpPr>
          <p:spPr>
            <a:xfrm>
              <a:off x="-319928" y="323849"/>
              <a:ext cx="1242815" cy="153888"/>
            </a:xfrm>
            <a:prstGeom prst="rect">
              <a:avLst/>
            </a:prstGeom>
            <a:noFill/>
          </p:spPr>
          <p:txBody>
            <a:bodyPr wrap="square" lIns="0" tIns="0" rIns="0" bIns="0" rtlCol="0">
              <a:spAutoFit/>
            </a:bodyPr>
            <a:lstStyle/>
            <a:p>
              <a:pPr algn="r"/>
              <a:r>
                <a:rPr lang="en-GB" sz="1000" b="1" cap="all" baseline="0" dirty="0" err="1" smtClean="0">
                  <a:solidFill>
                    <a:srgbClr val="FFFFFF"/>
                  </a:solidFill>
                  <a:latin typeface="+mn-lt"/>
                  <a:cs typeface="Arial" pitchFamily="34" charset="0"/>
                </a:rPr>
                <a:t>Fortroligt</a:t>
              </a:r>
              <a:endParaRPr lang="en-GB" sz="1000" b="1" cap="all" baseline="0" dirty="0" smtClean="0">
                <a:solidFill>
                  <a:srgbClr val="FFFFFF"/>
                </a:solidFill>
                <a:latin typeface="+mn-lt"/>
                <a:cs typeface="Arial" pitchFamily="34" charset="0"/>
              </a:endParaRPr>
            </a:p>
          </p:txBody>
        </p:sp>
      </p:grpSp>
      <p:sp>
        <p:nvSpPr>
          <p:cNvPr id="18" name="TextBox 17"/>
          <p:cNvSpPr txBox="1"/>
          <p:nvPr userDrawn="1"/>
        </p:nvSpPr>
        <p:spPr>
          <a:xfrm>
            <a:off x="12288688" y="2484000"/>
            <a:ext cx="1992568" cy="1846659"/>
          </a:xfrm>
          <a:prstGeom prst="rect">
            <a:avLst/>
          </a:prstGeom>
          <a:noFill/>
        </p:spPr>
        <p:txBody>
          <a:bodyPr wrap="square" lIns="0" tIns="0" rIns="0" bIns="0" rtlCol="0">
            <a:spAutoFit/>
          </a:bodyPr>
          <a:lstStyle/>
          <a:p>
            <a:pPr algn="l"/>
            <a:r>
              <a:rPr lang="en-GB" sz="1200" b="1" kern="1200" noProof="1" smtClean="0">
                <a:solidFill>
                  <a:schemeClr val="tx1"/>
                </a:solidFill>
                <a:latin typeface="+mn-lt"/>
                <a:ea typeface="+mn-ea"/>
                <a:cs typeface="+mn-cs"/>
              </a:rPr>
              <a:t>Highlight</a:t>
            </a:r>
            <a:r>
              <a:rPr lang="en-GB" sz="1200" kern="1200" noProof="1" smtClean="0">
                <a:solidFill>
                  <a:schemeClr val="tx1"/>
                </a:solidFill>
                <a:latin typeface="+mn-lt"/>
                <a:ea typeface="+mn-ea"/>
                <a:cs typeface="+mn-cs"/>
              </a:rPr>
              <a:t> word(s) in header by changing to </a:t>
            </a:r>
            <a:r>
              <a:rPr lang="en-GB" sz="1200" b="1" kern="1200" noProof="1" smtClean="0">
                <a:solidFill>
                  <a:schemeClr val="tx1"/>
                </a:solidFill>
                <a:latin typeface="+mn-lt"/>
                <a:ea typeface="+mn-ea"/>
                <a:cs typeface="+mn-cs"/>
              </a:rPr>
              <a:t>Open Sans (Heading) + Bold</a:t>
            </a:r>
          </a:p>
          <a:p>
            <a:pPr algn="l"/>
            <a:endParaRPr lang="en-GB" sz="1200" b="1" kern="1200" noProof="1" smtClean="0">
              <a:solidFill>
                <a:schemeClr val="tx1"/>
              </a:solidFill>
              <a:latin typeface="+mn-lt"/>
              <a:ea typeface="+mn-ea"/>
              <a:cs typeface="+mn-cs"/>
            </a:endParaRPr>
          </a:p>
          <a:p>
            <a:pPr algn="l"/>
            <a:endParaRPr lang="en-GB" sz="1200" b="1" noProof="1" smtClean="0">
              <a:latin typeface="+mj-lt"/>
            </a:endParaRPr>
          </a:p>
          <a:p>
            <a:pPr algn="l"/>
            <a:r>
              <a:rPr lang="en-GB" sz="1200" b="0" noProof="1" smtClean="0">
                <a:latin typeface="+mj-lt"/>
              </a:rPr>
              <a:t>Insert a </a:t>
            </a:r>
            <a:r>
              <a:rPr lang="en-GB" sz="1200" b="1" noProof="1" smtClean="0">
                <a:latin typeface="+mj-lt"/>
              </a:rPr>
              <a:t>background picture </a:t>
            </a:r>
            <a:r>
              <a:rPr lang="en-GB" sz="1200" b="0" noProof="1" smtClean="0">
                <a:latin typeface="+mj-lt"/>
              </a:rPr>
              <a:t>by clicking on the </a:t>
            </a:r>
            <a:br>
              <a:rPr lang="en-GB" sz="1200" b="0" noProof="1" smtClean="0">
                <a:latin typeface="+mj-lt"/>
              </a:rPr>
            </a:br>
            <a:r>
              <a:rPr lang="en-GB" sz="1200" b="1" noProof="1" smtClean="0">
                <a:latin typeface="+mj-lt"/>
              </a:rPr>
              <a:t>Insert frontpage picture</a:t>
            </a:r>
            <a:r>
              <a:rPr lang="en-GB" sz="1200" b="0" noProof="1" smtClean="0">
                <a:latin typeface="+mj-lt"/>
              </a:rPr>
              <a:t>-button</a:t>
            </a:r>
            <a:r>
              <a:rPr lang="en-GB" sz="1200" b="0" baseline="0" noProof="1" smtClean="0">
                <a:latin typeface="+mj-lt"/>
              </a:rPr>
              <a:t> placed in</a:t>
            </a:r>
            <a:br>
              <a:rPr lang="en-GB" sz="1200" b="0" baseline="0" noProof="1" smtClean="0">
                <a:latin typeface="+mj-lt"/>
              </a:rPr>
            </a:br>
            <a:r>
              <a:rPr lang="en-GB" sz="1200" b="0" baseline="0" noProof="1" smtClean="0">
                <a:latin typeface="+mj-lt"/>
              </a:rPr>
              <a:t>Haldor Topsøe-menu</a:t>
            </a:r>
            <a:endParaRPr lang="en-GB" sz="1200" b="0" noProof="1">
              <a:latin typeface="+mj-lt"/>
            </a:endParaRPr>
          </a:p>
        </p:txBody>
      </p:sp>
      <p:pic>
        <p:nvPicPr>
          <p:cNvPr id="1026" name="Picture 2" descr="U:\Haldor Topsoee\Jobs\5077_PresentationEngine til PowerPoint\Received\Thumbs\HT_Corporate_Identity_Power_Point_16_9_Side_03.jpg"/>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12302988" y="-1"/>
            <a:ext cx="4089647" cy="23508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userDrawn="1"/>
        </p:nvSpPr>
        <p:spPr>
          <a:xfrm>
            <a:off x="-1334792" y="4368586"/>
            <a:ext cx="1224136" cy="1477328"/>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200" b="1" noProof="1" smtClean="0">
                <a:latin typeface="+mj-lt"/>
              </a:rPr>
              <a:t>Highlight</a:t>
            </a:r>
            <a:r>
              <a:rPr lang="en-GB" sz="1200" noProof="1" smtClean="0">
                <a:latin typeface="+mj-lt"/>
              </a:rPr>
              <a:t> word(s) in header by </a:t>
            </a:r>
            <a:r>
              <a:rPr lang="en-GB" sz="1200" kern="1200" noProof="1" smtClean="0">
                <a:solidFill>
                  <a:schemeClr val="tx1"/>
                </a:solidFill>
                <a:latin typeface="+mn-lt"/>
                <a:ea typeface="+mn-ea"/>
                <a:cs typeface="+mn-cs"/>
              </a:rPr>
              <a:t>changing to </a:t>
            </a:r>
            <a:r>
              <a:rPr lang="en-GB" sz="1200" b="1" kern="1200" noProof="1" smtClean="0">
                <a:solidFill>
                  <a:schemeClr val="tx1"/>
                </a:solidFill>
                <a:latin typeface="+mn-lt"/>
                <a:ea typeface="+mn-ea"/>
                <a:cs typeface="+mn-cs"/>
              </a:rPr>
              <a:t>Open Sans (Heading)</a:t>
            </a:r>
            <a:r>
              <a:rPr lang="en-GB" sz="1200" b="1" kern="1200" baseline="0" noProof="1" smtClean="0">
                <a:solidFill>
                  <a:schemeClr val="tx1"/>
                </a:solidFill>
                <a:latin typeface="+mn-lt"/>
                <a:ea typeface="+mn-ea"/>
                <a:cs typeface="+mn-cs"/>
              </a:rPr>
              <a:t> </a:t>
            </a:r>
            <a:br>
              <a:rPr lang="en-GB" sz="1200" b="1" kern="1200" baseline="0" noProof="1" smtClean="0">
                <a:solidFill>
                  <a:schemeClr val="tx1"/>
                </a:solidFill>
                <a:latin typeface="+mn-lt"/>
                <a:ea typeface="+mn-ea"/>
                <a:cs typeface="+mn-cs"/>
              </a:rPr>
            </a:br>
            <a:r>
              <a:rPr lang="en-GB" sz="1200" b="1" kern="1200" baseline="0" noProof="1" smtClean="0">
                <a:solidFill>
                  <a:schemeClr val="tx1"/>
                </a:solidFill>
                <a:latin typeface="+mn-lt"/>
                <a:ea typeface="+mn-ea"/>
                <a:cs typeface="+mn-cs"/>
              </a:rPr>
              <a:t>+</a:t>
            </a:r>
            <a:r>
              <a:rPr lang="en-GB" sz="1200" kern="1200" baseline="0" noProof="1" smtClean="0">
                <a:solidFill>
                  <a:schemeClr val="tx1"/>
                </a:solidFill>
                <a:latin typeface="+mn-lt"/>
                <a:ea typeface="+mn-ea"/>
                <a:cs typeface="+mn-cs"/>
              </a:rPr>
              <a:t> </a:t>
            </a:r>
            <a:r>
              <a:rPr lang="en-GB" sz="1200" b="1" kern="1200" noProof="1" smtClean="0">
                <a:solidFill>
                  <a:schemeClr val="tx1"/>
                </a:solidFill>
                <a:latin typeface="+mn-lt"/>
                <a:ea typeface="+mn-ea"/>
                <a:cs typeface="+mn-cs"/>
              </a:rPr>
              <a:t>Bold</a:t>
            </a:r>
          </a:p>
          <a:p>
            <a:pPr algn="r"/>
            <a:endParaRPr lang="en-GB" sz="1200" b="1" noProof="1">
              <a:latin typeface="+mj-lt"/>
            </a:endParaRPr>
          </a:p>
        </p:txBody>
      </p:sp>
    </p:spTree>
    <p:extLst>
      <p:ext uri="{BB962C8B-B14F-4D97-AF65-F5344CB8AC3E}">
        <p14:creationId xmlns:p14="http://schemas.microsoft.com/office/powerpoint/2010/main" val="1145828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12" name="Subtitle 2"/>
          <p:cNvSpPr>
            <a:spLocks noGrp="1"/>
          </p:cNvSpPr>
          <p:nvPr>
            <p:ph type="body" sz="quarter" idx="13" hasCustomPrompt="1"/>
          </p:nvPr>
        </p:nvSpPr>
        <p:spPr>
          <a:xfrm>
            <a:off x="473075" y="1004568"/>
            <a:ext cx="11246483" cy="340610"/>
          </a:xfrm>
        </p:spPr>
        <p:txBody>
          <a:bodyPr>
            <a:noAutofit/>
          </a:bodyPr>
          <a:lstStyle>
            <a:lvl1pPr marL="0" indent="0">
              <a:buNone/>
              <a:defRPr sz="2400">
                <a:solidFill>
                  <a:schemeClr val="tx1"/>
                </a:solidFill>
                <a:latin typeface="+mn-lt"/>
              </a:defRPr>
            </a:lvl1pPr>
          </a:lstStyle>
          <a:p>
            <a:pPr lvl="0"/>
            <a:r>
              <a:rPr lang="en-GB" dirty="0" smtClean="0"/>
              <a:t>Subline</a:t>
            </a:r>
            <a:endParaRPr lang="en-GB" dirty="0"/>
          </a:p>
        </p:txBody>
      </p:sp>
      <p:sp>
        <p:nvSpPr>
          <p:cNvPr id="5" name="Picture Placeholder 3"/>
          <p:cNvSpPr>
            <a:spLocks noGrp="1"/>
          </p:cNvSpPr>
          <p:nvPr>
            <p:ph type="pic" sz="quarter" idx="15" hasCustomPrompt="1"/>
          </p:nvPr>
        </p:nvSpPr>
        <p:spPr>
          <a:xfrm>
            <a:off x="472443" y="1917700"/>
            <a:ext cx="11247115" cy="4277361"/>
          </a:xfrm>
          <a:solidFill>
            <a:schemeClr val="bg1">
              <a:lumMod val="85000"/>
            </a:schemeClr>
          </a:solidFill>
        </p:spPr>
        <p:txBody>
          <a:bodyPr anchor="t" anchorCtr="0"/>
          <a:lstStyle>
            <a:lvl1pPr marL="0" indent="0" algn="ctr">
              <a:buNone/>
              <a:defRPr/>
            </a:lvl1pPr>
          </a:lstStyle>
          <a:p>
            <a:r>
              <a:rPr lang="en-GB" noProof="1" smtClean="0"/>
              <a:t>Select the placeholder and insert an image via ImageShopper</a:t>
            </a:r>
            <a:endParaRPr lang="en-GB" noProof="1"/>
          </a:p>
        </p:txBody>
      </p:sp>
      <p:sp>
        <p:nvSpPr>
          <p:cNvPr id="3" name="Date Placeholder 2" hidden="1"/>
          <p:cNvSpPr>
            <a:spLocks noGrp="1"/>
          </p:cNvSpPr>
          <p:nvPr>
            <p:ph type="dt" sz="half" idx="16"/>
          </p:nvPr>
        </p:nvSpPr>
        <p:spPr/>
        <p:txBody>
          <a:bodyPr/>
          <a:lstStyle/>
          <a:p>
            <a:fld id="{3C066B06-9F33-4284-962D-1D5D4E16DA04}" type="datetime1">
              <a:rPr lang="da-DK" smtClean="0"/>
              <a:t>02-02-2015</a:t>
            </a:fld>
            <a:endParaRPr lang="en-GB" dirty="0"/>
          </a:p>
        </p:txBody>
      </p:sp>
      <p:sp>
        <p:nvSpPr>
          <p:cNvPr id="4" name="Footer Placeholder 3" hidden="1"/>
          <p:cNvSpPr>
            <a:spLocks noGrp="1"/>
          </p:cNvSpPr>
          <p:nvPr>
            <p:ph type="ftr" sz="quarter" idx="17"/>
          </p:nvPr>
        </p:nvSpPr>
        <p:spPr/>
        <p:txBody>
          <a:bodyPr/>
          <a:lstStyle/>
          <a:p>
            <a:endParaRPr lang="en-GB" dirty="0"/>
          </a:p>
        </p:txBody>
      </p:sp>
      <p:sp>
        <p:nvSpPr>
          <p:cNvPr id="6" name="Slide Number Placeholder 5"/>
          <p:cNvSpPr>
            <a:spLocks noGrp="1"/>
          </p:cNvSpPr>
          <p:nvPr>
            <p:ph type="sldNum" sz="quarter" idx="18"/>
          </p:nvPr>
        </p:nvSpPr>
        <p:spPr/>
        <p:txBody>
          <a:bodyPr/>
          <a:lstStyle/>
          <a:p>
            <a:fld id="{DCA931C7-2632-4107-A17A-318EC147D1B5}" type="slidenum">
              <a:rPr lang="en-GB" smtClean="0"/>
              <a:pPr/>
              <a:t>‹#›</a:t>
            </a:fld>
            <a:endParaRPr lang="en-GB" dirty="0"/>
          </a:p>
        </p:txBody>
      </p:sp>
    </p:spTree>
    <p:extLst>
      <p:ext uri="{BB962C8B-B14F-4D97-AF65-F5344CB8AC3E}">
        <p14:creationId xmlns:p14="http://schemas.microsoft.com/office/powerpoint/2010/main" val="3291508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Infobox">
    <p:spTree>
      <p:nvGrpSpPr>
        <p:cNvPr id="1" name=""/>
        <p:cNvGrpSpPr/>
        <p:nvPr/>
      </p:nvGrpSpPr>
      <p:grpSpPr>
        <a:xfrm>
          <a:off x="0" y="0"/>
          <a:ext cx="0" cy="0"/>
          <a:chOff x="0" y="0"/>
          <a:chExt cx="0" cy="0"/>
        </a:xfrm>
      </p:grpSpPr>
      <p:pic>
        <p:nvPicPr>
          <p:cNvPr id="16" name="Element" descr="U:\Haldor Topsoee\Jobs\5077_PresentationEngine til PowerPoint\Received\HT_Corporate_Identity_PPT_Package_Files_Round02\HT_Corporate_Identity_PPT_Package_Files_Round02\16_9_Format\HT_Corporate_Identity_Power_Point_16_9_Elements_RGB_v2-04.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7782128" y="1750978"/>
            <a:ext cx="4414751" cy="5107021"/>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userDrawn="1"/>
        </p:nvCxnSpPr>
        <p:spPr>
          <a:xfrm>
            <a:off x="9860281" y="3042877"/>
            <a:ext cx="1859278"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9860281" y="5664157"/>
            <a:ext cx="1859278"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p:txBody>
          <a:bodyPr/>
          <a:lstStyle/>
          <a:p>
            <a:r>
              <a:rPr lang="en-GB" dirty="0" smtClean="0"/>
              <a:t>Click to edit Master title style</a:t>
            </a:r>
            <a:endParaRPr lang="en-GB" dirty="0"/>
          </a:p>
        </p:txBody>
      </p:sp>
      <p:sp>
        <p:nvSpPr>
          <p:cNvPr id="12" name="Subtitle 2"/>
          <p:cNvSpPr>
            <a:spLocks noGrp="1"/>
          </p:cNvSpPr>
          <p:nvPr>
            <p:ph type="body" sz="quarter" idx="13" hasCustomPrompt="1"/>
          </p:nvPr>
        </p:nvSpPr>
        <p:spPr>
          <a:xfrm>
            <a:off x="473075" y="1004568"/>
            <a:ext cx="11246483" cy="340610"/>
          </a:xfrm>
        </p:spPr>
        <p:txBody>
          <a:bodyPr>
            <a:noAutofit/>
          </a:bodyPr>
          <a:lstStyle>
            <a:lvl1pPr marL="0" indent="0">
              <a:buNone/>
              <a:defRPr sz="2400">
                <a:solidFill>
                  <a:schemeClr val="tx1"/>
                </a:solidFill>
                <a:latin typeface="+mn-lt"/>
              </a:defRPr>
            </a:lvl1pPr>
          </a:lstStyle>
          <a:p>
            <a:pPr lvl="0"/>
            <a:r>
              <a:rPr lang="en-GB" dirty="0" smtClean="0"/>
              <a:t>Subline</a:t>
            </a:r>
            <a:endParaRPr lang="en-GB" dirty="0"/>
          </a:p>
        </p:txBody>
      </p:sp>
      <p:sp>
        <p:nvSpPr>
          <p:cNvPr id="20" name="Content Placeholder 3"/>
          <p:cNvSpPr>
            <a:spLocks noGrp="1"/>
          </p:cNvSpPr>
          <p:nvPr>
            <p:ph idx="1"/>
          </p:nvPr>
        </p:nvSpPr>
        <p:spPr>
          <a:xfrm>
            <a:off x="472442" y="1917700"/>
            <a:ext cx="5506558" cy="427736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25" name="Text Placeholder 4"/>
          <p:cNvSpPr>
            <a:spLocks noGrp="1"/>
          </p:cNvSpPr>
          <p:nvPr>
            <p:ph type="body" sz="quarter" idx="17" hasCustomPrompt="1"/>
          </p:nvPr>
        </p:nvSpPr>
        <p:spPr>
          <a:xfrm>
            <a:off x="9860281" y="3197070"/>
            <a:ext cx="1859278" cy="2282158"/>
          </a:xfrm>
        </p:spPr>
        <p:txBody>
          <a:bodyPr>
            <a:normAutofit/>
          </a:bodyPr>
          <a:lstStyle>
            <a:lvl1pPr marL="0" indent="0" algn="l">
              <a:buNone/>
              <a:defRPr sz="1100" i="1">
                <a:solidFill>
                  <a:schemeClr val="tx1"/>
                </a:solidFill>
              </a:defRPr>
            </a:lvl1pPr>
          </a:lstStyle>
          <a:p>
            <a:pPr lvl="0"/>
            <a:r>
              <a:rPr lang="en-GB" dirty="0" smtClean="0"/>
              <a:t>Add text</a:t>
            </a:r>
            <a:endParaRPr lang="en-GB" dirty="0"/>
          </a:p>
        </p:txBody>
      </p:sp>
      <p:sp>
        <p:nvSpPr>
          <p:cNvPr id="2" name="Date Placeholder 1" hidden="1"/>
          <p:cNvSpPr>
            <a:spLocks noGrp="1"/>
          </p:cNvSpPr>
          <p:nvPr>
            <p:ph type="dt" sz="half" idx="18"/>
          </p:nvPr>
        </p:nvSpPr>
        <p:spPr/>
        <p:txBody>
          <a:bodyPr/>
          <a:lstStyle/>
          <a:p>
            <a:fld id="{90F20752-6572-4C5D-86F9-0BE126C8295A}" type="datetime1">
              <a:rPr lang="da-DK" smtClean="0"/>
              <a:t>02-02-2015</a:t>
            </a:fld>
            <a:endParaRPr lang="en-GB" dirty="0"/>
          </a:p>
        </p:txBody>
      </p:sp>
      <p:sp>
        <p:nvSpPr>
          <p:cNvPr id="3" name="Footer Placeholder 2" hidden="1"/>
          <p:cNvSpPr>
            <a:spLocks noGrp="1"/>
          </p:cNvSpPr>
          <p:nvPr>
            <p:ph type="ftr" sz="quarter" idx="19"/>
          </p:nvPr>
        </p:nvSpPr>
        <p:spPr/>
        <p:txBody>
          <a:bodyPr/>
          <a:lstStyle/>
          <a:p>
            <a:endParaRPr lang="en-GB" dirty="0"/>
          </a:p>
        </p:txBody>
      </p:sp>
      <p:sp>
        <p:nvSpPr>
          <p:cNvPr id="4" name="Slide Number Placeholder 3"/>
          <p:cNvSpPr>
            <a:spLocks noGrp="1"/>
          </p:cNvSpPr>
          <p:nvPr>
            <p:ph type="sldNum" sz="quarter" idx="20"/>
          </p:nvPr>
        </p:nvSpPr>
        <p:spPr/>
        <p:txBody>
          <a:bodyPr/>
          <a:lstStyle/>
          <a:p>
            <a:fld id="{DCA931C7-2632-4107-A17A-318EC147D1B5}" type="slidenum">
              <a:rPr lang="en-GB" smtClean="0"/>
              <a:pPr/>
              <a:t>‹#›</a:t>
            </a:fld>
            <a:endParaRPr lang="en-GB" dirty="0"/>
          </a:p>
        </p:txBody>
      </p:sp>
    </p:spTree>
    <p:extLst>
      <p:ext uri="{BB962C8B-B14F-4D97-AF65-F5344CB8AC3E}">
        <p14:creationId xmlns:p14="http://schemas.microsoft.com/office/powerpoint/2010/main" val="1513436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Background colo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000"/>
              </a:spcBef>
            </a:pPr>
            <a:endParaRPr lang="en-GB" sz="2000" dirty="0" smtClean="0"/>
          </a:p>
        </p:txBody>
      </p:sp>
      <p:pic>
        <p:nvPicPr>
          <p:cNvPr id="6" name="Element" descr="U:\Haldor Topsoee\Jobs\5077_PresentationEngine til PowerPoint\Received\HT_Corporate_Identity_PPT_Package_Files_Round02\HT_Corporate_Identity_PPT_Package_Files_Round02\16_9_Format\HT_Corporate_Identity_Power_Point_16_9_Elements_RGB_v2-02.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15543" r="38563" b="18155"/>
          <a:stretch/>
        </p:blipFill>
        <p:spPr bwMode="auto">
          <a:xfrm>
            <a:off x="0" y="0"/>
            <a:ext cx="5597611" cy="561289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3067199" y="5412877"/>
            <a:ext cx="8651725" cy="770400"/>
          </a:xfrm>
        </p:spPr>
        <p:txBody>
          <a:bodyPr/>
          <a:lstStyle>
            <a:lvl1pPr algn="r">
              <a:defRPr sz="3200" b="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GB" dirty="0" smtClean="0"/>
              <a:t>Click to edit Master title style</a:t>
            </a:r>
            <a:endParaRPr lang="en-GB" dirty="0"/>
          </a:p>
        </p:txBody>
      </p:sp>
      <p:sp>
        <p:nvSpPr>
          <p:cNvPr id="3" name="Text Placeholder 2"/>
          <p:cNvSpPr>
            <a:spLocks noGrp="1"/>
          </p:cNvSpPr>
          <p:nvPr>
            <p:ph type="body" idx="1" hasCustomPrompt="1"/>
          </p:nvPr>
        </p:nvSpPr>
        <p:spPr>
          <a:xfrm>
            <a:off x="3068319" y="4731868"/>
            <a:ext cx="8650605" cy="680400"/>
          </a:xfrm>
        </p:spPr>
        <p:txBody>
          <a:bodyPr anchor="b" anchorCtr="0">
            <a:noAutofit/>
          </a:bodyPr>
          <a:lstStyle>
            <a:lvl1pPr marL="0" indent="0" algn="r">
              <a:buNone/>
              <a:defRPr sz="3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smtClean="0"/>
              <a:t>01</a:t>
            </a:r>
          </a:p>
        </p:txBody>
      </p:sp>
      <p:grpSp>
        <p:nvGrpSpPr>
          <p:cNvPr id="8" name="SD_FLD_Confidentiality" hidden="1"/>
          <p:cNvGrpSpPr/>
          <p:nvPr userDrawn="1"/>
        </p:nvGrpSpPr>
        <p:grpSpPr>
          <a:xfrm>
            <a:off x="10311766" y="80628"/>
            <a:ext cx="1880234" cy="170695"/>
            <a:chOff x="-493482" y="314702"/>
            <a:chExt cx="1880234" cy="170695"/>
          </a:xfrm>
        </p:grpSpPr>
        <p:sp>
          <p:nvSpPr>
            <p:cNvPr id="9" name="Confidentiality"/>
            <p:cNvSpPr/>
            <p:nvPr userDrawn="1"/>
          </p:nvSpPr>
          <p:spPr>
            <a:xfrm>
              <a:off x="-493482" y="314702"/>
              <a:ext cx="1880234" cy="170695"/>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87041" tIns="43520" rIns="54000" bIns="43520" rtlCol="0" anchor="ctr">
              <a:noAutofit/>
            </a:bodyPr>
            <a:lstStyle/>
            <a:p>
              <a:pPr algn="r"/>
              <a:endParaRPr lang="en-GB" noProof="0" dirty="0" smtClean="0">
                <a:latin typeface="+mn-lt"/>
                <a:cs typeface="Arial" pitchFamily="34" charset="0"/>
              </a:endParaRPr>
            </a:p>
          </p:txBody>
        </p:sp>
        <p:sp>
          <p:nvSpPr>
            <p:cNvPr id="10" name="SD_LAN_Confidential"/>
            <p:cNvSpPr txBox="1"/>
            <p:nvPr userDrawn="1"/>
          </p:nvSpPr>
          <p:spPr>
            <a:xfrm>
              <a:off x="-319928" y="323849"/>
              <a:ext cx="1242815" cy="153888"/>
            </a:xfrm>
            <a:prstGeom prst="rect">
              <a:avLst/>
            </a:prstGeom>
            <a:noFill/>
          </p:spPr>
          <p:txBody>
            <a:bodyPr wrap="square" lIns="0" tIns="0" rIns="0" bIns="0" rtlCol="0">
              <a:spAutoFit/>
            </a:bodyPr>
            <a:lstStyle/>
            <a:p>
              <a:pPr algn="r"/>
              <a:r>
                <a:rPr lang="en-GB" sz="1000" b="1" cap="all" baseline="0" dirty="0" err="1" smtClean="0">
                  <a:solidFill>
                    <a:srgbClr val="FFFFFF"/>
                  </a:solidFill>
                  <a:latin typeface="+mn-lt"/>
                  <a:cs typeface="Arial" pitchFamily="34" charset="0"/>
                </a:rPr>
                <a:t>Fortroligt</a:t>
              </a:r>
              <a:endParaRPr lang="en-GB" sz="1000" b="1" cap="all" baseline="0" dirty="0" smtClean="0">
                <a:solidFill>
                  <a:srgbClr val="FFFFFF"/>
                </a:solidFill>
                <a:latin typeface="+mn-lt"/>
                <a:cs typeface="Arial" pitchFamily="34" charset="0"/>
              </a:endParaRPr>
            </a:p>
          </p:txBody>
        </p:sp>
      </p:grpSp>
      <p:sp>
        <p:nvSpPr>
          <p:cNvPr id="2" name="Date Placeholder 1" hidden="1"/>
          <p:cNvSpPr>
            <a:spLocks noGrp="1"/>
          </p:cNvSpPr>
          <p:nvPr>
            <p:ph type="dt" sz="half" idx="10"/>
          </p:nvPr>
        </p:nvSpPr>
        <p:spPr/>
        <p:txBody>
          <a:bodyPr/>
          <a:lstStyle/>
          <a:p>
            <a:fld id="{12C37233-E342-4B17-AD4B-9A3B6A31B575}" type="datetime1">
              <a:rPr lang="da-DK" smtClean="0"/>
              <a:t>02-02-2015</a:t>
            </a:fld>
            <a:endParaRPr lang="en-GB" dirty="0"/>
          </a:p>
        </p:txBody>
      </p:sp>
      <p:sp>
        <p:nvSpPr>
          <p:cNvPr id="5" name="Footer Placeholder 4" hidden="1"/>
          <p:cNvSpPr>
            <a:spLocks noGrp="1"/>
          </p:cNvSpPr>
          <p:nvPr>
            <p:ph type="ftr" sz="quarter" idx="11"/>
          </p:nvPr>
        </p:nvSpPr>
        <p:spPr/>
        <p:txBody>
          <a:bodyPr/>
          <a:lstStyle/>
          <a:p>
            <a:endParaRPr lang="en-GB" dirty="0"/>
          </a:p>
        </p:txBody>
      </p:sp>
      <p:sp>
        <p:nvSpPr>
          <p:cNvPr id="11" name="Slide Number Placeholder 10" hidden="1"/>
          <p:cNvSpPr>
            <a:spLocks noGrp="1"/>
          </p:cNvSpPr>
          <p:nvPr>
            <p:ph type="sldNum" sz="quarter" idx="12"/>
          </p:nvPr>
        </p:nvSpPr>
        <p:spPr/>
        <p:txBody>
          <a:bodyPr/>
          <a:lstStyle/>
          <a:p>
            <a:fld id="{DCA931C7-2632-4107-A17A-318EC147D1B5}" type="slidenum">
              <a:rPr lang="en-GB" smtClean="0"/>
              <a:pPr/>
              <a:t>‹#›</a:t>
            </a:fld>
            <a:r>
              <a:rPr lang="en-GB" dirty="0" smtClean="0"/>
              <a:t>2</a:t>
            </a:r>
            <a:endParaRPr lang="en-GB" dirty="0"/>
          </a:p>
        </p:txBody>
      </p:sp>
    </p:spTree>
    <p:extLst>
      <p:ext uri="{BB962C8B-B14F-4D97-AF65-F5344CB8AC3E}">
        <p14:creationId xmlns:p14="http://schemas.microsoft.com/office/powerpoint/2010/main" val="2121765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6" name="Background colo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000"/>
              </a:spcBef>
            </a:pPr>
            <a:endParaRPr lang="en-GB" sz="2000" dirty="0" smtClean="0"/>
          </a:p>
        </p:txBody>
      </p:sp>
      <p:pic>
        <p:nvPicPr>
          <p:cNvPr id="15" name="Element" descr="U:\Haldor Topsoee\Jobs\5077_PresentationEngine til PowerPoint\Received\HT_Corporate_Identity_PPT_Package_Files_Round02\HT_Corporate_Identity_PPT_Package_Files_Round02\16_9_Format\HT_Corporate_Identity_Power_Point_16_9_Elements_RGB_v2-03.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50917" t="17125"/>
          <a:stretch/>
        </p:blipFill>
        <p:spPr bwMode="auto">
          <a:xfrm>
            <a:off x="6210300" y="1174440"/>
            <a:ext cx="5986578" cy="5683560"/>
          </a:xfrm>
          <a:prstGeom prst="rect">
            <a:avLst/>
          </a:prstGeom>
          <a:noFill/>
          <a:extLst>
            <a:ext uri="{909E8E84-426E-40DD-AFC4-6F175D3DCCD1}">
              <a14:hiddenFill xmlns:a14="http://schemas.microsoft.com/office/drawing/2010/main">
                <a:solidFill>
                  <a:srgbClr val="FFFFFF"/>
                </a:solidFill>
              </a14:hiddenFill>
            </a:ext>
          </a:extLst>
        </p:spPr>
      </p:pic>
      <p:pic>
        <p:nvPicPr>
          <p:cNvPr id="30" name="Logo"/>
          <p:cNvPicPr>
            <a:picLocks noChangeAspect="1"/>
          </p:cNvPicPr>
          <p:nvPr userDrawn="1"/>
        </p:nvPicPr>
        <p:blipFill>
          <a:blip r:embed="rId3" cstate="screen">
            <a:lum bright="100000"/>
            <a:extLst>
              <a:ext uri="{28A0092B-C50C-407E-A947-70E740481C1C}">
                <a14:useLocalDpi xmlns:a14="http://schemas.microsoft.com/office/drawing/2010/main"/>
              </a:ext>
            </a:extLst>
          </a:blip>
          <a:stretch>
            <a:fillRect/>
          </a:stretch>
        </p:blipFill>
        <p:spPr>
          <a:xfrm>
            <a:off x="10311766" y="6387606"/>
            <a:ext cx="1407791" cy="133169"/>
          </a:xfrm>
          <a:prstGeom prst="rect">
            <a:avLst/>
          </a:prstGeom>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324692" y="0"/>
            <a:ext cx="4182152" cy="2348880"/>
          </a:xfrm>
          <a:prstGeom prst="rect">
            <a:avLst/>
          </a:prstGeom>
        </p:spPr>
      </p:pic>
      <p:sp>
        <p:nvSpPr>
          <p:cNvPr id="6" name="TextBox 5"/>
          <p:cNvSpPr txBox="1"/>
          <p:nvPr userDrawn="1"/>
        </p:nvSpPr>
        <p:spPr>
          <a:xfrm>
            <a:off x="12307405" y="2484000"/>
            <a:ext cx="1673471" cy="369332"/>
          </a:xfrm>
          <a:prstGeom prst="rect">
            <a:avLst/>
          </a:prstGeom>
          <a:noFill/>
        </p:spPr>
        <p:txBody>
          <a:bodyPr wrap="square" lIns="0" tIns="0" rIns="0" bIns="0" rtlCol="0">
            <a:spAutoFit/>
          </a:bodyPr>
          <a:lstStyle/>
          <a:p>
            <a:pPr algn="l"/>
            <a:r>
              <a:rPr lang="en-GB" sz="1200" noProof="1" smtClean="0">
                <a:latin typeface="+mj-lt"/>
              </a:rPr>
              <a:t>Highlight relevant section</a:t>
            </a:r>
            <a:r>
              <a:rPr lang="en-GB" sz="1200" baseline="0" noProof="1" smtClean="0">
                <a:latin typeface="+mj-lt"/>
              </a:rPr>
              <a:t> in white colour</a:t>
            </a:r>
            <a:endParaRPr lang="en-GB" sz="1200" noProof="1">
              <a:latin typeface="+mj-lt"/>
            </a:endParaRPr>
          </a:p>
        </p:txBody>
      </p:sp>
      <p:sp>
        <p:nvSpPr>
          <p:cNvPr id="2" name="Title 1"/>
          <p:cNvSpPr>
            <a:spLocks noGrp="1"/>
          </p:cNvSpPr>
          <p:nvPr>
            <p:ph type="title" hasCustomPrompt="1"/>
          </p:nvPr>
        </p:nvSpPr>
        <p:spPr>
          <a:xfrm>
            <a:off x="472442" y="719138"/>
            <a:ext cx="11247115" cy="629603"/>
          </a:xfrm>
          <a:prstGeom prst="rect">
            <a:avLst/>
          </a:prstGeom>
        </p:spPr>
        <p:txBody>
          <a:bodyPr>
            <a:noAutofit/>
          </a:bodyPr>
          <a:lstStyle>
            <a:lvl1pPr>
              <a:defRPr sz="2800" b="1">
                <a:solidFill>
                  <a:schemeClr val="accent6"/>
                </a:solidFill>
                <a:latin typeface="+mj-lt"/>
              </a:defRPr>
            </a:lvl1pPr>
          </a:lstStyle>
          <a:p>
            <a:r>
              <a:rPr lang="en-GB" dirty="0" smtClean="0"/>
              <a:t>Agenda</a:t>
            </a:r>
            <a:endParaRPr lang="en-GB" dirty="0"/>
          </a:p>
        </p:txBody>
      </p:sp>
      <p:sp>
        <p:nvSpPr>
          <p:cNvPr id="9" name="Text Placeholder 2"/>
          <p:cNvSpPr>
            <a:spLocks noGrp="1"/>
          </p:cNvSpPr>
          <p:nvPr>
            <p:ph type="body" sz="quarter" idx="13" hasCustomPrompt="1"/>
          </p:nvPr>
        </p:nvSpPr>
        <p:spPr>
          <a:xfrm>
            <a:off x="472455" y="1534953"/>
            <a:ext cx="11246246" cy="4659472"/>
          </a:xfrm>
        </p:spPr>
        <p:txBody>
          <a:bodyPr>
            <a:noAutofit/>
          </a:bodyPr>
          <a:lstStyle>
            <a:lvl1pPr marL="0" indent="0">
              <a:buNone/>
              <a:defRPr sz="1600" baseline="0">
                <a:solidFill>
                  <a:schemeClr val="accent6"/>
                </a:solidFill>
              </a:defRPr>
            </a:lvl1pPr>
          </a:lstStyle>
          <a:p>
            <a:pPr lvl="0"/>
            <a:r>
              <a:rPr lang="en-GB" dirty="0" smtClean="0"/>
              <a:t>First section</a:t>
            </a:r>
          </a:p>
        </p:txBody>
      </p:sp>
      <p:sp>
        <p:nvSpPr>
          <p:cNvPr id="12" name="SD_FLD_DocumentDate"/>
          <p:cNvSpPr/>
          <p:nvPr userDrawn="1"/>
        </p:nvSpPr>
        <p:spPr>
          <a:xfrm>
            <a:off x="849600" y="6379200"/>
            <a:ext cx="2059200" cy="10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r>
              <a:rPr lang="en-GB" sz="800" dirty="0" smtClean="0">
                <a:solidFill>
                  <a:schemeClr val="bg1"/>
                </a:solidFill>
                <a:latin typeface="+mn-lt"/>
              </a:rPr>
              <a:t>October 2014</a:t>
            </a:r>
            <a:endParaRPr lang="en-GB" sz="800" dirty="0">
              <a:solidFill>
                <a:schemeClr val="bg1"/>
              </a:solidFill>
              <a:latin typeface="+mn-lt"/>
            </a:endParaRPr>
          </a:p>
        </p:txBody>
      </p:sp>
      <p:sp>
        <p:nvSpPr>
          <p:cNvPr id="13" name="SD_USR_Name"/>
          <p:cNvSpPr/>
          <p:nvPr userDrawn="1"/>
        </p:nvSpPr>
        <p:spPr>
          <a:xfrm>
            <a:off x="2939415" y="6377782"/>
            <a:ext cx="3085200" cy="10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en-GB" sz="800" dirty="0">
              <a:solidFill>
                <a:schemeClr val="bg1"/>
              </a:solidFill>
              <a:latin typeface="+mn-lt"/>
            </a:endParaRPr>
          </a:p>
        </p:txBody>
      </p:sp>
      <p:grpSp>
        <p:nvGrpSpPr>
          <p:cNvPr id="14" name="SD_FLD_Confidentiality" hidden="1"/>
          <p:cNvGrpSpPr/>
          <p:nvPr userDrawn="1"/>
        </p:nvGrpSpPr>
        <p:grpSpPr>
          <a:xfrm>
            <a:off x="10311766" y="80628"/>
            <a:ext cx="1880234" cy="170695"/>
            <a:chOff x="-493482" y="314702"/>
            <a:chExt cx="1880234" cy="170695"/>
          </a:xfrm>
        </p:grpSpPr>
        <p:sp>
          <p:nvSpPr>
            <p:cNvPr id="17" name="Confidentiality"/>
            <p:cNvSpPr/>
            <p:nvPr userDrawn="1"/>
          </p:nvSpPr>
          <p:spPr>
            <a:xfrm>
              <a:off x="-493482" y="314702"/>
              <a:ext cx="1880234" cy="170695"/>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87041" tIns="43520" rIns="54000" bIns="43520" rtlCol="0" anchor="ctr">
              <a:noAutofit/>
            </a:bodyPr>
            <a:lstStyle/>
            <a:p>
              <a:pPr algn="r"/>
              <a:endParaRPr lang="en-GB" noProof="0" dirty="0" smtClean="0">
                <a:latin typeface="+mn-lt"/>
                <a:cs typeface="Arial" pitchFamily="34" charset="0"/>
              </a:endParaRPr>
            </a:p>
          </p:txBody>
        </p:sp>
        <p:sp>
          <p:nvSpPr>
            <p:cNvPr id="18" name="SD_LAN_Confidential"/>
            <p:cNvSpPr txBox="1"/>
            <p:nvPr userDrawn="1"/>
          </p:nvSpPr>
          <p:spPr>
            <a:xfrm>
              <a:off x="-319928" y="323849"/>
              <a:ext cx="1242815" cy="153888"/>
            </a:xfrm>
            <a:prstGeom prst="rect">
              <a:avLst/>
            </a:prstGeom>
            <a:noFill/>
          </p:spPr>
          <p:txBody>
            <a:bodyPr wrap="square" lIns="0" tIns="0" rIns="0" bIns="0" rtlCol="0">
              <a:spAutoFit/>
            </a:bodyPr>
            <a:lstStyle/>
            <a:p>
              <a:pPr algn="r"/>
              <a:r>
                <a:rPr lang="en-GB" sz="1000" b="1" cap="all" baseline="0" dirty="0" err="1" smtClean="0">
                  <a:solidFill>
                    <a:srgbClr val="FFFFFF"/>
                  </a:solidFill>
                  <a:latin typeface="+mn-lt"/>
                  <a:cs typeface="Arial" pitchFamily="34" charset="0"/>
                </a:rPr>
                <a:t>Fortroligt</a:t>
              </a:r>
              <a:endParaRPr lang="en-GB" sz="1000" b="1" cap="all" baseline="0" dirty="0" smtClean="0">
                <a:solidFill>
                  <a:srgbClr val="FFFFFF"/>
                </a:solidFill>
                <a:latin typeface="+mn-lt"/>
                <a:cs typeface="Arial" pitchFamily="34" charset="0"/>
              </a:endParaRPr>
            </a:p>
          </p:txBody>
        </p:sp>
      </p:grpSp>
      <p:sp>
        <p:nvSpPr>
          <p:cNvPr id="4" name="Date Placeholder 3" hidden="1"/>
          <p:cNvSpPr>
            <a:spLocks noGrp="1"/>
          </p:cNvSpPr>
          <p:nvPr>
            <p:ph type="dt" sz="half" idx="14"/>
          </p:nvPr>
        </p:nvSpPr>
        <p:spPr/>
        <p:txBody>
          <a:bodyPr/>
          <a:lstStyle/>
          <a:p>
            <a:fld id="{3A87B002-65EF-40B6-AEF9-C3351D2939F9}" type="datetime1">
              <a:rPr lang="da-DK" smtClean="0"/>
              <a:t>02-02-2015</a:t>
            </a:fld>
            <a:endParaRPr lang="en-GB" dirty="0"/>
          </a:p>
        </p:txBody>
      </p:sp>
      <p:sp>
        <p:nvSpPr>
          <p:cNvPr id="5" name="Footer Placeholder 4" hidden="1"/>
          <p:cNvSpPr>
            <a:spLocks noGrp="1"/>
          </p:cNvSpPr>
          <p:nvPr>
            <p:ph type="ftr" sz="quarter" idx="15"/>
          </p:nvPr>
        </p:nvSpPr>
        <p:spPr/>
        <p:txBody>
          <a:bodyPr/>
          <a:lstStyle/>
          <a:p>
            <a:endParaRPr lang="en-GB" dirty="0"/>
          </a:p>
        </p:txBody>
      </p:sp>
      <p:sp>
        <p:nvSpPr>
          <p:cNvPr id="7" name="Slide Number Placeholder 6"/>
          <p:cNvSpPr>
            <a:spLocks noGrp="1"/>
          </p:cNvSpPr>
          <p:nvPr>
            <p:ph type="sldNum" sz="quarter" idx="16"/>
          </p:nvPr>
        </p:nvSpPr>
        <p:spPr/>
        <p:txBody>
          <a:bodyPr/>
          <a:lstStyle>
            <a:lvl1pPr>
              <a:defRPr>
                <a:solidFill>
                  <a:schemeClr val="bg1"/>
                </a:solidFill>
              </a:defRPr>
            </a:lvl1pPr>
          </a:lstStyle>
          <a:p>
            <a:fld id="{DCA931C7-2632-4107-A17A-318EC147D1B5}" type="slidenum">
              <a:rPr lang="en-GB" smtClean="0"/>
              <a:pPr/>
              <a:t>‹#›</a:t>
            </a:fld>
            <a:endParaRPr lang="en-GB" dirty="0"/>
          </a:p>
        </p:txBody>
      </p:sp>
    </p:spTree>
    <p:extLst>
      <p:ext uri="{BB962C8B-B14F-4D97-AF65-F5344CB8AC3E}">
        <p14:creationId xmlns:p14="http://schemas.microsoft.com/office/powerpoint/2010/main" val="3910496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Quote A">
    <p:bg>
      <p:bgPr>
        <a:solidFill>
          <a:schemeClr val="bg1"/>
        </a:solidFill>
        <a:effectLst/>
      </p:bgPr>
    </p:bg>
    <p:spTree>
      <p:nvGrpSpPr>
        <p:cNvPr id="1" name=""/>
        <p:cNvGrpSpPr/>
        <p:nvPr/>
      </p:nvGrpSpPr>
      <p:grpSpPr>
        <a:xfrm>
          <a:off x="0" y="0"/>
          <a:ext cx="0" cy="0"/>
          <a:chOff x="0" y="0"/>
          <a:chExt cx="0" cy="0"/>
        </a:xfrm>
      </p:grpSpPr>
      <p:pic>
        <p:nvPicPr>
          <p:cNvPr id="3074" name="Picture 2" descr="U:\Haldor Topsoee\Jobs\5077_PresentationEngine til PowerPoint\Received\Thumbs\HT_Corporate_Identity_Power_Point_16_9_Side_14.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2288688" y="0"/>
            <a:ext cx="4174223" cy="2350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1"/>
            <a:ext cx="12192001" cy="6865940"/>
          </a:xfrm>
          <a:prstGeom prst="rect">
            <a:avLst/>
          </a:prstGeom>
        </p:spPr>
      </p:pic>
      <p:grpSp>
        <p:nvGrpSpPr>
          <p:cNvPr id="8" name="SD_FLD_Confidentiality" hidden="1"/>
          <p:cNvGrpSpPr/>
          <p:nvPr userDrawn="1"/>
        </p:nvGrpSpPr>
        <p:grpSpPr>
          <a:xfrm>
            <a:off x="10311766" y="80628"/>
            <a:ext cx="1880234" cy="170695"/>
            <a:chOff x="-493482" y="314702"/>
            <a:chExt cx="1880234" cy="170695"/>
          </a:xfrm>
        </p:grpSpPr>
        <p:sp>
          <p:nvSpPr>
            <p:cNvPr id="12" name="Confidentiality" hidden="1"/>
            <p:cNvSpPr/>
            <p:nvPr userDrawn="1"/>
          </p:nvSpPr>
          <p:spPr>
            <a:xfrm>
              <a:off x="-493482" y="314702"/>
              <a:ext cx="1880234" cy="170695"/>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87041" tIns="43520" rIns="54000" bIns="43520" rtlCol="0" anchor="ctr">
              <a:noAutofit/>
            </a:bodyPr>
            <a:lstStyle/>
            <a:p>
              <a:pPr algn="r"/>
              <a:endParaRPr lang="en-GB" noProof="0" dirty="0" smtClean="0">
                <a:latin typeface="+mn-lt"/>
                <a:cs typeface="Arial" pitchFamily="34" charset="0"/>
              </a:endParaRPr>
            </a:p>
          </p:txBody>
        </p:sp>
        <p:sp>
          <p:nvSpPr>
            <p:cNvPr id="13" name="SD_LAN_Confidential" hidden="1"/>
            <p:cNvSpPr txBox="1"/>
            <p:nvPr userDrawn="1"/>
          </p:nvSpPr>
          <p:spPr>
            <a:xfrm>
              <a:off x="-319928" y="323849"/>
              <a:ext cx="1242815" cy="153888"/>
            </a:xfrm>
            <a:prstGeom prst="rect">
              <a:avLst/>
            </a:prstGeom>
            <a:noFill/>
          </p:spPr>
          <p:txBody>
            <a:bodyPr wrap="square" lIns="0" tIns="0" rIns="0" bIns="0" rtlCol="0">
              <a:spAutoFit/>
            </a:bodyPr>
            <a:lstStyle/>
            <a:p>
              <a:pPr algn="r"/>
              <a:r>
                <a:rPr lang="en-GB" sz="1000" b="1" cap="all" baseline="0" dirty="0" smtClean="0">
                  <a:solidFill>
                    <a:srgbClr val="FFFFFF"/>
                  </a:solidFill>
                  <a:latin typeface="+mn-lt"/>
                  <a:cs typeface="Arial" pitchFamily="34" charset="0"/>
                </a:rPr>
                <a:t>Confidential</a:t>
              </a:r>
            </a:p>
          </p:txBody>
        </p:sp>
      </p:grpSp>
      <p:sp>
        <p:nvSpPr>
          <p:cNvPr id="14" name="Title 1"/>
          <p:cNvSpPr>
            <a:spLocks noGrp="1"/>
          </p:cNvSpPr>
          <p:nvPr>
            <p:ph type="title" hasCustomPrompt="1"/>
          </p:nvPr>
        </p:nvSpPr>
        <p:spPr>
          <a:xfrm>
            <a:off x="472442" y="3576103"/>
            <a:ext cx="11247116" cy="2377845"/>
          </a:xfrm>
          <a:prstGeom prst="rect">
            <a:avLst/>
          </a:prstGeom>
        </p:spPr>
        <p:txBody>
          <a:bodyPr anchor="b">
            <a:noAutofit/>
          </a:bodyPr>
          <a:lstStyle>
            <a:lvl1pPr algn="l">
              <a:defRPr sz="4800" b="0" i="0" baseline="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GB" dirty="0" smtClean="0"/>
              <a:t>Add text</a:t>
            </a:r>
            <a:endParaRPr lang="en-GB" dirty="0"/>
          </a:p>
        </p:txBody>
      </p:sp>
      <p:sp>
        <p:nvSpPr>
          <p:cNvPr id="15" name="Text Placeholder 2"/>
          <p:cNvSpPr>
            <a:spLocks noGrp="1"/>
          </p:cNvSpPr>
          <p:nvPr>
            <p:ph type="body" idx="1" hasCustomPrompt="1"/>
          </p:nvPr>
        </p:nvSpPr>
        <p:spPr>
          <a:xfrm>
            <a:off x="472444" y="6096725"/>
            <a:ext cx="11247115" cy="152461"/>
          </a:xfrm>
        </p:spPr>
        <p:txBody>
          <a:bodyPr>
            <a:noAutofit/>
          </a:bodyPr>
          <a:lstStyle>
            <a:lvl1pPr marL="0" indent="0" algn="l">
              <a:buNone/>
              <a:defRPr sz="10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smtClean="0"/>
              <a:t>Name Surname, Title</a:t>
            </a:r>
          </a:p>
        </p:txBody>
      </p:sp>
      <p:sp>
        <p:nvSpPr>
          <p:cNvPr id="17" name="TextBox 16"/>
          <p:cNvSpPr txBox="1"/>
          <p:nvPr userDrawn="1"/>
        </p:nvSpPr>
        <p:spPr>
          <a:xfrm>
            <a:off x="12288688" y="2484000"/>
            <a:ext cx="1992568" cy="369332"/>
          </a:xfrm>
          <a:prstGeom prst="rect">
            <a:avLst/>
          </a:prstGeom>
          <a:noFill/>
        </p:spPr>
        <p:txBody>
          <a:bodyPr wrap="square" lIns="0" tIns="0" rIns="0" bIns="0" rtlCol="0">
            <a:spAutoFit/>
          </a:bodyPr>
          <a:lstStyle/>
          <a:p>
            <a:pPr algn="l"/>
            <a:r>
              <a:rPr lang="en-GB" sz="1200" noProof="1" smtClean="0">
                <a:latin typeface="+mj-lt"/>
              </a:rPr>
              <a:t>Highlighted text is dark blue,</a:t>
            </a:r>
            <a:r>
              <a:rPr lang="en-GB" sz="1200" baseline="0" noProof="1" smtClean="0">
                <a:latin typeface="+mj-lt"/>
              </a:rPr>
              <a:t> other text is white</a:t>
            </a:r>
            <a:endParaRPr lang="en-GB" sz="1200" noProof="1">
              <a:latin typeface="+mj-lt"/>
            </a:endParaRPr>
          </a:p>
        </p:txBody>
      </p:sp>
      <p:sp>
        <p:nvSpPr>
          <p:cNvPr id="4" name="Slide Number Placeholder 3"/>
          <p:cNvSpPr>
            <a:spLocks noGrp="1"/>
          </p:cNvSpPr>
          <p:nvPr>
            <p:ph type="sldNum" sz="quarter" idx="12"/>
          </p:nvPr>
        </p:nvSpPr>
        <p:spPr>
          <a:xfrm>
            <a:off x="474663" y="7824020"/>
            <a:ext cx="348297" cy="105819"/>
          </a:xfrm>
        </p:spPr>
        <p:txBody>
          <a:bodyPr/>
          <a:lstStyle>
            <a:lvl1pPr>
              <a:defRPr sz="100">
                <a:solidFill>
                  <a:schemeClr val="bg1">
                    <a:lumMod val="75000"/>
                  </a:schemeClr>
                </a:solidFill>
              </a:defRPr>
            </a:lvl1pPr>
          </a:lstStyle>
          <a:p>
            <a:fld id="{DCA931C7-2632-4107-A17A-318EC147D1B5}" type="slidenum">
              <a:rPr lang="en-GB" smtClean="0"/>
              <a:pPr/>
              <a:t>‹#›</a:t>
            </a:fld>
            <a:r>
              <a:rPr lang="en-GB" dirty="0" smtClean="0"/>
              <a:t>2</a:t>
            </a:r>
            <a:endParaRPr lang="en-GB" dirty="0"/>
          </a:p>
        </p:txBody>
      </p:sp>
    </p:spTree>
    <p:extLst>
      <p:ext uri="{BB962C8B-B14F-4D97-AF65-F5344CB8AC3E}">
        <p14:creationId xmlns:p14="http://schemas.microsoft.com/office/powerpoint/2010/main" val="1283011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Quote B">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9" name="SD_FLD_Confidentiality" hidden="1"/>
          <p:cNvGrpSpPr/>
          <p:nvPr userDrawn="1"/>
        </p:nvGrpSpPr>
        <p:grpSpPr>
          <a:xfrm>
            <a:off x="10311766" y="80628"/>
            <a:ext cx="1880234" cy="170695"/>
            <a:chOff x="-493482" y="314702"/>
            <a:chExt cx="1880234" cy="170695"/>
          </a:xfrm>
        </p:grpSpPr>
        <p:sp>
          <p:nvSpPr>
            <p:cNvPr id="11" name="Confidentiality" hidden="1"/>
            <p:cNvSpPr/>
            <p:nvPr userDrawn="1"/>
          </p:nvSpPr>
          <p:spPr>
            <a:xfrm>
              <a:off x="-493482" y="314702"/>
              <a:ext cx="1880234" cy="170695"/>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87041" tIns="43520" rIns="54000" bIns="43520" rtlCol="0" anchor="ctr">
              <a:noAutofit/>
            </a:bodyPr>
            <a:lstStyle/>
            <a:p>
              <a:pPr algn="r"/>
              <a:endParaRPr lang="en-GB" noProof="0" dirty="0" smtClean="0">
                <a:latin typeface="+mn-lt"/>
                <a:cs typeface="Arial" pitchFamily="34" charset="0"/>
              </a:endParaRPr>
            </a:p>
          </p:txBody>
        </p:sp>
        <p:sp>
          <p:nvSpPr>
            <p:cNvPr id="12" name="SD_LAN_Confidential" hidden="1"/>
            <p:cNvSpPr txBox="1"/>
            <p:nvPr userDrawn="1"/>
          </p:nvSpPr>
          <p:spPr>
            <a:xfrm>
              <a:off x="-319928" y="323849"/>
              <a:ext cx="1242815" cy="153888"/>
            </a:xfrm>
            <a:prstGeom prst="rect">
              <a:avLst/>
            </a:prstGeom>
            <a:noFill/>
          </p:spPr>
          <p:txBody>
            <a:bodyPr wrap="square" lIns="0" tIns="0" rIns="0" bIns="0" rtlCol="0">
              <a:spAutoFit/>
            </a:bodyPr>
            <a:lstStyle/>
            <a:p>
              <a:pPr algn="r"/>
              <a:r>
                <a:rPr lang="en-GB" sz="1000" b="1" cap="all" baseline="0" dirty="0" smtClean="0">
                  <a:solidFill>
                    <a:srgbClr val="FFFFFF"/>
                  </a:solidFill>
                  <a:latin typeface="+mn-lt"/>
                  <a:cs typeface="Arial" pitchFamily="34" charset="0"/>
                </a:rPr>
                <a:t>Confidential</a:t>
              </a:r>
            </a:p>
          </p:txBody>
        </p:sp>
      </p:grpSp>
      <p:sp>
        <p:nvSpPr>
          <p:cNvPr id="13" name="Title 1"/>
          <p:cNvSpPr>
            <a:spLocks noGrp="1"/>
          </p:cNvSpPr>
          <p:nvPr>
            <p:ph type="title" hasCustomPrompt="1"/>
          </p:nvPr>
        </p:nvSpPr>
        <p:spPr>
          <a:xfrm>
            <a:off x="472442" y="3576103"/>
            <a:ext cx="11247116" cy="2377845"/>
          </a:xfrm>
          <a:prstGeom prst="rect">
            <a:avLst/>
          </a:prstGeom>
        </p:spPr>
        <p:txBody>
          <a:bodyPr anchor="b">
            <a:noAutofit/>
          </a:bodyPr>
          <a:lstStyle>
            <a:lvl1pPr algn="l">
              <a:defRPr sz="4800" b="0" i="0" baseline="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GB" dirty="0" smtClean="0"/>
              <a:t>Add text</a:t>
            </a:r>
            <a:endParaRPr lang="en-GB" dirty="0"/>
          </a:p>
        </p:txBody>
      </p:sp>
      <p:sp>
        <p:nvSpPr>
          <p:cNvPr id="14" name="Text Placeholder 2"/>
          <p:cNvSpPr>
            <a:spLocks noGrp="1"/>
          </p:cNvSpPr>
          <p:nvPr>
            <p:ph type="body" idx="1" hasCustomPrompt="1"/>
          </p:nvPr>
        </p:nvSpPr>
        <p:spPr>
          <a:xfrm>
            <a:off x="472444" y="6096725"/>
            <a:ext cx="11247115" cy="152461"/>
          </a:xfrm>
        </p:spPr>
        <p:txBody>
          <a:bodyPr>
            <a:noAutofit/>
          </a:bodyPr>
          <a:lstStyle>
            <a:lvl1pPr marL="0" indent="0" algn="l">
              <a:buNone/>
              <a:defRPr sz="10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smtClean="0"/>
              <a:t>Name Surname, Title</a:t>
            </a:r>
          </a:p>
        </p:txBody>
      </p:sp>
      <p:sp>
        <p:nvSpPr>
          <p:cNvPr id="15" name="TextBox 14"/>
          <p:cNvSpPr txBox="1"/>
          <p:nvPr userDrawn="1"/>
        </p:nvSpPr>
        <p:spPr>
          <a:xfrm>
            <a:off x="-1524255" y="5320800"/>
            <a:ext cx="1451739" cy="553998"/>
          </a:xfrm>
          <a:prstGeom prst="rect">
            <a:avLst/>
          </a:prstGeom>
          <a:noFill/>
        </p:spPr>
        <p:txBody>
          <a:bodyPr wrap="square" lIns="0" tIns="0" rIns="0" bIns="0" rtlCol="0">
            <a:spAutoFit/>
          </a:bodyPr>
          <a:lstStyle/>
          <a:p>
            <a:pPr algn="r"/>
            <a:r>
              <a:rPr lang="en-GB" sz="1200" noProof="1" smtClean="0">
                <a:latin typeface="+mj-lt"/>
              </a:rPr>
              <a:t>Highlighted text </a:t>
            </a:r>
            <a:br>
              <a:rPr lang="en-GB" sz="1200" noProof="1" smtClean="0">
                <a:latin typeface="+mj-lt"/>
              </a:rPr>
            </a:br>
            <a:r>
              <a:rPr lang="en-GB" sz="1200" noProof="1" smtClean="0">
                <a:latin typeface="+mj-lt"/>
              </a:rPr>
              <a:t>is blue, </a:t>
            </a:r>
            <a:br>
              <a:rPr lang="en-GB" sz="1200" noProof="1" smtClean="0">
                <a:latin typeface="+mj-lt"/>
              </a:rPr>
            </a:br>
            <a:r>
              <a:rPr lang="en-GB" sz="1200" noProof="1" smtClean="0">
                <a:latin typeface="+mj-lt"/>
              </a:rPr>
              <a:t>other text is white</a:t>
            </a:r>
          </a:p>
        </p:txBody>
      </p:sp>
      <p:sp>
        <p:nvSpPr>
          <p:cNvPr id="2" name="Date Placeholder 1"/>
          <p:cNvSpPr>
            <a:spLocks noGrp="1"/>
          </p:cNvSpPr>
          <p:nvPr>
            <p:ph type="dt" sz="half" idx="10"/>
          </p:nvPr>
        </p:nvSpPr>
        <p:spPr>
          <a:xfrm>
            <a:off x="849630" y="8001169"/>
            <a:ext cx="2057400" cy="104149"/>
          </a:xfrm>
        </p:spPr>
        <p:txBody>
          <a:bodyPr/>
          <a:lstStyle/>
          <a:p>
            <a:fld id="{756646BB-1D8C-4D03-BD64-1C901D01888D}" type="datetime1">
              <a:rPr lang="da-DK" smtClean="0"/>
              <a:t>02-02-2015</a:t>
            </a:fld>
            <a:endParaRPr lang="en-GB" dirty="0"/>
          </a:p>
        </p:txBody>
      </p:sp>
      <p:sp>
        <p:nvSpPr>
          <p:cNvPr id="3" name="Footer Placeholder 2"/>
          <p:cNvSpPr>
            <a:spLocks noGrp="1"/>
          </p:cNvSpPr>
          <p:nvPr>
            <p:ph type="ftr" sz="quarter" idx="11"/>
          </p:nvPr>
        </p:nvSpPr>
        <p:spPr>
          <a:xfrm>
            <a:off x="2939415" y="8001169"/>
            <a:ext cx="3086100" cy="104149"/>
          </a:xfrm>
        </p:spPr>
        <p:txBody>
          <a:bodyPr/>
          <a:lstStyle/>
          <a:p>
            <a:endParaRPr lang="en-GB" dirty="0"/>
          </a:p>
        </p:txBody>
      </p:sp>
      <p:sp>
        <p:nvSpPr>
          <p:cNvPr id="4" name="Slide Number Placeholder 3"/>
          <p:cNvSpPr>
            <a:spLocks noGrp="1"/>
          </p:cNvSpPr>
          <p:nvPr>
            <p:ph type="sldNum" sz="quarter" idx="12"/>
          </p:nvPr>
        </p:nvSpPr>
        <p:spPr>
          <a:xfrm>
            <a:off x="474663" y="8003701"/>
            <a:ext cx="348297" cy="105819"/>
          </a:xfrm>
        </p:spPr>
        <p:txBody>
          <a:bodyPr/>
          <a:lstStyle/>
          <a:p>
            <a:fld id="{DCA931C7-2632-4107-A17A-318EC147D1B5}" type="slidenum">
              <a:rPr lang="en-GB" smtClean="0"/>
              <a:pPr/>
              <a:t>‹#›</a:t>
            </a:fld>
            <a:r>
              <a:rPr lang="en-GB" dirty="0" smtClean="0"/>
              <a:t>2</a:t>
            </a:r>
            <a:endParaRPr lang="en-GB" dirty="0"/>
          </a:p>
        </p:txBody>
      </p:sp>
    </p:spTree>
    <p:extLst>
      <p:ext uri="{BB962C8B-B14F-4D97-AF65-F5344CB8AC3E}">
        <p14:creationId xmlns:p14="http://schemas.microsoft.com/office/powerpoint/2010/main" val="4207132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Quote C">
    <p:spTree>
      <p:nvGrpSpPr>
        <p:cNvPr id="1" name=""/>
        <p:cNvGrpSpPr/>
        <p:nvPr/>
      </p:nvGrpSpPr>
      <p:grpSpPr>
        <a:xfrm>
          <a:off x="0" y="0"/>
          <a:ext cx="0" cy="0"/>
          <a:chOff x="0" y="0"/>
          <a:chExt cx="0" cy="0"/>
        </a:xfrm>
      </p:grpSpPr>
      <p:pic>
        <p:nvPicPr>
          <p:cNvPr id="4098" name="Picture 2" descr="U:\Haldor Topsoee\Jobs\5077_PresentationEngine til PowerPoint\Received\Thumbs\HT_Corporate_Identity_Power_Point_16_9_Side_16.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2295248" y="0"/>
            <a:ext cx="4049842" cy="2350800"/>
          </a:xfrm>
          <a:prstGeom prst="rect">
            <a:avLst/>
          </a:prstGeom>
          <a:noFill/>
          <a:extLst>
            <a:ext uri="{909E8E84-426E-40DD-AFC4-6F175D3DCCD1}">
              <a14:hiddenFill xmlns:a14="http://schemas.microsoft.com/office/drawing/2010/main">
                <a:solidFill>
                  <a:srgbClr val="FFFFFF"/>
                </a:solidFill>
              </a14:hiddenFill>
            </a:ext>
          </a:extLst>
        </p:spPr>
      </p:pic>
      <p:sp>
        <p:nvSpPr>
          <p:cNvPr id="10" name="Background colo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000"/>
              </a:spcBef>
            </a:pPr>
            <a:endParaRPr lang="en-GB" sz="2000" dirty="0" smtClean="0"/>
          </a:p>
        </p:txBody>
      </p:sp>
      <p:grpSp>
        <p:nvGrpSpPr>
          <p:cNvPr id="11" name="SD_FLD_Confidentiality" hidden="1"/>
          <p:cNvGrpSpPr/>
          <p:nvPr userDrawn="1"/>
        </p:nvGrpSpPr>
        <p:grpSpPr>
          <a:xfrm>
            <a:off x="10311766" y="80628"/>
            <a:ext cx="1880234" cy="170695"/>
            <a:chOff x="-493482" y="314702"/>
            <a:chExt cx="1880234" cy="170695"/>
          </a:xfrm>
        </p:grpSpPr>
        <p:sp>
          <p:nvSpPr>
            <p:cNvPr id="12" name="Confidentiality" hidden="1"/>
            <p:cNvSpPr/>
            <p:nvPr userDrawn="1"/>
          </p:nvSpPr>
          <p:spPr>
            <a:xfrm>
              <a:off x="-493482" y="314702"/>
              <a:ext cx="1880234" cy="170695"/>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87041" tIns="43520" rIns="54000" bIns="43520" rtlCol="0" anchor="ctr">
              <a:noAutofit/>
            </a:bodyPr>
            <a:lstStyle/>
            <a:p>
              <a:pPr algn="r"/>
              <a:endParaRPr lang="en-GB" noProof="0" dirty="0" smtClean="0">
                <a:latin typeface="+mn-lt"/>
                <a:cs typeface="Arial" pitchFamily="34" charset="0"/>
              </a:endParaRPr>
            </a:p>
          </p:txBody>
        </p:sp>
        <p:sp>
          <p:nvSpPr>
            <p:cNvPr id="13" name="SD_LAN_Confidential" hidden="1"/>
            <p:cNvSpPr txBox="1"/>
            <p:nvPr userDrawn="1"/>
          </p:nvSpPr>
          <p:spPr>
            <a:xfrm>
              <a:off x="-319928" y="323849"/>
              <a:ext cx="1242815" cy="153888"/>
            </a:xfrm>
            <a:prstGeom prst="rect">
              <a:avLst/>
            </a:prstGeom>
            <a:noFill/>
          </p:spPr>
          <p:txBody>
            <a:bodyPr wrap="square" lIns="0" tIns="0" rIns="0" bIns="0" rtlCol="0">
              <a:spAutoFit/>
            </a:bodyPr>
            <a:lstStyle/>
            <a:p>
              <a:pPr algn="r"/>
              <a:r>
                <a:rPr lang="en-GB" sz="1000" b="1" cap="all" baseline="0" dirty="0" smtClean="0">
                  <a:solidFill>
                    <a:srgbClr val="FFFFFF"/>
                  </a:solidFill>
                  <a:latin typeface="+mn-lt"/>
                  <a:cs typeface="Arial" pitchFamily="34" charset="0"/>
                </a:rPr>
                <a:t>Confidential</a:t>
              </a:r>
            </a:p>
          </p:txBody>
        </p:sp>
      </p:grpSp>
      <p:sp>
        <p:nvSpPr>
          <p:cNvPr id="14" name="Title 1"/>
          <p:cNvSpPr>
            <a:spLocks noGrp="1"/>
          </p:cNvSpPr>
          <p:nvPr>
            <p:ph type="title" hasCustomPrompt="1"/>
          </p:nvPr>
        </p:nvSpPr>
        <p:spPr>
          <a:xfrm>
            <a:off x="472442" y="3576103"/>
            <a:ext cx="11247116" cy="2377845"/>
          </a:xfrm>
          <a:prstGeom prst="rect">
            <a:avLst/>
          </a:prstGeom>
        </p:spPr>
        <p:txBody>
          <a:bodyPr anchor="b">
            <a:noAutofit/>
          </a:bodyPr>
          <a:lstStyle>
            <a:lvl1pPr algn="l">
              <a:defRPr sz="4800" b="0" i="0" baseline="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GB" dirty="0" smtClean="0"/>
              <a:t>Add text</a:t>
            </a:r>
            <a:endParaRPr lang="en-GB" dirty="0"/>
          </a:p>
        </p:txBody>
      </p:sp>
      <p:sp>
        <p:nvSpPr>
          <p:cNvPr id="15" name="Text Placeholder 2"/>
          <p:cNvSpPr>
            <a:spLocks noGrp="1"/>
          </p:cNvSpPr>
          <p:nvPr>
            <p:ph type="body" idx="1" hasCustomPrompt="1"/>
          </p:nvPr>
        </p:nvSpPr>
        <p:spPr>
          <a:xfrm>
            <a:off x="472444" y="6096725"/>
            <a:ext cx="11247115" cy="152461"/>
          </a:xfrm>
        </p:spPr>
        <p:txBody>
          <a:bodyPr>
            <a:noAutofit/>
          </a:bodyPr>
          <a:lstStyle>
            <a:lvl1pPr marL="0" indent="0" algn="l">
              <a:buNone/>
              <a:defRPr sz="10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smtClean="0"/>
              <a:t>Name Surname, Title</a:t>
            </a:r>
          </a:p>
        </p:txBody>
      </p:sp>
      <p:sp>
        <p:nvSpPr>
          <p:cNvPr id="17" name="TextBox 16"/>
          <p:cNvSpPr txBox="1"/>
          <p:nvPr userDrawn="1"/>
        </p:nvSpPr>
        <p:spPr>
          <a:xfrm>
            <a:off x="12295248" y="2484000"/>
            <a:ext cx="1992568" cy="553998"/>
          </a:xfrm>
          <a:prstGeom prst="rect">
            <a:avLst/>
          </a:prstGeom>
          <a:noFill/>
        </p:spPr>
        <p:txBody>
          <a:bodyPr wrap="square" lIns="0" tIns="0" rIns="0" bIns="0" rtlCol="0">
            <a:spAutoFit/>
          </a:bodyPr>
          <a:lstStyle/>
          <a:p>
            <a:pPr algn="l"/>
            <a:r>
              <a:rPr lang="en-GB" sz="1200" noProof="1" smtClean="0">
                <a:latin typeface="+mj-lt"/>
              </a:rPr>
              <a:t>Highlighted text is turquiose,</a:t>
            </a:r>
            <a:r>
              <a:rPr lang="en-GB" sz="1200" baseline="0" noProof="1" smtClean="0">
                <a:latin typeface="+mj-lt"/>
              </a:rPr>
              <a:t> other text </a:t>
            </a:r>
            <a:br>
              <a:rPr lang="en-GB" sz="1200" baseline="0" noProof="1" smtClean="0">
                <a:latin typeface="+mj-lt"/>
              </a:rPr>
            </a:br>
            <a:r>
              <a:rPr lang="en-GB" sz="1200" baseline="0" noProof="1" smtClean="0">
                <a:latin typeface="+mj-lt"/>
              </a:rPr>
              <a:t>is white</a:t>
            </a:r>
            <a:endParaRPr lang="en-GB" sz="1200" noProof="1">
              <a:latin typeface="+mj-lt"/>
            </a:endParaRPr>
          </a:p>
        </p:txBody>
      </p:sp>
      <p:sp>
        <p:nvSpPr>
          <p:cNvPr id="2" name="Date Placeholder 1" hidden="1"/>
          <p:cNvSpPr>
            <a:spLocks noGrp="1"/>
          </p:cNvSpPr>
          <p:nvPr>
            <p:ph type="dt" sz="half" idx="10"/>
          </p:nvPr>
        </p:nvSpPr>
        <p:spPr/>
        <p:txBody>
          <a:bodyPr/>
          <a:lstStyle>
            <a:lvl1pPr>
              <a:defRPr>
                <a:solidFill>
                  <a:schemeClr val="tx1"/>
                </a:solidFill>
              </a:defRPr>
            </a:lvl1pPr>
          </a:lstStyle>
          <a:p>
            <a:fld id="{469486F6-779D-4D25-96F7-B2F15F939E47}" type="datetime1">
              <a:rPr lang="da-DK" smtClean="0"/>
              <a:t>02-02-2015</a:t>
            </a:fld>
            <a:endParaRPr lang="en-GB" dirty="0"/>
          </a:p>
        </p:txBody>
      </p:sp>
      <p:sp>
        <p:nvSpPr>
          <p:cNvPr id="3" name="Footer Placeholder 2" hidden="1"/>
          <p:cNvSpPr>
            <a:spLocks noGrp="1"/>
          </p:cNvSpPr>
          <p:nvPr>
            <p:ph type="ftr" sz="quarter" idx="11"/>
          </p:nvPr>
        </p:nvSpPr>
        <p:spPr/>
        <p:txBody>
          <a:bodyPr/>
          <a:lstStyle>
            <a:lvl1pPr>
              <a:defRPr>
                <a:solidFill>
                  <a:schemeClr val="tx1"/>
                </a:solidFill>
              </a:defRPr>
            </a:lvl1pPr>
          </a:lstStyle>
          <a:p>
            <a:endParaRPr lang="en-GB" dirty="0"/>
          </a:p>
        </p:txBody>
      </p:sp>
      <p:sp>
        <p:nvSpPr>
          <p:cNvPr id="4" name="Slide Number Placeholder 3" hidden="1"/>
          <p:cNvSpPr>
            <a:spLocks noGrp="1"/>
          </p:cNvSpPr>
          <p:nvPr>
            <p:ph type="sldNum" sz="quarter" idx="12"/>
          </p:nvPr>
        </p:nvSpPr>
        <p:spPr/>
        <p:txBody>
          <a:bodyPr/>
          <a:lstStyle>
            <a:lvl1pPr>
              <a:defRPr>
                <a:solidFill>
                  <a:schemeClr val="tx1"/>
                </a:solidFill>
              </a:defRPr>
            </a:lvl1pPr>
          </a:lstStyle>
          <a:p>
            <a:fld id="{DCA931C7-2632-4107-A17A-318EC147D1B5}" type="slidenum">
              <a:rPr lang="en-GB" smtClean="0"/>
              <a:pPr/>
              <a:t>‹#›</a:t>
            </a:fld>
            <a:r>
              <a:rPr lang="en-GB" dirty="0" smtClean="0"/>
              <a:t>2</a:t>
            </a:r>
            <a:endParaRPr lang="en-GB" dirty="0"/>
          </a:p>
        </p:txBody>
      </p:sp>
    </p:spTree>
    <p:extLst>
      <p:ext uri="{BB962C8B-B14F-4D97-AF65-F5344CB8AC3E}">
        <p14:creationId xmlns:p14="http://schemas.microsoft.com/office/powerpoint/2010/main" val="3886708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D">
    <p:bg>
      <p:bgPr>
        <a:solidFill>
          <a:schemeClr val="bg1"/>
        </a:solidFill>
        <a:effectLst/>
      </p:bgPr>
    </p:bg>
    <p:spTree>
      <p:nvGrpSpPr>
        <p:cNvPr id="1" name=""/>
        <p:cNvGrpSpPr/>
        <p:nvPr/>
      </p:nvGrpSpPr>
      <p:grpSpPr>
        <a:xfrm>
          <a:off x="0" y="0"/>
          <a:ext cx="0" cy="0"/>
          <a:chOff x="0" y="0"/>
          <a:chExt cx="0" cy="0"/>
        </a:xfrm>
      </p:grpSpPr>
      <p:sp>
        <p:nvSpPr>
          <p:cNvPr id="5" name="Background colo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000"/>
              </a:spcBef>
            </a:pPr>
            <a:endParaRPr lang="en-GB" sz="2000" dirty="0" smtClean="0"/>
          </a:p>
        </p:txBody>
      </p:sp>
      <p:grpSp>
        <p:nvGrpSpPr>
          <p:cNvPr id="10" name="SD_FLD_Confidentiality" hidden="1"/>
          <p:cNvGrpSpPr/>
          <p:nvPr userDrawn="1"/>
        </p:nvGrpSpPr>
        <p:grpSpPr>
          <a:xfrm>
            <a:off x="10311766" y="80628"/>
            <a:ext cx="1880234" cy="170695"/>
            <a:chOff x="-493482" y="314702"/>
            <a:chExt cx="1880234" cy="170695"/>
          </a:xfrm>
        </p:grpSpPr>
        <p:sp>
          <p:nvSpPr>
            <p:cNvPr id="11" name="Confidentiality" hidden="1"/>
            <p:cNvSpPr/>
            <p:nvPr userDrawn="1"/>
          </p:nvSpPr>
          <p:spPr>
            <a:xfrm>
              <a:off x="-493482" y="314702"/>
              <a:ext cx="1880234" cy="170695"/>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87041" tIns="43520" rIns="54000" bIns="43520" rtlCol="0" anchor="ctr">
              <a:noAutofit/>
            </a:bodyPr>
            <a:lstStyle/>
            <a:p>
              <a:pPr algn="r"/>
              <a:endParaRPr lang="en-GB" noProof="0" dirty="0" smtClean="0">
                <a:latin typeface="+mn-lt"/>
                <a:cs typeface="Arial" pitchFamily="34" charset="0"/>
              </a:endParaRPr>
            </a:p>
          </p:txBody>
        </p:sp>
        <p:sp>
          <p:nvSpPr>
            <p:cNvPr id="12" name="SD_LAN_Confidential" hidden="1"/>
            <p:cNvSpPr txBox="1"/>
            <p:nvPr userDrawn="1"/>
          </p:nvSpPr>
          <p:spPr>
            <a:xfrm>
              <a:off x="-319928" y="323849"/>
              <a:ext cx="1242815" cy="153888"/>
            </a:xfrm>
            <a:prstGeom prst="rect">
              <a:avLst/>
            </a:prstGeom>
            <a:noFill/>
          </p:spPr>
          <p:txBody>
            <a:bodyPr wrap="square" lIns="0" tIns="0" rIns="0" bIns="0" rtlCol="0">
              <a:spAutoFit/>
            </a:bodyPr>
            <a:lstStyle/>
            <a:p>
              <a:pPr algn="r"/>
              <a:r>
                <a:rPr lang="en-GB" sz="1000" b="1" cap="all" baseline="0" dirty="0" smtClean="0">
                  <a:solidFill>
                    <a:srgbClr val="FFFFFF"/>
                  </a:solidFill>
                  <a:latin typeface="+mn-lt"/>
                  <a:cs typeface="Arial" pitchFamily="34" charset="0"/>
                </a:rPr>
                <a:t>Confidential</a:t>
              </a:r>
            </a:p>
          </p:txBody>
        </p:sp>
      </p:grpSp>
      <p:sp>
        <p:nvSpPr>
          <p:cNvPr id="13" name="Title 1"/>
          <p:cNvSpPr>
            <a:spLocks noGrp="1"/>
          </p:cNvSpPr>
          <p:nvPr>
            <p:ph type="title" hasCustomPrompt="1"/>
          </p:nvPr>
        </p:nvSpPr>
        <p:spPr>
          <a:xfrm>
            <a:off x="472442" y="3576103"/>
            <a:ext cx="11247116" cy="2377845"/>
          </a:xfrm>
          <a:prstGeom prst="rect">
            <a:avLst/>
          </a:prstGeom>
        </p:spPr>
        <p:txBody>
          <a:bodyPr anchor="b">
            <a:noAutofit/>
          </a:bodyPr>
          <a:lstStyle>
            <a:lvl1pPr algn="l">
              <a:defRPr sz="4800" b="0" i="0" baseline="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GB" dirty="0" smtClean="0"/>
              <a:t>Add text</a:t>
            </a:r>
            <a:endParaRPr lang="en-GB" dirty="0"/>
          </a:p>
        </p:txBody>
      </p:sp>
      <p:sp>
        <p:nvSpPr>
          <p:cNvPr id="14" name="Text Placeholder 2"/>
          <p:cNvSpPr>
            <a:spLocks noGrp="1"/>
          </p:cNvSpPr>
          <p:nvPr>
            <p:ph type="body" idx="1" hasCustomPrompt="1"/>
          </p:nvPr>
        </p:nvSpPr>
        <p:spPr>
          <a:xfrm>
            <a:off x="472444" y="6096725"/>
            <a:ext cx="11247115" cy="152461"/>
          </a:xfrm>
        </p:spPr>
        <p:txBody>
          <a:bodyPr>
            <a:noAutofit/>
          </a:bodyPr>
          <a:lstStyle>
            <a:lvl1pPr marL="0" indent="0" algn="l">
              <a:buNone/>
              <a:defRPr sz="10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smtClean="0"/>
              <a:t>Name Surname, Title</a:t>
            </a:r>
          </a:p>
        </p:txBody>
      </p:sp>
      <p:sp>
        <p:nvSpPr>
          <p:cNvPr id="15" name="TextBox 14"/>
          <p:cNvSpPr txBox="1"/>
          <p:nvPr userDrawn="1"/>
        </p:nvSpPr>
        <p:spPr>
          <a:xfrm>
            <a:off x="-1524255" y="5320800"/>
            <a:ext cx="1451739" cy="553998"/>
          </a:xfrm>
          <a:prstGeom prst="rect">
            <a:avLst/>
          </a:prstGeom>
          <a:noFill/>
        </p:spPr>
        <p:txBody>
          <a:bodyPr wrap="square" lIns="0" tIns="0" rIns="0" bIns="0" rtlCol="0">
            <a:spAutoFit/>
          </a:bodyPr>
          <a:lstStyle/>
          <a:p>
            <a:pPr algn="r"/>
            <a:r>
              <a:rPr lang="en-GB" sz="1200" noProof="1" smtClean="0">
                <a:latin typeface="+mj-lt"/>
              </a:rPr>
              <a:t>Highlighted text </a:t>
            </a:r>
          </a:p>
          <a:p>
            <a:pPr algn="r"/>
            <a:r>
              <a:rPr lang="en-GB" sz="1200" noProof="1" smtClean="0">
                <a:latin typeface="+mj-lt"/>
              </a:rPr>
              <a:t>is pink, </a:t>
            </a:r>
            <a:br>
              <a:rPr lang="en-GB" sz="1200" noProof="1" smtClean="0">
                <a:latin typeface="+mj-lt"/>
              </a:rPr>
            </a:br>
            <a:r>
              <a:rPr lang="en-GB" sz="1200" noProof="1" smtClean="0">
                <a:latin typeface="+mj-lt"/>
              </a:rPr>
              <a:t>other text is white</a:t>
            </a:r>
          </a:p>
        </p:txBody>
      </p:sp>
      <p:sp>
        <p:nvSpPr>
          <p:cNvPr id="2" name="Date Placeholder 1" hidden="1"/>
          <p:cNvSpPr>
            <a:spLocks noGrp="1"/>
          </p:cNvSpPr>
          <p:nvPr>
            <p:ph type="dt" sz="half" idx="10"/>
          </p:nvPr>
        </p:nvSpPr>
        <p:spPr/>
        <p:txBody>
          <a:bodyPr/>
          <a:lstStyle/>
          <a:p>
            <a:fld id="{A1D8FB0E-0E64-46CA-B145-A0C6F13857D2}" type="datetime1">
              <a:rPr lang="da-DK" smtClean="0"/>
              <a:t>02-02-2015</a:t>
            </a:fld>
            <a:endParaRPr lang="en-GB" dirty="0"/>
          </a:p>
        </p:txBody>
      </p:sp>
      <p:sp>
        <p:nvSpPr>
          <p:cNvPr id="3" name="Footer Placeholder 2" hidden="1"/>
          <p:cNvSpPr>
            <a:spLocks noGrp="1"/>
          </p:cNvSpPr>
          <p:nvPr>
            <p:ph type="ftr" sz="quarter" idx="11"/>
          </p:nvPr>
        </p:nvSpPr>
        <p:spPr/>
        <p:txBody>
          <a:bodyPr/>
          <a:lstStyle/>
          <a:p>
            <a:endParaRPr lang="en-GB" dirty="0"/>
          </a:p>
        </p:txBody>
      </p:sp>
      <p:sp>
        <p:nvSpPr>
          <p:cNvPr id="4" name="Slide Number Placeholder 3" hidden="1"/>
          <p:cNvSpPr>
            <a:spLocks noGrp="1"/>
          </p:cNvSpPr>
          <p:nvPr>
            <p:ph type="sldNum" sz="quarter" idx="12"/>
          </p:nvPr>
        </p:nvSpPr>
        <p:spPr/>
        <p:txBody>
          <a:bodyPr/>
          <a:lstStyle>
            <a:lvl1pPr>
              <a:defRPr>
                <a:solidFill>
                  <a:schemeClr val="accent5"/>
                </a:solidFill>
              </a:defRPr>
            </a:lvl1pPr>
          </a:lstStyle>
          <a:p>
            <a:fld id="{DCA931C7-2632-4107-A17A-318EC147D1B5}" type="slidenum">
              <a:rPr lang="en-GB" smtClean="0"/>
              <a:pPr/>
              <a:t>‹#›</a:t>
            </a:fld>
            <a:r>
              <a:rPr lang="en-GB" dirty="0" smtClean="0"/>
              <a:t>2</a:t>
            </a:r>
            <a:endParaRPr lang="en-GB" dirty="0"/>
          </a:p>
        </p:txBody>
      </p:sp>
    </p:spTree>
    <p:extLst>
      <p:ext uri="{BB962C8B-B14F-4D97-AF65-F5344CB8AC3E}">
        <p14:creationId xmlns:p14="http://schemas.microsoft.com/office/powerpoint/2010/main" val="3162603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Quote E">
    <p:bg>
      <p:bgPr>
        <a:solidFill>
          <a:schemeClr val="bg1"/>
        </a:solidFill>
        <a:effectLst/>
      </p:bgPr>
    </p:bg>
    <p:spTree>
      <p:nvGrpSpPr>
        <p:cNvPr id="1" name=""/>
        <p:cNvGrpSpPr/>
        <p:nvPr/>
      </p:nvGrpSpPr>
      <p:grpSpPr>
        <a:xfrm>
          <a:off x="0" y="0"/>
          <a:ext cx="0" cy="0"/>
          <a:chOff x="0" y="0"/>
          <a:chExt cx="0" cy="0"/>
        </a:xfrm>
      </p:grpSpPr>
      <p:sp>
        <p:nvSpPr>
          <p:cNvPr id="9" name="Background colo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000"/>
              </a:spcBef>
            </a:pPr>
            <a:endParaRPr lang="en-GB" sz="2000" dirty="0" smtClean="0"/>
          </a:p>
        </p:txBody>
      </p:sp>
      <p:sp>
        <p:nvSpPr>
          <p:cNvPr id="2" name="Title 1"/>
          <p:cNvSpPr>
            <a:spLocks noGrp="1"/>
          </p:cNvSpPr>
          <p:nvPr>
            <p:ph type="title" hasCustomPrompt="1"/>
          </p:nvPr>
        </p:nvSpPr>
        <p:spPr>
          <a:xfrm>
            <a:off x="472442" y="3576103"/>
            <a:ext cx="11247116" cy="2377845"/>
          </a:xfrm>
          <a:prstGeom prst="rect">
            <a:avLst/>
          </a:prstGeom>
        </p:spPr>
        <p:txBody>
          <a:bodyPr anchor="b">
            <a:noAutofit/>
          </a:bodyPr>
          <a:lstStyle>
            <a:lvl1pPr algn="l">
              <a:defRPr sz="4800" b="0" i="0" baseline="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GB" dirty="0" smtClean="0"/>
              <a:t>Add text</a:t>
            </a:r>
            <a:endParaRPr lang="en-GB" dirty="0"/>
          </a:p>
        </p:txBody>
      </p:sp>
      <p:sp>
        <p:nvSpPr>
          <p:cNvPr id="3" name="Text Placeholder 2"/>
          <p:cNvSpPr>
            <a:spLocks noGrp="1"/>
          </p:cNvSpPr>
          <p:nvPr>
            <p:ph type="body" idx="1" hasCustomPrompt="1"/>
          </p:nvPr>
        </p:nvSpPr>
        <p:spPr>
          <a:xfrm>
            <a:off x="472444" y="6096725"/>
            <a:ext cx="11247115" cy="152461"/>
          </a:xfrm>
        </p:spPr>
        <p:txBody>
          <a:bodyPr>
            <a:noAutofit/>
          </a:bodyPr>
          <a:lstStyle>
            <a:lvl1pPr marL="0" indent="0" algn="l">
              <a:buNone/>
              <a:defRPr sz="10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smtClean="0"/>
              <a:t>Name Surname, Title</a:t>
            </a:r>
          </a:p>
        </p:txBody>
      </p:sp>
      <p:grpSp>
        <p:nvGrpSpPr>
          <p:cNvPr id="10" name="SD_FLD_Confidentiality" hidden="1"/>
          <p:cNvGrpSpPr/>
          <p:nvPr userDrawn="1"/>
        </p:nvGrpSpPr>
        <p:grpSpPr>
          <a:xfrm>
            <a:off x="10311766" y="80628"/>
            <a:ext cx="1880234" cy="170695"/>
            <a:chOff x="-493482" y="314702"/>
            <a:chExt cx="1880234" cy="170695"/>
          </a:xfrm>
        </p:grpSpPr>
        <p:sp>
          <p:nvSpPr>
            <p:cNvPr id="11" name="Confidentiality" hidden="1"/>
            <p:cNvSpPr/>
            <p:nvPr userDrawn="1"/>
          </p:nvSpPr>
          <p:spPr>
            <a:xfrm>
              <a:off x="-493482" y="314702"/>
              <a:ext cx="1880234" cy="170695"/>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87041" tIns="43520" rIns="54000" bIns="43520" rtlCol="0" anchor="ctr">
              <a:noAutofit/>
            </a:bodyPr>
            <a:lstStyle/>
            <a:p>
              <a:pPr algn="r"/>
              <a:endParaRPr lang="en-GB" noProof="0" dirty="0" smtClean="0">
                <a:latin typeface="+mn-lt"/>
                <a:cs typeface="Arial" pitchFamily="34" charset="0"/>
              </a:endParaRPr>
            </a:p>
          </p:txBody>
        </p:sp>
        <p:sp>
          <p:nvSpPr>
            <p:cNvPr id="12" name="SD_LAN_Confidential" hidden="1"/>
            <p:cNvSpPr txBox="1"/>
            <p:nvPr userDrawn="1"/>
          </p:nvSpPr>
          <p:spPr>
            <a:xfrm>
              <a:off x="-319928" y="323849"/>
              <a:ext cx="1242815" cy="153888"/>
            </a:xfrm>
            <a:prstGeom prst="rect">
              <a:avLst/>
            </a:prstGeom>
            <a:noFill/>
          </p:spPr>
          <p:txBody>
            <a:bodyPr wrap="square" lIns="0" tIns="0" rIns="0" bIns="0" rtlCol="0">
              <a:spAutoFit/>
            </a:bodyPr>
            <a:lstStyle/>
            <a:p>
              <a:pPr algn="r"/>
              <a:r>
                <a:rPr lang="en-GB" sz="1000" b="1" cap="all" baseline="0" dirty="0" smtClean="0">
                  <a:solidFill>
                    <a:srgbClr val="FFFFFF"/>
                  </a:solidFill>
                  <a:latin typeface="+mn-lt"/>
                  <a:cs typeface="Arial" pitchFamily="34" charset="0"/>
                </a:rPr>
                <a:t>Confidential</a:t>
              </a:r>
            </a:p>
          </p:txBody>
        </p:sp>
      </p:grpSp>
      <p:sp>
        <p:nvSpPr>
          <p:cNvPr id="13" name="TextBox 12"/>
          <p:cNvSpPr txBox="1"/>
          <p:nvPr userDrawn="1"/>
        </p:nvSpPr>
        <p:spPr>
          <a:xfrm>
            <a:off x="-1524255" y="5320800"/>
            <a:ext cx="1451739" cy="553998"/>
          </a:xfrm>
          <a:prstGeom prst="rect">
            <a:avLst/>
          </a:prstGeom>
          <a:noFill/>
        </p:spPr>
        <p:txBody>
          <a:bodyPr wrap="square" lIns="0" tIns="0" rIns="0" bIns="0" rtlCol="0">
            <a:spAutoFit/>
          </a:bodyPr>
          <a:lstStyle/>
          <a:p>
            <a:pPr algn="r"/>
            <a:r>
              <a:rPr lang="en-GB" sz="1200" noProof="1" smtClean="0">
                <a:latin typeface="+mj-lt"/>
              </a:rPr>
              <a:t>Highlighted text </a:t>
            </a:r>
            <a:br>
              <a:rPr lang="en-GB" sz="1200" noProof="1" smtClean="0">
                <a:latin typeface="+mj-lt"/>
              </a:rPr>
            </a:br>
            <a:r>
              <a:rPr lang="en-GB" sz="1200" noProof="1" smtClean="0">
                <a:latin typeface="+mj-lt"/>
              </a:rPr>
              <a:t>is turquiose,</a:t>
            </a:r>
            <a:r>
              <a:rPr lang="en-GB" sz="1200" baseline="0" noProof="1" smtClean="0">
                <a:latin typeface="+mj-lt"/>
              </a:rPr>
              <a:t> </a:t>
            </a:r>
            <a:br>
              <a:rPr lang="en-GB" sz="1200" baseline="0" noProof="1" smtClean="0">
                <a:latin typeface="+mj-lt"/>
              </a:rPr>
            </a:br>
            <a:r>
              <a:rPr lang="en-GB" sz="1200" baseline="0" noProof="1" smtClean="0">
                <a:latin typeface="+mj-lt"/>
              </a:rPr>
              <a:t>other text is white</a:t>
            </a:r>
            <a:endParaRPr lang="en-GB" sz="1200" noProof="1">
              <a:latin typeface="+mj-lt"/>
            </a:endParaRPr>
          </a:p>
        </p:txBody>
      </p:sp>
      <p:sp>
        <p:nvSpPr>
          <p:cNvPr id="4" name="Date Placeholder 3" hidden="1"/>
          <p:cNvSpPr>
            <a:spLocks noGrp="1"/>
          </p:cNvSpPr>
          <p:nvPr>
            <p:ph type="dt" sz="half" idx="10"/>
          </p:nvPr>
        </p:nvSpPr>
        <p:spPr/>
        <p:txBody>
          <a:bodyPr/>
          <a:lstStyle>
            <a:lvl1pPr>
              <a:defRPr>
                <a:solidFill>
                  <a:schemeClr val="accent6"/>
                </a:solidFill>
              </a:defRPr>
            </a:lvl1pPr>
          </a:lstStyle>
          <a:p>
            <a:fld id="{2FE3A883-0C36-4609-B52A-263692B4D539}" type="datetime1">
              <a:rPr lang="da-DK" smtClean="0"/>
              <a:t>02-02-2015</a:t>
            </a:fld>
            <a:endParaRPr lang="en-GB" dirty="0"/>
          </a:p>
        </p:txBody>
      </p:sp>
      <p:sp>
        <p:nvSpPr>
          <p:cNvPr id="5" name="Footer Placeholder 4" hidden="1"/>
          <p:cNvSpPr>
            <a:spLocks noGrp="1"/>
          </p:cNvSpPr>
          <p:nvPr>
            <p:ph type="ftr" sz="quarter" idx="11"/>
          </p:nvPr>
        </p:nvSpPr>
        <p:spPr/>
        <p:txBody>
          <a:bodyPr/>
          <a:lstStyle>
            <a:lvl1pPr>
              <a:defRPr>
                <a:solidFill>
                  <a:schemeClr val="accent6"/>
                </a:solidFill>
              </a:defRPr>
            </a:lvl1pPr>
          </a:lstStyle>
          <a:p>
            <a:endParaRPr lang="en-GB" dirty="0"/>
          </a:p>
        </p:txBody>
      </p:sp>
      <p:sp>
        <p:nvSpPr>
          <p:cNvPr id="14" name="Slide Number Placeholder 13" hidden="1"/>
          <p:cNvSpPr>
            <a:spLocks noGrp="1"/>
          </p:cNvSpPr>
          <p:nvPr>
            <p:ph type="sldNum" sz="quarter" idx="12"/>
          </p:nvPr>
        </p:nvSpPr>
        <p:spPr/>
        <p:txBody>
          <a:bodyPr/>
          <a:lstStyle>
            <a:lvl1pPr>
              <a:defRPr>
                <a:solidFill>
                  <a:schemeClr val="accent6"/>
                </a:solidFill>
              </a:defRPr>
            </a:lvl1pPr>
          </a:lstStyle>
          <a:p>
            <a:fld id="{DCA931C7-2632-4107-A17A-318EC147D1B5}" type="slidenum">
              <a:rPr lang="en-GB" smtClean="0"/>
              <a:pPr/>
              <a:t>‹#›</a:t>
            </a:fld>
            <a:r>
              <a:rPr lang="en-GB" dirty="0" smtClean="0"/>
              <a:t>2</a:t>
            </a:r>
            <a:endParaRPr lang="en-GB" dirty="0"/>
          </a:p>
        </p:txBody>
      </p:sp>
    </p:spTree>
    <p:extLst>
      <p:ext uri="{BB962C8B-B14F-4D97-AF65-F5344CB8AC3E}">
        <p14:creationId xmlns:p14="http://schemas.microsoft.com/office/powerpoint/2010/main" val="3990471204"/>
      </p:ext>
    </p:extLst>
  </p:cSld>
  <p:clrMapOvr>
    <a:masterClrMapping/>
  </p:clrMapOvr>
  <p:extLst mod="1">
    <p:ext uri="{DCECCB84-F9BA-43D5-87BE-67443E8EF086}">
      <p15:sldGuideLst xmlns=""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solidFill>
          <a:schemeClr val="bg1"/>
        </a:solidFill>
        <a:effectLst/>
      </p:bgPr>
    </p:bg>
    <p:spTree>
      <p:nvGrpSpPr>
        <p:cNvPr id="1" name=""/>
        <p:cNvGrpSpPr/>
        <p:nvPr/>
      </p:nvGrpSpPr>
      <p:grpSpPr>
        <a:xfrm>
          <a:off x="0" y="0"/>
          <a:ext cx="0" cy="0"/>
          <a:chOff x="0" y="0"/>
          <a:chExt cx="0" cy="0"/>
        </a:xfrm>
      </p:grpSpPr>
      <p:sp>
        <p:nvSpPr>
          <p:cNvPr id="9" name="Background colo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000"/>
              </a:spcBef>
            </a:pPr>
            <a:endParaRPr lang="en-GB" sz="2000" dirty="0" smtClean="0"/>
          </a:p>
        </p:txBody>
      </p:sp>
      <p:sp>
        <p:nvSpPr>
          <p:cNvPr id="2" name="Title 1"/>
          <p:cNvSpPr>
            <a:spLocks noGrp="1"/>
          </p:cNvSpPr>
          <p:nvPr>
            <p:ph type="title" hasCustomPrompt="1"/>
          </p:nvPr>
        </p:nvSpPr>
        <p:spPr>
          <a:xfrm>
            <a:off x="472442" y="3951043"/>
            <a:ext cx="11247116" cy="2377845"/>
          </a:xfrm>
          <a:prstGeom prst="rect">
            <a:avLst/>
          </a:prstGeom>
        </p:spPr>
        <p:txBody>
          <a:bodyPr anchor="b">
            <a:noAutofit/>
          </a:bodyPr>
          <a:lstStyle>
            <a:lvl1pPr algn="l">
              <a:defRPr sz="4800" b="0" i="0" baseline="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GB" dirty="0" smtClean="0"/>
              <a:t>Add text</a:t>
            </a:r>
            <a:endParaRPr lang="en-GB" dirty="0"/>
          </a:p>
        </p:txBody>
      </p:sp>
      <p:grpSp>
        <p:nvGrpSpPr>
          <p:cNvPr id="10" name="SD_FLD_Confidentiality" hidden="1"/>
          <p:cNvGrpSpPr/>
          <p:nvPr userDrawn="1"/>
        </p:nvGrpSpPr>
        <p:grpSpPr>
          <a:xfrm>
            <a:off x="10311766" y="80628"/>
            <a:ext cx="1880234" cy="170695"/>
            <a:chOff x="-493482" y="314702"/>
            <a:chExt cx="1880234" cy="170695"/>
          </a:xfrm>
        </p:grpSpPr>
        <p:sp>
          <p:nvSpPr>
            <p:cNvPr id="11" name="Confidentiality"/>
            <p:cNvSpPr/>
            <p:nvPr userDrawn="1"/>
          </p:nvSpPr>
          <p:spPr>
            <a:xfrm>
              <a:off x="-493482" y="314702"/>
              <a:ext cx="1880234" cy="170695"/>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87041" tIns="43520" rIns="54000" bIns="43520" rtlCol="0" anchor="ctr">
              <a:noAutofit/>
            </a:bodyPr>
            <a:lstStyle/>
            <a:p>
              <a:pPr algn="r"/>
              <a:endParaRPr lang="en-GB" noProof="0" dirty="0" smtClean="0">
                <a:latin typeface="+mn-lt"/>
                <a:cs typeface="Arial" pitchFamily="34" charset="0"/>
              </a:endParaRPr>
            </a:p>
          </p:txBody>
        </p:sp>
        <p:sp>
          <p:nvSpPr>
            <p:cNvPr id="12" name="SD_LAN_Confidential"/>
            <p:cNvSpPr txBox="1"/>
            <p:nvPr userDrawn="1"/>
          </p:nvSpPr>
          <p:spPr>
            <a:xfrm>
              <a:off x="-319928" y="323849"/>
              <a:ext cx="1242815" cy="153888"/>
            </a:xfrm>
            <a:prstGeom prst="rect">
              <a:avLst/>
            </a:prstGeom>
            <a:noFill/>
          </p:spPr>
          <p:txBody>
            <a:bodyPr wrap="square" lIns="0" tIns="0" rIns="0" bIns="0" rtlCol="0">
              <a:spAutoFit/>
            </a:bodyPr>
            <a:lstStyle/>
            <a:p>
              <a:pPr algn="r"/>
              <a:r>
                <a:rPr lang="en-GB" sz="1000" b="1" cap="all" baseline="0" dirty="0" err="1" smtClean="0">
                  <a:solidFill>
                    <a:srgbClr val="FFFFFF"/>
                  </a:solidFill>
                  <a:latin typeface="+mn-lt"/>
                  <a:cs typeface="Arial" pitchFamily="34" charset="0"/>
                </a:rPr>
                <a:t>Fortroligt</a:t>
              </a:r>
              <a:endParaRPr lang="en-GB" sz="1000" b="1" cap="all" baseline="0" dirty="0" smtClean="0">
                <a:solidFill>
                  <a:srgbClr val="FFFFFF"/>
                </a:solidFill>
                <a:latin typeface="+mn-lt"/>
                <a:cs typeface="Arial" pitchFamily="34" charset="0"/>
              </a:endParaRPr>
            </a:p>
          </p:txBody>
        </p:sp>
      </p:grpSp>
      <p:sp>
        <p:nvSpPr>
          <p:cNvPr id="7" name="TextBox 6"/>
          <p:cNvSpPr txBox="1"/>
          <p:nvPr userDrawn="1"/>
        </p:nvSpPr>
        <p:spPr>
          <a:xfrm>
            <a:off x="-1524255" y="5689112"/>
            <a:ext cx="1451739" cy="553998"/>
          </a:xfrm>
          <a:prstGeom prst="rect">
            <a:avLst/>
          </a:prstGeom>
          <a:noFill/>
        </p:spPr>
        <p:txBody>
          <a:bodyPr wrap="square" lIns="0" tIns="0" rIns="0" bIns="0" rtlCol="0">
            <a:spAutoFit/>
          </a:bodyPr>
          <a:lstStyle/>
          <a:p>
            <a:pPr algn="r"/>
            <a:r>
              <a:rPr lang="en-GB" sz="1200" noProof="1" smtClean="0">
                <a:latin typeface="+mj-lt"/>
              </a:rPr>
              <a:t>Highlighted text </a:t>
            </a:r>
            <a:br>
              <a:rPr lang="en-GB" sz="1200" noProof="1" smtClean="0">
                <a:latin typeface="+mj-lt"/>
              </a:rPr>
            </a:br>
            <a:r>
              <a:rPr lang="en-GB" sz="1200" noProof="1" smtClean="0">
                <a:latin typeface="+mj-lt"/>
              </a:rPr>
              <a:t>is turquiose,</a:t>
            </a:r>
            <a:r>
              <a:rPr lang="en-GB" sz="1200" baseline="0" noProof="1" smtClean="0">
                <a:latin typeface="+mj-lt"/>
              </a:rPr>
              <a:t> </a:t>
            </a:r>
            <a:br>
              <a:rPr lang="en-GB" sz="1200" baseline="0" noProof="1" smtClean="0">
                <a:latin typeface="+mj-lt"/>
              </a:rPr>
            </a:br>
            <a:r>
              <a:rPr lang="en-GB" sz="1200" baseline="0" noProof="1" smtClean="0">
                <a:latin typeface="+mj-lt"/>
              </a:rPr>
              <a:t>other text is white</a:t>
            </a:r>
            <a:endParaRPr lang="en-GB" sz="1200" noProof="1">
              <a:latin typeface="+mj-lt"/>
            </a:endParaRPr>
          </a:p>
        </p:txBody>
      </p:sp>
      <p:sp>
        <p:nvSpPr>
          <p:cNvPr id="3" name="Date Placeholder 2" hidden="1"/>
          <p:cNvSpPr>
            <a:spLocks noGrp="1"/>
          </p:cNvSpPr>
          <p:nvPr>
            <p:ph type="dt" sz="half" idx="10"/>
          </p:nvPr>
        </p:nvSpPr>
        <p:spPr/>
        <p:txBody>
          <a:bodyPr/>
          <a:lstStyle>
            <a:lvl1pPr>
              <a:defRPr>
                <a:solidFill>
                  <a:schemeClr val="accent6"/>
                </a:solidFill>
              </a:defRPr>
            </a:lvl1pPr>
          </a:lstStyle>
          <a:p>
            <a:fld id="{4897275D-9F20-4ADA-9463-F7D999B0C252}" type="datetime1">
              <a:rPr lang="da-DK" smtClean="0"/>
              <a:t>02-02-2015</a:t>
            </a:fld>
            <a:endParaRPr lang="en-GB" dirty="0"/>
          </a:p>
        </p:txBody>
      </p:sp>
      <p:sp>
        <p:nvSpPr>
          <p:cNvPr id="4" name="Footer Placeholder 3" hidden="1"/>
          <p:cNvSpPr>
            <a:spLocks noGrp="1"/>
          </p:cNvSpPr>
          <p:nvPr>
            <p:ph type="ftr" sz="quarter" idx="11"/>
          </p:nvPr>
        </p:nvSpPr>
        <p:spPr/>
        <p:txBody>
          <a:bodyPr/>
          <a:lstStyle>
            <a:lvl1pPr>
              <a:defRPr>
                <a:solidFill>
                  <a:schemeClr val="accent6"/>
                </a:solidFill>
              </a:defRPr>
            </a:lvl1pPr>
          </a:lstStyle>
          <a:p>
            <a:endParaRPr lang="en-GB" dirty="0"/>
          </a:p>
        </p:txBody>
      </p:sp>
      <p:sp>
        <p:nvSpPr>
          <p:cNvPr id="5" name="Slide Number Placeholder 4" hidden="1"/>
          <p:cNvSpPr>
            <a:spLocks noGrp="1"/>
          </p:cNvSpPr>
          <p:nvPr>
            <p:ph type="sldNum" sz="quarter" idx="12"/>
          </p:nvPr>
        </p:nvSpPr>
        <p:spPr/>
        <p:txBody>
          <a:bodyPr/>
          <a:lstStyle>
            <a:lvl1pPr>
              <a:defRPr>
                <a:solidFill>
                  <a:schemeClr val="accent6"/>
                </a:solidFill>
              </a:defRPr>
            </a:lvl1pPr>
          </a:lstStyle>
          <a:p>
            <a:fld id="{DCA931C7-2632-4107-A17A-318EC147D1B5}" type="slidenum">
              <a:rPr lang="en-GB" smtClean="0"/>
              <a:pPr/>
              <a:t>‹#›</a:t>
            </a:fld>
            <a:r>
              <a:rPr lang="en-GB" dirty="0" smtClean="0"/>
              <a:t>2</a:t>
            </a:r>
            <a:endParaRPr lang="en-GB" dirty="0"/>
          </a:p>
        </p:txBody>
      </p:sp>
    </p:spTree>
    <p:extLst>
      <p:ext uri="{BB962C8B-B14F-4D97-AF65-F5344CB8AC3E}">
        <p14:creationId xmlns:p14="http://schemas.microsoft.com/office/powerpoint/2010/main" val="1381393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GB" dirty="0" smtClean="0"/>
              <a:t>Click to edit Master title style</a:t>
            </a:r>
            <a:endParaRPr lang="en-GB" dirty="0"/>
          </a:p>
        </p:txBody>
      </p:sp>
      <p:sp>
        <p:nvSpPr>
          <p:cNvPr id="12" name="Subtitle 2"/>
          <p:cNvSpPr>
            <a:spLocks noGrp="1"/>
          </p:cNvSpPr>
          <p:nvPr>
            <p:ph type="body" sz="quarter" idx="13" hasCustomPrompt="1"/>
          </p:nvPr>
        </p:nvSpPr>
        <p:spPr>
          <a:xfrm>
            <a:off x="473075" y="1004568"/>
            <a:ext cx="11246483" cy="340610"/>
          </a:xfrm>
        </p:spPr>
        <p:txBody>
          <a:bodyPr>
            <a:noAutofit/>
          </a:bodyPr>
          <a:lstStyle>
            <a:lvl1pPr marL="0" indent="0">
              <a:buNone/>
              <a:defRPr sz="2400">
                <a:solidFill>
                  <a:schemeClr val="tx1"/>
                </a:solidFill>
                <a:latin typeface="+mj-lt"/>
              </a:defRPr>
            </a:lvl1pPr>
          </a:lstStyle>
          <a:p>
            <a:pPr lvl="0"/>
            <a:r>
              <a:rPr lang="en-GB" dirty="0" smtClean="0"/>
              <a:t>Subline</a:t>
            </a:r>
            <a:endParaRPr lang="en-GB" dirty="0"/>
          </a:p>
        </p:txBody>
      </p:sp>
      <p:sp>
        <p:nvSpPr>
          <p:cNvPr id="3" name="Content Placeholder 3"/>
          <p:cNvSpPr>
            <a:spLocks noGrp="1"/>
          </p:cNvSpPr>
          <p:nvPr>
            <p:ph idx="1"/>
          </p:nvPr>
        </p:nvSpPr>
        <p:spPr>
          <a:xfrm>
            <a:off x="472442" y="1917700"/>
            <a:ext cx="11247116" cy="4277363"/>
          </a:xfrm>
        </p:spPr>
        <p:txBody>
          <a:bodyPr/>
          <a:lstStyle>
            <a:lvl5pP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4" name="Date Placeholder 3" hidden="1"/>
          <p:cNvSpPr>
            <a:spLocks noGrp="1"/>
          </p:cNvSpPr>
          <p:nvPr>
            <p:ph type="dt" sz="half" idx="14"/>
          </p:nvPr>
        </p:nvSpPr>
        <p:spPr/>
        <p:txBody>
          <a:bodyPr/>
          <a:lstStyle/>
          <a:p>
            <a:fld id="{792E7503-A527-4C11-929F-73B691C57A55}" type="datetime1">
              <a:rPr lang="da-DK" smtClean="0"/>
              <a:t>02-02-2015</a:t>
            </a:fld>
            <a:endParaRPr lang="en-GB" dirty="0"/>
          </a:p>
        </p:txBody>
      </p:sp>
      <p:sp>
        <p:nvSpPr>
          <p:cNvPr id="5" name="Footer Placeholder 4" hidden="1"/>
          <p:cNvSpPr>
            <a:spLocks noGrp="1"/>
          </p:cNvSpPr>
          <p:nvPr>
            <p:ph type="ftr" sz="quarter" idx="15"/>
          </p:nvPr>
        </p:nvSpPr>
        <p:spPr/>
        <p:txBody>
          <a:bodyPr/>
          <a:lstStyle/>
          <a:p>
            <a:endParaRPr lang="en-GB" dirty="0"/>
          </a:p>
        </p:txBody>
      </p:sp>
      <p:sp>
        <p:nvSpPr>
          <p:cNvPr id="6" name="Slide Number Placeholder 5"/>
          <p:cNvSpPr>
            <a:spLocks noGrp="1"/>
          </p:cNvSpPr>
          <p:nvPr>
            <p:ph type="sldNum" sz="quarter" idx="16"/>
          </p:nvPr>
        </p:nvSpPr>
        <p:spPr/>
        <p:txBody>
          <a:bodyPr/>
          <a:lstStyle/>
          <a:p>
            <a:fld id="{DCA931C7-2632-4107-A17A-318EC147D1B5}" type="slidenum">
              <a:rPr lang="en-GB" smtClean="0"/>
              <a:pPr/>
              <a:t>‹#›</a:t>
            </a:fld>
            <a:endParaRPr lang="en-GB" dirty="0"/>
          </a:p>
        </p:txBody>
      </p:sp>
    </p:spTree>
    <p:extLst>
      <p:ext uri="{BB962C8B-B14F-4D97-AF65-F5344CB8AC3E}">
        <p14:creationId xmlns:p14="http://schemas.microsoft.com/office/powerpoint/2010/main" val="2993304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2" name="Background colo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000"/>
              </a:spcBef>
            </a:pPr>
            <a:endParaRPr lang="en-GB" sz="2000" dirty="0" smtClean="0"/>
          </a:p>
        </p:txBody>
      </p:sp>
      <p:pic>
        <p:nvPicPr>
          <p:cNvPr id="11" name="Element" descr="U:\Haldor Topsoee\Jobs\5077_PresentationEngine til PowerPoint\Received\HT_Corporate_Identity_PPT_Package_Files_Round02\HT_Corporate_Identity_PPT_Package_Files_Round02\16_9_Format\HT_Corporate_Identity_Power_Point_16_9_Elements_RGB_v2-02.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15543" r="38563" b="18155"/>
          <a:stretch/>
        </p:blipFill>
        <p:spPr bwMode="auto">
          <a:xfrm>
            <a:off x="0" y="0"/>
            <a:ext cx="5597611" cy="56128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userDrawn="1"/>
        </p:nvSpPr>
        <p:spPr>
          <a:xfrm>
            <a:off x="701040" y="5589914"/>
            <a:ext cx="11018518" cy="738664"/>
          </a:xfrm>
          <a:prstGeom prst="rect">
            <a:avLst/>
          </a:prstGeom>
          <a:noFill/>
        </p:spPr>
        <p:txBody>
          <a:bodyPr wrap="square" lIns="0" tIns="0" rIns="0" bIns="0" rtlCol="0" anchor="b" anchorCtr="0">
            <a:spAutoFit/>
          </a:bodyPr>
          <a:lstStyle/>
          <a:p>
            <a:pPr algn="r"/>
            <a:r>
              <a:rPr lang="en-GB" sz="4800" b="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Thank You</a:t>
            </a:r>
            <a:endParaRPr lang="en-GB" sz="4800" b="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Date Placeholder 2" hidden="1"/>
          <p:cNvSpPr>
            <a:spLocks noGrp="1"/>
          </p:cNvSpPr>
          <p:nvPr>
            <p:ph type="dt" sz="half" idx="10"/>
          </p:nvPr>
        </p:nvSpPr>
        <p:spPr/>
        <p:txBody>
          <a:bodyPr/>
          <a:lstStyle>
            <a:lvl1pPr>
              <a:defRPr>
                <a:solidFill>
                  <a:schemeClr val="accent6"/>
                </a:solidFill>
              </a:defRPr>
            </a:lvl1pPr>
          </a:lstStyle>
          <a:p>
            <a:fld id="{0970A1A0-2AB8-4B32-BA50-4F8A1BD54B03}" type="datetime1">
              <a:rPr lang="da-DK" smtClean="0"/>
              <a:t>02-02-2015</a:t>
            </a:fld>
            <a:endParaRPr lang="en-GB" dirty="0"/>
          </a:p>
        </p:txBody>
      </p:sp>
      <p:sp>
        <p:nvSpPr>
          <p:cNvPr id="5" name="Footer Placeholder 4" hidden="1"/>
          <p:cNvSpPr>
            <a:spLocks noGrp="1"/>
          </p:cNvSpPr>
          <p:nvPr>
            <p:ph type="ftr" sz="quarter" idx="11"/>
          </p:nvPr>
        </p:nvSpPr>
        <p:spPr/>
        <p:txBody>
          <a:bodyPr/>
          <a:lstStyle>
            <a:lvl1pPr>
              <a:defRPr>
                <a:solidFill>
                  <a:schemeClr val="accent6"/>
                </a:solidFill>
              </a:defRPr>
            </a:lvl1pPr>
          </a:lstStyle>
          <a:p>
            <a:endParaRPr lang="en-GB" dirty="0"/>
          </a:p>
        </p:txBody>
      </p:sp>
      <p:sp>
        <p:nvSpPr>
          <p:cNvPr id="10" name="Slide Number Placeholder 9" hidden="1"/>
          <p:cNvSpPr>
            <a:spLocks noGrp="1"/>
          </p:cNvSpPr>
          <p:nvPr>
            <p:ph type="sldNum" sz="quarter" idx="12"/>
          </p:nvPr>
        </p:nvSpPr>
        <p:spPr/>
        <p:txBody>
          <a:bodyPr/>
          <a:lstStyle>
            <a:lvl1pPr>
              <a:defRPr>
                <a:solidFill>
                  <a:schemeClr val="accent6"/>
                </a:solidFill>
              </a:defRPr>
            </a:lvl1pPr>
          </a:lstStyle>
          <a:p>
            <a:fld id="{DCA931C7-2632-4107-A17A-318EC147D1B5}" type="slidenum">
              <a:rPr lang="en-GB" smtClean="0"/>
              <a:pPr/>
              <a:t>‹#›</a:t>
            </a:fld>
            <a:endParaRPr lang="en-GB" dirty="0"/>
          </a:p>
        </p:txBody>
      </p:sp>
    </p:spTree>
    <p:extLst>
      <p:ext uri="{BB962C8B-B14F-4D97-AF65-F5344CB8AC3E}">
        <p14:creationId xmlns:p14="http://schemas.microsoft.com/office/powerpoint/2010/main" val="3680183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0" y="-1"/>
            <a:ext cx="12191999" cy="6857999"/>
          </a:xfrm>
          <a:prstGeom prst="rect">
            <a:avLst/>
          </a:prstGeom>
        </p:spPr>
      </p:pic>
      <p:pic>
        <p:nvPicPr>
          <p:cNvPr id="10" name="Element"/>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 y="1765300"/>
            <a:ext cx="6642100" cy="509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472442" y="4149569"/>
            <a:ext cx="4988791" cy="1338263"/>
          </a:xfrm>
          <a:prstGeom prst="rect">
            <a:avLst/>
          </a:prstGeom>
        </p:spPr>
        <p:txBody>
          <a:bodyPr lIns="0" tIns="0" rIns="0" bIns="0" anchor="b">
            <a:noAutofit/>
          </a:bodyPr>
          <a:lstStyle>
            <a:lvl1pPr algn="l">
              <a:defRPr sz="3200" b="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GB" dirty="0" smtClean="0"/>
              <a:t>Click to edit Master title style</a:t>
            </a:r>
            <a:endParaRPr lang="en-GB" dirty="0"/>
          </a:p>
        </p:txBody>
      </p:sp>
      <p:sp>
        <p:nvSpPr>
          <p:cNvPr id="3" name="Subtitle 2"/>
          <p:cNvSpPr>
            <a:spLocks noGrp="1"/>
          </p:cNvSpPr>
          <p:nvPr>
            <p:ph type="subTitle" idx="1"/>
          </p:nvPr>
        </p:nvSpPr>
        <p:spPr>
          <a:xfrm>
            <a:off x="472442" y="5646419"/>
            <a:ext cx="4988791" cy="548005"/>
          </a:xfrm>
        </p:spPr>
        <p:txBody>
          <a:bodyPr lIns="0" tIns="0" rIns="0" bIns="0">
            <a:no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smtClean="0"/>
              <a:t>Click to edit Master subtitle style</a:t>
            </a:r>
            <a:endParaRPr lang="en-GB" dirty="0"/>
          </a:p>
        </p:txBody>
      </p:sp>
      <p:sp>
        <p:nvSpPr>
          <p:cNvPr id="9" name="SD_USR_Name"/>
          <p:cNvSpPr/>
          <p:nvPr userDrawn="1"/>
        </p:nvSpPr>
        <p:spPr>
          <a:xfrm>
            <a:off x="2939415" y="6377782"/>
            <a:ext cx="3085200" cy="10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en-GB" sz="800" dirty="0">
              <a:solidFill>
                <a:schemeClr val="bg1"/>
              </a:solidFill>
              <a:latin typeface="+mn-lt"/>
            </a:endParaRPr>
          </a:p>
        </p:txBody>
      </p:sp>
      <p:grpSp>
        <p:nvGrpSpPr>
          <p:cNvPr id="11" name="SD_FLD_Confidentiality" hidden="1"/>
          <p:cNvGrpSpPr/>
          <p:nvPr userDrawn="1"/>
        </p:nvGrpSpPr>
        <p:grpSpPr>
          <a:xfrm>
            <a:off x="10311766" y="80628"/>
            <a:ext cx="1880234" cy="170695"/>
            <a:chOff x="-493482" y="314702"/>
            <a:chExt cx="1880234" cy="170695"/>
          </a:xfrm>
        </p:grpSpPr>
        <p:sp>
          <p:nvSpPr>
            <p:cNvPr id="15" name="Confidentiality"/>
            <p:cNvSpPr/>
            <p:nvPr userDrawn="1"/>
          </p:nvSpPr>
          <p:spPr>
            <a:xfrm>
              <a:off x="-493482" y="314702"/>
              <a:ext cx="1880234" cy="170695"/>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87041" tIns="43520" rIns="54000" bIns="43520" rtlCol="0" anchor="ctr">
              <a:noAutofit/>
            </a:bodyPr>
            <a:lstStyle/>
            <a:p>
              <a:pPr algn="r"/>
              <a:endParaRPr lang="en-GB" noProof="0" dirty="0" smtClean="0">
                <a:latin typeface="+mn-lt"/>
                <a:cs typeface="Arial" pitchFamily="34" charset="0"/>
              </a:endParaRPr>
            </a:p>
          </p:txBody>
        </p:sp>
        <p:sp>
          <p:nvSpPr>
            <p:cNvPr id="16" name="SD_LAN_Confidential"/>
            <p:cNvSpPr txBox="1"/>
            <p:nvPr userDrawn="1"/>
          </p:nvSpPr>
          <p:spPr>
            <a:xfrm>
              <a:off x="-319928" y="323849"/>
              <a:ext cx="1242815" cy="153888"/>
            </a:xfrm>
            <a:prstGeom prst="rect">
              <a:avLst/>
            </a:prstGeom>
            <a:noFill/>
          </p:spPr>
          <p:txBody>
            <a:bodyPr wrap="square" lIns="0" tIns="0" rIns="0" bIns="0" rtlCol="0">
              <a:spAutoFit/>
            </a:bodyPr>
            <a:lstStyle/>
            <a:p>
              <a:pPr algn="r"/>
              <a:r>
                <a:rPr lang="en-GB" sz="1000" b="1" cap="all" baseline="0" dirty="0" err="1" smtClean="0">
                  <a:solidFill>
                    <a:srgbClr val="FFFFFF"/>
                  </a:solidFill>
                  <a:latin typeface="+mn-lt"/>
                  <a:cs typeface="Arial" pitchFamily="34" charset="0"/>
                </a:rPr>
                <a:t>Fortroligt</a:t>
              </a:r>
              <a:endParaRPr lang="en-GB" sz="1000" b="1" cap="all" baseline="0" dirty="0" smtClean="0">
                <a:solidFill>
                  <a:srgbClr val="FFFFFF"/>
                </a:solidFill>
                <a:latin typeface="+mn-lt"/>
                <a:cs typeface="Arial" pitchFamily="34" charset="0"/>
              </a:endParaRPr>
            </a:p>
          </p:txBody>
        </p:sp>
      </p:grpSp>
      <p:sp>
        <p:nvSpPr>
          <p:cNvPr id="4" name="Date Placeholder 3" hidden="1"/>
          <p:cNvSpPr>
            <a:spLocks noGrp="1"/>
          </p:cNvSpPr>
          <p:nvPr>
            <p:ph type="dt" sz="half" idx="10"/>
          </p:nvPr>
        </p:nvSpPr>
        <p:spPr/>
        <p:txBody>
          <a:bodyPr/>
          <a:lstStyle/>
          <a:p>
            <a:fld id="{C4109107-4EE2-458A-A231-87CAC6B883B5}" type="datetime1">
              <a:rPr lang="da-DK" smtClean="0"/>
              <a:t>02-02-2015</a:t>
            </a:fld>
            <a:endParaRPr lang="en-GB" dirty="0"/>
          </a:p>
        </p:txBody>
      </p:sp>
      <p:sp>
        <p:nvSpPr>
          <p:cNvPr id="5" name="Footer Placeholder 4" hidden="1"/>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CA931C7-2632-4107-A17A-318EC147D1B5}" type="slidenum">
              <a:rPr lang="en-GB" smtClean="0"/>
              <a:pPr/>
              <a:t>‹#›</a:t>
            </a:fld>
            <a:endParaRPr lang="en-GB" dirty="0"/>
          </a:p>
        </p:txBody>
      </p:sp>
      <p:sp>
        <p:nvSpPr>
          <p:cNvPr id="18" name="TextBox 17"/>
          <p:cNvSpPr txBox="1"/>
          <p:nvPr userDrawn="1"/>
        </p:nvSpPr>
        <p:spPr>
          <a:xfrm>
            <a:off x="-1334792" y="4368586"/>
            <a:ext cx="1224136" cy="1477328"/>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200" b="1" noProof="1" smtClean="0">
                <a:latin typeface="+mj-lt"/>
              </a:rPr>
              <a:t>Highlight</a:t>
            </a:r>
            <a:r>
              <a:rPr lang="en-GB" sz="1200" noProof="1" smtClean="0">
                <a:latin typeface="+mj-lt"/>
              </a:rPr>
              <a:t> word(s) in header by </a:t>
            </a:r>
            <a:r>
              <a:rPr lang="en-GB" sz="1200" kern="1200" noProof="1" smtClean="0">
                <a:solidFill>
                  <a:schemeClr val="tx1"/>
                </a:solidFill>
                <a:latin typeface="+mn-lt"/>
                <a:ea typeface="+mn-ea"/>
                <a:cs typeface="+mn-cs"/>
              </a:rPr>
              <a:t>changing to </a:t>
            </a:r>
            <a:r>
              <a:rPr lang="en-GB" sz="1200" b="1" kern="1200" noProof="1" smtClean="0">
                <a:solidFill>
                  <a:schemeClr val="tx1"/>
                </a:solidFill>
                <a:latin typeface="+mn-lt"/>
                <a:ea typeface="+mn-ea"/>
                <a:cs typeface="+mn-cs"/>
              </a:rPr>
              <a:t>Open Sans (Heading)</a:t>
            </a:r>
            <a:r>
              <a:rPr lang="en-GB" sz="1200" b="1" kern="1200" baseline="0" noProof="1" smtClean="0">
                <a:solidFill>
                  <a:schemeClr val="tx1"/>
                </a:solidFill>
                <a:latin typeface="+mn-lt"/>
                <a:ea typeface="+mn-ea"/>
                <a:cs typeface="+mn-cs"/>
              </a:rPr>
              <a:t> </a:t>
            </a:r>
            <a:br>
              <a:rPr lang="en-GB" sz="1200" b="1" kern="1200" baseline="0" noProof="1" smtClean="0">
                <a:solidFill>
                  <a:schemeClr val="tx1"/>
                </a:solidFill>
                <a:latin typeface="+mn-lt"/>
                <a:ea typeface="+mn-ea"/>
                <a:cs typeface="+mn-cs"/>
              </a:rPr>
            </a:br>
            <a:r>
              <a:rPr lang="en-GB" sz="1200" b="1" kern="1200" baseline="0" noProof="1" smtClean="0">
                <a:solidFill>
                  <a:schemeClr val="tx1"/>
                </a:solidFill>
                <a:latin typeface="+mn-lt"/>
                <a:ea typeface="+mn-ea"/>
                <a:cs typeface="+mn-cs"/>
              </a:rPr>
              <a:t>+</a:t>
            </a:r>
            <a:r>
              <a:rPr lang="en-GB" sz="1200" kern="1200" baseline="0" noProof="1" smtClean="0">
                <a:solidFill>
                  <a:schemeClr val="tx1"/>
                </a:solidFill>
                <a:latin typeface="+mn-lt"/>
                <a:ea typeface="+mn-ea"/>
                <a:cs typeface="+mn-cs"/>
              </a:rPr>
              <a:t> </a:t>
            </a:r>
            <a:r>
              <a:rPr lang="en-GB" sz="1200" b="1" kern="1200" noProof="1" smtClean="0">
                <a:solidFill>
                  <a:schemeClr val="tx1"/>
                </a:solidFill>
                <a:latin typeface="+mn-lt"/>
                <a:ea typeface="+mn-ea"/>
                <a:cs typeface="+mn-cs"/>
              </a:rPr>
              <a:t>Bold</a:t>
            </a:r>
          </a:p>
          <a:p>
            <a:pPr algn="r"/>
            <a:endParaRPr lang="en-GB" sz="1200" b="1" noProof="1">
              <a:latin typeface="+mj-lt"/>
            </a:endParaRPr>
          </a:p>
        </p:txBody>
      </p:sp>
    </p:spTree>
    <p:extLst>
      <p:ext uri="{BB962C8B-B14F-4D97-AF65-F5344CB8AC3E}">
        <p14:creationId xmlns:p14="http://schemas.microsoft.com/office/powerpoint/2010/main" val="255986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10" name="Subtitle 2"/>
          <p:cNvSpPr>
            <a:spLocks noGrp="1"/>
          </p:cNvSpPr>
          <p:nvPr>
            <p:ph type="body" sz="quarter" idx="13" hasCustomPrompt="1"/>
          </p:nvPr>
        </p:nvSpPr>
        <p:spPr>
          <a:xfrm>
            <a:off x="473075" y="1004568"/>
            <a:ext cx="11246483" cy="340610"/>
          </a:xfrm>
        </p:spPr>
        <p:txBody>
          <a:bodyPr>
            <a:noAutofit/>
          </a:bodyPr>
          <a:lstStyle>
            <a:lvl1pPr marL="0" indent="0">
              <a:buNone/>
              <a:defRPr sz="2400">
                <a:solidFill>
                  <a:schemeClr val="tx1"/>
                </a:solidFill>
                <a:latin typeface="+mn-lt"/>
              </a:defRPr>
            </a:lvl1pPr>
          </a:lstStyle>
          <a:p>
            <a:pPr lvl="0"/>
            <a:r>
              <a:rPr lang="en-GB" dirty="0" smtClean="0"/>
              <a:t>Subline</a:t>
            </a:r>
            <a:endParaRPr lang="en-GB" dirty="0"/>
          </a:p>
        </p:txBody>
      </p:sp>
      <p:sp>
        <p:nvSpPr>
          <p:cNvPr id="3" name="Content Placeholder 3"/>
          <p:cNvSpPr>
            <a:spLocks noGrp="1"/>
          </p:cNvSpPr>
          <p:nvPr>
            <p:ph idx="1"/>
          </p:nvPr>
        </p:nvSpPr>
        <p:spPr>
          <a:xfrm>
            <a:off x="472441" y="1917700"/>
            <a:ext cx="5509260" cy="427736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9" name="Content Placeholder 4"/>
          <p:cNvSpPr>
            <a:spLocks noGrp="1"/>
          </p:cNvSpPr>
          <p:nvPr>
            <p:ph idx="14"/>
          </p:nvPr>
        </p:nvSpPr>
        <p:spPr>
          <a:xfrm>
            <a:off x="6210300" y="1917700"/>
            <a:ext cx="5509258" cy="427736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4" name="Date Placeholder 3" hidden="1"/>
          <p:cNvSpPr>
            <a:spLocks noGrp="1"/>
          </p:cNvSpPr>
          <p:nvPr>
            <p:ph type="dt" sz="half" idx="15"/>
          </p:nvPr>
        </p:nvSpPr>
        <p:spPr/>
        <p:txBody>
          <a:bodyPr/>
          <a:lstStyle/>
          <a:p>
            <a:fld id="{CF552D50-3673-40D0-B5BF-48BFCCFCB648}" type="datetime1">
              <a:rPr lang="da-DK" smtClean="0"/>
              <a:t>02-02-2015</a:t>
            </a:fld>
            <a:endParaRPr lang="en-GB" dirty="0"/>
          </a:p>
        </p:txBody>
      </p:sp>
      <p:sp>
        <p:nvSpPr>
          <p:cNvPr id="5" name="Footer Placeholder 4" hidden="1"/>
          <p:cNvSpPr>
            <a:spLocks noGrp="1"/>
          </p:cNvSpPr>
          <p:nvPr>
            <p:ph type="ftr" sz="quarter" idx="16"/>
          </p:nvPr>
        </p:nvSpPr>
        <p:spPr/>
        <p:txBody>
          <a:bodyPr/>
          <a:lstStyle/>
          <a:p>
            <a:endParaRPr lang="en-GB" dirty="0"/>
          </a:p>
        </p:txBody>
      </p:sp>
      <p:sp>
        <p:nvSpPr>
          <p:cNvPr id="6" name="Slide Number Placeholder 5"/>
          <p:cNvSpPr>
            <a:spLocks noGrp="1"/>
          </p:cNvSpPr>
          <p:nvPr>
            <p:ph type="sldNum" sz="quarter" idx="17"/>
          </p:nvPr>
        </p:nvSpPr>
        <p:spPr/>
        <p:txBody>
          <a:bodyPr/>
          <a:lstStyle/>
          <a:p>
            <a:fld id="{DCA931C7-2632-4107-A17A-318EC147D1B5}" type="slidenum">
              <a:rPr lang="en-GB" smtClean="0"/>
              <a:pPr/>
              <a:t>‹#›</a:t>
            </a:fld>
            <a:endParaRPr lang="en-GB" dirty="0"/>
          </a:p>
        </p:txBody>
      </p:sp>
    </p:spTree>
    <p:extLst>
      <p:ext uri="{BB962C8B-B14F-4D97-AF65-F5344CB8AC3E}">
        <p14:creationId xmlns:p14="http://schemas.microsoft.com/office/powerpoint/2010/main" val="2982038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ide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11" name="Subtitle 2"/>
          <p:cNvSpPr>
            <a:spLocks noGrp="1"/>
          </p:cNvSpPr>
          <p:nvPr>
            <p:ph type="body" sz="quarter" idx="13" hasCustomPrompt="1"/>
          </p:nvPr>
        </p:nvSpPr>
        <p:spPr>
          <a:xfrm>
            <a:off x="473075" y="1004568"/>
            <a:ext cx="11246483" cy="340610"/>
          </a:xfrm>
        </p:spPr>
        <p:txBody>
          <a:bodyPr>
            <a:noAutofit/>
          </a:bodyPr>
          <a:lstStyle>
            <a:lvl1pPr marL="0" indent="0">
              <a:buNone/>
              <a:defRPr sz="2400">
                <a:solidFill>
                  <a:schemeClr val="tx1"/>
                </a:solidFill>
                <a:latin typeface="+mn-lt"/>
              </a:defRPr>
            </a:lvl1pPr>
          </a:lstStyle>
          <a:p>
            <a:pPr lvl="0"/>
            <a:r>
              <a:rPr lang="en-GB" dirty="0" smtClean="0"/>
              <a:t>Subline</a:t>
            </a:r>
            <a:endParaRPr lang="en-GB" dirty="0"/>
          </a:p>
        </p:txBody>
      </p:sp>
      <p:sp>
        <p:nvSpPr>
          <p:cNvPr id="3" name="Content Placeholder 3"/>
          <p:cNvSpPr>
            <a:spLocks noGrp="1"/>
          </p:cNvSpPr>
          <p:nvPr>
            <p:ph idx="1" hasCustomPrompt="1"/>
          </p:nvPr>
        </p:nvSpPr>
        <p:spPr>
          <a:xfrm>
            <a:off x="417600" y="1917700"/>
            <a:ext cx="8269200" cy="4276725"/>
          </a:xfrm>
        </p:spPr>
        <p:txBody>
          <a:bodyPr lIns="54000"/>
          <a:lstStyle>
            <a:lvl5pPr>
              <a:defRPr/>
            </a:lvl5pPr>
          </a:lstStyle>
          <a:p>
            <a:pPr lvl="0"/>
            <a:r>
              <a:rPr lang="en-GB" dirty="0" smtClean="0"/>
              <a:t>Select this placeholder and insert a chart via Chart Tool or copy/paste from Excel and format the chart via Chart Tool</a:t>
            </a:r>
          </a:p>
          <a:p>
            <a:pPr lvl="1"/>
            <a:r>
              <a:rPr lang="en-GB" dirty="0" smtClean="0"/>
              <a:t>Second level</a:t>
            </a:r>
          </a:p>
          <a:p>
            <a:pPr lvl="2"/>
            <a:r>
              <a:rPr lang="en-GB" dirty="0" smtClean="0"/>
              <a:t>Third level</a:t>
            </a:r>
          </a:p>
          <a:p>
            <a:pPr lvl="3"/>
            <a:r>
              <a:rPr lang="en-GB" dirty="0" smtClean="0"/>
              <a:t>Fourth level</a:t>
            </a:r>
          </a:p>
          <a:p>
            <a:pPr lvl="4"/>
            <a:r>
              <a:rPr lang="en-GB" dirty="0" smtClean="0"/>
              <a:t>Fifth level   </a:t>
            </a:r>
            <a:endParaRPr lang="en-GB" dirty="0"/>
          </a:p>
        </p:txBody>
      </p:sp>
      <p:cxnSp>
        <p:nvCxnSpPr>
          <p:cNvPr id="13" name="Straight Connector 12"/>
          <p:cNvCxnSpPr/>
          <p:nvPr userDrawn="1"/>
        </p:nvCxnSpPr>
        <p:spPr>
          <a:xfrm>
            <a:off x="474663" y="1917700"/>
            <a:ext cx="8208000" cy="0"/>
          </a:xfrm>
          <a:prstGeom prst="line">
            <a:avLst/>
          </a:prstGeom>
          <a:ln w="19050">
            <a:solidFill>
              <a:srgbClr val="7C868D"/>
            </a:solidFill>
          </a:ln>
        </p:spPr>
        <p:style>
          <a:lnRef idx="1">
            <a:schemeClr val="accent1"/>
          </a:lnRef>
          <a:fillRef idx="0">
            <a:schemeClr val="accent1"/>
          </a:fillRef>
          <a:effectRef idx="0">
            <a:schemeClr val="accent1"/>
          </a:effectRef>
          <a:fontRef idx="minor">
            <a:schemeClr val="tx1"/>
          </a:fontRef>
        </p:style>
      </p:cxnSp>
      <p:sp>
        <p:nvSpPr>
          <p:cNvPr id="14" name="Content Placeholder 3"/>
          <p:cNvSpPr>
            <a:spLocks noGrp="1"/>
          </p:cNvSpPr>
          <p:nvPr>
            <p:ph idx="14"/>
          </p:nvPr>
        </p:nvSpPr>
        <p:spPr>
          <a:xfrm>
            <a:off x="8909644" y="1917700"/>
            <a:ext cx="2808000" cy="4277360"/>
          </a:xfrm>
        </p:spPr>
        <p:txBody>
          <a:bodyPr/>
          <a:lstStyle>
            <a:lvl1pPr>
              <a:defRPr sz="1400"/>
            </a:lvl1pPr>
            <a:lvl2pPr>
              <a:defRPr sz="1200"/>
            </a:lvl2pPr>
            <a:lvl3pPr>
              <a:defRPr sz="1200"/>
            </a:lvl3pPr>
            <a:lvl4pPr>
              <a:defRPr sz="1200"/>
            </a:lvl4pPr>
            <a:lvl5pPr>
              <a:defRPr sz="12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4" name="Date Placeholder 3" hidden="1"/>
          <p:cNvSpPr>
            <a:spLocks noGrp="1"/>
          </p:cNvSpPr>
          <p:nvPr>
            <p:ph type="dt" sz="half" idx="15"/>
          </p:nvPr>
        </p:nvSpPr>
        <p:spPr/>
        <p:txBody>
          <a:bodyPr/>
          <a:lstStyle/>
          <a:p>
            <a:fld id="{8363BA1D-6699-4D29-8836-C25E99B4E80C}" type="datetime1">
              <a:rPr lang="da-DK" smtClean="0"/>
              <a:t>02-02-2015</a:t>
            </a:fld>
            <a:endParaRPr lang="en-GB" dirty="0"/>
          </a:p>
        </p:txBody>
      </p:sp>
      <p:sp>
        <p:nvSpPr>
          <p:cNvPr id="5" name="Footer Placeholder 4" hidden="1"/>
          <p:cNvSpPr>
            <a:spLocks noGrp="1"/>
          </p:cNvSpPr>
          <p:nvPr>
            <p:ph type="ftr" sz="quarter" idx="16"/>
          </p:nvPr>
        </p:nvSpPr>
        <p:spPr/>
        <p:txBody>
          <a:bodyPr/>
          <a:lstStyle/>
          <a:p>
            <a:endParaRPr lang="en-GB" dirty="0"/>
          </a:p>
        </p:txBody>
      </p:sp>
      <p:sp>
        <p:nvSpPr>
          <p:cNvPr id="6" name="Slide Number Placeholder 5"/>
          <p:cNvSpPr>
            <a:spLocks noGrp="1"/>
          </p:cNvSpPr>
          <p:nvPr>
            <p:ph type="sldNum" sz="quarter" idx="17"/>
          </p:nvPr>
        </p:nvSpPr>
        <p:spPr/>
        <p:txBody>
          <a:bodyPr/>
          <a:lstStyle/>
          <a:p>
            <a:fld id="{DCA931C7-2632-4107-A17A-318EC147D1B5}" type="slidenum">
              <a:rPr lang="en-GB" smtClean="0"/>
              <a:pPr/>
              <a:t>‹#›</a:t>
            </a:fld>
            <a:endParaRPr lang="en-GB" dirty="0"/>
          </a:p>
        </p:txBody>
      </p:sp>
    </p:spTree>
    <p:extLst>
      <p:ext uri="{BB962C8B-B14F-4D97-AF65-F5344CB8AC3E}">
        <p14:creationId xmlns:p14="http://schemas.microsoft.com/office/powerpoint/2010/main" val="902044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10" name="Subtitle 2"/>
          <p:cNvSpPr>
            <a:spLocks noGrp="1"/>
          </p:cNvSpPr>
          <p:nvPr>
            <p:ph type="body" sz="quarter" idx="13" hasCustomPrompt="1"/>
          </p:nvPr>
        </p:nvSpPr>
        <p:spPr>
          <a:xfrm>
            <a:off x="473075" y="1004568"/>
            <a:ext cx="11246483" cy="340610"/>
          </a:xfrm>
        </p:spPr>
        <p:txBody>
          <a:bodyPr>
            <a:noAutofit/>
          </a:bodyPr>
          <a:lstStyle>
            <a:lvl1pPr marL="0" indent="0">
              <a:buNone/>
              <a:defRPr sz="2400">
                <a:solidFill>
                  <a:schemeClr val="tx1"/>
                </a:solidFill>
                <a:latin typeface="+mn-lt"/>
              </a:defRPr>
            </a:lvl1pPr>
          </a:lstStyle>
          <a:p>
            <a:pPr lvl="0"/>
            <a:r>
              <a:rPr lang="en-GB" dirty="0" smtClean="0"/>
              <a:t>Subline</a:t>
            </a:r>
            <a:endParaRPr lang="en-GB" dirty="0"/>
          </a:p>
        </p:txBody>
      </p:sp>
      <p:sp>
        <p:nvSpPr>
          <p:cNvPr id="3" name="Content Placeholder 3"/>
          <p:cNvSpPr>
            <a:spLocks noGrp="1"/>
          </p:cNvSpPr>
          <p:nvPr>
            <p:ph idx="1"/>
          </p:nvPr>
        </p:nvSpPr>
        <p:spPr>
          <a:xfrm>
            <a:off x="472441" y="1917700"/>
            <a:ext cx="5509260" cy="427736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9" name="Content Placeholder 4"/>
          <p:cNvSpPr>
            <a:spLocks noGrp="1"/>
          </p:cNvSpPr>
          <p:nvPr>
            <p:ph idx="14" hasCustomPrompt="1"/>
          </p:nvPr>
        </p:nvSpPr>
        <p:spPr>
          <a:xfrm>
            <a:off x="6156000" y="1917700"/>
            <a:ext cx="5570758" cy="4276725"/>
          </a:xfrm>
        </p:spPr>
        <p:txBody>
          <a:bodyPr lIns="54000"/>
          <a:lstStyle>
            <a:lvl1pPr>
              <a:defRPr baseline="0"/>
            </a:lvl1pPr>
          </a:lstStyle>
          <a:p>
            <a:pPr lvl="0"/>
            <a:r>
              <a:rPr lang="en-GB" dirty="0" smtClean="0"/>
              <a:t>Select this placeholder and insert a chart via Chart Tool or copy/paste from Excel and format the chart via Chart Tool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cxnSp>
        <p:nvCxnSpPr>
          <p:cNvPr id="4" name="Straight Connector 3"/>
          <p:cNvCxnSpPr/>
          <p:nvPr userDrawn="1"/>
        </p:nvCxnSpPr>
        <p:spPr>
          <a:xfrm>
            <a:off x="6210300" y="1917700"/>
            <a:ext cx="5508625" cy="0"/>
          </a:xfrm>
          <a:prstGeom prst="line">
            <a:avLst/>
          </a:prstGeom>
          <a:ln w="19050">
            <a:solidFill>
              <a:srgbClr val="7C868D"/>
            </a:solidFill>
          </a:ln>
        </p:spPr>
        <p:style>
          <a:lnRef idx="1">
            <a:schemeClr val="accent1"/>
          </a:lnRef>
          <a:fillRef idx="0">
            <a:schemeClr val="accent1"/>
          </a:fillRef>
          <a:effectRef idx="0">
            <a:schemeClr val="accent1"/>
          </a:effectRef>
          <a:fontRef idx="minor">
            <a:schemeClr val="tx1"/>
          </a:fontRef>
        </p:style>
      </p:cxnSp>
      <p:sp>
        <p:nvSpPr>
          <p:cNvPr id="5" name="Date Placeholder 4" hidden="1"/>
          <p:cNvSpPr>
            <a:spLocks noGrp="1"/>
          </p:cNvSpPr>
          <p:nvPr>
            <p:ph type="dt" sz="half" idx="15"/>
          </p:nvPr>
        </p:nvSpPr>
        <p:spPr/>
        <p:txBody>
          <a:bodyPr/>
          <a:lstStyle/>
          <a:p>
            <a:fld id="{9C711397-902A-426D-B826-8BC6B53DC198}" type="datetime1">
              <a:rPr lang="da-DK" smtClean="0"/>
              <a:t>02-02-2015</a:t>
            </a:fld>
            <a:endParaRPr lang="en-GB" dirty="0"/>
          </a:p>
        </p:txBody>
      </p:sp>
      <p:sp>
        <p:nvSpPr>
          <p:cNvPr id="6" name="Footer Placeholder 5" hidden="1"/>
          <p:cNvSpPr>
            <a:spLocks noGrp="1"/>
          </p:cNvSpPr>
          <p:nvPr>
            <p:ph type="ftr" sz="quarter" idx="16"/>
          </p:nvPr>
        </p:nvSpPr>
        <p:spPr/>
        <p:txBody>
          <a:bodyPr/>
          <a:lstStyle/>
          <a:p>
            <a:endParaRPr lang="en-GB" dirty="0"/>
          </a:p>
        </p:txBody>
      </p:sp>
      <p:sp>
        <p:nvSpPr>
          <p:cNvPr id="7" name="Slide Number Placeholder 6"/>
          <p:cNvSpPr>
            <a:spLocks noGrp="1"/>
          </p:cNvSpPr>
          <p:nvPr>
            <p:ph type="sldNum" sz="quarter" idx="17"/>
          </p:nvPr>
        </p:nvSpPr>
        <p:spPr/>
        <p:txBody>
          <a:bodyPr/>
          <a:lstStyle/>
          <a:p>
            <a:fld id="{DCA931C7-2632-4107-A17A-318EC147D1B5}" type="slidenum">
              <a:rPr lang="en-GB" smtClean="0"/>
              <a:pPr/>
              <a:t>‹#›</a:t>
            </a:fld>
            <a:endParaRPr lang="en-GB" dirty="0"/>
          </a:p>
        </p:txBody>
      </p:sp>
    </p:spTree>
    <p:extLst>
      <p:ext uri="{BB962C8B-B14F-4D97-AF65-F5344CB8AC3E}">
        <p14:creationId xmlns:p14="http://schemas.microsoft.com/office/powerpoint/2010/main" val="2333546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16" name="Subtitle 2"/>
          <p:cNvSpPr>
            <a:spLocks noGrp="1"/>
          </p:cNvSpPr>
          <p:nvPr>
            <p:ph type="body" sz="quarter" idx="13" hasCustomPrompt="1"/>
          </p:nvPr>
        </p:nvSpPr>
        <p:spPr>
          <a:xfrm>
            <a:off x="473075" y="1004568"/>
            <a:ext cx="11246483" cy="340610"/>
          </a:xfrm>
        </p:spPr>
        <p:txBody>
          <a:bodyPr>
            <a:noAutofit/>
          </a:bodyPr>
          <a:lstStyle>
            <a:lvl1pPr marL="0" indent="0">
              <a:buNone/>
              <a:defRPr sz="2400">
                <a:solidFill>
                  <a:schemeClr val="tx1"/>
                </a:solidFill>
                <a:latin typeface="+mn-lt"/>
              </a:defRPr>
            </a:lvl1pPr>
          </a:lstStyle>
          <a:p>
            <a:pPr lvl="0"/>
            <a:r>
              <a:rPr lang="en-GB" dirty="0" smtClean="0"/>
              <a:t>Subline</a:t>
            </a:r>
            <a:endParaRPr lang="en-GB" dirty="0"/>
          </a:p>
        </p:txBody>
      </p:sp>
      <p:sp>
        <p:nvSpPr>
          <p:cNvPr id="3" name="Content Placeholder 3"/>
          <p:cNvSpPr>
            <a:spLocks noGrp="1"/>
          </p:cNvSpPr>
          <p:nvPr>
            <p:ph idx="1" hasCustomPrompt="1"/>
          </p:nvPr>
        </p:nvSpPr>
        <p:spPr>
          <a:xfrm>
            <a:off x="417600" y="1917700"/>
            <a:ext cx="5570666" cy="4277359"/>
          </a:xfrm>
        </p:spPr>
        <p:txBody>
          <a:bodyPr lIns="54000"/>
          <a:lstStyle/>
          <a:p>
            <a:pPr lvl="0"/>
            <a:r>
              <a:rPr lang="en-GB" dirty="0" smtClean="0"/>
              <a:t>Select this placeholder and insert a chart via Chart Tool or copy/paste from Excel and format the chart via Chart Tool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9" name="Content Placeholder 4"/>
          <p:cNvSpPr>
            <a:spLocks noGrp="1"/>
          </p:cNvSpPr>
          <p:nvPr>
            <p:ph idx="14" hasCustomPrompt="1"/>
          </p:nvPr>
        </p:nvSpPr>
        <p:spPr>
          <a:xfrm>
            <a:off x="6156000" y="1917700"/>
            <a:ext cx="5570757" cy="4276725"/>
          </a:xfrm>
        </p:spPr>
        <p:txBody>
          <a:bodyPr lIns="54000"/>
          <a:lstStyle>
            <a:lvl1pPr>
              <a:defRPr baseline="0"/>
            </a:lvl1pPr>
          </a:lstStyle>
          <a:p>
            <a:pPr lvl="0"/>
            <a:r>
              <a:rPr lang="en-GB" dirty="0" smtClean="0"/>
              <a:t>Select this placeholder and insert a chart via Chart Tool or copy/paste from Excel and format the chart via Chart Tool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cxnSp>
        <p:nvCxnSpPr>
          <p:cNvPr id="4" name="Straight Connector 3"/>
          <p:cNvCxnSpPr/>
          <p:nvPr userDrawn="1"/>
        </p:nvCxnSpPr>
        <p:spPr>
          <a:xfrm>
            <a:off x="6210300" y="1917700"/>
            <a:ext cx="5508625" cy="0"/>
          </a:xfrm>
          <a:prstGeom prst="line">
            <a:avLst/>
          </a:prstGeom>
          <a:ln w="19050">
            <a:solidFill>
              <a:srgbClr val="7C868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72441" y="1917700"/>
            <a:ext cx="5508625" cy="0"/>
          </a:xfrm>
          <a:prstGeom prst="line">
            <a:avLst/>
          </a:prstGeom>
          <a:ln w="19050">
            <a:solidFill>
              <a:srgbClr val="7C868D"/>
            </a:solidFill>
          </a:ln>
        </p:spPr>
        <p:style>
          <a:lnRef idx="1">
            <a:schemeClr val="accent1"/>
          </a:lnRef>
          <a:fillRef idx="0">
            <a:schemeClr val="accent1"/>
          </a:fillRef>
          <a:effectRef idx="0">
            <a:schemeClr val="accent1"/>
          </a:effectRef>
          <a:fontRef idx="minor">
            <a:schemeClr val="tx1"/>
          </a:fontRef>
        </p:style>
      </p:cxnSp>
      <p:sp>
        <p:nvSpPr>
          <p:cNvPr id="5" name="Date Placeholder 4" hidden="1"/>
          <p:cNvSpPr>
            <a:spLocks noGrp="1"/>
          </p:cNvSpPr>
          <p:nvPr>
            <p:ph type="dt" sz="half" idx="15"/>
          </p:nvPr>
        </p:nvSpPr>
        <p:spPr/>
        <p:txBody>
          <a:bodyPr/>
          <a:lstStyle/>
          <a:p>
            <a:fld id="{48A7CD03-AF37-40D0-ADC3-5232D9C884F8}" type="datetime1">
              <a:rPr lang="da-DK" smtClean="0"/>
              <a:t>02-02-2015</a:t>
            </a:fld>
            <a:endParaRPr lang="en-GB" dirty="0"/>
          </a:p>
        </p:txBody>
      </p:sp>
      <p:sp>
        <p:nvSpPr>
          <p:cNvPr id="6" name="Footer Placeholder 5" hidden="1"/>
          <p:cNvSpPr>
            <a:spLocks noGrp="1"/>
          </p:cNvSpPr>
          <p:nvPr>
            <p:ph type="ftr" sz="quarter" idx="16"/>
          </p:nvPr>
        </p:nvSpPr>
        <p:spPr/>
        <p:txBody>
          <a:bodyPr/>
          <a:lstStyle/>
          <a:p>
            <a:endParaRPr lang="en-GB" dirty="0"/>
          </a:p>
        </p:txBody>
      </p:sp>
      <p:sp>
        <p:nvSpPr>
          <p:cNvPr id="7" name="Slide Number Placeholder 6"/>
          <p:cNvSpPr>
            <a:spLocks noGrp="1"/>
          </p:cNvSpPr>
          <p:nvPr>
            <p:ph type="sldNum" sz="quarter" idx="17"/>
          </p:nvPr>
        </p:nvSpPr>
        <p:spPr/>
        <p:txBody>
          <a:bodyPr/>
          <a:lstStyle/>
          <a:p>
            <a:fld id="{DCA931C7-2632-4107-A17A-318EC147D1B5}" type="slidenum">
              <a:rPr lang="en-GB" smtClean="0"/>
              <a:pPr/>
              <a:t>‹#›</a:t>
            </a:fld>
            <a:endParaRPr lang="en-GB" dirty="0"/>
          </a:p>
        </p:txBody>
      </p:sp>
    </p:spTree>
    <p:extLst>
      <p:ext uri="{BB962C8B-B14F-4D97-AF65-F5344CB8AC3E}">
        <p14:creationId xmlns:p14="http://schemas.microsoft.com/office/powerpoint/2010/main" val="2736985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Image A">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GB" dirty="0" smtClean="0"/>
              <a:t>Click to edit Master title style</a:t>
            </a:r>
            <a:endParaRPr lang="en-GB" dirty="0"/>
          </a:p>
        </p:txBody>
      </p:sp>
      <p:sp>
        <p:nvSpPr>
          <p:cNvPr id="9" name="Subtitle 2"/>
          <p:cNvSpPr>
            <a:spLocks noGrp="1"/>
          </p:cNvSpPr>
          <p:nvPr>
            <p:ph type="body" sz="quarter" idx="13" hasCustomPrompt="1"/>
          </p:nvPr>
        </p:nvSpPr>
        <p:spPr>
          <a:xfrm>
            <a:off x="473075" y="1004568"/>
            <a:ext cx="11246483" cy="340610"/>
          </a:xfrm>
        </p:spPr>
        <p:txBody>
          <a:bodyPr>
            <a:noAutofit/>
          </a:bodyPr>
          <a:lstStyle>
            <a:lvl1pPr marL="0" indent="0">
              <a:buNone/>
              <a:defRPr sz="2400">
                <a:solidFill>
                  <a:schemeClr val="tx1"/>
                </a:solidFill>
                <a:latin typeface="+mn-lt"/>
              </a:defRPr>
            </a:lvl1pPr>
          </a:lstStyle>
          <a:p>
            <a:pPr lvl="0"/>
            <a:r>
              <a:rPr lang="en-GB" dirty="0" smtClean="0"/>
              <a:t>Subline</a:t>
            </a:r>
            <a:endParaRPr lang="en-GB" dirty="0"/>
          </a:p>
        </p:txBody>
      </p:sp>
      <p:sp>
        <p:nvSpPr>
          <p:cNvPr id="18" name="Content Placeholder 3"/>
          <p:cNvSpPr>
            <a:spLocks noGrp="1"/>
          </p:cNvSpPr>
          <p:nvPr>
            <p:ph idx="1"/>
          </p:nvPr>
        </p:nvSpPr>
        <p:spPr>
          <a:xfrm>
            <a:off x="472442" y="1917700"/>
            <a:ext cx="5506558" cy="427736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Picture Placeholder 4"/>
          <p:cNvSpPr>
            <a:spLocks noGrp="1"/>
          </p:cNvSpPr>
          <p:nvPr>
            <p:ph type="pic" sz="quarter" idx="15" hasCustomPrompt="1"/>
          </p:nvPr>
        </p:nvSpPr>
        <p:spPr>
          <a:xfrm>
            <a:off x="6209667" y="1917700"/>
            <a:ext cx="5509258" cy="4277360"/>
          </a:xfrm>
          <a:solidFill>
            <a:schemeClr val="bg1">
              <a:lumMod val="85000"/>
            </a:schemeClr>
          </a:solidFill>
        </p:spPr>
        <p:txBody>
          <a:bodyPr anchor="t" anchorCtr="0"/>
          <a:lstStyle>
            <a:lvl1pPr marL="0" indent="0" algn="ctr">
              <a:buNone/>
              <a:defRPr/>
            </a:lvl1pPr>
          </a:lstStyle>
          <a:p>
            <a:r>
              <a:rPr lang="en-GB" noProof="1" smtClean="0"/>
              <a:t>Select the placeholder and insert an image via ImageShopper</a:t>
            </a:r>
            <a:endParaRPr lang="en-GB" noProof="1"/>
          </a:p>
        </p:txBody>
      </p:sp>
      <p:sp>
        <p:nvSpPr>
          <p:cNvPr id="2" name="Date Placeholder 1" hidden="1"/>
          <p:cNvSpPr>
            <a:spLocks noGrp="1"/>
          </p:cNvSpPr>
          <p:nvPr>
            <p:ph type="dt" sz="half" idx="16"/>
          </p:nvPr>
        </p:nvSpPr>
        <p:spPr/>
        <p:txBody>
          <a:bodyPr/>
          <a:lstStyle/>
          <a:p>
            <a:fld id="{903D199D-1C66-4502-B4EA-B8C728E8CF49}" type="datetime1">
              <a:rPr lang="da-DK" smtClean="0"/>
              <a:t>02-02-2015</a:t>
            </a:fld>
            <a:endParaRPr lang="en-GB" dirty="0"/>
          </a:p>
        </p:txBody>
      </p:sp>
      <p:sp>
        <p:nvSpPr>
          <p:cNvPr id="3" name="Footer Placeholder 2" hidden="1"/>
          <p:cNvSpPr>
            <a:spLocks noGrp="1"/>
          </p:cNvSpPr>
          <p:nvPr>
            <p:ph type="ftr" sz="quarter" idx="17"/>
          </p:nvPr>
        </p:nvSpPr>
        <p:spPr/>
        <p:txBody>
          <a:bodyPr/>
          <a:lstStyle/>
          <a:p>
            <a:endParaRPr lang="en-GB" dirty="0"/>
          </a:p>
        </p:txBody>
      </p:sp>
      <p:sp>
        <p:nvSpPr>
          <p:cNvPr id="6" name="Slide Number Placeholder 5"/>
          <p:cNvSpPr>
            <a:spLocks noGrp="1"/>
          </p:cNvSpPr>
          <p:nvPr>
            <p:ph type="sldNum" sz="quarter" idx="18"/>
          </p:nvPr>
        </p:nvSpPr>
        <p:spPr/>
        <p:txBody>
          <a:bodyPr/>
          <a:lstStyle/>
          <a:p>
            <a:fld id="{DCA931C7-2632-4107-A17A-318EC147D1B5}" type="slidenum">
              <a:rPr lang="en-GB" smtClean="0"/>
              <a:pPr/>
              <a:t>‹#›</a:t>
            </a:fld>
            <a:endParaRPr lang="en-GB" dirty="0"/>
          </a:p>
        </p:txBody>
      </p:sp>
    </p:spTree>
    <p:extLst>
      <p:ext uri="{BB962C8B-B14F-4D97-AF65-F5344CB8AC3E}">
        <p14:creationId xmlns:p14="http://schemas.microsoft.com/office/powerpoint/2010/main" val="3781497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Image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11" name="Subtitle 2"/>
          <p:cNvSpPr>
            <a:spLocks noGrp="1"/>
          </p:cNvSpPr>
          <p:nvPr>
            <p:ph type="body" sz="quarter" idx="13" hasCustomPrompt="1"/>
          </p:nvPr>
        </p:nvSpPr>
        <p:spPr>
          <a:xfrm>
            <a:off x="473075" y="1004568"/>
            <a:ext cx="11246483" cy="340610"/>
          </a:xfrm>
        </p:spPr>
        <p:txBody>
          <a:bodyPr>
            <a:noAutofit/>
          </a:bodyPr>
          <a:lstStyle>
            <a:lvl1pPr marL="0" indent="0">
              <a:buNone/>
              <a:defRPr sz="2400">
                <a:solidFill>
                  <a:schemeClr val="tx1"/>
                </a:solidFill>
                <a:latin typeface="+mn-lt"/>
              </a:defRPr>
            </a:lvl1pPr>
          </a:lstStyle>
          <a:p>
            <a:pPr lvl="0"/>
            <a:r>
              <a:rPr lang="en-GB" dirty="0" smtClean="0"/>
              <a:t>Subline</a:t>
            </a:r>
            <a:endParaRPr lang="en-GB" dirty="0"/>
          </a:p>
        </p:txBody>
      </p:sp>
      <p:sp>
        <p:nvSpPr>
          <p:cNvPr id="22" name="Content Placeholder 3"/>
          <p:cNvSpPr>
            <a:spLocks noGrp="1"/>
          </p:cNvSpPr>
          <p:nvPr>
            <p:ph idx="1"/>
          </p:nvPr>
        </p:nvSpPr>
        <p:spPr>
          <a:xfrm>
            <a:off x="472442" y="1917700"/>
            <a:ext cx="5509258" cy="427736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10" name="Text Placeholder 4"/>
          <p:cNvSpPr>
            <a:spLocks noGrp="1"/>
          </p:cNvSpPr>
          <p:nvPr>
            <p:ph type="body" sz="quarter" idx="16" hasCustomPrompt="1"/>
          </p:nvPr>
        </p:nvSpPr>
        <p:spPr>
          <a:xfrm>
            <a:off x="6213000" y="5655452"/>
            <a:ext cx="5506558" cy="539611"/>
          </a:xfrm>
        </p:spPr>
        <p:txBody>
          <a:bodyPr>
            <a:normAutofit/>
          </a:bodyPr>
          <a:lstStyle>
            <a:lvl1pPr marL="0" indent="0" algn="l">
              <a:buNone/>
              <a:defRPr sz="1100" i="1">
                <a:solidFill>
                  <a:schemeClr val="accent5"/>
                </a:solidFill>
              </a:defRPr>
            </a:lvl1pPr>
          </a:lstStyle>
          <a:p>
            <a:pPr lvl="0"/>
            <a:r>
              <a:rPr lang="en-GB" dirty="0" smtClean="0"/>
              <a:t>Add text</a:t>
            </a:r>
            <a:endParaRPr lang="en-GB" dirty="0"/>
          </a:p>
        </p:txBody>
      </p:sp>
      <p:sp>
        <p:nvSpPr>
          <p:cNvPr id="18" name="Picture Placeholder 4"/>
          <p:cNvSpPr>
            <a:spLocks noGrp="1"/>
          </p:cNvSpPr>
          <p:nvPr>
            <p:ph type="pic" sz="quarter" idx="15" hasCustomPrompt="1"/>
          </p:nvPr>
        </p:nvSpPr>
        <p:spPr>
          <a:xfrm>
            <a:off x="6210300" y="1917700"/>
            <a:ext cx="5509258" cy="3556378"/>
          </a:xfrm>
          <a:solidFill>
            <a:schemeClr val="bg1">
              <a:lumMod val="85000"/>
            </a:schemeClr>
          </a:solidFill>
        </p:spPr>
        <p:txBody>
          <a:bodyPr anchor="t" anchorCtr="0"/>
          <a:lstStyle>
            <a:lvl1pPr marL="0" indent="0" algn="ctr">
              <a:buNone/>
              <a:defRPr/>
            </a:lvl1pPr>
          </a:lstStyle>
          <a:p>
            <a:r>
              <a:rPr lang="en-GB" noProof="1" smtClean="0"/>
              <a:t>Select the placeholder and insert an image via ImageShopper</a:t>
            </a:r>
            <a:endParaRPr lang="en-GB" noProof="1"/>
          </a:p>
        </p:txBody>
      </p:sp>
      <p:sp>
        <p:nvSpPr>
          <p:cNvPr id="3" name="Date Placeholder 2" hidden="1"/>
          <p:cNvSpPr>
            <a:spLocks noGrp="1"/>
          </p:cNvSpPr>
          <p:nvPr>
            <p:ph type="dt" sz="half" idx="17"/>
          </p:nvPr>
        </p:nvSpPr>
        <p:spPr/>
        <p:txBody>
          <a:bodyPr/>
          <a:lstStyle/>
          <a:p>
            <a:fld id="{CEF5B343-BE13-48B7-8E02-748CB83397EA}" type="datetime1">
              <a:rPr lang="da-DK" smtClean="0"/>
              <a:t>02-02-2015</a:t>
            </a:fld>
            <a:endParaRPr lang="en-GB" dirty="0"/>
          </a:p>
        </p:txBody>
      </p:sp>
      <p:sp>
        <p:nvSpPr>
          <p:cNvPr id="4" name="Footer Placeholder 3" hidden="1"/>
          <p:cNvSpPr>
            <a:spLocks noGrp="1"/>
          </p:cNvSpPr>
          <p:nvPr>
            <p:ph type="ftr" sz="quarter" idx="18"/>
          </p:nvPr>
        </p:nvSpPr>
        <p:spPr/>
        <p:txBody>
          <a:bodyPr/>
          <a:lstStyle/>
          <a:p>
            <a:endParaRPr lang="en-GB" dirty="0"/>
          </a:p>
        </p:txBody>
      </p:sp>
      <p:sp>
        <p:nvSpPr>
          <p:cNvPr id="5" name="Slide Number Placeholder 4"/>
          <p:cNvSpPr>
            <a:spLocks noGrp="1"/>
          </p:cNvSpPr>
          <p:nvPr>
            <p:ph type="sldNum" sz="quarter" idx="19"/>
          </p:nvPr>
        </p:nvSpPr>
        <p:spPr/>
        <p:txBody>
          <a:bodyPr/>
          <a:lstStyle/>
          <a:p>
            <a:fld id="{DCA931C7-2632-4107-A17A-318EC147D1B5}" type="slidenum">
              <a:rPr lang="en-GB" smtClean="0"/>
              <a:pPr/>
              <a:t>‹#›</a:t>
            </a:fld>
            <a:endParaRPr lang="en-GB" dirty="0"/>
          </a:p>
        </p:txBody>
      </p:sp>
    </p:spTree>
    <p:extLst>
      <p:ext uri="{BB962C8B-B14F-4D97-AF65-F5344CB8AC3E}">
        <p14:creationId xmlns:p14="http://schemas.microsoft.com/office/powerpoint/2010/main" val="2323892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2441" y="1917699"/>
            <a:ext cx="11247116" cy="4276725"/>
          </a:xfrm>
          <a:prstGeom prst="rect">
            <a:avLst/>
          </a:prstGeom>
        </p:spPr>
        <p:txBody>
          <a:bodyPr vert="horz" lIns="0" tIns="0" rIns="0" bIns="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pic>
        <p:nvPicPr>
          <p:cNvPr id="15" name="Picture 14"/>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311766" y="6387606"/>
            <a:ext cx="1407791" cy="133169"/>
          </a:xfrm>
          <a:prstGeom prst="rect">
            <a:avLst/>
          </a:prstGeom>
        </p:spPr>
      </p:pic>
      <p:sp>
        <p:nvSpPr>
          <p:cNvPr id="9" name="Date Placeholder 3" hidden="1"/>
          <p:cNvSpPr>
            <a:spLocks noGrp="1"/>
          </p:cNvSpPr>
          <p:nvPr>
            <p:ph type="dt" sz="half" idx="2"/>
          </p:nvPr>
        </p:nvSpPr>
        <p:spPr>
          <a:xfrm>
            <a:off x="849630" y="6377782"/>
            <a:ext cx="2057400" cy="104149"/>
          </a:xfrm>
          <a:prstGeom prst="rect">
            <a:avLst/>
          </a:prstGeom>
        </p:spPr>
        <p:txBody>
          <a:bodyPr vert="horz" lIns="0" tIns="0" rIns="0" bIns="0" rtlCol="0" anchor="t" anchorCtr="0"/>
          <a:lstStyle>
            <a:lvl1pPr algn="l">
              <a:defRPr sz="800">
                <a:solidFill>
                  <a:srgbClr val="192D4D"/>
                </a:solidFill>
              </a:defRPr>
            </a:lvl1pPr>
          </a:lstStyle>
          <a:p>
            <a:fld id="{35A9225A-C5E8-4A4A-8021-A75F51889FA7}" type="datetime1">
              <a:rPr lang="da-DK" smtClean="0"/>
              <a:t>02-02-2015</a:t>
            </a:fld>
            <a:endParaRPr lang="en-GB" dirty="0"/>
          </a:p>
        </p:txBody>
      </p:sp>
      <p:sp>
        <p:nvSpPr>
          <p:cNvPr id="10" name="Footer Placeholder 4" hidden="1"/>
          <p:cNvSpPr>
            <a:spLocks noGrp="1"/>
          </p:cNvSpPr>
          <p:nvPr>
            <p:ph type="ftr" sz="quarter" idx="3"/>
          </p:nvPr>
        </p:nvSpPr>
        <p:spPr>
          <a:xfrm>
            <a:off x="2939415" y="6377782"/>
            <a:ext cx="3086100" cy="104149"/>
          </a:xfrm>
          <a:prstGeom prst="rect">
            <a:avLst/>
          </a:prstGeom>
        </p:spPr>
        <p:txBody>
          <a:bodyPr vert="horz" lIns="0" tIns="0" rIns="0" bIns="0" rtlCol="0" anchor="t" anchorCtr="0"/>
          <a:lstStyle>
            <a:lvl1pPr algn="l">
              <a:defRPr sz="800">
                <a:solidFill>
                  <a:srgbClr val="192D4D"/>
                </a:solidFill>
              </a:defRPr>
            </a:lvl1pPr>
          </a:lstStyle>
          <a:p>
            <a:endParaRPr lang="en-GB" dirty="0"/>
          </a:p>
        </p:txBody>
      </p:sp>
      <p:sp>
        <p:nvSpPr>
          <p:cNvPr id="11" name="Slide Number Placeholder 5"/>
          <p:cNvSpPr>
            <a:spLocks noGrp="1"/>
          </p:cNvSpPr>
          <p:nvPr>
            <p:ph type="sldNum" sz="quarter" idx="4"/>
          </p:nvPr>
        </p:nvSpPr>
        <p:spPr>
          <a:xfrm>
            <a:off x="474663" y="6380314"/>
            <a:ext cx="348297" cy="105819"/>
          </a:xfrm>
          <a:prstGeom prst="rect">
            <a:avLst/>
          </a:prstGeom>
        </p:spPr>
        <p:txBody>
          <a:bodyPr vert="horz" lIns="0" tIns="0" rIns="0" bIns="0" rtlCol="0" anchor="t" anchorCtr="0"/>
          <a:lstStyle>
            <a:lvl1pPr algn="l">
              <a:defRPr sz="800">
                <a:solidFill>
                  <a:schemeClr val="tx1"/>
                </a:solidFill>
              </a:defRPr>
            </a:lvl1pPr>
          </a:lstStyle>
          <a:p>
            <a:fld id="{DCA931C7-2632-4107-A17A-318EC147D1B5}" type="slidenum">
              <a:rPr lang="en-GB" smtClean="0"/>
              <a:pPr/>
              <a:t>‹#›</a:t>
            </a:fld>
            <a:r>
              <a:rPr lang="en-GB" dirty="0" smtClean="0"/>
              <a:t>2</a:t>
            </a:r>
            <a:endParaRPr lang="en-GB" dirty="0"/>
          </a:p>
        </p:txBody>
      </p:sp>
      <p:sp>
        <p:nvSpPr>
          <p:cNvPr id="8" name="Title Placeholder 1"/>
          <p:cNvSpPr>
            <a:spLocks noGrp="1"/>
          </p:cNvSpPr>
          <p:nvPr>
            <p:ph type="title"/>
          </p:nvPr>
        </p:nvSpPr>
        <p:spPr>
          <a:xfrm>
            <a:off x="472441" y="625178"/>
            <a:ext cx="11247116" cy="720000"/>
          </a:xfrm>
          <a:prstGeom prst="rect">
            <a:avLst/>
          </a:prstGeom>
        </p:spPr>
        <p:txBody>
          <a:bodyPr vert="horz" lIns="0" tIns="0" rIns="0" bIns="0" rtlCol="0" anchor="t" anchorCtr="0">
            <a:noAutofit/>
          </a:bodyPr>
          <a:lstStyle/>
          <a:p>
            <a:r>
              <a:rPr lang="en-GB" noProof="0" dirty="0" smtClean="0"/>
              <a:t>Headline</a:t>
            </a:r>
            <a:endParaRPr lang="en-GB" noProof="0" dirty="0"/>
          </a:p>
        </p:txBody>
      </p:sp>
      <p:sp>
        <p:nvSpPr>
          <p:cNvPr id="12" name="SD_USR_Name"/>
          <p:cNvSpPr/>
          <p:nvPr userDrawn="1"/>
        </p:nvSpPr>
        <p:spPr>
          <a:xfrm>
            <a:off x="2939415" y="6377782"/>
            <a:ext cx="3085200" cy="10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en-GB" sz="800" dirty="0">
              <a:solidFill>
                <a:schemeClr val="tx1"/>
              </a:solidFill>
              <a:latin typeface="+mn-lt"/>
            </a:endParaRPr>
          </a:p>
        </p:txBody>
      </p:sp>
      <p:grpSp>
        <p:nvGrpSpPr>
          <p:cNvPr id="13" name="SD_FLD_Confidentiality" hidden="1"/>
          <p:cNvGrpSpPr/>
          <p:nvPr userDrawn="1"/>
        </p:nvGrpSpPr>
        <p:grpSpPr>
          <a:xfrm>
            <a:off x="10311766" y="80628"/>
            <a:ext cx="1880234" cy="170695"/>
            <a:chOff x="-493482" y="314702"/>
            <a:chExt cx="1880234" cy="170695"/>
          </a:xfrm>
        </p:grpSpPr>
        <p:sp>
          <p:nvSpPr>
            <p:cNvPr id="14" name="Confidentiality"/>
            <p:cNvSpPr/>
            <p:nvPr userDrawn="1"/>
          </p:nvSpPr>
          <p:spPr>
            <a:xfrm>
              <a:off x="-493482" y="314702"/>
              <a:ext cx="1880234" cy="170695"/>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87041" tIns="43520" rIns="54000" bIns="43520" rtlCol="0" anchor="ctr">
              <a:noAutofit/>
            </a:bodyPr>
            <a:lstStyle/>
            <a:p>
              <a:pPr algn="r"/>
              <a:endParaRPr lang="en-GB" noProof="0" dirty="0" smtClean="0">
                <a:latin typeface="+mn-lt"/>
                <a:cs typeface="Arial" pitchFamily="34" charset="0"/>
              </a:endParaRPr>
            </a:p>
          </p:txBody>
        </p:sp>
        <p:sp>
          <p:nvSpPr>
            <p:cNvPr id="16" name="SD_LAN_Confidential"/>
            <p:cNvSpPr txBox="1"/>
            <p:nvPr userDrawn="1"/>
          </p:nvSpPr>
          <p:spPr>
            <a:xfrm>
              <a:off x="-319928" y="323849"/>
              <a:ext cx="1242815" cy="153888"/>
            </a:xfrm>
            <a:prstGeom prst="rect">
              <a:avLst/>
            </a:prstGeom>
            <a:noFill/>
          </p:spPr>
          <p:txBody>
            <a:bodyPr wrap="square" lIns="0" tIns="0" rIns="0" bIns="0" rtlCol="0">
              <a:spAutoFit/>
            </a:bodyPr>
            <a:lstStyle/>
            <a:p>
              <a:pPr algn="r"/>
              <a:r>
                <a:rPr lang="en-GB" sz="1000" b="1" cap="all" baseline="0" dirty="0" err="1" smtClean="0">
                  <a:solidFill>
                    <a:srgbClr val="FFFFFF"/>
                  </a:solidFill>
                  <a:latin typeface="+mn-lt"/>
                  <a:cs typeface="Arial" pitchFamily="34" charset="0"/>
                </a:rPr>
                <a:t>Fortroligt</a:t>
              </a:r>
              <a:endParaRPr lang="en-GB" sz="1000" b="1" cap="all" baseline="0" dirty="0" smtClean="0">
                <a:solidFill>
                  <a:srgbClr val="FFFFFF"/>
                </a:solidFill>
                <a:latin typeface="+mn-lt"/>
                <a:cs typeface="Arial" pitchFamily="34" charset="0"/>
              </a:endParaRPr>
            </a:p>
          </p:txBody>
        </p:sp>
      </p:grpSp>
    </p:spTree>
    <p:extLst>
      <p:ext uri="{BB962C8B-B14F-4D97-AF65-F5344CB8AC3E}">
        <p14:creationId xmlns:p14="http://schemas.microsoft.com/office/powerpoint/2010/main" val="18034095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74" r:id="rId4"/>
    <p:sldLayoutId id="2147483686" r:id="rId5"/>
    <p:sldLayoutId id="2147483687" r:id="rId6"/>
    <p:sldLayoutId id="2147483688" r:id="rId7"/>
    <p:sldLayoutId id="2147483675" r:id="rId8"/>
    <p:sldLayoutId id="2147483676" r:id="rId9"/>
    <p:sldLayoutId id="2147483677" r:id="rId10"/>
    <p:sldLayoutId id="2147483678" r:id="rId11"/>
    <p:sldLayoutId id="2147483663" r:id="rId12"/>
    <p:sldLayoutId id="2147483672" r:id="rId13"/>
    <p:sldLayoutId id="2147483689" r:id="rId14"/>
    <p:sldLayoutId id="2147483690" r:id="rId15"/>
    <p:sldLayoutId id="2147483691" r:id="rId16"/>
    <p:sldLayoutId id="2147483692" r:id="rId17"/>
    <p:sldLayoutId id="2147483693" r:id="rId18"/>
    <p:sldLayoutId id="2147483684" r:id="rId19"/>
    <p:sldLayoutId id="2147483685" r:id="rId20"/>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1pPr>
      <a:lvl2pPr marL="446400" indent="-2160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2pPr>
      <a:lvl3pPr marL="648000" indent="-20160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835200" indent="-18720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4pPr>
      <a:lvl5pPr marL="1008000" indent="-172800" algn="l" defTabSz="914400" rtl="0" eaLnBrk="1" latinLnBrk="0" hangingPunct="1">
        <a:lnSpc>
          <a:spcPct val="9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5pPr>
      <a:lvl6pPr marL="1008000" indent="-172800" algn="l" defTabSz="914400" rtl="0" eaLnBrk="1" latinLnBrk="0" hangingPunct="1">
        <a:lnSpc>
          <a:spcPct val="9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6pPr>
      <a:lvl7pPr marL="1008000" indent="-172800" algn="l" defTabSz="914400" rtl="0" eaLnBrk="1" latinLnBrk="0" hangingPunct="1">
        <a:lnSpc>
          <a:spcPct val="9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7pPr>
      <a:lvl8pPr marL="1008000" indent="-172800" algn="l" defTabSz="914400" rtl="0" eaLnBrk="1" latinLnBrk="0" hangingPunct="1">
        <a:lnSpc>
          <a:spcPct val="9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8pPr>
      <a:lvl9pPr marL="1008000" indent="-172800" algn="l" defTabSz="914400" rtl="0" eaLnBrk="1" latinLnBrk="0" hangingPunct="1">
        <a:lnSpc>
          <a:spcPct val="9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1205" userDrawn="1">
          <p15:clr>
            <a:srgbClr val="F26B43"/>
          </p15:clr>
        </p15:guide>
        <p15:guide id="2" pos="290" userDrawn="1">
          <p15:clr>
            <a:srgbClr val="F26B43"/>
          </p15:clr>
        </p15:guide>
        <p15:guide id="3" pos="7378" userDrawn="1">
          <p15:clr>
            <a:srgbClr val="F26B43"/>
          </p15:clr>
        </p15:guide>
        <p15:guide id="4" orient="horz" pos="3896" userDrawn="1">
          <p15:clr>
            <a:srgbClr val="F26B43"/>
          </p15:clr>
        </p15:guide>
        <p15:guide id="5" orient="horz" pos="397" userDrawn="1">
          <p15:clr>
            <a:srgbClr val="F26B43"/>
          </p15:clr>
        </p15:guide>
        <p15:guide id="6" pos="3761" userDrawn="1">
          <p15:clr>
            <a:srgbClr val="F26B43"/>
          </p15:clr>
        </p15:guide>
        <p15:guide id="7" pos="391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1.jpeg"/><Relationship Id="rId7" Type="http://schemas.openxmlformats.org/officeDocument/2006/relationships/image" Target="../media/image67.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6.jpeg"/><Relationship Id="rId11" Type="http://schemas.openxmlformats.org/officeDocument/2006/relationships/image" Target="../media/image71.png"/><Relationship Id="rId5" Type="http://schemas.openxmlformats.org/officeDocument/2006/relationships/image" Target="../media/image65.emf"/><Relationship Id="rId10" Type="http://schemas.openxmlformats.org/officeDocument/2006/relationships/image" Target="../media/image70.wmf"/><Relationship Id="rId4" Type="http://schemas.openxmlformats.org/officeDocument/2006/relationships/image" Target="../media/image64.png"/><Relationship Id="rId9" Type="http://schemas.openxmlformats.org/officeDocument/2006/relationships/image" Target="../media/image69.jpeg"/></Relationships>
</file>

<file path=ppt/slides/_rels/slide1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emf"/><Relationship Id="rId5" Type="http://schemas.openxmlformats.org/officeDocument/2006/relationships/image" Target="../media/image75.jpeg"/><Relationship Id="rId4" Type="http://schemas.openxmlformats.org/officeDocument/2006/relationships/image" Target="../media/image74.jpe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1.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png"/><Relationship Id="rId7" Type="http://schemas.openxmlformats.org/officeDocument/2006/relationships/image" Target="../media/image32.gif"/><Relationship Id="rId12" Type="http://schemas.openxmlformats.org/officeDocument/2006/relationships/image" Target="../media/image37.gif"/><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hyperlink" Target="http://www.nrel.gov/data/pix/Jpegs/00081.jpg" TargetMode="External"/><Relationship Id="rId10" Type="http://schemas.openxmlformats.org/officeDocument/2006/relationships/image" Target="../media/image35.gif"/><Relationship Id="rId4" Type="http://schemas.openxmlformats.org/officeDocument/2006/relationships/image" Target="../media/image30.png"/><Relationship Id="rId9" Type="http://schemas.openxmlformats.org/officeDocument/2006/relationships/image" Target="../media/image3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304800" y="4149569"/>
            <a:ext cx="5156433" cy="1338263"/>
          </a:xfrm>
        </p:spPr>
        <p:txBody>
          <a:bodyPr/>
          <a:lstStyle/>
          <a:p>
            <a:r>
              <a:rPr lang="en-US" dirty="0">
                <a:latin typeface="Open Sans Light" panose="020B0604020202020204" charset="0"/>
                <a:ea typeface="Open Sans Light" panose="020B0604020202020204" charset="0"/>
                <a:cs typeface="Open Sans Light" panose="020B0604020202020204" charset="0"/>
              </a:rPr>
              <a:t>Going green with </a:t>
            </a:r>
            <a:r>
              <a:rPr lang="en-US" dirty="0" smtClean="0">
                <a:latin typeface="Open Sans Light" panose="020B0604020202020204" charset="0"/>
                <a:ea typeface="Open Sans Light" panose="020B0604020202020204" charset="0"/>
                <a:cs typeface="Open Sans Light" panose="020B0604020202020204" charset="0"/>
              </a:rPr>
              <a:t/>
            </a:r>
            <a:br>
              <a:rPr lang="en-US" dirty="0" smtClean="0">
                <a:latin typeface="Open Sans Light" panose="020B0604020202020204" charset="0"/>
                <a:ea typeface="Open Sans Light" panose="020B0604020202020204" charset="0"/>
                <a:cs typeface="Open Sans Light" panose="020B0604020202020204" charset="0"/>
              </a:rPr>
            </a:br>
            <a:r>
              <a:rPr lang="en-US" dirty="0" smtClean="0">
                <a:latin typeface="Open Sans Light" panose="020B0604020202020204" charset="0"/>
                <a:ea typeface="Open Sans Light" panose="020B0604020202020204" charset="0"/>
                <a:cs typeface="Open Sans Light" panose="020B0604020202020204" charset="0"/>
              </a:rPr>
              <a:t>chemicals </a:t>
            </a:r>
            <a:r>
              <a:rPr lang="en-US" dirty="0">
                <a:latin typeface="Open Sans Light" panose="020B0604020202020204" charset="0"/>
                <a:ea typeface="Open Sans Light" panose="020B0604020202020204" charset="0"/>
                <a:cs typeface="Open Sans Light" panose="020B0604020202020204" charset="0"/>
              </a:rPr>
              <a:t>and </a:t>
            </a:r>
            <a:r>
              <a:rPr lang="en-US" dirty="0" smtClean="0">
                <a:latin typeface="Open Sans Light" panose="020B0604020202020204" charset="0"/>
                <a:ea typeface="Open Sans Light" panose="020B0604020202020204" charset="0"/>
                <a:cs typeface="Open Sans Light" panose="020B0604020202020204" charset="0"/>
              </a:rPr>
              <a:t>fuels </a:t>
            </a:r>
            <a:r>
              <a:rPr lang="en-US" sz="2400" dirty="0">
                <a:latin typeface="Open Sans Light" panose="020B0604020202020204" charset="0"/>
                <a:ea typeface="Open Sans Light" panose="020B0604020202020204" charset="0"/>
                <a:cs typeface="Open Sans Light" panose="020B0604020202020204" charset="0"/>
              </a:rPr>
              <a:t>Sustainable at a premium or not?</a:t>
            </a:r>
            <a:endParaRPr lang="da-DK" sz="2400" b="0" dirty="0">
              <a:latin typeface="Open Sans Light" panose="020B0604020202020204" charset="0"/>
              <a:ea typeface="Open Sans Light" panose="020B0604020202020204" charset="0"/>
              <a:cs typeface="Open Sans Light" panose="020B0604020202020204" charset="0"/>
            </a:endParaRPr>
          </a:p>
        </p:txBody>
      </p:sp>
      <p:sp>
        <p:nvSpPr>
          <p:cNvPr id="11" name="Subtitle 10"/>
          <p:cNvSpPr>
            <a:spLocks noGrp="1"/>
          </p:cNvSpPr>
          <p:nvPr>
            <p:ph type="subTitle" idx="1"/>
          </p:nvPr>
        </p:nvSpPr>
        <p:spPr>
          <a:xfrm>
            <a:off x="304800" y="5646419"/>
            <a:ext cx="6324600" cy="548005"/>
          </a:xfrm>
        </p:spPr>
        <p:txBody>
          <a:bodyPr/>
          <a:lstStyle/>
          <a:p>
            <a:r>
              <a:rPr lang="da-DK" dirty="0" smtClean="0"/>
              <a:t>Martin Skov Skjøth-Rasmussen, </a:t>
            </a:r>
            <a:r>
              <a:rPr lang="da-DK" sz="1100" dirty="0" smtClean="0"/>
              <a:t>Vice </a:t>
            </a:r>
            <a:r>
              <a:rPr lang="da-DK" sz="1100" dirty="0" err="1" smtClean="0"/>
              <a:t>President</a:t>
            </a:r>
            <a:r>
              <a:rPr lang="da-DK" sz="1100" dirty="0" smtClean="0"/>
              <a:t>, Chemicals R&amp;D, Haldor Topsøe A/S</a:t>
            </a:r>
          </a:p>
          <a:p>
            <a:r>
              <a:rPr lang="en-US" sz="800" dirty="0"/>
              <a:t>Workshop on Challenges and Opportunities  </a:t>
            </a:r>
            <a:r>
              <a:rPr lang="en-US" sz="800" dirty="0" smtClean="0"/>
              <a:t>for </a:t>
            </a:r>
            <a:r>
              <a:rPr lang="en-US" sz="800" dirty="0"/>
              <a:t>Sustainable Production  of Chemicals and Fuels beyond the Shale </a:t>
            </a:r>
            <a:r>
              <a:rPr lang="en-US" sz="800" dirty="0" smtClean="0"/>
              <a:t>Gale, </a:t>
            </a:r>
            <a:r>
              <a:rPr lang="da-DK" sz="800" dirty="0" err="1" smtClean="0"/>
              <a:t>February</a:t>
            </a:r>
            <a:r>
              <a:rPr lang="da-DK" sz="800" dirty="0" smtClean="0"/>
              <a:t> 2015</a:t>
            </a:r>
            <a:endParaRPr lang="da-DK" sz="800" dirty="0"/>
          </a:p>
          <a:p>
            <a:endParaRPr lang="da-DK" dirty="0"/>
          </a:p>
        </p:txBody>
      </p:sp>
      <p:sp>
        <p:nvSpPr>
          <p:cNvPr id="5" name="Slide Number Placeholder 4"/>
          <p:cNvSpPr>
            <a:spLocks noGrp="1"/>
          </p:cNvSpPr>
          <p:nvPr>
            <p:ph type="sldNum" sz="quarter" idx="12"/>
          </p:nvPr>
        </p:nvSpPr>
        <p:spPr/>
        <p:txBody>
          <a:bodyPr/>
          <a:lstStyle/>
          <a:p>
            <a:fld id="{DCA931C7-2632-4107-A17A-318EC147D1B5}" type="slidenum">
              <a:rPr lang="en-GB" smtClean="0"/>
              <a:pPr/>
              <a:t>1</a:t>
            </a:fld>
            <a:endParaRPr lang="en-GB" dirty="0"/>
          </a:p>
        </p:txBody>
      </p:sp>
    </p:spTree>
    <p:extLst>
      <p:ext uri="{BB962C8B-B14F-4D97-AF65-F5344CB8AC3E}">
        <p14:creationId xmlns:p14="http://schemas.microsoft.com/office/powerpoint/2010/main" val="14125102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Case 1: Skive CHP plant in Denmark</a:t>
            </a:r>
            <a:endParaRPr lang="da-DK" dirty="0"/>
          </a:p>
        </p:txBody>
      </p:sp>
      <p:sp>
        <p:nvSpPr>
          <p:cNvPr id="3" name="Text Placeholder 2"/>
          <p:cNvSpPr>
            <a:spLocks noGrp="1"/>
          </p:cNvSpPr>
          <p:nvPr>
            <p:ph type="body" sz="quarter" idx="13"/>
          </p:nvPr>
        </p:nvSpPr>
        <p:spPr/>
        <p:txBody>
          <a:bodyPr/>
          <a:lstStyle/>
          <a:p>
            <a:r>
              <a:rPr lang="da-DK" dirty="0" smtClean="0"/>
              <a:t>28 </a:t>
            </a:r>
            <a:r>
              <a:rPr lang="da-DK" dirty="0" err="1" smtClean="0"/>
              <a:t>MWth</a:t>
            </a:r>
            <a:r>
              <a:rPr lang="da-DK" dirty="0" smtClean="0"/>
              <a:t> CHP plant operating </a:t>
            </a:r>
            <a:r>
              <a:rPr lang="da-DK" dirty="0" err="1" smtClean="0"/>
              <a:t>since</a:t>
            </a:r>
            <a:r>
              <a:rPr lang="da-DK" dirty="0" smtClean="0"/>
              <a:t> 2010 on </a:t>
            </a:r>
            <a:r>
              <a:rPr lang="da-DK" dirty="0" err="1" smtClean="0"/>
              <a:t>wood</a:t>
            </a:r>
            <a:r>
              <a:rPr lang="da-DK" dirty="0" smtClean="0"/>
              <a:t> pellets</a:t>
            </a:r>
            <a:endParaRPr lang="da-DK" dirty="0"/>
          </a:p>
        </p:txBody>
      </p:sp>
      <p:sp>
        <p:nvSpPr>
          <p:cNvPr id="6" name="Content Placeholder 5"/>
          <p:cNvSpPr>
            <a:spLocks noGrp="1"/>
          </p:cNvSpPr>
          <p:nvPr>
            <p:ph idx="1"/>
          </p:nvPr>
        </p:nvSpPr>
        <p:spPr>
          <a:xfrm>
            <a:off x="152400" y="1917700"/>
            <a:ext cx="5867400" cy="4277360"/>
          </a:xfrm>
        </p:spPr>
        <p:txBody>
          <a:bodyPr>
            <a:normAutofit/>
          </a:bodyPr>
          <a:lstStyle/>
          <a:p>
            <a:r>
              <a:rPr lang="en-US" dirty="0" smtClean="0"/>
              <a:t>Gasification Plant Process:</a:t>
            </a:r>
          </a:p>
          <a:p>
            <a:pPr lvl="1"/>
            <a:r>
              <a:rPr lang="en-US" sz="1600" dirty="0" smtClean="0"/>
              <a:t>Air blown, low pressure bubbling fluidized bed </a:t>
            </a:r>
            <a:r>
              <a:rPr lang="en-US" sz="1600" dirty="0" err="1" smtClean="0"/>
              <a:t>gasifier</a:t>
            </a:r>
            <a:endParaRPr lang="en-US" sz="1600" dirty="0" smtClean="0"/>
          </a:p>
          <a:p>
            <a:pPr lvl="1"/>
            <a:r>
              <a:rPr lang="en-US" sz="1600" dirty="0" smtClean="0"/>
              <a:t>Catalytic tar reforming, gas cooling, filtration, and scrubber</a:t>
            </a:r>
          </a:p>
          <a:p>
            <a:r>
              <a:rPr lang="en-US" kern="0" dirty="0" smtClean="0"/>
              <a:t>Power Plant Process:</a:t>
            </a:r>
          </a:p>
          <a:p>
            <a:pPr lvl="1"/>
            <a:r>
              <a:rPr lang="en-US" sz="1600" kern="0" dirty="0" smtClean="0"/>
              <a:t>3 Gas Engines with heat recovery and 2 Gas Boilers</a:t>
            </a:r>
          </a:p>
          <a:p>
            <a:r>
              <a:rPr lang="en-US" dirty="0" err="1" smtClean="0"/>
              <a:t>Haldor</a:t>
            </a:r>
            <a:r>
              <a:rPr lang="en-US" dirty="0" smtClean="0"/>
              <a:t> </a:t>
            </a:r>
            <a:r>
              <a:rPr lang="en-US" dirty="0" err="1" smtClean="0"/>
              <a:t>Topsøe</a:t>
            </a:r>
            <a:r>
              <a:rPr lang="en-US" dirty="0" smtClean="0"/>
              <a:t> primarily involved in Tar reforming</a:t>
            </a:r>
          </a:p>
          <a:p>
            <a:pPr lvl="1"/>
            <a:r>
              <a:rPr lang="en-US" dirty="0" smtClean="0"/>
              <a:t>Increases gas production</a:t>
            </a:r>
          </a:p>
          <a:p>
            <a:pPr lvl="1"/>
            <a:r>
              <a:rPr lang="en-US" dirty="0" smtClean="0"/>
              <a:t>Convert </a:t>
            </a:r>
            <a:r>
              <a:rPr lang="en-US" dirty="0" err="1" smtClean="0"/>
              <a:t>polyaromatic</a:t>
            </a:r>
            <a:r>
              <a:rPr lang="en-US" dirty="0" smtClean="0"/>
              <a:t> components to an extent that allows the syngas to cool for further processing without fouling or precipitation</a:t>
            </a:r>
          </a:p>
          <a:p>
            <a:pPr lvl="1"/>
            <a:r>
              <a:rPr lang="en-US" dirty="0" smtClean="0"/>
              <a:t>Utilize the high temperature levels from gasification for increased efficiency</a:t>
            </a:r>
          </a:p>
          <a:p>
            <a:r>
              <a:rPr lang="en-US" dirty="0" smtClean="0"/>
              <a:t>Plant requires a week ship load of wood pellets to Skive Harbor to operate</a:t>
            </a:r>
          </a:p>
          <a:p>
            <a:pPr marL="0" indent="0">
              <a:buNone/>
            </a:pPr>
            <a:endParaRPr lang="da-DK" dirty="0" smtClean="0"/>
          </a:p>
        </p:txBody>
      </p:sp>
      <p:sp>
        <p:nvSpPr>
          <p:cNvPr id="5" name="Slide Number Placeholder 4"/>
          <p:cNvSpPr>
            <a:spLocks noGrp="1"/>
          </p:cNvSpPr>
          <p:nvPr>
            <p:ph type="sldNum" sz="quarter" idx="17"/>
          </p:nvPr>
        </p:nvSpPr>
        <p:spPr/>
        <p:txBody>
          <a:bodyPr/>
          <a:lstStyle/>
          <a:p>
            <a:fld id="{DCA931C7-2632-4107-A17A-318EC147D1B5}" type="slidenum">
              <a:rPr lang="en-GB" smtClean="0"/>
              <a:pPr/>
              <a:t>10</a:t>
            </a:fld>
            <a:endParaRPr lang="en-GB"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9700" y="76200"/>
            <a:ext cx="2710469" cy="1699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564071"/>
            <a:ext cx="6019800" cy="3074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9"/>
          <p:cNvSpPr/>
          <p:nvPr/>
        </p:nvSpPr>
        <p:spPr bwMode="auto">
          <a:xfrm>
            <a:off x="7271658" y="2818770"/>
            <a:ext cx="1066800" cy="1419834"/>
          </a:xfrm>
          <a:prstGeom prst="roundRect">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800" b="0" i="0" u="none" strike="noStrike" cap="none" normalizeH="0" baseline="0" smtClean="0">
              <a:ln>
                <a:noFill/>
              </a:ln>
              <a:solidFill>
                <a:schemeClr val="tx1"/>
              </a:solidFill>
              <a:effectLst/>
              <a:latin typeface="Arial" charset="0"/>
            </a:endParaRPr>
          </a:p>
        </p:txBody>
      </p:sp>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7723" y="5780087"/>
            <a:ext cx="1628775"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581" y="5761036"/>
            <a:ext cx="1343025"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843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fade">
                                      <p:cBhvr>
                                        <p:cTn id="7" dur="1000"/>
                                        <p:tgtEl>
                                          <p:spTgt spid="6">
                                            <p:txEl>
                                              <p:pRg st="5" end="5"/>
                                            </p:txEl>
                                          </p:spTgt>
                                        </p:tgtEl>
                                      </p:cBhvr>
                                    </p:animEffect>
                                    <p:anim calcmode="lin" valueType="num">
                                      <p:cBhvr>
                                        <p:cTn id="8"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6" end="6"/>
                                            </p:txEl>
                                          </p:spTgt>
                                        </p:tgtEl>
                                        <p:attrNameLst>
                                          <p:attrName>style.visibility</p:attrName>
                                        </p:attrNameLst>
                                      </p:cBhvr>
                                      <p:to>
                                        <p:strVal val="visible"/>
                                      </p:to>
                                    </p:set>
                                    <p:animEffect transition="in" filter="fade">
                                      <p:cBhvr>
                                        <p:cTn id="12" dur="1000"/>
                                        <p:tgtEl>
                                          <p:spTgt spid="6">
                                            <p:txEl>
                                              <p:pRg st="6" end="6"/>
                                            </p:txEl>
                                          </p:spTgt>
                                        </p:tgtEl>
                                      </p:cBhvr>
                                    </p:animEffect>
                                    <p:anim calcmode="lin" valueType="num">
                                      <p:cBhvr>
                                        <p:cTn id="13"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6" end="6"/>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animEffect transition="in" filter="fade">
                                      <p:cBhvr>
                                        <p:cTn id="17" dur="1000"/>
                                        <p:tgtEl>
                                          <p:spTgt spid="6">
                                            <p:txEl>
                                              <p:pRg st="7" end="7"/>
                                            </p:txEl>
                                          </p:spTgt>
                                        </p:tgtEl>
                                      </p:cBhvr>
                                    </p:animEffect>
                                    <p:anim calcmode="lin" valueType="num">
                                      <p:cBhvr>
                                        <p:cTn id="18"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7" end="7"/>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xEl>
                                              <p:pRg st="8" end="8"/>
                                            </p:txEl>
                                          </p:spTgt>
                                        </p:tgtEl>
                                        <p:attrNameLst>
                                          <p:attrName>style.visibility</p:attrName>
                                        </p:attrNameLst>
                                      </p:cBhvr>
                                      <p:to>
                                        <p:strVal val="visible"/>
                                      </p:to>
                                    </p:set>
                                    <p:animEffect transition="in" filter="fade">
                                      <p:cBhvr>
                                        <p:cTn id="22" dur="1000"/>
                                        <p:tgtEl>
                                          <p:spTgt spid="6">
                                            <p:txEl>
                                              <p:pRg st="8" end="8"/>
                                            </p:txEl>
                                          </p:spTgt>
                                        </p:tgtEl>
                                      </p:cBhvr>
                                    </p:animEffect>
                                    <p:anim calcmode="lin" valueType="num">
                                      <p:cBhvr>
                                        <p:cTn id="23"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xEl>
                                              <p:pRg st="9" end="9"/>
                                            </p:txEl>
                                          </p:spTgt>
                                        </p:tgtEl>
                                        <p:attrNameLst>
                                          <p:attrName>style.visibility</p:attrName>
                                        </p:attrNameLst>
                                      </p:cBhvr>
                                      <p:to>
                                        <p:strVal val="visible"/>
                                      </p:to>
                                    </p:set>
                                    <p:animEffect transition="in" filter="fade">
                                      <p:cBhvr>
                                        <p:cTn id="34" dur="1000"/>
                                        <p:tgtEl>
                                          <p:spTgt spid="6">
                                            <p:txEl>
                                              <p:pRg st="9" end="9"/>
                                            </p:txEl>
                                          </p:spTgt>
                                        </p:tgtEl>
                                      </p:cBhvr>
                                    </p:animEffect>
                                    <p:anim calcmode="lin" valueType="num">
                                      <p:cBhvr>
                                        <p:cTn id="35"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Case 1: Skive CHP plant in Denmark</a:t>
            </a:r>
          </a:p>
        </p:txBody>
      </p:sp>
      <p:sp>
        <p:nvSpPr>
          <p:cNvPr id="3" name="Text Placeholder 2"/>
          <p:cNvSpPr>
            <a:spLocks noGrp="1"/>
          </p:cNvSpPr>
          <p:nvPr>
            <p:ph type="body" sz="quarter" idx="13"/>
          </p:nvPr>
        </p:nvSpPr>
        <p:spPr/>
        <p:txBody>
          <a:bodyPr/>
          <a:lstStyle/>
          <a:p>
            <a:r>
              <a:rPr lang="en-US" dirty="0" smtClean="0"/>
              <a:t>Challenges, improvements and performance</a:t>
            </a:r>
            <a:endParaRPr lang="en-US" dirty="0"/>
          </a:p>
        </p:txBody>
      </p:sp>
      <p:sp>
        <p:nvSpPr>
          <p:cNvPr id="4" name="Content Placeholder 3"/>
          <p:cNvSpPr>
            <a:spLocks noGrp="1"/>
          </p:cNvSpPr>
          <p:nvPr>
            <p:ph idx="1"/>
          </p:nvPr>
        </p:nvSpPr>
        <p:spPr>
          <a:xfrm>
            <a:off x="472442" y="1600200"/>
            <a:ext cx="5471158" cy="4780114"/>
          </a:xfrm>
        </p:spPr>
        <p:txBody>
          <a:bodyPr>
            <a:normAutofit/>
          </a:bodyPr>
          <a:lstStyle/>
          <a:p>
            <a:r>
              <a:rPr lang="en-US" dirty="0"/>
              <a:t>Achievements today:</a:t>
            </a:r>
          </a:p>
          <a:p>
            <a:pPr lvl="1"/>
            <a:r>
              <a:rPr lang="en-US" dirty="0"/>
              <a:t>Total efficiency	84%</a:t>
            </a:r>
          </a:p>
          <a:p>
            <a:pPr lvl="1"/>
            <a:r>
              <a:rPr lang="en-US" dirty="0"/>
              <a:t>Electric efficiency:	28%</a:t>
            </a:r>
          </a:p>
          <a:p>
            <a:pPr lvl="1"/>
            <a:r>
              <a:rPr lang="en-US" dirty="0"/>
              <a:t>Heat efficiency:	56%</a:t>
            </a:r>
          </a:p>
          <a:p>
            <a:r>
              <a:rPr lang="en-US" dirty="0"/>
              <a:t>Now on-stream ~7000 </a:t>
            </a:r>
            <a:r>
              <a:rPr lang="en-US" dirty="0" err="1"/>
              <a:t>hr</a:t>
            </a:r>
            <a:r>
              <a:rPr lang="en-US" dirty="0"/>
              <a:t> per year</a:t>
            </a:r>
          </a:p>
          <a:p>
            <a:r>
              <a:rPr lang="en-US" dirty="0" smtClean="0"/>
              <a:t>After original start-up two joint follow projects required to improve performance</a:t>
            </a:r>
          </a:p>
          <a:p>
            <a:r>
              <a:rPr lang="en-US" dirty="0" smtClean="0"/>
              <a:t>Dust handling is difficult and causes fouling of tar reforming catalyst</a:t>
            </a:r>
          </a:p>
          <a:p>
            <a:r>
              <a:rPr lang="en-US" dirty="0" smtClean="0"/>
              <a:t>Frequent planned regenerations to increase on-stream factor</a:t>
            </a:r>
          </a:p>
          <a:p>
            <a:endParaRPr lang="en-US" dirty="0" smtClean="0"/>
          </a:p>
          <a:p>
            <a:r>
              <a:rPr lang="en-US" dirty="0" smtClean="0"/>
              <a:t>Still issues with ash handing, since bottom ash is pyrophoric</a:t>
            </a:r>
          </a:p>
          <a:p>
            <a:endParaRPr lang="da-DK" dirty="0" smtClean="0"/>
          </a:p>
        </p:txBody>
      </p:sp>
      <p:sp>
        <p:nvSpPr>
          <p:cNvPr id="6" name="Slide Number Placeholder 5"/>
          <p:cNvSpPr>
            <a:spLocks noGrp="1"/>
          </p:cNvSpPr>
          <p:nvPr>
            <p:ph type="sldNum" sz="quarter" idx="16"/>
          </p:nvPr>
        </p:nvSpPr>
        <p:spPr/>
        <p:txBody>
          <a:bodyPr/>
          <a:lstStyle/>
          <a:p>
            <a:fld id="{DCA931C7-2632-4107-A17A-318EC147D1B5}" type="slidenum">
              <a:rPr lang="en-GB" smtClean="0"/>
              <a:pPr/>
              <a:t>11</a:t>
            </a:fld>
            <a:endParaRPr lang="en-GB" dirty="0"/>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4018" y="228600"/>
            <a:ext cx="5329382" cy="3473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8332" y="3885250"/>
            <a:ext cx="2078351" cy="2233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3885250"/>
            <a:ext cx="2617690" cy="2233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16114" y="3885250"/>
            <a:ext cx="1975886" cy="2233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829542" y="6165614"/>
            <a:ext cx="655629" cy="276999"/>
          </a:xfrm>
          <a:prstGeom prst="rect">
            <a:avLst/>
          </a:prstGeom>
          <a:noFill/>
        </p:spPr>
        <p:txBody>
          <a:bodyPr wrap="none" lIns="0" tIns="0" rIns="0" bIns="0" rtlCol="0">
            <a:spAutoFit/>
          </a:bodyPr>
          <a:lstStyle/>
          <a:p>
            <a:pPr>
              <a:lnSpc>
                <a:spcPct val="90000"/>
              </a:lnSpc>
              <a:spcBef>
                <a:spcPts val="1000"/>
              </a:spcBef>
            </a:pPr>
            <a:r>
              <a:rPr lang="da-DK" sz="2000" noProof="0" dirty="0" err="1" smtClean="0"/>
              <a:t>Fresh</a:t>
            </a:r>
            <a:endParaRPr lang="da-DK" sz="2000" noProof="0" dirty="0" smtClean="0"/>
          </a:p>
        </p:txBody>
      </p:sp>
      <p:sp>
        <p:nvSpPr>
          <p:cNvPr id="9" name="TextBox 8"/>
          <p:cNvSpPr txBox="1"/>
          <p:nvPr/>
        </p:nvSpPr>
        <p:spPr>
          <a:xfrm>
            <a:off x="8438453" y="6099562"/>
            <a:ext cx="3385542" cy="682238"/>
          </a:xfrm>
          <a:prstGeom prst="rect">
            <a:avLst/>
          </a:prstGeom>
          <a:noFill/>
        </p:spPr>
        <p:txBody>
          <a:bodyPr wrap="none" lIns="0" tIns="0" rIns="0" bIns="0" rtlCol="0">
            <a:spAutoFit/>
          </a:bodyPr>
          <a:lstStyle/>
          <a:p>
            <a:pPr>
              <a:lnSpc>
                <a:spcPct val="90000"/>
              </a:lnSpc>
              <a:spcBef>
                <a:spcPts val="1000"/>
              </a:spcBef>
            </a:pPr>
            <a:r>
              <a:rPr lang="da-DK" sz="2000" noProof="0" dirty="0" err="1" smtClean="0"/>
              <a:t>After</a:t>
            </a:r>
            <a:r>
              <a:rPr lang="da-DK" sz="2000" noProof="0" dirty="0" smtClean="0"/>
              <a:t> 4- 5 </a:t>
            </a:r>
            <a:r>
              <a:rPr lang="da-DK" sz="2000" noProof="0" dirty="0" err="1" smtClean="0"/>
              <a:t>months</a:t>
            </a:r>
            <a:r>
              <a:rPr lang="da-DK" sz="2000" noProof="0" dirty="0" smtClean="0"/>
              <a:t> of operation</a:t>
            </a:r>
          </a:p>
          <a:p>
            <a:pPr>
              <a:lnSpc>
                <a:spcPct val="90000"/>
              </a:lnSpc>
              <a:spcBef>
                <a:spcPts val="1000"/>
              </a:spcBef>
            </a:pPr>
            <a:r>
              <a:rPr lang="da-DK" sz="2000" dirty="0" err="1" smtClean="0"/>
              <a:t>Skimminig</a:t>
            </a:r>
            <a:r>
              <a:rPr lang="da-DK" sz="2000" dirty="0" smtClean="0"/>
              <a:t> is </a:t>
            </a:r>
            <a:r>
              <a:rPr lang="da-DK" sz="2000" dirty="0" err="1" smtClean="0"/>
              <a:t>required</a:t>
            </a:r>
            <a:endParaRPr lang="da-DK" sz="2000" noProof="0" dirty="0" err="1" smtClean="0"/>
          </a:p>
        </p:txBody>
      </p:sp>
      <p:sp>
        <p:nvSpPr>
          <p:cNvPr id="15" name="Up Ribbon 14"/>
          <p:cNvSpPr/>
          <p:nvPr/>
        </p:nvSpPr>
        <p:spPr>
          <a:xfrm>
            <a:off x="6258332" y="4343400"/>
            <a:ext cx="5715000" cy="1496856"/>
          </a:xfrm>
          <a:prstGeom prst="ribbon2">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000"/>
              </a:spcBef>
            </a:pPr>
            <a:r>
              <a:rPr lang="en-US" sz="2000" dirty="0" smtClean="0"/>
              <a:t>Gas cleaning and conditioning is a challenge – many volatiles</a:t>
            </a:r>
          </a:p>
        </p:txBody>
      </p:sp>
    </p:spTree>
    <p:extLst>
      <p:ext uri="{BB962C8B-B14F-4D97-AF65-F5344CB8AC3E}">
        <p14:creationId xmlns:p14="http://schemas.microsoft.com/office/powerpoint/2010/main" val="158955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1000"/>
                                        <p:tgtEl>
                                          <p:spTgt spid="4">
                                            <p:txEl>
                                              <p:pRg st="5" end="5"/>
                                            </p:txEl>
                                          </p:spTgt>
                                        </p:tgtEl>
                                      </p:cBhvr>
                                    </p:animEffect>
                                    <p:anim calcmode="lin" valueType="num">
                                      <p:cBhvr>
                                        <p:cTn id="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6" end="6"/>
                                            </p:txEl>
                                          </p:spTgt>
                                        </p:tgtEl>
                                        <p:attrNameLst>
                                          <p:attrName>style.visibility</p:attrName>
                                        </p:attrNameLst>
                                      </p:cBhvr>
                                      <p:to>
                                        <p:strVal val="visible"/>
                                      </p:to>
                                    </p:set>
                                    <p:animEffect transition="in" filter="fade">
                                      <p:cBhvr>
                                        <p:cTn id="12" dur="1000"/>
                                        <p:tgtEl>
                                          <p:spTgt spid="4">
                                            <p:txEl>
                                              <p:pRg st="6" end="6"/>
                                            </p:txEl>
                                          </p:spTgt>
                                        </p:tgtEl>
                                      </p:cBhvr>
                                    </p:animEffect>
                                    <p:anim calcmode="lin" valueType="num">
                                      <p:cBhvr>
                                        <p:cTn id="1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6" end="6"/>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animEffect transition="in" filter="fade">
                                      <p:cBhvr>
                                        <p:cTn id="17" dur="1000"/>
                                        <p:tgtEl>
                                          <p:spTgt spid="4">
                                            <p:txEl>
                                              <p:pRg st="7" end="7"/>
                                            </p:txEl>
                                          </p:spTgt>
                                        </p:tgtEl>
                                      </p:cBhvr>
                                    </p:animEffect>
                                    <p:anim calcmode="lin" valueType="num">
                                      <p:cBhvr>
                                        <p:cTn id="18"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1000"/>
                                  </p:stCondLst>
                                  <p:childTnLst>
                                    <p:set>
                                      <p:cBhvr>
                                        <p:cTn id="22" dur="1" fill="hold">
                                          <p:stCondLst>
                                            <p:cond delay="0"/>
                                          </p:stCondLst>
                                        </p:cTn>
                                        <p:tgtEl>
                                          <p:spTgt spid="5122"/>
                                        </p:tgtEl>
                                        <p:attrNameLst>
                                          <p:attrName>style.visibility</p:attrName>
                                        </p:attrNameLst>
                                      </p:cBhvr>
                                      <p:to>
                                        <p:strVal val="visible"/>
                                      </p:to>
                                    </p:set>
                                    <p:animEffect transition="in" filter="fade">
                                      <p:cBhvr>
                                        <p:cTn id="23" dur="2000"/>
                                        <p:tgtEl>
                                          <p:spTgt spid="5122"/>
                                        </p:tgtEl>
                                      </p:cBhvr>
                                    </p:animEffect>
                                  </p:childTnLst>
                                </p:cTn>
                              </p:par>
                            </p:childTnLst>
                          </p:cTn>
                        </p:par>
                        <p:par>
                          <p:cTn id="24" fill="hold">
                            <p:stCondLst>
                              <p:cond delay="4000"/>
                            </p:stCondLst>
                            <p:childTnLst>
                              <p:par>
                                <p:cTn id="25" presetID="10" presetClass="entr" presetSubtype="0" fill="hold" nodeType="afterEffect">
                                  <p:stCondLst>
                                    <p:cond delay="1000"/>
                                  </p:stCondLst>
                                  <p:childTnLst>
                                    <p:set>
                                      <p:cBhvr>
                                        <p:cTn id="26" dur="1" fill="hold">
                                          <p:stCondLst>
                                            <p:cond delay="0"/>
                                          </p:stCondLst>
                                        </p:cTn>
                                        <p:tgtEl>
                                          <p:spTgt spid="5125"/>
                                        </p:tgtEl>
                                        <p:attrNameLst>
                                          <p:attrName>style.visibility</p:attrName>
                                        </p:attrNameLst>
                                      </p:cBhvr>
                                      <p:to>
                                        <p:strVal val="visible"/>
                                      </p:to>
                                    </p:set>
                                    <p:animEffect transition="in" filter="fade">
                                      <p:cBhvr>
                                        <p:cTn id="27" dur="2000"/>
                                        <p:tgtEl>
                                          <p:spTgt spid="5125"/>
                                        </p:tgtEl>
                                      </p:cBhvr>
                                    </p:animEffect>
                                  </p:childTnLst>
                                </p:cTn>
                              </p:par>
                            </p:childTnLst>
                          </p:cTn>
                        </p:par>
                        <p:par>
                          <p:cTn id="28" fill="hold">
                            <p:stCondLst>
                              <p:cond delay="7000"/>
                            </p:stCondLst>
                            <p:childTnLst>
                              <p:par>
                                <p:cTn id="29" presetID="10" presetClass="entr" presetSubtype="0" fill="hold" nodeType="afterEffect">
                                  <p:stCondLst>
                                    <p:cond delay="1000"/>
                                  </p:stCondLst>
                                  <p:childTnLst>
                                    <p:set>
                                      <p:cBhvr>
                                        <p:cTn id="30" dur="1" fill="hold">
                                          <p:stCondLst>
                                            <p:cond delay="0"/>
                                          </p:stCondLst>
                                        </p:cTn>
                                        <p:tgtEl>
                                          <p:spTgt spid="5124"/>
                                        </p:tgtEl>
                                        <p:attrNameLst>
                                          <p:attrName>style.visibility</p:attrName>
                                        </p:attrNameLst>
                                      </p:cBhvr>
                                      <p:to>
                                        <p:strVal val="visible"/>
                                      </p:to>
                                    </p:set>
                                    <p:animEffect transition="in" filter="fade">
                                      <p:cBhvr>
                                        <p:cTn id="31" dur="2000"/>
                                        <p:tgtEl>
                                          <p:spTgt spid="512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
                                            <p:txEl>
                                              <p:pRg st="9" end="9"/>
                                            </p:txEl>
                                          </p:spTgt>
                                        </p:tgtEl>
                                        <p:attrNameLst>
                                          <p:attrName>style.visibility</p:attrName>
                                        </p:attrNameLst>
                                      </p:cBhvr>
                                      <p:to>
                                        <p:strVal val="visible"/>
                                      </p:to>
                                    </p:set>
                                    <p:animEffect transition="in" filter="fade">
                                      <p:cBhvr>
                                        <p:cTn id="48" dur="1000"/>
                                        <p:tgtEl>
                                          <p:spTgt spid="4">
                                            <p:txEl>
                                              <p:pRg st="9" end="9"/>
                                            </p:txEl>
                                          </p:spTgt>
                                        </p:tgtEl>
                                      </p:cBhvr>
                                    </p:animEffect>
                                    <p:anim calcmode="lin" valueType="num">
                                      <p:cBhvr>
                                        <p:cTn id="49"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6" presetClass="entr" presetSubtype="32"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circle(out)">
                                      <p:cBhvr>
                                        <p:cTn id="5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Case 1: Skive CHP plant in Denmark</a:t>
            </a:r>
          </a:p>
        </p:txBody>
      </p:sp>
      <p:sp>
        <p:nvSpPr>
          <p:cNvPr id="3" name="Text Placeholder 2"/>
          <p:cNvSpPr>
            <a:spLocks noGrp="1"/>
          </p:cNvSpPr>
          <p:nvPr>
            <p:ph type="body" sz="quarter" idx="13"/>
          </p:nvPr>
        </p:nvSpPr>
        <p:spPr/>
        <p:txBody>
          <a:bodyPr/>
          <a:lstStyle/>
          <a:p>
            <a:r>
              <a:rPr lang="da-DK" dirty="0" err="1" smtClean="0"/>
              <a:t>Economics</a:t>
            </a:r>
            <a:endParaRPr lang="da-DK" dirty="0"/>
          </a:p>
        </p:txBody>
      </p:sp>
      <p:sp>
        <p:nvSpPr>
          <p:cNvPr id="5" name="Slide Number Placeholder 4"/>
          <p:cNvSpPr>
            <a:spLocks noGrp="1"/>
          </p:cNvSpPr>
          <p:nvPr>
            <p:ph type="sldNum" sz="quarter" idx="16"/>
          </p:nvPr>
        </p:nvSpPr>
        <p:spPr/>
        <p:txBody>
          <a:bodyPr/>
          <a:lstStyle/>
          <a:p>
            <a:fld id="{DCA931C7-2632-4107-A17A-318EC147D1B5}" type="slidenum">
              <a:rPr lang="en-GB" smtClean="0"/>
              <a:pPr/>
              <a:t>12</a:t>
            </a:fld>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588130"/>
            <a:ext cx="8701276" cy="3865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067407" y="5638800"/>
            <a:ext cx="10133993" cy="443198"/>
          </a:xfrm>
          <a:prstGeom prst="rect">
            <a:avLst/>
          </a:prstGeom>
          <a:noFill/>
        </p:spPr>
        <p:txBody>
          <a:bodyPr wrap="none" lIns="0" tIns="0" rIns="0" bIns="0" rtlCol="0">
            <a:spAutoFit/>
          </a:bodyPr>
          <a:lstStyle/>
          <a:p>
            <a:pPr>
              <a:lnSpc>
                <a:spcPct val="90000"/>
              </a:lnSpc>
              <a:spcBef>
                <a:spcPts val="1000"/>
              </a:spcBef>
            </a:pPr>
            <a:r>
              <a:rPr lang="da-DK" sz="3200" noProof="0" dirty="0" smtClean="0"/>
              <a:t>A </a:t>
            </a:r>
            <a:r>
              <a:rPr lang="da-DK" sz="3200" noProof="0" dirty="0" err="1" smtClean="0"/>
              <a:t>significant</a:t>
            </a:r>
            <a:r>
              <a:rPr lang="da-DK" sz="3200" noProof="0" dirty="0" smtClean="0"/>
              <a:t> </a:t>
            </a:r>
            <a:r>
              <a:rPr lang="da-DK" sz="3200" noProof="0" dirty="0" err="1" smtClean="0"/>
              <a:t>premium</a:t>
            </a:r>
            <a:r>
              <a:rPr lang="da-DK" sz="3200" noProof="0" dirty="0" smtClean="0"/>
              <a:t> is </a:t>
            </a:r>
            <a:r>
              <a:rPr lang="da-DK" sz="3200" noProof="0" dirty="0" err="1" smtClean="0"/>
              <a:t>required</a:t>
            </a:r>
            <a:r>
              <a:rPr lang="da-DK" sz="3200" noProof="0" dirty="0" smtClean="0"/>
              <a:t> on </a:t>
            </a:r>
            <a:r>
              <a:rPr lang="da-DK" sz="3200" noProof="0" dirty="0" err="1" smtClean="0"/>
              <a:t>energy</a:t>
            </a:r>
            <a:r>
              <a:rPr lang="da-DK" sz="3200" noProof="0" dirty="0" smtClean="0"/>
              <a:t> sales </a:t>
            </a:r>
            <a:r>
              <a:rPr lang="da-DK" sz="3200" noProof="0" dirty="0" err="1" smtClean="0"/>
              <a:t>prices</a:t>
            </a:r>
            <a:endParaRPr lang="da-DK" sz="3200" noProof="0" dirty="0" smtClean="0"/>
          </a:p>
        </p:txBody>
      </p:sp>
      <p:sp>
        <p:nvSpPr>
          <p:cNvPr id="8" name="TextBox 7"/>
          <p:cNvSpPr txBox="1"/>
          <p:nvPr/>
        </p:nvSpPr>
        <p:spPr>
          <a:xfrm>
            <a:off x="8458200" y="1665516"/>
            <a:ext cx="1051570" cy="235449"/>
          </a:xfrm>
          <a:prstGeom prst="rect">
            <a:avLst/>
          </a:prstGeom>
          <a:solidFill>
            <a:schemeClr val="bg1"/>
          </a:solidFill>
        </p:spPr>
        <p:txBody>
          <a:bodyPr wrap="none" lIns="0" tIns="0" rIns="0" bIns="0" rtlCol="0">
            <a:spAutoFit/>
          </a:bodyPr>
          <a:lstStyle/>
          <a:p>
            <a:pPr>
              <a:lnSpc>
                <a:spcPct val="90000"/>
              </a:lnSpc>
              <a:spcBef>
                <a:spcPts val="1000"/>
              </a:spcBef>
            </a:pPr>
            <a:r>
              <a:rPr lang="da-DK" sz="1600" b="1" dirty="0">
                <a:latin typeface="Arial" panose="020B0604020202020204" pitchFamily="34" charset="0"/>
                <a:cs typeface="Arial" panose="020B0604020202020204" pitchFamily="34" charset="0"/>
              </a:rPr>
              <a:t>a</a:t>
            </a:r>
            <a:r>
              <a:rPr lang="da-DK" sz="1600" b="1" noProof="0" dirty="0" smtClean="0">
                <a:latin typeface="Arial" panose="020B0604020202020204" pitchFamily="34" charset="0"/>
                <a:cs typeface="Arial" panose="020B0604020202020204" pitchFamily="34" charset="0"/>
              </a:rPr>
              <a:t>t </a:t>
            </a:r>
            <a:r>
              <a:rPr lang="da-DK" sz="1700" b="1" noProof="0" dirty="0" smtClean="0">
                <a:latin typeface="Arial" panose="020B0604020202020204" pitchFamily="34" charset="0"/>
                <a:cs typeface="Arial" panose="020B0604020202020204" pitchFamily="34" charset="0"/>
              </a:rPr>
              <a:t>start-up</a:t>
            </a:r>
          </a:p>
        </p:txBody>
      </p:sp>
      <p:sp>
        <p:nvSpPr>
          <p:cNvPr id="4" name="Content Placeholder 3"/>
          <p:cNvSpPr>
            <a:spLocks noGrp="1"/>
          </p:cNvSpPr>
          <p:nvPr>
            <p:ph idx="1"/>
          </p:nvPr>
        </p:nvSpPr>
        <p:spPr>
          <a:xfrm>
            <a:off x="472441" y="1917701"/>
            <a:ext cx="11475083" cy="3644900"/>
          </a:xfrm>
        </p:spPr>
        <p:txBody>
          <a:bodyPr/>
          <a:lstStyle/>
          <a:p>
            <a:r>
              <a:rPr lang="en-US" dirty="0" smtClean="0"/>
              <a:t>Total </a:t>
            </a:r>
            <a:r>
              <a:rPr lang="en-US" dirty="0" err="1" smtClean="0"/>
              <a:t>invesment</a:t>
            </a:r>
            <a:r>
              <a:rPr lang="en-US" dirty="0" smtClean="0"/>
              <a:t>:	~40 </a:t>
            </a:r>
            <a:r>
              <a:rPr lang="en-US" dirty="0" err="1" smtClean="0"/>
              <a:t>Milllion</a:t>
            </a:r>
            <a:r>
              <a:rPr lang="en-US" dirty="0" smtClean="0"/>
              <a:t> US$</a:t>
            </a:r>
          </a:p>
          <a:p>
            <a:pPr lvl="1"/>
            <a:r>
              <a:rPr lang="en-US" dirty="0" smtClean="0"/>
              <a:t>EU, DOE, &amp; DK grants:  ~ 5Million US$</a:t>
            </a:r>
          </a:p>
          <a:p>
            <a:endParaRPr lang="en-US" dirty="0" smtClean="0"/>
          </a:p>
          <a:p>
            <a:r>
              <a:rPr lang="en-US" dirty="0" smtClean="0"/>
              <a:t>Operational cost: 		~27US$/</a:t>
            </a:r>
            <a:r>
              <a:rPr lang="en-US" dirty="0" err="1" smtClean="0"/>
              <a:t>MWh</a:t>
            </a:r>
            <a:r>
              <a:rPr lang="en-US" dirty="0" smtClean="0"/>
              <a:t> electricity</a:t>
            </a:r>
          </a:p>
          <a:p>
            <a:r>
              <a:rPr lang="en-US" dirty="0" smtClean="0"/>
              <a:t>Fuel price:			~180US$/ton</a:t>
            </a:r>
          </a:p>
          <a:p>
            <a:r>
              <a:rPr lang="en-US" dirty="0" smtClean="0"/>
              <a:t>Electricity transfer price:	~113US$/</a:t>
            </a:r>
            <a:r>
              <a:rPr lang="en-US" dirty="0" err="1" smtClean="0"/>
              <a:t>MWh</a:t>
            </a:r>
            <a:r>
              <a:rPr lang="en-US" dirty="0" smtClean="0"/>
              <a:t>			(US ~8 US$/100kWh)</a:t>
            </a:r>
          </a:p>
          <a:p>
            <a:r>
              <a:rPr lang="en-US" dirty="0" smtClean="0"/>
              <a:t>Heat price:			~10US$/</a:t>
            </a:r>
            <a:r>
              <a:rPr lang="en-US" dirty="0" err="1" smtClean="0"/>
              <a:t>MWh</a:t>
            </a:r>
            <a:r>
              <a:rPr lang="en-US" dirty="0" smtClean="0"/>
              <a:t>			(NG Equivalent ~35 US$/MMBTU)</a:t>
            </a:r>
          </a:p>
          <a:p>
            <a:r>
              <a:rPr lang="en-US" dirty="0" smtClean="0"/>
              <a:t>Interest:			4.5% p.a.</a:t>
            </a:r>
          </a:p>
          <a:p>
            <a:r>
              <a:rPr lang="en-US" dirty="0" smtClean="0"/>
              <a:t>Write-off period:		+20 years</a:t>
            </a:r>
          </a:p>
          <a:p>
            <a:endParaRPr lang="en-US" dirty="0"/>
          </a:p>
        </p:txBody>
      </p:sp>
    </p:spTree>
    <p:extLst>
      <p:ext uri="{BB962C8B-B14F-4D97-AF65-F5344CB8AC3E}">
        <p14:creationId xmlns:p14="http://schemas.microsoft.com/office/powerpoint/2010/main" val="188283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6924 -4.44444E-6 C -0.0613 -0.01759 -0.05362 -0.02291 -0.04243 -0.03333 C -0.02174 -0.05254 -0.00143 -0.07291 0.01913 -0.09282 C 0.02863 -0.10208 0.0384 -0.11041 0.04725 -0.12129 C 0.05701 -0.1331 0.06638 -0.14629 0.07666 -0.15694 C 0.08968 -0.17037 0.10387 -0.17939 0.11688 -0.19282 C 0.14031 -0.21689 0.16205 -0.25023 0.18652 -0.27129 C 0.20565 -0.28773 0.22856 -0.29606 0.24938 -0.3 C 0.25159 -0.30162 0.25394 -0.30277 0.25615 -0.30463 C 0.25758 -0.30578 0.25862 -0.30833 0.26005 -0.30949 C 0.26708 -0.31504 0.27437 -0.31875 0.28153 -0.32361 C 0.28583 -0.32662 0.29364 -0.33564 0.29364 -0.33541 C 0.29884 -0.34953 0.30314 -0.36088 0.31238 -0.36666 C 0.3168 -0.36574 0.32149 -0.36666 0.32565 -0.36412 C 0.32722 -0.36319 0.32839 -0.35694 0.32839 -0.35671 " pathEditMode="relative" rAng="0" ptsTypes="ffffffffffffffA">
                                      <p:cBhvr>
                                        <p:cTn id="6" dur="2000" fill="hold"/>
                                        <p:tgtEl>
                                          <p:spTgt spid="6146"/>
                                        </p:tgtEl>
                                        <p:attrNameLst>
                                          <p:attrName>ppt_x</p:attrName>
                                          <p:attrName>ppt_y</p:attrName>
                                        </p:attrNameLst>
                                      </p:cBhvr>
                                      <p:rCtr x="19875" y="-18333"/>
                                    </p:animMotion>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par>
                          <p:cTn id="9" fill="hold">
                            <p:stCondLst>
                              <p:cond delay="2000"/>
                            </p:stCondLst>
                            <p:childTnLst>
                              <p:par>
                                <p:cTn id="10" presetID="6" presetClass="emph" presetSubtype="0" fill="hold" nodeType="afterEffect">
                                  <p:stCondLst>
                                    <p:cond delay="0"/>
                                  </p:stCondLst>
                                  <p:childTnLst>
                                    <p:animScale>
                                      <p:cBhvr>
                                        <p:cTn id="11" dur="2000" fill="hold"/>
                                        <p:tgtEl>
                                          <p:spTgt spid="6146"/>
                                        </p:tgtEl>
                                      </p:cBhvr>
                                      <p:by x="50000" y="50000"/>
                                    </p:animScale>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par>
                          <p:cTn id="16" fill="hold">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500"/>
                                        <p:tgtEl>
                                          <p:spTgt spid="4">
                                            <p:txEl>
                                              <p:pRg st="1" end="1"/>
                                            </p:txEl>
                                          </p:spTgt>
                                        </p:tgtEl>
                                      </p:cBhvr>
                                    </p:animEffect>
                                  </p:childTnLst>
                                </p:cTn>
                              </p:par>
                            </p:childTnLst>
                          </p:cTn>
                        </p:par>
                        <p:par>
                          <p:cTn id="20" fill="hold">
                            <p:stCondLst>
                              <p:cond delay="5000"/>
                            </p:stCondLst>
                            <p:childTnLst>
                              <p:par>
                                <p:cTn id="21" presetID="10" presetClass="entr" presetSubtype="0" fill="hold" grpId="0"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childTnLst>
                          </p:cTn>
                        </p:par>
                        <p:par>
                          <p:cTn id="24" fill="hold">
                            <p:stCondLst>
                              <p:cond delay="5500"/>
                            </p:stCondLst>
                            <p:childTnLst>
                              <p:par>
                                <p:cTn id="25" presetID="10" presetClass="entr" presetSubtype="0" fill="hold" grpId="0" nodeType="after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500"/>
                                        <p:tgtEl>
                                          <p:spTgt spid="4">
                                            <p:txEl>
                                              <p:pRg st="5" end="5"/>
                                            </p:txEl>
                                          </p:spTgt>
                                        </p:tgtEl>
                                      </p:cBhvr>
                                    </p:animEffect>
                                  </p:childTnLst>
                                </p:cTn>
                              </p:par>
                            </p:childTnLst>
                          </p:cTn>
                        </p:par>
                        <p:par>
                          <p:cTn id="32" fill="hold">
                            <p:stCondLst>
                              <p:cond delay="6500"/>
                            </p:stCondLst>
                            <p:childTnLst>
                              <p:par>
                                <p:cTn id="33" presetID="10" presetClass="entr" presetSubtype="0" fill="hold" grpId="0" nodeType="after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500"/>
                                        <p:tgtEl>
                                          <p:spTgt spid="4">
                                            <p:txEl>
                                              <p:pRg st="6" end="6"/>
                                            </p:txEl>
                                          </p:spTgt>
                                        </p:tgtEl>
                                      </p:cBhvr>
                                    </p:animEffect>
                                  </p:childTnLst>
                                </p:cTn>
                              </p:par>
                            </p:childTnLst>
                          </p:cTn>
                        </p:par>
                        <p:par>
                          <p:cTn id="36" fill="hold">
                            <p:stCondLst>
                              <p:cond delay="7000"/>
                            </p:stCondLst>
                            <p:childTnLst>
                              <p:par>
                                <p:cTn id="37" presetID="10" presetClass="entr" presetSubtype="0" fill="hold" grpId="0" nodeType="after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Effect transition="in" filter="fade">
                                      <p:cBhvr>
                                        <p:cTn id="39" dur="500"/>
                                        <p:tgtEl>
                                          <p:spTgt spid="4">
                                            <p:txEl>
                                              <p:pRg st="7" end="7"/>
                                            </p:txEl>
                                          </p:spTgt>
                                        </p:tgtEl>
                                      </p:cBhvr>
                                    </p:animEffect>
                                  </p:childTnLst>
                                </p:cTn>
                              </p:par>
                            </p:childTnLst>
                          </p:cTn>
                        </p:par>
                        <p:par>
                          <p:cTn id="40" fill="hold">
                            <p:stCondLst>
                              <p:cond delay="7500"/>
                            </p:stCondLst>
                            <p:childTnLst>
                              <p:par>
                                <p:cTn id="41" presetID="10" presetClass="entr" presetSubtype="0" fill="hold" grpId="0" nodeType="after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Effect transition="in" filter="fade">
                                      <p:cBhvr>
                                        <p:cTn id="43" dur="500"/>
                                        <p:tgtEl>
                                          <p:spTgt spid="4">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ppt_x</p:attrName>
                                        </p:attrNameLst>
                                      </p:cBhvr>
                                      <p:tavLst>
                                        <p:tav tm="0">
                                          <p:val>
                                            <p:strVal val="#ppt_x"/>
                                          </p:val>
                                        </p:tav>
                                        <p:tav tm="100000">
                                          <p:val>
                                            <p:strVal val="#ppt_x"/>
                                          </p:val>
                                        </p:tav>
                                      </p:tavLst>
                                    </p:anim>
                                    <p:anim calcmode="lin" valueType="num">
                                      <p:cBhvr>
                                        <p:cTn id="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Case 2: </a:t>
            </a:r>
            <a:r>
              <a:rPr lang="da-DK" dirty="0" err="1" smtClean="0"/>
              <a:t>GoBiGas</a:t>
            </a:r>
            <a:r>
              <a:rPr lang="da-DK" dirty="0" smtClean="0"/>
              <a:t> </a:t>
            </a:r>
            <a:r>
              <a:rPr lang="da-DK" dirty="0" err="1" smtClean="0"/>
              <a:t>BioSNG</a:t>
            </a:r>
            <a:r>
              <a:rPr lang="da-DK" dirty="0" smtClean="0"/>
              <a:t> </a:t>
            </a:r>
            <a:r>
              <a:rPr lang="da-DK" dirty="0" err="1" smtClean="0"/>
              <a:t>production</a:t>
            </a:r>
            <a:r>
              <a:rPr lang="da-DK" dirty="0" smtClean="0"/>
              <a:t> in </a:t>
            </a:r>
            <a:r>
              <a:rPr lang="da-DK" dirty="0" err="1" smtClean="0"/>
              <a:t>Sweden</a:t>
            </a:r>
            <a:endParaRPr lang="da-DK" dirty="0"/>
          </a:p>
        </p:txBody>
      </p:sp>
      <p:sp>
        <p:nvSpPr>
          <p:cNvPr id="8" name="Text Placeholder 7"/>
          <p:cNvSpPr>
            <a:spLocks noGrp="1"/>
          </p:cNvSpPr>
          <p:nvPr>
            <p:ph type="body" sz="quarter" idx="13"/>
          </p:nvPr>
        </p:nvSpPr>
        <p:spPr/>
        <p:txBody>
          <a:bodyPr/>
          <a:lstStyle/>
          <a:p>
            <a:r>
              <a:rPr lang="da-DK" dirty="0" smtClean="0"/>
              <a:t>20 MW </a:t>
            </a:r>
            <a:r>
              <a:rPr lang="da-DK" dirty="0" err="1" smtClean="0"/>
              <a:t>BioSNG</a:t>
            </a:r>
            <a:r>
              <a:rPr lang="da-DK" dirty="0" smtClean="0"/>
              <a:t> plant operating </a:t>
            </a:r>
            <a:r>
              <a:rPr lang="da-DK" dirty="0" err="1" smtClean="0"/>
              <a:t>since</a:t>
            </a:r>
            <a:r>
              <a:rPr lang="da-DK" dirty="0" smtClean="0"/>
              <a:t> 2013/15 on </a:t>
            </a:r>
            <a:r>
              <a:rPr lang="da-DK" dirty="0" err="1" smtClean="0"/>
              <a:t>wood</a:t>
            </a:r>
            <a:r>
              <a:rPr lang="da-DK" dirty="0" smtClean="0"/>
              <a:t> pellets</a:t>
            </a:r>
            <a:endParaRPr lang="da-DK" dirty="0"/>
          </a:p>
        </p:txBody>
      </p:sp>
      <p:sp>
        <p:nvSpPr>
          <p:cNvPr id="7" name="Content Placeholder 6"/>
          <p:cNvSpPr>
            <a:spLocks noGrp="1"/>
          </p:cNvSpPr>
          <p:nvPr>
            <p:ph idx="1"/>
          </p:nvPr>
        </p:nvSpPr>
        <p:spPr>
          <a:xfrm>
            <a:off x="472441" y="1917700"/>
            <a:ext cx="5166359" cy="4277360"/>
          </a:xfrm>
        </p:spPr>
        <p:txBody>
          <a:bodyPr>
            <a:normAutofit lnSpcReduction="10000"/>
          </a:bodyPr>
          <a:lstStyle/>
          <a:p>
            <a:r>
              <a:rPr lang="en-US" dirty="0"/>
              <a:t>Evaluation during 7 years – until 2020</a:t>
            </a:r>
          </a:p>
          <a:p>
            <a:pPr lvl="1"/>
            <a:r>
              <a:rPr lang="en-US" sz="1600" dirty="0" smtClean="0"/>
              <a:t>Start-up 2013 – Grid supply Jan. 2015</a:t>
            </a:r>
            <a:endParaRPr lang="en-US" sz="1600" dirty="0"/>
          </a:p>
          <a:p>
            <a:r>
              <a:rPr lang="en-US" dirty="0"/>
              <a:t>Cooperation </a:t>
            </a:r>
            <a:r>
              <a:rPr lang="en-US" dirty="0" smtClean="0"/>
              <a:t>between:</a:t>
            </a:r>
          </a:p>
          <a:p>
            <a:pPr lvl="1"/>
            <a:r>
              <a:rPr lang="en-US" dirty="0" smtClean="0"/>
              <a:t> </a:t>
            </a:r>
            <a:r>
              <a:rPr lang="en-US" dirty="0" err="1"/>
              <a:t>Göteborg</a:t>
            </a:r>
            <a:r>
              <a:rPr lang="en-US" dirty="0"/>
              <a:t> </a:t>
            </a:r>
            <a:r>
              <a:rPr lang="en-US" dirty="0" err="1"/>
              <a:t>Energi</a:t>
            </a:r>
            <a:r>
              <a:rPr lang="en-US" dirty="0"/>
              <a:t> AB/ </a:t>
            </a:r>
            <a:r>
              <a:rPr lang="en-US" dirty="0" err="1"/>
              <a:t>GoBiGas</a:t>
            </a:r>
            <a:r>
              <a:rPr lang="en-US" dirty="0"/>
              <a:t> and </a:t>
            </a:r>
            <a:r>
              <a:rPr lang="en-US" dirty="0" smtClean="0"/>
              <a:t>suppliers </a:t>
            </a:r>
            <a:endParaRPr lang="en-US" dirty="0"/>
          </a:p>
          <a:p>
            <a:r>
              <a:rPr lang="en-US" dirty="0"/>
              <a:t>Purpose to learn from the demonstration plant to enable scaling up to 100 MW in phase 2 </a:t>
            </a:r>
          </a:p>
          <a:p>
            <a:r>
              <a:rPr lang="en-US" dirty="0"/>
              <a:t>Evaluation of the following parameters: </a:t>
            </a:r>
          </a:p>
          <a:p>
            <a:pPr lvl="1"/>
            <a:r>
              <a:rPr lang="en-US" dirty="0"/>
              <a:t>Product quality </a:t>
            </a:r>
          </a:p>
          <a:p>
            <a:pPr lvl="1"/>
            <a:r>
              <a:rPr lang="en-US" dirty="0"/>
              <a:t>Plant performance – efficiency etc. </a:t>
            </a:r>
          </a:p>
          <a:p>
            <a:pPr lvl="1"/>
            <a:r>
              <a:rPr lang="en-US" dirty="0"/>
              <a:t>Plant availability </a:t>
            </a:r>
          </a:p>
          <a:p>
            <a:pPr lvl="1"/>
            <a:r>
              <a:rPr lang="en-US" dirty="0"/>
              <a:t>Environmental footprint </a:t>
            </a:r>
          </a:p>
          <a:p>
            <a:pPr lvl="1"/>
            <a:r>
              <a:rPr lang="en-US" dirty="0"/>
              <a:t>Maintenance needs </a:t>
            </a:r>
          </a:p>
          <a:p>
            <a:pPr lvl="1"/>
            <a:r>
              <a:rPr lang="en-US" dirty="0"/>
              <a:t>Operating costs </a:t>
            </a:r>
            <a:endParaRPr lang="da-DK" dirty="0"/>
          </a:p>
          <a:p>
            <a:endParaRPr lang="da-DK" dirty="0"/>
          </a:p>
        </p:txBody>
      </p:sp>
      <p:sp>
        <p:nvSpPr>
          <p:cNvPr id="6" name="Slide Number Placeholder 5"/>
          <p:cNvSpPr>
            <a:spLocks noGrp="1"/>
          </p:cNvSpPr>
          <p:nvPr>
            <p:ph type="sldNum" sz="quarter" idx="17"/>
          </p:nvPr>
        </p:nvSpPr>
        <p:spPr/>
        <p:txBody>
          <a:bodyPr/>
          <a:lstStyle/>
          <a:p>
            <a:fld id="{DCA931C7-2632-4107-A17A-318EC147D1B5}" type="slidenum">
              <a:rPr lang="en-GB" smtClean="0"/>
              <a:pPr/>
              <a:t>13</a:t>
            </a:fld>
            <a:endParaRPr lang="en-GB" dirty="0"/>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20200" y="152400"/>
            <a:ext cx="2495988" cy="16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209800"/>
            <a:ext cx="6434329"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5867400"/>
            <a:ext cx="222885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0253" y="2377816"/>
            <a:ext cx="734805" cy="229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 Placeholder 7"/>
          <p:cNvSpPr txBox="1">
            <a:spLocks/>
          </p:cNvSpPr>
          <p:nvPr/>
        </p:nvSpPr>
        <p:spPr>
          <a:xfrm>
            <a:off x="5791201" y="1335790"/>
            <a:ext cx="3200399" cy="34061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tx1"/>
              </a:buClr>
              <a:buFont typeface="Arial" panose="020B0604020202020204" pitchFamily="34" charset="0"/>
              <a:buNone/>
              <a:defRPr sz="2400" kern="1200">
                <a:solidFill>
                  <a:schemeClr val="tx1"/>
                </a:solidFill>
                <a:latin typeface="+mn-lt"/>
                <a:ea typeface="+mn-ea"/>
                <a:cs typeface="+mn-cs"/>
              </a:defRPr>
            </a:lvl1pPr>
            <a:lvl2pPr marL="446400" indent="-2160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2pPr>
            <a:lvl3pPr marL="648000" indent="-20160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835200" indent="-18720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4pPr>
            <a:lvl5pPr marL="1008000" indent="-172800" algn="l" defTabSz="914400" rtl="0" eaLnBrk="1" latinLnBrk="0" hangingPunct="1">
              <a:lnSpc>
                <a:spcPct val="9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5pPr>
            <a:lvl6pPr marL="1008000" indent="-172800" algn="l" defTabSz="914400" rtl="0" eaLnBrk="1" latinLnBrk="0" hangingPunct="1">
              <a:lnSpc>
                <a:spcPct val="9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6pPr>
            <a:lvl7pPr marL="1008000" indent="-172800" algn="l" defTabSz="914400" rtl="0" eaLnBrk="1" latinLnBrk="0" hangingPunct="1">
              <a:lnSpc>
                <a:spcPct val="9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7pPr>
            <a:lvl8pPr marL="1008000" indent="-172800" algn="l" defTabSz="914400" rtl="0" eaLnBrk="1" latinLnBrk="0" hangingPunct="1">
              <a:lnSpc>
                <a:spcPct val="9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8pPr>
            <a:lvl9pPr marL="1008000" indent="-172800" algn="l" defTabSz="914400" rtl="0" eaLnBrk="1" latinLnBrk="0" hangingPunct="1">
              <a:lnSpc>
                <a:spcPct val="9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9pPr>
          </a:lstStyle>
          <a:p>
            <a:pPr algn="r"/>
            <a:r>
              <a:rPr lang="da-DK" dirty="0"/>
              <a:t>a</a:t>
            </a:r>
            <a:r>
              <a:rPr lang="da-DK" dirty="0" smtClean="0"/>
              <a:t>nd forrest </a:t>
            </a:r>
            <a:r>
              <a:rPr lang="da-DK" dirty="0" err="1" smtClean="0"/>
              <a:t>residue</a:t>
            </a:r>
            <a:endParaRPr lang="da-DK" dirty="0"/>
          </a:p>
        </p:txBody>
      </p:sp>
    </p:spTree>
    <p:extLst>
      <p:ext uri="{BB962C8B-B14F-4D97-AF65-F5344CB8AC3E}">
        <p14:creationId xmlns:p14="http://schemas.microsoft.com/office/powerpoint/2010/main" val="97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animEffect transition="in" filter="fade">
                                      <p:cBhvr>
                                        <p:cTn id="7" dur="1000"/>
                                        <p:tgtEl>
                                          <p:spTgt spid="7">
                                            <p:txEl>
                                              <p:pRg st="5" end="5"/>
                                            </p:txEl>
                                          </p:spTgt>
                                        </p:tgtEl>
                                      </p:cBhvr>
                                    </p:animEffect>
                                    <p:anim calcmode="lin" valueType="num">
                                      <p:cBhvr>
                                        <p:cTn id="8"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6" end="6"/>
                                            </p:txEl>
                                          </p:spTgt>
                                        </p:tgtEl>
                                        <p:attrNameLst>
                                          <p:attrName>style.visibility</p:attrName>
                                        </p:attrNameLst>
                                      </p:cBhvr>
                                      <p:to>
                                        <p:strVal val="visible"/>
                                      </p:to>
                                    </p:set>
                                    <p:animEffect transition="in" filter="fade">
                                      <p:cBhvr>
                                        <p:cTn id="12" dur="1000"/>
                                        <p:tgtEl>
                                          <p:spTgt spid="7">
                                            <p:txEl>
                                              <p:pRg st="6" end="6"/>
                                            </p:txEl>
                                          </p:spTgt>
                                        </p:tgtEl>
                                      </p:cBhvr>
                                    </p:animEffect>
                                    <p:anim calcmode="lin" valueType="num">
                                      <p:cBhvr>
                                        <p:cTn id="1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6" end="6"/>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animEffect transition="in" filter="fade">
                                      <p:cBhvr>
                                        <p:cTn id="17" dur="1000"/>
                                        <p:tgtEl>
                                          <p:spTgt spid="7">
                                            <p:txEl>
                                              <p:pRg st="7" end="7"/>
                                            </p:txEl>
                                          </p:spTgt>
                                        </p:tgtEl>
                                      </p:cBhvr>
                                    </p:animEffect>
                                    <p:anim calcmode="lin" valueType="num">
                                      <p:cBhvr>
                                        <p:cTn id="18"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7" end="7"/>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8" end="8"/>
                                            </p:txEl>
                                          </p:spTgt>
                                        </p:tgtEl>
                                        <p:attrNameLst>
                                          <p:attrName>style.visibility</p:attrName>
                                        </p:attrNameLst>
                                      </p:cBhvr>
                                      <p:to>
                                        <p:strVal val="visible"/>
                                      </p:to>
                                    </p:set>
                                    <p:animEffect transition="in" filter="fade">
                                      <p:cBhvr>
                                        <p:cTn id="22" dur="1000"/>
                                        <p:tgtEl>
                                          <p:spTgt spid="7">
                                            <p:txEl>
                                              <p:pRg st="8" end="8"/>
                                            </p:txEl>
                                          </p:spTgt>
                                        </p:tgtEl>
                                      </p:cBhvr>
                                    </p:animEffect>
                                    <p:anim calcmode="lin" valueType="num">
                                      <p:cBhvr>
                                        <p:cTn id="23"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8" end="8"/>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animEffect transition="in" filter="fade">
                                      <p:cBhvr>
                                        <p:cTn id="27" dur="1000"/>
                                        <p:tgtEl>
                                          <p:spTgt spid="7">
                                            <p:txEl>
                                              <p:pRg st="9" end="9"/>
                                            </p:txEl>
                                          </p:spTgt>
                                        </p:tgtEl>
                                      </p:cBhvr>
                                    </p:animEffect>
                                    <p:anim calcmode="lin" valueType="num">
                                      <p:cBhvr>
                                        <p:cTn id="28"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9" end="9"/>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xEl>
                                              <p:pRg st="10" end="10"/>
                                            </p:txEl>
                                          </p:spTgt>
                                        </p:tgtEl>
                                        <p:attrNameLst>
                                          <p:attrName>style.visibility</p:attrName>
                                        </p:attrNameLst>
                                      </p:cBhvr>
                                      <p:to>
                                        <p:strVal val="visible"/>
                                      </p:to>
                                    </p:set>
                                    <p:animEffect transition="in" filter="fade">
                                      <p:cBhvr>
                                        <p:cTn id="32" dur="1000"/>
                                        <p:tgtEl>
                                          <p:spTgt spid="7">
                                            <p:txEl>
                                              <p:pRg st="10" end="10"/>
                                            </p:txEl>
                                          </p:spTgt>
                                        </p:tgtEl>
                                      </p:cBhvr>
                                    </p:animEffect>
                                    <p:anim calcmode="lin" valueType="num">
                                      <p:cBhvr>
                                        <p:cTn id="33" dur="1000" fill="hold"/>
                                        <p:tgtEl>
                                          <p:spTgt spid="7">
                                            <p:txEl>
                                              <p:pRg st="10" end="10"/>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10" end="10"/>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xEl>
                                              <p:pRg st="11" end="11"/>
                                            </p:txEl>
                                          </p:spTgt>
                                        </p:tgtEl>
                                        <p:attrNameLst>
                                          <p:attrName>style.visibility</p:attrName>
                                        </p:attrNameLst>
                                      </p:cBhvr>
                                      <p:to>
                                        <p:strVal val="visible"/>
                                      </p:to>
                                    </p:set>
                                    <p:animEffect transition="in" filter="fade">
                                      <p:cBhvr>
                                        <p:cTn id="37" dur="1000"/>
                                        <p:tgtEl>
                                          <p:spTgt spid="7">
                                            <p:txEl>
                                              <p:pRg st="11" end="11"/>
                                            </p:txEl>
                                          </p:spTgt>
                                        </p:tgtEl>
                                      </p:cBhvr>
                                    </p:animEffect>
                                    <p:anim calcmode="lin" valueType="num">
                                      <p:cBhvr>
                                        <p:cTn id="38" dur="1000" fill="hold"/>
                                        <p:tgtEl>
                                          <p:spTgt spid="7">
                                            <p:txEl>
                                              <p:pRg st="11" end="11"/>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a-DK" dirty="0"/>
              <a:t>Case 2: </a:t>
            </a:r>
            <a:r>
              <a:rPr lang="da-DK" dirty="0" err="1"/>
              <a:t>GoBiGas</a:t>
            </a:r>
            <a:r>
              <a:rPr lang="da-DK" dirty="0"/>
              <a:t> </a:t>
            </a:r>
            <a:r>
              <a:rPr lang="da-DK" dirty="0" err="1"/>
              <a:t>BioSNG</a:t>
            </a:r>
            <a:r>
              <a:rPr lang="da-DK" dirty="0"/>
              <a:t> </a:t>
            </a:r>
            <a:r>
              <a:rPr lang="da-DK" dirty="0" err="1"/>
              <a:t>production</a:t>
            </a:r>
            <a:r>
              <a:rPr lang="da-DK" dirty="0"/>
              <a:t> in </a:t>
            </a:r>
            <a:r>
              <a:rPr lang="da-DK" dirty="0" err="1"/>
              <a:t>Sweden</a:t>
            </a:r>
            <a:endParaRPr lang="da-DK" dirty="0"/>
          </a:p>
        </p:txBody>
      </p:sp>
      <p:sp>
        <p:nvSpPr>
          <p:cNvPr id="9" name="Text Placeholder 8"/>
          <p:cNvSpPr>
            <a:spLocks noGrp="1"/>
          </p:cNvSpPr>
          <p:nvPr>
            <p:ph type="body" sz="quarter" idx="13"/>
          </p:nvPr>
        </p:nvSpPr>
        <p:spPr/>
        <p:txBody>
          <a:bodyPr/>
          <a:lstStyle/>
          <a:p>
            <a:r>
              <a:rPr lang="da-DK" dirty="0" err="1" smtClean="0"/>
              <a:t>Early</a:t>
            </a:r>
            <a:r>
              <a:rPr lang="da-DK" dirty="0" smtClean="0"/>
              <a:t> </a:t>
            </a:r>
            <a:r>
              <a:rPr lang="da-DK" dirty="0" err="1" smtClean="0"/>
              <a:t>perspectives</a:t>
            </a:r>
            <a:r>
              <a:rPr lang="da-DK" dirty="0" smtClean="0"/>
              <a:t>…</a:t>
            </a:r>
            <a:endParaRPr lang="da-DK" dirty="0"/>
          </a:p>
        </p:txBody>
      </p:sp>
      <p:sp>
        <p:nvSpPr>
          <p:cNvPr id="8" name="Content Placeholder 7"/>
          <p:cNvSpPr>
            <a:spLocks noGrp="1"/>
          </p:cNvSpPr>
          <p:nvPr>
            <p:ph idx="1"/>
          </p:nvPr>
        </p:nvSpPr>
        <p:spPr>
          <a:xfrm>
            <a:off x="472442" y="1676400"/>
            <a:ext cx="5623558" cy="4809733"/>
          </a:xfrm>
        </p:spPr>
        <p:txBody>
          <a:bodyPr>
            <a:normAutofit lnSpcReduction="10000"/>
          </a:bodyPr>
          <a:lstStyle/>
          <a:p>
            <a:r>
              <a:rPr lang="en-US" dirty="0" smtClean="0"/>
              <a:t>Plant size order of magnitude smaller than coal and coke oven gas (COG) based plants</a:t>
            </a:r>
          </a:p>
          <a:p>
            <a:r>
              <a:rPr lang="en-US" dirty="0" smtClean="0"/>
              <a:t>Complexity higher than coal based plants, and significantly more complex than COG plants</a:t>
            </a:r>
          </a:p>
          <a:p>
            <a:r>
              <a:rPr lang="en-US" dirty="0" smtClean="0"/>
              <a:t>Some technology solution less proven than those applied in coal and COG based plants</a:t>
            </a:r>
          </a:p>
          <a:p>
            <a:r>
              <a:rPr lang="en-US" dirty="0" smtClean="0"/>
              <a:t>Phase 2 - 100MW plant: </a:t>
            </a:r>
          </a:p>
          <a:p>
            <a:pPr lvl="1"/>
            <a:r>
              <a:rPr lang="en-US" dirty="0" smtClean="0"/>
              <a:t>Will also be small when compared to coal and COG based plants</a:t>
            </a:r>
          </a:p>
          <a:p>
            <a:pPr lvl="1"/>
            <a:r>
              <a:rPr lang="en-US" dirty="0" smtClean="0"/>
              <a:t>Will require around 4 -5 ship loads of wood per week</a:t>
            </a:r>
          </a:p>
          <a:p>
            <a:r>
              <a:rPr lang="en-US" dirty="0" smtClean="0"/>
              <a:t>Plant lacks the economy of scale achieved with coal based plants</a:t>
            </a:r>
          </a:p>
          <a:p>
            <a:pPr lvl="1"/>
            <a:endParaRPr lang="en-US" dirty="0" smtClean="0"/>
          </a:p>
          <a:p>
            <a:r>
              <a:rPr lang="en-US" dirty="0" err="1" smtClean="0"/>
              <a:t>E.On</a:t>
            </a:r>
            <a:r>
              <a:rPr lang="en-US" dirty="0" smtClean="0"/>
              <a:t> granted +200 Million € by EU to build 100MW, but are hesitant to initiated project…</a:t>
            </a:r>
            <a:endParaRPr lang="en-US" dirty="0"/>
          </a:p>
        </p:txBody>
      </p:sp>
      <p:sp>
        <p:nvSpPr>
          <p:cNvPr id="6" name="Slide Number Placeholder 5"/>
          <p:cNvSpPr>
            <a:spLocks noGrp="1"/>
          </p:cNvSpPr>
          <p:nvPr>
            <p:ph type="sldNum" sz="quarter" idx="16"/>
          </p:nvPr>
        </p:nvSpPr>
        <p:spPr/>
        <p:txBody>
          <a:bodyPr/>
          <a:lstStyle/>
          <a:p>
            <a:fld id="{DCA931C7-2632-4107-A17A-318EC147D1B5}" type="slidenum">
              <a:rPr lang="en-GB" smtClean="0"/>
              <a:pPr/>
              <a:t>14</a:t>
            </a:fld>
            <a:endParaRPr lang="en-GB"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6049" y="2014537"/>
            <a:ext cx="5969751" cy="408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a:off x="8991600" y="1917700"/>
            <a:ext cx="1371600" cy="427736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000"/>
              </a:spcBef>
            </a:pPr>
            <a:endParaRPr lang="da-DK" sz="2000" dirty="0" err="1" smtClean="0"/>
          </a:p>
        </p:txBody>
      </p:sp>
    </p:spTree>
    <p:extLst>
      <p:ext uri="{BB962C8B-B14F-4D97-AF65-F5344CB8AC3E}">
        <p14:creationId xmlns:p14="http://schemas.microsoft.com/office/powerpoint/2010/main" val="139181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1000"/>
                                        <p:tgtEl>
                                          <p:spTgt spid="8">
                                            <p:txEl>
                                              <p:pRg st="3" end="3"/>
                                            </p:txEl>
                                          </p:spTgt>
                                        </p:tgtEl>
                                      </p:cBhvr>
                                    </p:animEffect>
                                    <p:anim calcmode="lin" valueType="num">
                                      <p:cBhvr>
                                        <p:cTn id="13"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1000"/>
                                        <p:tgtEl>
                                          <p:spTgt spid="8">
                                            <p:txEl>
                                              <p:pRg st="4" end="4"/>
                                            </p:txEl>
                                          </p:spTgt>
                                        </p:tgtEl>
                                      </p:cBhvr>
                                    </p:animEffect>
                                    <p:anim calcmode="lin" valueType="num">
                                      <p:cBhvr>
                                        <p:cTn id="1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1000"/>
                                        <p:tgtEl>
                                          <p:spTgt spid="8">
                                            <p:txEl>
                                              <p:pRg st="5" end="5"/>
                                            </p:txEl>
                                          </p:spTgt>
                                        </p:tgtEl>
                                      </p:cBhvr>
                                    </p:animEffect>
                                    <p:anim calcmode="lin" valueType="num">
                                      <p:cBhvr>
                                        <p:cTn id="23"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fade">
                                      <p:cBhvr>
                                        <p:cTn id="29" dur="1000"/>
                                        <p:tgtEl>
                                          <p:spTgt spid="8">
                                            <p:txEl>
                                              <p:pRg st="6" end="6"/>
                                            </p:txEl>
                                          </p:spTgt>
                                        </p:tgtEl>
                                      </p:cBhvr>
                                    </p:animEffect>
                                    <p:anim calcmode="lin" valueType="num">
                                      <p:cBhvr>
                                        <p:cTn id="30"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8">
                                            <p:txEl>
                                              <p:pRg st="8" end="8"/>
                                            </p:txEl>
                                          </p:spTgt>
                                        </p:tgtEl>
                                        <p:attrNameLst>
                                          <p:attrName>style.visibility</p:attrName>
                                        </p:attrNameLst>
                                      </p:cBhvr>
                                      <p:to>
                                        <p:strVal val="visible"/>
                                      </p:to>
                                    </p:set>
                                    <p:animEffect transition="in" filter="fade">
                                      <p:cBhvr>
                                        <p:cTn id="36" dur="1000"/>
                                        <p:tgtEl>
                                          <p:spTgt spid="8">
                                            <p:txEl>
                                              <p:pRg st="8" end="8"/>
                                            </p:txEl>
                                          </p:spTgt>
                                        </p:tgtEl>
                                      </p:cBhvr>
                                    </p:animEffect>
                                    <p:anim calcmode="lin" valueType="num">
                                      <p:cBhvr>
                                        <p:cTn id="37"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38"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Case 3: </a:t>
            </a:r>
            <a:r>
              <a:rPr lang="da-DK" dirty="0" err="1" smtClean="0"/>
              <a:t>Piteå</a:t>
            </a:r>
            <a:r>
              <a:rPr lang="da-DK" dirty="0" smtClean="0"/>
              <a:t> </a:t>
            </a:r>
            <a:r>
              <a:rPr lang="da-DK" dirty="0" err="1" smtClean="0"/>
              <a:t>BioDME</a:t>
            </a:r>
            <a:r>
              <a:rPr lang="da-DK" dirty="0" smtClean="0"/>
              <a:t> pilot plant</a:t>
            </a:r>
            <a:endParaRPr lang="da-DK" dirty="0"/>
          </a:p>
        </p:txBody>
      </p:sp>
      <p:sp>
        <p:nvSpPr>
          <p:cNvPr id="3" name="Text Placeholder 2"/>
          <p:cNvSpPr>
            <a:spLocks noGrp="1"/>
          </p:cNvSpPr>
          <p:nvPr>
            <p:ph type="body" sz="quarter" idx="13"/>
          </p:nvPr>
        </p:nvSpPr>
        <p:spPr/>
        <p:txBody>
          <a:bodyPr/>
          <a:lstStyle/>
          <a:p>
            <a:r>
              <a:rPr lang="da-DK" dirty="0" smtClean="0"/>
              <a:t>4 tons </a:t>
            </a:r>
            <a:r>
              <a:rPr lang="da-DK" dirty="0" err="1" smtClean="0"/>
              <a:t>BioDME</a:t>
            </a:r>
            <a:r>
              <a:rPr lang="da-DK" dirty="0" smtClean="0"/>
              <a:t> pilot </a:t>
            </a:r>
            <a:r>
              <a:rPr lang="en-US" dirty="0" smtClean="0"/>
              <a:t>operating </a:t>
            </a:r>
            <a:r>
              <a:rPr lang="en-US" dirty="0"/>
              <a:t>since </a:t>
            </a:r>
            <a:r>
              <a:rPr lang="en-US" dirty="0" smtClean="0"/>
              <a:t>2010 </a:t>
            </a:r>
            <a:r>
              <a:rPr lang="en-US" dirty="0"/>
              <a:t>on </a:t>
            </a:r>
            <a:r>
              <a:rPr lang="da-DK" dirty="0" err="1" smtClean="0"/>
              <a:t>black</a:t>
            </a:r>
            <a:r>
              <a:rPr lang="da-DK" dirty="0" smtClean="0"/>
              <a:t> </a:t>
            </a:r>
            <a:r>
              <a:rPr lang="da-DK" dirty="0" err="1" smtClean="0"/>
              <a:t>liquor</a:t>
            </a:r>
            <a:endParaRPr lang="da-DK" dirty="0"/>
          </a:p>
        </p:txBody>
      </p:sp>
      <p:sp>
        <p:nvSpPr>
          <p:cNvPr id="6" name="Content Placeholder 5"/>
          <p:cNvSpPr>
            <a:spLocks noGrp="1"/>
          </p:cNvSpPr>
          <p:nvPr>
            <p:ph idx="1"/>
          </p:nvPr>
        </p:nvSpPr>
        <p:spPr>
          <a:xfrm>
            <a:off x="472441" y="1917700"/>
            <a:ext cx="11247116" cy="2197100"/>
          </a:xfrm>
        </p:spPr>
        <p:txBody>
          <a:bodyPr/>
          <a:lstStyle/>
          <a:p>
            <a:r>
              <a:rPr lang="en-US" dirty="0" smtClean="0"/>
              <a:t>Demonstration of new once-through methanol technology</a:t>
            </a:r>
          </a:p>
          <a:p>
            <a:r>
              <a:rPr lang="en-US" dirty="0" smtClean="0"/>
              <a:t>Demonstration of integrated fuel production from black liquor at paper mill</a:t>
            </a:r>
          </a:p>
          <a:p>
            <a:r>
              <a:rPr lang="en-US" dirty="0" err="1" smtClean="0"/>
              <a:t>BioDME</a:t>
            </a:r>
            <a:r>
              <a:rPr lang="en-US" dirty="0" smtClean="0"/>
              <a:t> to be demonstrated as diesel substitute</a:t>
            </a:r>
          </a:p>
          <a:p>
            <a:r>
              <a:rPr lang="da-DK" dirty="0" smtClean="0"/>
              <a:t>Project partners:</a:t>
            </a:r>
          </a:p>
          <a:p>
            <a:endParaRPr lang="da-DK" dirty="0"/>
          </a:p>
        </p:txBody>
      </p:sp>
      <p:sp>
        <p:nvSpPr>
          <p:cNvPr id="5" name="Slide Number Placeholder 4"/>
          <p:cNvSpPr>
            <a:spLocks noGrp="1"/>
          </p:cNvSpPr>
          <p:nvPr>
            <p:ph type="sldNum" sz="quarter" idx="17"/>
          </p:nvPr>
        </p:nvSpPr>
        <p:spPr/>
        <p:txBody>
          <a:bodyPr/>
          <a:lstStyle/>
          <a:p>
            <a:fld id="{DCA931C7-2632-4107-A17A-318EC147D1B5}" type="slidenum">
              <a:rPr lang="en-GB" smtClean="0"/>
              <a:pPr/>
              <a:t>15</a:t>
            </a:fld>
            <a:endParaRPr lang="en-GB"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48800" y="121414"/>
            <a:ext cx="2286000" cy="1707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14800"/>
            <a:ext cx="12652536"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663" y="3560367"/>
            <a:ext cx="2420937" cy="402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505200"/>
            <a:ext cx="3590925"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3505200"/>
            <a:ext cx="1152525"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80975" y="2667000"/>
            <a:ext cx="1058225" cy="1421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63000" y="3151071"/>
            <a:ext cx="904875" cy="963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16193" y="3289676"/>
            <a:ext cx="2223407" cy="291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7"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11418" y="3602816"/>
            <a:ext cx="2447925" cy="51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41042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Case 3: </a:t>
            </a:r>
            <a:r>
              <a:rPr lang="da-DK" dirty="0" err="1"/>
              <a:t>Piteå</a:t>
            </a:r>
            <a:r>
              <a:rPr lang="da-DK" dirty="0"/>
              <a:t> </a:t>
            </a:r>
            <a:r>
              <a:rPr lang="da-DK" dirty="0" err="1"/>
              <a:t>BioDME</a:t>
            </a:r>
            <a:r>
              <a:rPr lang="da-DK" dirty="0"/>
              <a:t> pilot plant</a:t>
            </a:r>
          </a:p>
        </p:txBody>
      </p:sp>
      <p:sp>
        <p:nvSpPr>
          <p:cNvPr id="3" name="Text Placeholder 2"/>
          <p:cNvSpPr>
            <a:spLocks noGrp="1"/>
          </p:cNvSpPr>
          <p:nvPr>
            <p:ph type="body" sz="quarter" idx="13"/>
          </p:nvPr>
        </p:nvSpPr>
        <p:spPr/>
        <p:txBody>
          <a:bodyPr/>
          <a:lstStyle/>
          <a:p>
            <a:r>
              <a:rPr lang="da-DK" dirty="0" smtClean="0"/>
              <a:t>Project </a:t>
            </a:r>
            <a:r>
              <a:rPr lang="en-US" dirty="0" smtClean="0"/>
              <a:t>achievements</a:t>
            </a:r>
            <a:endParaRPr lang="en-US" dirty="0"/>
          </a:p>
        </p:txBody>
      </p:sp>
      <p:sp>
        <p:nvSpPr>
          <p:cNvPr id="7" name="Content Placeholder 6"/>
          <p:cNvSpPr>
            <a:spLocks noGrp="1"/>
          </p:cNvSpPr>
          <p:nvPr>
            <p:ph idx="1"/>
          </p:nvPr>
        </p:nvSpPr>
        <p:spPr>
          <a:xfrm>
            <a:off x="472442" y="1524000"/>
            <a:ext cx="5623558" cy="4671063"/>
          </a:xfrm>
        </p:spPr>
        <p:txBody>
          <a:bodyPr/>
          <a:lstStyle/>
          <a:p>
            <a:r>
              <a:rPr lang="en-US" dirty="0" smtClean="0"/>
              <a:t>Production of &gt;4 tons of DME per day demonstrated </a:t>
            </a:r>
            <a:r>
              <a:rPr lang="en-US" dirty="0"/>
              <a:t>S</a:t>
            </a:r>
            <a:r>
              <a:rPr lang="en-US" dirty="0" smtClean="0"/>
              <a:t>eptember 2013</a:t>
            </a:r>
          </a:p>
          <a:p>
            <a:r>
              <a:rPr lang="en-US" dirty="0" smtClean="0"/>
              <a:t>Production of &gt;4.5 tons of methanol per day demonstrated November 2014</a:t>
            </a:r>
          </a:p>
          <a:p>
            <a:r>
              <a:rPr lang="en-US" dirty="0" smtClean="0"/>
              <a:t>More than 1.250.000 km cover by trucks in fleet test</a:t>
            </a:r>
          </a:p>
          <a:p>
            <a:r>
              <a:rPr lang="en-US" dirty="0" smtClean="0"/>
              <a:t>One truck has covered more than 250.000 km</a:t>
            </a:r>
          </a:p>
          <a:p>
            <a:r>
              <a:rPr lang="en-US" dirty="0" smtClean="0"/>
              <a:t>Funding for 3 more years demonstration obtained from Swedish Energy Agency Jan 2014</a:t>
            </a:r>
          </a:p>
          <a:p>
            <a:r>
              <a:rPr lang="en-US" dirty="0" err="1" smtClean="0"/>
              <a:t>BioSyngas</a:t>
            </a:r>
            <a:r>
              <a:rPr lang="en-US" dirty="0" smtClean="0"/>
              <a:t> Consortium established by </a:t>
            </a:r>
            <a:r>
              <a:rPr lang="en-US" dirty="0" err="1" smtClean="0"/>
              <a:t>Luleå</a:t>
            </a:r>
            <a:r>
              <a:rPr lang="en-US" dirty="0" smtClean="0"/>
              <a:t> Technical University</a:t>
            </a:r>
          </a:p>
          <a:p>
            <a:pPr lvl="1"/>
            <a:r>
              <a:rPr lang="en-US" dirty="0" smtClean="0"/>
              <a:t>Focus on alternative </a:t>
            </a:r>
            <a:r>
              <a:rPr lang="en-US" dirty="0" err="1" smtClean="0"/>
              <a:t>feedstocks</a:t>
            </a:r>
            <a:endParaRPr lang="en-US" dirty="0" smtClean="0"/>
          </a:p>
          <a:p>
            <a:pPr lvl="1"/>
            <a:r>
              <a:rPr lang="en-US" dirty="0" smtClean="0"/>
              <a:t>Focus on alternative downstream products</a:t>
            </a:r>
          </a:p>
          <a:p>
            <a:endParaRPr lang="da-DK" dirty="0"/>
          </a:p>
        </p:txBody>
      </p:sp>
      <p:sp>
        <p:nvSpPr>
          <p:cNvPr id="6" name="Slide Number Placeholder 5"/>
          <p:cNvSpPr>
            <a:spLocks noGrp="1"/>
          </p:cNvSpPr>
          <p:nvPr>
            <p:ph type="sldNum" sz="quarter" idx="16"/>
          </p:nvPr>
        </p:nvSpPr>
        <p:spPr/>
        <p:txBody>
          <a:bodyPr/>
          <a:lstStyle/>
          <a:p>
            <a:fld id="{DCA931C7-2632-4107-A17A-318EC147D1B5}" type="slidenum">
              <a:rPr lang="en-GB" smtClean="0"/>
              <a:pPr/>
              <a:t>16</a:t>
            </a:fld>
            <a:endParaRPr lang="en-GB"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676525"/>
            <a:ext cx="6124575" cy="35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00013"/>
            <a:ext cx="6858000"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390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1000"/>
                                        <p:tgtEl>
                                          <p:spTgt spid="7">
                                            <p:txEl>
                                              <p:pRg st="2" end="2"/>
                                            </p:txEl>
                                          </p:spTgt>
                                        </p:tgtEl>
                                      </p:cBhvr>
                                    </p:animEffect>
                                    <p:anim calcmode="lin" valueType="num">
                                      <p:cBhvr>
                                        <p:cTn id="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1000"/>
                                        <p:tgtEl>
                                          <p:spTgt spid="7">
                                            <p:txEl>
                                              <p:pRg st="3" end="3"/>
                                            </p:txEl>
                                          </p:spTgt>
                                        </p:tgtEl>
                                      </p:cBhvr>
                                    </p:animEffect>
                                    <p:anim calcmode="lin" valueType="num">
                                      <p:cBhvr>
                                        <p:cTn id="1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2290"/>
                                        </p:tgtEl>
                                        <p:attrNameLst>
                                          <p:attrName>style.visibility</p:attrName>
                                        </p:attrNameLst>
                                      </p:cBhvr>
                                      <p:to>
                                        <p:strVal val="visible"/>
                                      </p:to>
                                    </p:set>
                                    <p:animEffect transition="in" filter="fade">
                                      <p:cBhvr>
                                        <p:cTn id="18" dur="500"/>
                                        <p:tgtEl>
                                          <p:spTgt spid="1229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1000"/>
                                        <p:tgtEl>
                                          <p:spTgt spid="7">
                                            <p:txEl>
                                              <p:pRg st="4" end="4"/>
                                            </p:txEl>
                                          </p:spTgt>
                                        </p:tgtEl>
                                      </p:cBhvr>
                                    </p:animEffect>
                                    <p:anim calcmode="lin" valueType="num">
                                      <p:cBhvr>
                                        <p:cTn id="24"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4" end="4"/>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Effect transition="in" filter="fade">
                                      <p:cBhvr>
                                        <p:cTn id="28" dur="1000"/>
                                        <p:tgtEl>
                                          <p:spTgt spid="7">
                                            <p:txEl>
                                              <p:pRg st="5" end="5"/>
                                            </p:txEl>
                                          </p:spTgt>
                                        </p:tgtEl>
                                      </p:cBhvr>
                                    </p:animEffect>
                                    <p:anim calcmode="lin" valueType="num">
                                      <p:cBhvr>
                                        <p:cTn id="29"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5" end="5"/>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animEffect transition="in" filter="fade">
                                      <p:cBhvr>
                                        <p:cTn id="33" dur="1000"/>
                                        <p:tgtEl>
                                          <p:spTgt spid="7">
                                            <p:txEl>
                                              <p:pRg st="6" end="6"/>
                                            </p:txEl>
                                          </p:spTgt>
                                        </p:tgtEl>
                                      </p:cBhvr>
                                    </p:animEffect>
                                    <p:anim calcmode="lin" valueType="num">
                                      <p:cBhvr>
                                        <p:cTn id="34"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7">
                                            <p:txEl>
                                              <p:pRg st="6" end="6"/>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7">
                                            <p:txEl>
                                              <p:pRg st="7" end="7"/>
                                            </p:txEl>
                                          </p:spTgt>
                                        </p:tgtEl>
                                        <p:attrNameLst>
                                          <p:attrName>style.visibility</p:attrName>
                                        </p:attrNameLst>
                                      </p:cBhvr>
                                      <p:to>
                                        <p:strVal val="visible"/>
                                      </p:to>
                                    </p:set>
                                    <p:animEffect transition="in" filter="fade">
                                      <p:cBhvr>
                                        <p:cTn id="38" dur="1000"/>
                                        <p:tgtEl>
                                          <p:spTgt spid="7">
                                            <p:txEl>
                                              <p:pRg st="7" end="7"/>
                                            </p:txEl>
                                          </p:spTgt>
                                        </p:tgtEl>
                                      </p:cBhvr>
                                    </p:animEffect>
                                    <p:anim calcmode="lin" valueType="num">
                                      <p:cBhvr>
                                        <p:cTn id="39"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40"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6" presetClass="entr" presetSubtype="32" fill="hold" nodeType="afterEffect">
                                  <p:stCondLst>
                                    <p:cond delay="0"/>
                                  </p:stCondLst>
                                  <p:childTnLst>
                                    <p:set>
                                      <p:cBhvr>
                                        <p:cTn id="43" dur="1" fill="hold">
                                          <p:stCondLst>
                                            <p:cond delay="0"/>
                                          </p:stCondLst>
                                        </p:cTn>
                                        <p:tgtEl>
                                          <p:spTgt spid="12292"/>
                                        </p:tgtEl>
                                        <p:attrNameLst>
                                          <p:attrName>style.visibility</p:attrName>
                                        </p:attrNameLst>
                                      </p:cBhvr>
                                      <p:to>
                                        <p:strVal val="visible"/>
                                      </p:to>
                                    </p:set>
                                    <p:animEffect transition="in" filter="circle(out)">
                                      <p:cBhvr>
                                        <p:cTn id="44" dur="2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Case 3: </a:t>
            </a:r>
            <a:r>
              <a:rPr lang="da-DK" dirty="0" err="1"/>
              <a:t>Piteå</a:t>
            </a:r>
            <a:r>
              <a:rPr lang="da-DK" dirty="0"/>
              <a:t> </a:t>
            </a:r>
            <a:r>
              <a:rPr lang="da-DK" dirty="0" err="1"/>
              <a:t>BioDME</a:t>
            </a:r>
            <a:r>
              <a:rPr lang="da-DK" dirty="0"/>
              <a:t> pilot plant</a:t>
            </a:r>
          </a:p>
        </p:txBody>
      </p:sp>
      <p:sp>
        <p:nvSpPr>
          <p:cNvPr id="3" name="Text Placeholder 2"/>
          <p:cNvSpPr>
            <a:spLocks noGrp="1"/>
          </p:cNvSpPr>
          <p:nvPr>
            <p:ph type="body" sz="quarter" idx="13"/>
          </p:nvPr>
        </p:nvSpPr>
        <p:spPr/>
        <p:txBody>
          <a:bodyPr/>
          <a:lstStyle/>
          <a:p>
            <a:r>
              <a:rPr lang="da-DK" dirty="0" smtClean="0"/>
              <a:t>Project </a:t>
            </a:r>
            <a:r>
              <a:rPr lang="da-DK" dirty="0" err="1" smtClean="0"/>
              <a:t>outlook</a:t>
            </a:r>
            <a:r>
              <a:rPr lang="da-DK" dirty="0" smtClean="0"/>
              <a:t> and </a:t>
            </a:r>
            <a:r>
              <a:rPr lang="da-DK" dirty="0" err="1" smtClean="0"/>
              <a:t>economics</a:t>
            </a:r>
            <a:endParaRPr lang="da-DK" dirty="0"/>
          </a:p>
        </p:txBody>
      </p:sp>
      <p:sp>
        <p:nvSpPr>
          <p:cNvPr id="4" name="Content Placeholder 3"/>
          <p:cNvSpPr>
            <a:spLocks noGrp="1"/>
          </p:cNvSpPr>
          <p:nvPr>
            <p:ph idx="1"/>
          </p:nvPr>
        </p:nvSpPr>
        <p:spPr>
          <a:xfrm>
            <a:off x="472441" y="1917699"/>
            <a:ext cx="5509260" cy="4568433"/>
          </a:xfrm>
        </p:spPr>
        <p:txBody>
          <a:bodyPr>
            <a:normAutofit lnSpcReduction="10000"/>
          </a:bodyPr>
          <a:lstStyle/>
          <a:p>
            <a:r>
              <a:rPr lang="en-US" dirty="0" smtClean="0"/>
              <a:t>Paper mills are suffering in Scandinavia and North America!</a:t>
            </a:r>
          </a:p>
          <a:p>
            <a:r>
              <a:rPr lang="en-US" dirty="0" smtClean="0"/>
              <a:t>Availability of black liquor is not nearly as good as originally anticipated!</a:t>
            </a:r>
          </a:p>
          <a:p>
            <a:r>
              <a:rPr lang="en-US" dirty="0" smtClean="0"/>
              <a:t>All commercial projects have been abandon</a:t>
            </a:r>
          </a:p>
          <a:p>
            <a:r>
              <a:rPr lang="en-US" dirty="0" smtClean="0"/>
              <a:t>Sweden could cover the nations entire need for </a:t>
            </a:r>
            <a:r>
              <a:rPr lang="en-US" dirty="0" err="1" smtClean="0"/>
              <a:t>transpotation</a:t>
            </a:r>
            <a:r>
              <a:rPr lang="en-US" dirty="0" smtClean="0"/>
              <a:t> fuels from three plants operating on waste wood!</a:t>
            </a:r>
          </a:p>
          <a:p>
            <a:r>
              <a:rPr lang="en-US" dirty="0" smtClean="0"/>
              <a:t>The commercial tax-free breakeven price for </a:t>
            </a:r>
            <a:r>
              <a:rPr lang="en-US" dirty="0" err="1" smtClean="0"/>
              <a:t>BioDME</a:t>
            </a:r>
            <a:r>
              <a:rPr lang="en-US" dirty="0" smtClean="0"/>
              <a:t> from black liquor is approximately 7US$/Gallon </a:t>
            </a:r>
          </a:p>
          <a:p>
            <a:r>
              <a:rPr lang="en-US" dirty="0" smtClean="0"/>
              <a:t>Scenario with no tax on transportation fuels:</a:t>
            </a:r>
          </a:p>
          <a:p>
            <a:pPr lvl="1"/>
            <a:r>
              <a:rPr lang="en-US" dirty="0" smtClean="0"/>
              <a:t>Government has to accept a considerable income loss, and find alternative revenue streams</a:t>
            </a:r>
          </a:p>
          <a:p>
            <a:pPr lvl="1"/>
            <a:r>
              <a:rPr lang="en-US" dirty="0" smtClean="0"/>
              <a:t>Tax payers have to accept new taxes and less money to spend </a:t>
            </a:r>
          </a:p>
          <a:p>
            <a:endParaRPr lang="da-DK" dirty="0"/>
          </a:p>
        </p:txBody>
      </p:sp>
      <p:sp>
        <p:nvSpPr>
          <p:cNvPr id="5" name="Content Placeholder 4"/>
          <p:cNvSpPr>
            <a:spLocks noGrp="1"/>
          </p:cNvSpPr>
          <p:nvPr>
            <p:ph idx="14"/>
          </p:nvPr>
        </p:nvSpPr>
        <p:spPr/>
        <p:txBody>
          <a:bodyPr/>
          <a:lstStyle/>
          <a:p>
            <a:endParaRPr lang="da-DK" dirty="0" smtClean="0"/>
          </a:p>
          <a:p>
            <a:r>
              <a:rPr lang="da-DK" dirty="0" smtClean="0"/>
              <a:t>Succesful demonstration of new </a:t>
            </a:r>
            <a:r>
              <a:rPr lang="da-DK" dirty="0" err="1" smtClean="0"/>
              <a:t>once-through</a:t>
            </a:r>
            <a:r>
              <a:rPr lang="da-DK" dirty="0" smtClean="0"/>
              <a:t> </a:t>
            </a:r>
            <a:r>
              <a:rPr lang="da-DK" dirty="0" err="1" smtClean="0"/>
              <a:t>methanol</a:t>
            </a:r>
            <a:r>
              <a:rPr lang="da-DK" dirty="0" smtClean="0"/>
              <a:t> </a:t>
            </a:r>
            <a:r>
              <a:rPr lang="da-DK" dirty="0" err="1" smtClean="0"/>
              <a:t>converter</a:t>
            </a:r>
            <a:endParaRPr lang="da-DK" dirty="0"/>
          </a:p>
        </p:txBody>
      </p:sp>
      <p:sp>
        <p:nvSpPr>
          <p:cNvPr id="6" name="Slide Number Placeholder 5"/>
          <p:cNvSpPr>
            <a:spLocks noGrp="1"/>
          </p:cNvSpPr>
          <p:nvPr>
            <p:ph type="sldNum" sz="quarter" idx="17"/>
          </p:nvPr>
        </p:nvSpPr>
        <p:spPr/>
        <p:txBody>
          <a:bodyPr/>
          <a:lstStyle/>
          <a:p>
            <a:fld id="{DCA931C7-2632-4107-A17A-318EC147D1B5}" type="slidenum">
              <a:rPr lang="en-GB" smtClean="0"/>
              <a:pPr/>
              <a:t>17</a:t>
            </a:fld>
            <a:endParaRPr lang="en-GB"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6900" y="2978654"/>
            <a:ext cx="4178300" cy="3422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84" name="TextBox 5483"/>
          <p:cNvSpPr txBox="1"/>
          <p:nvPr/>
        </p:nvSpPr>
        <p:spPr>
          <a:xfrm>
            <a:off x="7391400" y="1345178"/>
            <a:ext cx="2838919" cy="387798"/>
          </a:xfrm>
          <a:prstGeom prst="rect">
            <a:avLst/>
          </a:prstGeom>
          <a:noFill/>
        </p:spPr>
        <p:txBody>
          <a:bodyPr wrap="none" lIns="0" tIns="0" rIns="0" bIns="0" rtlCol="0">
            <a:spAutoFit/>
          </a:bodyPr>
          <a:lstStyle/>
          <a:p>
            <a:pPr>
              <a:lnSpc>
                <a:spcPct val="90000"/>
              </a:lnSpc>
              <a:spcBef>
                <a:spcPts val="1000"/>
              </a:spcBef>
            </a:pPr>
            <a:r>
              <a:rPr lang="da-DK" sz="2800" i="1" noProof="0" dirty="0" smtClean="0"/>
              <a:t>On the </a:t>
            </a:r>
            <a:r>
              <a:rPr lang="da-DK" sz="2800" i="1" noProof="0" dirty="0" err="1" smtClean="0"/>
              <a:t>bright</a:t>
            </a:r>
            <a:r>
              <a:rPr lang="da-DK" sz="2800" i="1" noProof="0" dirty="0" smtClean="0"/>
              <a:t> side</a:t>
            </a:r>
          </a:p>
        </p:txBody>
      </p:sp>
    </p:spTree>
    <p:extLst>
      <p:ext uri="{BB962C8B-B14F-4D97-AF65-F5344CB8AC3E}">
        <p14:creationId xmlns:p14="http://schemas.microsoft.com/office/powerpoint/2010/main" val="210397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1000"/>
                                        <p:tgtEl>
                                          <p:spTgt spid="4">
                                            <p:txEl>
                                              <p:pRg st="4" end="4"/>
                                            </p:txEl>
                                          </p:spTgt>
                                        </p:tgtEl>
                                      </p:cBhvr>
                                    </p:animEffect>
                                    <p:anim calcmode="lin" valueType="num">
                                      <p:cBhvr>
                                        <p:cTn id="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5" end="5"/>
                                            </p:txEl>
                                          </p:spTgt>
                                        </p:tgtEl>
                                        <p:attrNameLst>
                                          <p:attrName>style.visibility</p:attrName>
                                        </p:attrNameLst>
                                      </p:cBhvr>
                                      <p:to>
                                        <p:strVal val="visible"/>
                                      </p:to>
                                    </p:set>
                                    <p:animEffect transition="in" filter="fade">
                                      <p:cBhvr>
                                        <p:cTn id="14" dur="1000"/>
                                        <p:tgtEl>
                                          <p:spTgt spid="4">
                                            <p:txEl>
                                              <p:pRg st="5" end="5"/>
                                            </p:txEl>
                                          </p:spTgt>
                                        </p:tgtEl>
                                      </p:cBhvr>
                                    </p:animEffect>
                                    <p:anim calcmode="lin" valueType="num">
                                      <p:cBhvr>
                                        <p:cTn id="1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5" end="5"/>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fade">
                                      <p:cBhvr>
                                        <p:cTn id="19" dur="1000"/>
                                        <p:tgtEl>
                                          <p:spTgt spid="4">
                                            <p:txEl>
                                              <p:pRg st="6" end="6"/>
                                            </p:txEl>
                                          </p:spTgt>
                                        </p:tgtEl>
                                      </p:cBhvr>
                                    </p:animEffect>
                                    <p:anim calcmode="lin" valueType="num">
                                      <p:cBhvr>
                                        <p:cTn id="2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6" end="6"/>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7" end="7"/>
                                            </p:txEl>
                                          </p:spTgt>
                                        </p:tgtEl>
                                        <p:attrNameLst>
                                          <p:attrName>style.visibility</p:attrName>
                                        </p:attrNameLst>
                                      </p:cBhvr>
                                      <p:to>
                                        <p:strVal val="visible"/>
                                      </p:to>
                                    </p:set>
                                    <p:animEffect transition="in" filter="fade">
                                      <p:cBhvr>
                                        <p:cTn id="24" dur="1000"/>
                                        <p:tgtEl>
                                          <p:spTgt spid="4">
                                            <p:txEl>
                                              <p:pRg st="7" end="7"/>
                                            </p:txEl>
                                          </p:spTgt>
                                        </p:tgtEl>
                                      </p:cBhvr>
                                    </p:animEffect>
                                    <p:anim calcmode="lin" valueType="num">
                                      <p:cBhvr>
                                        <p:cTn id="25"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484"/>
                                        </p:tgtEl>
                                        <p:attrNameLst>
                                          <p:attrName>style.visibility</p:attrName>
                                        </p:attrNameLst>
                                      </p:cBhvr>
                                      <p:to>
                                        <p:strVal val="visible"/>
                                      </p:to>
                                    </p:set>
                                    <p:animEffect transition="in" filter="fade">
                                      <p:cBhvr>
                                        <p:cTn id="31" dur="1000"/>
                                        <p:tgtEl>
                                          <p:spTgt spid="5484"/>
                                        </p:tgtEl>
                                      </p:cBhvr>
                                    </p:animEffect>
                                    <p:anim calcmode="lin" valueType="num">
                                      <p:cBhvr>
                                        <p:cTn id="32" dur="1000" fill="hold"/>
                                        <p:tgtEl>
                                          <p:spTgt spid="5484"/>
                                        </p:tgtEl>
                                        <p:attrNameLst>
                                          <p:attrName>ppt_x</p:attrName>
                                        </p:attrNameLst>
                                      </p:cBhvr>
                                      <p:tavLst>
                                        <p:tav tm="0">
                                          <p:val>
                                            <p:strVal val="#ppt_x"/>
                                          </p:val>
                                        </p:tav>
                                        <p:tav tm="100000">
                                          <p:val>
                                            <p:strVal val="#ppt_x"/>
                                          </p:val>
                                        </p:tav>
                                      </p:tavLst>
                                    </p:anim>
                                    <p:anim calcmode="lin" valueType="num">
                                      <p:cBhvr>
                                        <p:cTn id="33" dur="1000" fill="hold"/>
                                        <p:tgtEl>
                                          <p:spTgt spid="548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fade">
                                      <p:cBhvr>
                                        <p:cTn id="36" dur="1000"/>
                                        <p:tgtEl>
                                          <p:spTgt spid="5">
                                            <p:txEl>
                                              <p:pRg st="1" end="1"/>
                                            </p:txEl>
                                          </p:spTgt>
                                        </p:tgtEl>
                                      </p:cBhvr>
                                    </p:animEffect>
                                    <p:anim calcmode="lin" valueType="num">
                                      <p:cBhvr>
                                        <p:cTn id="37"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1" end="1"/>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3314"/>
                                        </p:tgtEl>
                                        <p:attrNameLst>
                                          <p:attrName>style.visibility</p:attrName>
                                        </p:attrNameLst>
                                      </p:cBhvr>
                                      <p:to>
                                        <p:strVal val="visible"/>
                                      </p:to>
                                    </p:set>
                                    <p:animEffect transition="in" filter="fade">
                                      <p:cBhvr>
                                        <p:cTn id="41" dur="1000"/>
                                        <p:tgtEl>
                                          <p:spTgt spid="13314"/>
                                        </p:tgtEl>
                                      </p:cBhvr>
                                    </p:animEffect>
                                    <p:anim calcmode="lin" valueType="num">
                                      <p:cBhvr>
                                        <p:cTn id="42" dur="1000" fill="hold"/>
                                        <p:tgtEl>
                                          <p:spTgt spid="13314"/>
                                        </p:tgtEl>
                                        <p:attrNameLst>
                                          <p:attrName>ppt_x</p:attrName>
                                        </p:attrNameLst>
                                      </p:cBhvr>
                                      <p:tavLst>
                                        <p:tav tm="0">
                                          <p:val>
                                            <p:strVal val="#ppt_x"/>
                                          </p:val>
                                        </p:tav>
                                        <p:tav tm="100000">
                                          <p:val>
                                            <p:strVal val="#ppt_x"/>
                                          </p:val>
                                        </p:tav>
                                      </p:tavLst>
                                    </p:anim>
                                    <p:anim calcmode="lin" valueType="num">
                                      <p:cBhvr>
                                        <p:cTn id="43"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48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Case 4: Wood 2 </a:t>
            </a:r>
            <a:r>
              <a:rPr lang="da-DK" dirty="0" err="1"/>
              <a:t>Gasoline</a:t>
            </a:r>
            <a:r>
              <a:rPr lang="da-DK" dirty="0"/>
              <a:t> pilot at GTI in Chicago</a:t>
            </a:r>
          </a:p>
        </p:txBody>
      </p:sp>
      <p:sp>
        <p:nvSpPr>
          <p:cNvPr id="3" name="Text Placeholder 2"/>
          <p:cNvSpPr>
            <a:spLocks noGrp="1"/>
          </p:cNvSpPr>
          <p:nvPr>
            <p:ph type="body" sz="quarter" idx="13"/>
          </p:nvPr>
        </p:nvSpPr>
        <p:spPr/>
        <p:txBody>
          <a:bodyPr/>
          <a:lstStyle/>
          <a:p>
            <a:r>
              <a:rPr lang="da-DK" dirty="0"/>
              <a:t>25 </a:t>
            </a:r>
            <a:r>
              <a:rPr lang="da-DK" dirty="0" err="1" smtClean="0"/>
              <a:t>bbl</a:t>
            </a:r>
            <a:r>
              <a:rPr lang="da-DK" dirty="0" smtClean="0"/>
              <a:t>/d  </a:t>
            </a:r>
            <a:r>
              <a:rPr lang="da-DK" dirty="0" err="1" smtClean="0"/>
              <a:t>gasoline</a:t>
            </a:r>
            <a:r>
              <a:rPr lang="da-DK" dirty="0" smtClean="0"/>
              <a:t> </a:t>
            </a:r>
            <a:r>
              <a:rPr lang="da-DK" dirty="0" err="1" smtClean="0"/>
              <a:t>production</a:t>
            </a:r>
            <a:r>
              <a:rPr lang="da-DK" dirty="0" smtClean="0"/>
              <a:t> </a:t>
            </a:r>
            <a:r>
              <a:rPr lang="da-DK" dirty="0" err="1" smtClean="0"/>
              <a:t>tested</a:t>
            </a:r>
            <a:r>
              <a:rPr lang="da-DK" dirty="0" smtClean="0"/>
              <a:t> 2013 - 2014 </a:t>
            </a:r>
            <a:endParaRPr lang="da-DK" dirty="0"/>
          </a:p>
          <a:p>
            <a:endParaRPr lang="da-DK" dirty="0"/>
          </a:p>
        </p:txBody>
      </p:sp>
      <p:sp>
        <p:nvSpPr>
          <p:cNvPr id="5" name="Slide Number Placeholder 4"/>
          <p:cNvSpPr>
            <a:spLocks noGrp="1"/>
          </p:cNvSpPr>
          <p:nvPr>
            <p:ph type="sldNum" sz="quarter" idx="16"/>
          </p:nvPr>
        </p:nvSpPr>
        <p:spPr/>
        <p:txBody>
          <a:bodyPr/>
          <a:lstStyle/>
          <a:p>
            <a:fld id="{DCA931C7-2632-4107-A17A-318EC147D1B5}" type="slidenum">
              <a:rPr lang="en-GB" smtClean="0"/>
              <a:pPr/>
              <a:t>18</a:t>
            </a:fld>
            <a:endParaRPr lang="en-GB" dirty="0"/>
          </a:p>
        </p:txBody>
      </p:sp>
      <p:pic>
        <p:nvPicPr>
          <p:cNvPr id="6" name="Picture 5" descr="TreePum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82267" y="1828800"/>
            <a:ext cx="2582732" cy="4179888"/>
          </a:xfrm>
          <a:prstGeom prst="rect">
            <a:avLst/>
          </a:prstGeom>
          <a:noFill/>
          <a:ln w="19050">
            <a:solidFill>
              <a:srgbClr val="0066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5" descr="IBR project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527512"/>
            <a:ext cx="1371600" cy="13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5600" y="228600"/>
            <a:ext cx="1473200" cy="1414009"/>
          </a:xfrm>
          <a:prstGeom prst="rect">
            <a:avLst/>
          </a:prstGeom>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937" y="2808288"/>
            <a:ext cx="88011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6"/>
          <p:cNvSpPr txBox="1">
            <a:spLocks noChangeArrowheads="1"/>
          </p:cNvSpPr>
          <p:nvPr/>
        </p:nvSpPr>
        <p:spPr bwMode="auto">
          <a:xfrm>
            <a:off x="354012" y="4086225"/>
            <a:ext cx="7334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algn="ctr" eaLnBrk="0" fontAlgn="base" hangingPunct="0">
              <a:spcBef>
                <a:spcPct val="0"/>
              </a:spcBef>
              <a:spcAft>
                <a:spcPct val="0"/>
              </a:spcAft>
              <a:defRPr b="1">
                <a:solidFill>
                  <a:schemeClr val="tx1"/>
                </a:solidFill>
                <a:latin typeface="Times New Roman" pitchFamily="18" charset="0"/>
              </a:defRPr>
            </a:lvl6pPr>
            <a:lvl7pPr marL="2971800" indent="-228600" algn="ctr" eaLnBrk="0" fontAlgn="base" hangingPunct="0">
              <a:spcBef>
                <a:spcPct val="0"/>
              </a:spcBef>
              <a:spcAft>
                <a:spcPct val="0"/>
              </a:spcAft>
              <a:defRPr b="1">
                <a:solidFill>
                  <a:schemeClr val="tx1"/>
                </a:solidFill>
                <a:latin typeface="Times New Roman" pitchFamily="18" charset="0"/>
              </a:defRPr>
            </a:lvl7pPr>
            <a:lvl8pPr marL="3429000" indent="-228600" algn="ctr" eaLnBrk="0" fontAlgn="base" hangingPunct="0">
              <a:spcBef>
                <a:spcPct val="0"/>
              </a:spcBef>
              <a:spcAft>
                <a:spcPct val="0"/>
              </a:spcAft>
              <a:defRPr b="1">
                <a:solidFill>
                  <a:schemeClr val="tx1"/>
                </a:solidFill>
                <a:latin typeface="Times New Roman" pitchFamily="18" charset="0"/>
              </a:defRPr>
            </a:lvl8pPr>
            <a:lvl9pPr marL="3886200" indent="-228600" algn="ctr" eaLnBrk="0" fontAlgn="base" hangingPunct="0">
              <a:spcBef>
                <a:spcPct val="0"/>
              </a:spcBef>
              <a:spcAft>
                <a:spcPct val="0"/>
              </a:spcAft>
              <a:defRPr b="1">
                <a:solidFill>
                  <a:schemeClr val="tx1"/>
                </a:solidFill>
                <a:latin typeface="Times New Roman" pitchFamily="18" charset="0"/>
              </a:defRPr>
            </a:lvl9pPr>
          </a:lstStyle>
          <a:p>
            <a:pPr algn="l" eaLnBrk="1" hangingPunct="1"/>
            <a:r>
              <a:rPr lang="da-DK" altLang="da-DK" sz="1600" b="0">
                <a:latin typeface="Bookman Old Style" pitchFamily="18" charset="0"/>
              </a:rPr>
              <a:t>Wood</a:t>
            </a:r>
            <a:br>
              <a:rPr lang="da-DK" altLang="da-DK" sz="1600" b="0">
                <a:latin typeface="Bookman Old Style" pitchFamily="18" charset="0"/>
              </a:rPr>
            </a:br>
            <a:r>
              <a:rPr lang="da-DK" altLang="da-DK" sz="1600" b="0">
                <a:latin typeface="Bookman Old Style" pitchFamily="18" charset="0"/>
              </a:rPr>
              <a:t>chips</a:t>
            </a:r>
          </a:p>
        </p:txBody>
      </p:sp>
      <p:sp>
        <p:nvSpPr>
          <p:cNvPr id="11" name="Text Box 7"/>
          <p:cNvSpPr txBox="1">
            <a:spLocks noChangeArrowheads="1"/>
          </p:cNvSpPr>
          <p:nvPr/>
        </p:nvSpPr>
        <p:spPr bwMode="auto">
          <a:xfrm>
            <a:off x="339725" y="4799013"/>
            <a:ext cx="9207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algn="ctr" eaLnBrk="0" fontAlgn="base" hangingPunct="0">
              <a:spcBef>
                <a:spcPct val="0"/>
              </a:spcBef>
              <a:spcAft>
                <a:spcPct val="0"/>
              </a:spcAft>
              <a:defRPr b="1">
                <a:solidFill>
                  <a:schemeClr val="tx1"/>
                </a:solidFill>
                <a:latin typeface="Times New Roman" pitchFamily="18" charset="0"/>
              </a:defRPr>
            </a:lvl6pPr>
            <a:lvl7pPr marL="2971800" indent="-228600" algn="ctr" eaLnBrk="0" fontAlgn="base" hangingPunct="0">
              <a:spcBef>
                <a:spcPct val="0"/>
              </a:spcBef>
              <a:spcAft>
                <a:spcPct val="0"/>
              </a:spcAft>
              <a:defRPr b="1">
                <a:solidFill>
                  <a:schemeClr val="tx1"/>
                </a:solidFill>
                <a:latin typeface="Times New Roman" pitchFamily="18" charset="0"/>
              </a:defRPr>
            </a:lvl7pPr>
            <a:lvl8pPr marL="3429000" indent="-228600" algn="ctr" eaLnBrk="0" fontAlgn="base" hangingPunct="0">
              <a:spcBef>
                <a:spcPct val="0"/>
              </a:spcBef>
              <a:spcAft>
                <a:spcPct val="0"/>
              </a:spcAft>
              <a:defRPr b="1">
                <a:solidFill>
                  <a:schemeClr val="tx1"/>
                </a:solidFill>
                <a:latin typeface="Times New Roman" pitchFamily="18" charset="0"/>
              </a:defRPr>
            </a:lvl8pPr>
            <a:lvl9pPr marL="3886200" indent="-228600" algn="ctr" eaLnBrk="0" fontAlgn="base" hangingPunct="0">
              <a:spcBef>
                <a:spcPct val="0"/>
              </a:spcBef>
              <a:spcAft>
                <a:spcPct val="0"/>
              </a:spcAft>
              <a:defRPr b="1">
                <a:solidFill>
                  <a:schemeClr val="tx1"/>
                </a:solidFill>
                <a:latin typeface="Times New Roman" pitchFamily="18" charset="0"/>
              </a:defRPr>
            </a:lvl9pPr>
          </a:lstStyle>
          <a:p>
            <a:pPr algn="l" eaLnBrk="1" hangingPunct="1"/>
            <a:r>
              <a:rPr lang="da-DK" altLang="da-DK" sz="1600" b="0">
                <a:latin typeface="Bookman Old Style" pitchFamily="18" charset="0"/>
              </a:rPr>
              <a:t>Oxygen</a:t>
            </a:r>
            <a:br>
              <a:rPr lang="da-DK" altLang="da-DK" sz="1600" b="0">
                <a:latin typeface="Bookman Old Style" pitchFamily="18" charset="0"/>
              </a:rPr>
            </a:br>
            <a:r>
              <a:rPr lang="da-DK" altLang="da-DK" sz="1600" b="0">
                <a:latin typeface="Bookman Old Style" pitchFamily="18" charset="0"/>
              </a:rPr>
              <a:t>steam</a:t>
            </a:r>
          </a:p>
        </p:txBody>
      </p:sp>
      <p:pic>
        <p:nvPicPr>
          <p:cNvPr id="12" name="Picture 24" descr="\\SVCDATA5\ProcDevEng\ACTIVE PROJECTS\20996 TIGAS\MEETINGS &amp; PRESENTATIONS\New UPM logo.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156" b="-226"/>
          <a:stretch>
            <a:fillRect/>
          </a:stretch>
        </p:blipFill>
        <p:spPr bwMode="auto">
          <a:xfrm>
            <a:off x="295275" y="3509963"/>
            <a:ext cx="8128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2275" y="2271713"/>
            <a:ext cx="13462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3"/>
          <p:cNvSpPr txBox="1">
            <a:spLocks noChangeArrowheads="1"/>
          </p:cNvSpPr>
          <p:nvPr/>
        </p:nvSpPr>
        <p:spPr bwMode="auto">
          <a:xfrm>
            <a:off x="8226425" y="2841625"/>
            <a:ext cx="8905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algn="ctr" eaLnBrk="0" fontAlgn="base" hangingPunct="0">
              <a:spcBef>
                <a:spcPct val="0"/>
              </a:spcBef>
              <a:spcAft>
                <a:spcPct val="0"/>
              </a:spcAft>
              <a:defRPr b="1">
                <a:solidFill>
                  <a:schemeClr val="tx1"/>
                </a:solidFill>
                <a:latin typeface="Times New Roman" pitchFamily="18" charset="0"/>
              </a:defRPr>
            </a:lvl6pPr>
            <a:lvl7pPr marL="2971800" indent="-228600" algn="ctr" eaLnBrk="0" fontAlgn="base" hangingPunct="0">
              <a:spcBef>
                <a:spcPct val="0"/>
              </a:spcBef>
              <a:spcAft>
                <a:spcPct val="0"/>
              </a:spcAft>
              <a:defRPr b="1">
                <a:solidFill>
                  <a:schemeClr val="tx1"/>
                </a:solidFill>
                <a:latin typeface="Times New Roman" pitchFamily="18" charset="0"/>
              </a:defRPr>
            </a:lvl7pPr>
            <a:lvl8pPr marL="3429000" indent="-228600" algn="ctr" eaLnBrk="0" fontAlgn="base" hangingPunct="0">
              <a:spcBef>
                <a:spcPct val="0"/>
              </a:spcBef>
              <a:spcAft>
                <a:spcPct val="0"/>
              </a:spcAft>
              <a:defRPr b="1">
                <a:solidFill>
                  <a:schemeClr val="tx1"/>
                </a:solidFill>
                <a:latin typeface="Times New Roman" pitchFamily="18" charset="0"/>
              </a:defRPr>
            </a:lvl8pPr>
            <a:lvl9pPr marL="3886200" indent="-228600" algn="ctr" eaLnBrk="0" fontAlgn="base" hangingPunct="0">
              <a:spcBef>
                <a:spcPct val="0"/>
              </a:spcBef>
              <a:spcAft>
                <a:spcPct val="0"/>
              </a:spcAft>
              <a:defRPr b="1">
                <a:solidFill>
                  <a:schemeClr val="tx1"/>
                </a:solidFill>
                <a:latin typeface="Times New Roman" pitchFamily="18" charset="0"/>
              </a:defRPr>
            </a:lvl9pPr>
          </a:lstStyle>
          <a:p>
            <a:pPr algn="r" eaLnBrk="1" hangingPunct="1"/>
            <a:r>
              <a:rPr lang="da-DK" altLang="da-DK" sz="1600" b="0">
                <a:latin typeface="Bookman Old Style" pitchFamily="18" charset="0"/>
              </a:rPr>
              <a:t>Off-gas</a:t>
            </a:r>
          </a:p>
        </p:txBody>
      </p:sp>
      <p:sp>
        <p:nvSpPr>
          <p:cNvPr id="15" name="Text Box 14"/>
          <p:cNvSpPr txBox="1">
            <a:spLocks noChangeArrowheads="1"/>
          </p:cNvSpPr>
          <p:nvPr/>
        </p:nvSpPr>
        <p:spPr bwMode="auto">
          <a:xfrm>
            <a:off x="8326437" y="3892550"/>
            <a:ext cx="1046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algn="ctr" eaLnBrk="0" fontAlgn="base" hangingPunct="0">
              <a:spcBef>
                <a:spcPct val="0"/>
              </a:spcBef>
              <a:spcAft>
                <a:spcPct val="0"/>
              </a:spcAft>
              <a:defRPr b="1">
                <a:solidFill>
                  <a:schemeClr val="tx1"/>
                </a:solidFill>
                <a:latin typeface="Times New Roman" pitchFamily="18" charset="0"/>
              </a:defRPr>
            </a:lvl6pPr>
            <a:lvl7pPr marL="2971800" indent="-228600" algn="ctr" eaLnBrk="0" fontAlgn="base" hangingPunct="0">
              <a:spcBef>
                <a:spcPct val="0"/>
              </a:spcBef>
              <a:spcAft>
                <a:spcPct val="0"/>
              </a:spcAft>
              <a:defRPr b="1">
                <a:solidFill>
                  <a:schemeClr val="tx1"/>
                </a:solidFill>
                <a:latin typeface="Times New Roman" pitchFamily="18" charset="0"/>
              </a:defRPr>
            </a:lvl7pPr>
            <a:lvl8pPr marL="3429000" indent="-228600" algn="ctr" eaLnBrk="0" fontAlgn="base" hangingPunct="0">
              <a:spcBef>
                <a:spcPct val="0"/>
              </a:spcBef>
              <a:spcAft>
                <a:spcPct val="0"/>
              </a:spcAft>
              <a:defRPr b="1">
                <a:solidFill>
                  <a:schemeClr val="tx1"/>
                </a:solidFill>
                <a:latin typeface="Times New Roman" pitchFamily="18" charset="0"/>
              </a:defRPr>
            </a:lvl8pPr>
            <a:lvl9pPr marL="3886200" indent="-228600" algn="ctr" eaLnBrk="0" fontAlgn="base" hangingPunct="0">
              <a:spcBef>
                <a:spcPct val="0"/>
              </a:spcBef>
              <a:spcAft>
                <a:spcPct val="0"/>
              </a:spcAft>
              <a:defRPr b="1">
                <a:solidFill>
                  <a:schemeClr val="tx1"/>
                </a:solidFill>
                <a:latin typeface="Times New Roman" pitchFamily="18" charset="0"/>
              </a:defRPr>
            </a:lvl9pPr>
          </a:lstStyle>
          <a:p>
            <a:pPr algn="r" eaLnBrk="1" hangingPunct="1"/>
            <a:r>
              <a:rPr lang="da-DK" altLang="da-DK" sz="1600" b="0">
                <a:latin typeface="Bookman Old Style" pitchFamily="18" charset="0"/>
              </a:rPr>
              <a:t>Gasoline</a:t>
            </a:r>
          </a:p>
        </p:txBody>
      </p:sp>
      <p:sp>
        <p:nvSpPr>
          <p:cNvPr id="16" name="Text Box 15"/>
          <p:cNvSpPr txBox="1">
            <a:spLocks noChangeArrowheads="1"/>
          </p:cNvSpPr>
          <p:nvPr/>
        </p:nvSpPr>
        <p:spPr bwMode="auto">
          <a:xfrm>
            <a:off x="8367712" y="4975225"/>
            <a:ext cx="7699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algn="ctr" eaLnBrk="0" fontAlgn="base" hangingPunct="0">
              <a:spcBef>
                <a:spcPct val="0"/>
              </a:spcBef>
              <a:spcAft>
                <a:spcPct val="0"/>
              </a:spcAft>
              <a:defRPr b="1">
                <a:solidFill>
                  <a:schemeClr val="tx1"/>
                </a:solidFill>
                <a:latin typeface="Times New Roman" pitchFamily="18" charset="0"/>
              </a:defRPr>
            </a:lvl6pPr>
            <a:lvl7pPr marL="2971800" indent="-228600" algn="ctr" eaLnBrk="0" fontAlgn="base" hangingPunct="0">
              <a:spcBef>
                <a:spcPct val="0"/>
              </a:spcBef>
              <a:spcAft>
                <a:spcPct val="0"/>
              </a:spcAft>
              <a:defRPr b="1">
                <a:solidFill>
                  <a:schemeClr val="tx1"/>
                </a:solidFill>
                <a:latin typeface="Times New Roman" pitchFamily="18" charset="0"/>
              </a:defRPr>
            </a:lvl7pPr>
            <a:lvl8pPr marL="3429000" indent="-228600" algn="ctr" eaLnBrk="0" fontAlgn="base" hangingPunct="0">
              <a:spcBef>
                <a:spcPct val="0"/>
              </a:spcBef>
              <a:spcAft>
                <a:spcPct val="0"/>
              </a:spcAft>
              <a:defRPr b="1">
                <a:solidFill>
                  <a:schemeClr val="tx1"/>
                </a:solidFill>
                <a:latin typeface="Times New Roman" pitchFamily="18" charset="0"/>
              </a:defRPr>
            </a:lvl8pPr>
            <a:lvl9pPr marL="3886200" indent="-228600" algn="ctr" eaLnBrk="0" fontAlgn="base" hangingPunct="0">
              <a:spcBef>
                <a:spcPct val="0"/>
              </a:spcBef>
              <a:spcAft>
                <a:spcPct val="0"/>
              </a:spcAft>
              <a:defRPr b="1">
                <a:solidFill>
                  <a:schemeClr val="tx1"/>
                </a:solidFill>
                <a:latin typeface="Times New Roman" pitchFamily="18" charset="0"/>
              </a:defRPr>
            </a:lvl9pPr>
          </a:lstStyle>
          <a:p>
            <a:pPr algn="r" eaLnBrk="1" hangingPunct="1"/>
            <a:r>
              <a:rPr lang="da-DK" altLang="da-DK" sz="1600" b="0">
                <a:latin typeface="Bookman Old Style" pitchFamily="18" charset="0"/>
              </a:rPr>
              <a:t>Water</a:t>
            </a:r>
          </a:p>
        </p:txBody>
      </p:sp>
      <p:pic>
        <p:nvPicPr>
          <p:cNvPr id="17"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4081463"/>
            <a:ext cx="2667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75187" y="2262188"/>
            <a:ext cx="4730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A4_HT_logo_CMY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91212" y="2346325"/>
            <a:ext cx="24193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4" descr="Phillips 66"/>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r="-482" b="110"/>
          <a:stretch>
            <a:fillRect/>
          </a:stretch>
        </p:blipFill>
        <p:spPr bwMode="auto">
          <a:xfrm>
            <a:off x="8478837" y="3360738"/>
            <a:ext cx="752475"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1"/>
          <p:cNvSpPr>
            <a:spLocks noChangeArrowheads="1"/>
          </p:cNvSpPr>
          <p:nvPr/>
        </p:nvSpPr>
        <p:spPr bwMode="auto">
          <a:xfrm>
            <a:off x="376237" y="3487738"/>
            <a:ext cx="712788" cy="120015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algn="ctr" eaLnBrk="0" fontAlgn="base" hangingPunct="0">
              <a:spcBef>
                <a:spcPct val="0"/>
              </a:spcBef>
              <a:spcAft>
                <a:spcPct val="0"/>
              </a:spcAft>
              <a:defRPr b="1">
                <a:solidFill>
                  <a:schemeClr val="tx1"/>
                </a:solidFill>
                <a:latin typeface="Times New Roman" pitchFamily="18" charset="0"/>
              </a:defRPr>
            </a:lvl6pPr>
            <a:lvl7pPr marL="2971800" indent="-228600" algn="ctr" eaLnBrk="0" fontAlgn="base" hangingPunct="0">
              <a:spcBef>
                <a:spcPct val="0"/>
              </a:spcBef>
              <a:spcAft>
                <a:spcPct val="0"/>
              </a:spcAft>
              <a:defRPr b="1">
                <a:solidFill>
                  <a:schemeClr val="tx1"/>
                </a:solidFill>
                <a:latin typeface="Times New Roman" pitchFamily="18" charset="0"/>
              </a:defRPr>
            </a:lvl7pPr>
            <a:lvl8pPr marL="3429000" indent="-228600" algn="ctr" eaLnBrk="0" fontAlgn="base" hangingPunct="0">
              <a:spcBef>
                <a:spcPct val="0"/>
              </a:spcBef>
              <a:spcAft>
                <a:spcPct val="0"/>
              </a:spcAft>
              <a:defRPr b="1">
                <a:solidFill>
                  <a:schemeClr val="tx1"/>
                </a:solidFill>
                <a:latin typeface="Times New Roman" pitchFamily="18" charset="0"/>
              </a:defRPr>
            </a:lvl8pPr>
            <a:lvl9pPr marL="3886200" indent="-228600" algn="ctr" eaLnBrk="0" fontAlgn="base" hangingPunct="0">
              <a:spcBef>
                <a:spcPct val="0"/>
              </a:spcBef>
              <a:spcAft>
                <a:spcPct val="0"/>
              </a:spcAft>
              <a:defRPr b="1">
                <a:solidFill>
                  <a:schemeClr val="tx1"/>
                </a:solidFill>
                <a:latin typeface="Times New Roman" pitchFamily="18" charset="0"/>
              </a:defRPr>
            </a:lvl9pPr>
          </a:lstStyle>
          <a:p>
            <a:pPr eaLnBrk="1" hangingPunct="1"/>
            <a:endParaRPr lang="da-DK" altLang="da-DK" b="0">
              <a:latin typeface="Bookman Old Style" pitchFamily="18" charset="0"/>
            </a:endParaRPr>
          </a:p>
        </p:txBody>
      </p:sp>
      <p:sp>
        <p:nvSpPr>
          <p:cNvPr id="22" name="Rectangle 22"/>
          <p:cNvSpPr>
            <a:spLocks noChangeArrowheads="1"/>
          </p:cNvSpPr>
          <p:nvPr/>
        </p:nvSpPr>
        <p:spPr bwMode="auto">
          <a:xfrm>
            <a:off x="1241425" y="2197100"/>
            <a:ext cx="2254250" cy="325437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algn="ctr" eaLnBrk="0" fontAlgn="base" hangingPunct="0">
              <a:spcBef>
                <a:spcPct val="0"/>
              </a:spcBef>
              <a:spcAft>
                <a:spcPct val="0"/>
              </a:spcAft>
              <a:defRPr b="1">
                <a:solidFill>
                  <a:schemeClr val="tx1"/>
                </a:solidFill>
                <a:latin typeface="Times New Roman" pitchFamily="18" charset="0"/>
              </a:defRPr>
            </a:lvl6pPr>
            <a:lvl7pPr marL="2971800" indent="-228600" algn="ctr" eaLnBrk="0" fontAlgn="base" hangingPunct="0">
              <a:spcBef>
                <a:spcPct val="0"/>
              </a:spcBef>
              <a:spcAft>
                <a:spcPct val="0"/>
              </a:spcAft>
              <a:defRPr b="1">
                <a:solidFill>
                  <a:schemeClr val="tx1"/>
                </a:solidFill>
                <a:latin typeface="Times New Roman" pitchFamily="18" charset="0"/>
              </a:defRPr>
            </a:lvl7pPr>
            <a:lvl8pPr marL="3429000" indent="-228600" algn="ctr" eaLnBrk="0" fontAlgn="base" hangingPunct="0">
              <a:spcBef>
                <a:spcPct val="0"/>
              </a:spcBef>
              <a:spcAft>
                <a:spcPct val="0"/>
              </a:spcAft>
              <a:defRPr b="1">
                <a:solidFill>
                  <a:schemeClr val="tx1"/>
                </a:solidFill>
                <a:latin typeface="Times New Roman" pitchFamily="18" charset="0"/>
              </a:defRPr>
            </a:lvl8pPr>
            <a:lvl9pPr marL="3886200" indent="-228600" algn="ctr" eaLnBrk="0" fontAlgn="base" hangingPunct="0">
              <a:spcBef>
                <a:spcPct val="0"/>
              </a:spcBef>
              <a:spcAft>
                <a:spcPct val="0"/>
              </a:spcAft>
              <a:defRPr b="1">
                <a:solidFill>
                  <a:schemeClr val="tx1"/>
                </a:solidFill>
                <a:latin typeface="Times New Roman" pitchFamily="18" charset="0"/>
              </a:defRPr>
            </a:lvl9pPr>
          </a:lstStyle>
          <a:p>
            <a:pPr eaLnBrk="1" hangingPunct="1"/>
            <a:endParaRPr lang="da-DK" altLang="da-DK" b="0">
              <a:latin typeface="Bookman Old Style" pitchFamily="18" charset="0"/>
            </a:endParaRPr>
          </a:p>
        </p:txBody>
      </p:sp>
      <p:sp>
        <p:nvSpPr>
          <p:cNvPr id="23" name="Rectangle 23"/>
          <p:cNvSpPr>
            <a:spLocks noChangeArrowheads="1"/>
          </p:cNvSpPr>
          <p:nvPr/>
        </p:nvSpPr>
        <p:spPr bwMode="auto">
          <a:xfrm>
            <a:off x="4168775" y="2195513"/>
            <a:ext cx="1455737" cy="32512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algn="ctr" eaLnBrk="0" fontAlgn="base" hangingPunct="0">
              <a:spcBef>
                <a:spcPct val="0"/>
              </a:spcBef>
              <a:spcAft>
                <a:spcPct val="0"/>
              </a:spcAft>
              <a:defRPr b="1">
                <a:solidFill>
                  <a:schemeClr val="tx1"/>
                </a:solidFill>
                <a:latin typeface="Times New Roman" pitchFamily="18" charset="0"/>
              </a:defRPr>
            </a:lvl6pPr>
            <a:lvl7pPr marL="2971800" indent="-228600" algn="ctr" eaLnBrk="0" fontAlgn="base" hangingPunct="0">
              <a:spcBef>
                <a:spcPct val="0"/>
              </a:spcBef>
              <a:spcAft>
                <a:spcPct val="0"/>
              </a:spcAft>
              <a:defRPr b="1">
                <a:solidFill>
                  <a:schemeClr val="tx1"/>
                </a:solidFill>
                <a:latin typeface="Times New Roman" pitchFamily="18" charset="0"/>
              </a:defRPr>
            </a:lvl7pPr>
            <a:lvl8pPr marL="3429000" indent="-228600" algn="ctr" eaLnBrk="0" fontAlgn="base" hangingPunct="0">
              <a:spcBef>
                <a:spcPct val="0"/>
              </a:spcBef>
              <a:spcAft>
                <a:spcPct val="0"/>
              </a:spcAft>
              <a:defRPr b="1">
                <a:solidFill>
                  <a:schemeClr val="tx1"/>
                </a:solidFill>
                <a:latin typeface="Times New Roman" pitchFamily="18" charset="0"/>
              </a:defRPr>
            </a:lvl8pPr>
            <a:lvl9pPr marL="3886200" indent="-228600" algn="ctr" eaLnBrk="0" fontAlgn="base" hangingPunct="0">
              <a:spcBef>
                <a:spcPct val="0"/>
              </a:spcBef>
              <a:spcAft>
                <a:spcPct val="0"/>
              </a:spcAft>
              <a:defRPr b="1">
                <a:solidFill>
                  <a:schemeClr val="tx1"/>
                </a:solidFill>
                <a:latin typeface="Times New Roman" pitchFamily="18" charset="0"/>
              </a:defRPr>
            </a:lvl9pPr>
          </a:lstStyle>
          <a:p>
            <a:pPr eaLnBrk="1" hangingPunct="1"/>
            <a:endParaRPr lang="da-DK" altLang="da-DK" b="0">
              <a:latin typeface="Bookman Old Style" pitchFamily="18" charset="0"/>
            </a:endParaRPr>
          </a:p>
        </p:txBody>
      </p:sp>
      <p:sp>
        <p:nvSpPr>
          <p:cNvPr id="24" name="Rectangle 24"/>
          <p:cNvSpPr>
            <a:spLocks noChangeArrowheads="1"/>
          </p:cNvSpPr>
          <p:nvPr/>
        </p:nvSpPr>
        <p:spPr bwMode="auto">
          <a:xfrm>
            <a:off x="5668962" y="2200275"/>
            <a:ext cx="2774950" cy="324802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algn="ctr" eaLnBrk="0" fontAlgn="base" hangingPunct="0">
              <a:spcBef>
                <a:spcPct val="0"/>
              </a:spcBef>
              <a:spcAft>
                <a:spcPct val="0"/>
              </a:spcAft>
              <a:defRPr b="1">
                <a:solidFill>
                  <a:schemeClr val="tx1"/>
                </a:solidFill>
                <a:latin typeface="Times New Roman" pitchFamily="18" charset="0"/>
              </a:defRPr>
            </a:lvl6pPr>
            <a:lvl7pPr marL="2971800" indent="-228600" algn="ctr" eaLnBrk="0" fontAlgn="base" hangingPunct="0">
              <a:spcBef>
                <a:spcPct val="0"/>
              </a:spcBef>
              <a:spcAft>
                <a:spcPct val="0"/>
              </a:spcAft>
              <a:defRPr b="1">
                <a:solidFill>
                  <a:schemeClr val="tx1"/>
                </a:solidFill>
                <a:latin typeface="Times New Roman" pitchFamily="18" charset="0"/>
              </a:defRPr>
            </a:lvl7pPr>
            <a:lvl8pPr marL="3429000" indent="-228600" algn="ctr" eaLnBrk="0" fontAlgn="base" hangingPunct="0">
              <a:spcBef>
                <a:spcPct val="0"/>
              </a:spcBef>
              <a:spcAft>
                <a:spcPct val="0"/>
              </a:spcAft>
              <a:defRPr b="1">
                <a:solidFill>
                  <a:schemeClr val="tx1"/>
                </a:solidFill>
                <a:latin typeface="Times New Roman" pitchFamily="18" charset="0"/>
              </a:defRPr>
            </a:lvl8pPr>
            <a:lvl9pPr marL="3886200" indent="-228600" algn="ctr" eaLnBrk="0" fontAlgn="base" hangingPunct="0">
              <a:spcBef>
                <a:spcPct val="0"/>
              </a:spcBef>
              <a:spcAft>
                <a:spcPct val="0"/>
              </a:spcAft>
              <a:defRPr b="1">
                <a:solidFill>
                  <a:schemeClr val="tx1"/>
                </a:solidFill>
                <a:latin typeface="Times New Roman" pitchFamily="18" charset="0"/>
              </a:defRPr>
            </a:lvl9pPr>
          </a:lstStyle>
          <a:p>
            <a:pPr eaLnBrk="1" hangingPunct="1"/>
            <a:endParaRPr lang="da-DK" altLang="da-DK" b="0">
              <a:latin typeface="Bookman Old Style" pitchFamily="18" charset="0"/>
            </a:endParaRPr>
          </a:p>
        </p:txBody>
      </p:sp>
      <p:sp>
        <p:nvSpPr>
          <p:cNvPr id="25" name="Rectangle 25"/>
          <p:cNvSpPr>
            <a:spLocks noChangeArrowheads="1"/>
          </p:cNvSpPr>
          <p:nvPr/>
        </p:nvSpPr>
        <p:spPr bwMode="auto">
          <a:xfrm>
            <a:off x="8478837" y="3309938"/>
            <a:ext cx="815975" cy="101917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algn="ctr" eaLnBrk="0" fontAlgn="base" hangingPunct="0">
              <a:spcBef>
                <a:spcPct val="0"/>
              </a:spcBef>
              <a:spcAft>
                <a:spcPct val="0"/>
              </a:spcAft>
              <a:defRPr b="1">
                <a:solidFill>
                  <a:schemeClr val="tx1"/>
                </a:solidFill>
                <a:latin typeface="Times New Roman" pitchFamily="18" charset="0"/>
              </a:defRPr>
            </a:lvl6pPr>
            <a:lvl7pPr marL="2971800" indent="-228600" algn="ctr" eaLnBrk="0" fontAlgn="base" hangingPunct="0">
              <a:spcBef>
                <a:spcPct val="0"/>
              </a:spcBef>
              <a:spcAft>
                <a:spcPct val="0"/>
              </a:spcAft>
              <a:defRPr b="1">
                <a:solidFill>
                  <a:schemeClr val="tx1"/>
                </a:solidFill>
                <a:latin typeface="Times New Roman" pitchFamily="18" charset="0"/>
              </a:defRPr>
            </a:lvl7pPr>
            <a:lvl8pPr marL="3429000" indent="-228600" algn="ctr" eaLnBrk="0" fontAlgn="base" hangingPunct="0">
              <a:spcBef>
                <a:spcPct val="0"/>
              </a:spcBef>
              <a:spcAft>
                <a:spcPct val="0"/>
              </a:spcAft>
              <a:defRPr b="1">
                <a:solidFill>
                  <a:schemeClr val="tx1"/>
                </a:solidFill>
                <a:latin typeface="Times New Roman" pitchFamily="18" charset="0"/>
              </a:defRPr>
            </a:lvl8pPr>
            <a:lvl9pPr marL="3886200" indent="-228600" algn="ctr" eaLnBrk="0" fontAlgn="base" hangingPunct="0">
              <a:spcBef>
                <a:spcPct val="0"/>
              </a:spcBef>
              <a:spcAft>
                <a:spcPct val="0"/>
              </a:spcAft>
              <a:defRPr b="1">
                <a:solidFill>
                  <a:schemeClr val="tx1"/>
                </a:solidFill>
                <a:latin typeface="Times New Roman" pitchFamily="18" charset="0"/>
              </a:defRPr>
            </a:lvl9pPr>
          </a:lstStyle>
          <a:p>
            <a:pPr eaLnBrk="1" hangingPunct="1"/>
            <a:endParaRPr lang="da-DK" altLang="da-DK" b="0">
              <a:latin typeface="Bookman Old Style" pitchFamily="18" charset="0"/>
            </a:endParaRPr>
          </a:p>
        </p:txBody>
      </p:sp>
      <p:pic>
        <p:nvPicPr>
          <p:cNvPr id="26" name="Picture 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22687" y="4892675"/>
            <a:ext cx="2667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27"/>
          <p:cNvSpPr txBox="1">
            <a:spLocks noChangeArrowheads="1"/>
          </p:cNvSpPr>
          <p:nvPr/>
        </p:nvSpPr>
        <p:spPr bwMode="auto">
          <a:xfrm>
            <a:off x="1162050" y="1828800"/>
            <a:ext cx="1047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algn="ctr" eaLnBrk="0" fontAlgn="base" hangingPunct="0">
              <a:spcBef>
                <a:spcPct val="0"/>
              </a:spcBef>
              <a:spcAft>
                <a:spcPct val="0"/>
              </a:spcAft>
              <a:defRPr b="1">
                <a:solidFill>
                  <a:schemeClr val="tx1"/>
                </a:solidFill>
                <a:latin typeface="Times New Roman" pitchFamily="18" charset="0"/>
              </a:defRPr>
            </a:lvl6pPr>
            <a:lvl7pPr marL="2971800" indent="-228600" algn="ctr" eaLnBrk="0" fontAlgn="base" hangingPunct="0">
              <a:spcBef>
                <a:spcPct val="0"/>
              </a:spcBef>
              <a:spcAft>
                <a:spcPct val="0"/>
              </a:spcAft>
              <a:defRPr b="1">
                <a:solidFill>
                  <a:schemeClr val="tx1"/>
                </a:solidFill>
                <a:latin typeface="Times New Roman" pitchFamily="18" charset="0"/>
              </a:defRPr>
            </a:lvl7pPr>
            <a:lvl8pPr marL="3429000" indent="-228600" algn="ctr" eaLnBrk="0" fontAlgn="base" hangingPunct="0">
              <a:spcBef>
                <a:spcPct val="0"/>
              </a:spcBef>
              <a:spcAft>
                <a:spcPct val="0"/>
              </a:spcAft>
              <a:defRPr b="1">
                <a:solidFill>
                  <a:schemeClr val="tx1"/>
                </a:solidFill>
                <a:latin typeface="Times New Roman" pitchFamily="18" charset="0"/>
              </a:defRPr>
            </a:lvl8pPr>
            <a:lvl9pPr marL="3886200" indent="-228600" algn="ctr" eaLnBrk="0" fontAlgn="base" hangingPunct="0">
              <a:spcBef>
                <a:spcPct val="0"/>
              </a:spcBef>
              <a:spcAft>
                <a:spcPct val="0"/>
              </a:spcAft>
              <a:defRPr b="1">
                <a:solidFill>
                  <a:schemeClr val="tx1"/>
                </a:solidFill>
                <a:latin typeface="Times New Roman" pitchFamily="18" charset="0"/>
              </a:defRPr>
            </a:lvl9pPr>
          </a:lstStyle>
          <a:p>
            <a:pPr eaLnBrk="1" hangingPunct="1"/>
            <a:r>
              <a:rPr lang="da-DK" altLang="da-DK" b="0" dirty="0" err="1">
                <a:latin typeface="Bookman Old Style" pitchFamily="18" charset="0"/>
              </a:rPr>
              <a:t>Gasifier</a:t>
            </a:r>
            <a:endParaRPr lang="da-DK" altLang="da-DK" b="0" dirty="0">
              <a:latin typeface="Bookman Old Style" pitchFamily="18" charset="0"/>
            </a:endParaRPr>
          </a:p>
        </p:txBody>
      </p:sp>
      <p:sp>
        <p:nvSpPr>
          <p:cNvPr id="28" name="Text Box 29"/>
          <p:cNvSpPr txBox="1">
            <a:spLocks noChangeArrowheads="1"/>
          </p:cNvSpPr>
          <p:nvPr/>
        </p:nvSpPr>
        <p:spPr bwMode="auto">
          <a:xfrm>
            <a:off x="2496653" y="1840770"/>
            <a:ext cx="1211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algn="ctr" eaLnBrk="0" fontAlgn="base" hangingPunct="0">
              <a:spcBef>
                <a:spcPct val="0"/>
              </a:spcBef>
              <a:spcAft>
                <a:spcPct val="0"/>
              </a:spcAft>
              <a:defRPr b="1">
                <a:solidFill>
                  <a:schemeClr val="tx1"/>
                </a:solidFill>
                <a:latin typeface="Times New Roman" pitchFamily="18" charset="0"/>
              </a:defRPr>
            </a:lvl6pPr>
            <a:lvl7pPr marL="2971800" indent="-228600" algn="ctr" eaLnBrk="0" fontAlgn="base" hangingPunct="0">
              <a:spcBef>
                <a:spcPct val="0"/>
              </a:spcBef>
              <a:spcAft>
                <a:spcPct val="0"/>
              </a:spcAft>
              <a:defRPr b="1">
                <a:solidFill>
                  <a:schemeClr val="tx1"/>
                </a:solidFill>
                <a:latin typeface="Times New Roman" pitchFamily="18" charset="0"/>
              </a:defRPr>
            </a:lvl7pPr>
            <a:lvl8pPr marL="3429000" indent="-228600" algn="ctr" eaLnBrk="0" fontAlgn="base" hangingPunct="0">
              <a:spcBef>
                <a:spcPct val="0"/>
              </a:spcBef>
              <a:spcAft>
                <a:spcPct val="0"/>
              </a:spcAft>
              <a:defRPr b="1">
                <a:solidFill>
                  <a:schemeClr val="tx1"/>
                </a:solidFill>
                <a:latin typeface="Times New Roman" pitchFamily="18" charset="0"/>
              </a:defRPr>
            </a:lvl8pPr>
            <a:lvl9pPr marL="3886200" indent="-228600" algn="ctr" eaLnBrk="0" fontAlgn="base" hangingPunct="0">
              <a:spcBef>
                <a:spcPct val="0"/>
              </a:spcBef>
              <a:spcAft>
                <a:spcPct val="0"/>
              </a:spcAft>
              <a:defRPr b="1">
                <a:solidFill>
                  <a:schemeClr val="tx1"/>
                </a:solidFill>
                <a:latin typeface="Times New Roman" pitchFamily="18" charset="0"/>
              </a:defRPr>
            </a:lvl9pPr>
          </a:lstStyle>
          <a:p>
            <a:pPr eaLnBrk="1" hangingPunct="1"/>
            <a:r>
              <a:rPr lang="da-DK" altLang="da-DK" b="0" dirty="0" err="1">
                <a:latin typeface="Bookman Old Style" pitchFamily="18" charset="0"/>
              </a:rPr>
              <a:t>Scrubber</a:t>
            </a:r>
            <a:endParaRPr lang="da-DK" altLang="da-DK" b="0" dirty="0">
              <a:latin typeface="Bookman Old Style" pitchFamily="18" charset="0"/>
            </a:endParaRPr>
          </a:p>
        </p:txBody>
      </p:sp>
      <p:sp>
        <p:nvSpPr>
          <p:cNvPr id="29" name="Text Box 30"/>
          <p:cNvSpPr txBox="1">
            <a:spLocks noChangeArrowheads="1"/>
          </p:cNvSpPr>
          <p:nvPr/>
        </p:nvSpPr>
        <p:spPr bwMode="auto">
          <a:xfrm>
            <a:off x="4168775" y="1850947"/>
            <a:ext cx="15271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algn="ctr" eaLnBrk="0" fontAlgn="base" hangingPunct="0">
              <a:spcBef>
                <a:spcPct val="0"/>
              </a:spcBef>
              <a:spcAft>
                <a:spcPct val="0"/>
              </a:spcAft>
              <a:defRPr b="1">
                <a:solidFill>
                  <a:schemeClr val="tx1"/>
                </a:solidFill>
                <a:latin typeface="Times New Roman" pitchFamily="18" charset="0"/>
              </a:defRPr>
            </a:lvl6pPr>
            <a:lvl7pPr marL="2971800" indent="-228600" algn="ctr" eaLnBrk="0" fontAlgn="base" hangingPunct="0">
              <a:spcBef>
                <a:spcPct val="0"/>
              </a:spcBef>
              <a:spcAft>
                <a:spcPct val="0"/>
              </a:spcAft>
              <a:defRPr b="1">
                <a:solidFill>
                  <a:schemeClr val="tx1"/>
                </a:solidFill>
                <a:latin typeface="Times New Roman" pitchFamily="18" charset="0"/>
              </a:defRPr>
            </a:lvl7pPr>
            <a:lvl8pPr marL="3429000" indent="-228600" algn="ctr" eaLnBrk="0" fontAlgn="base" hangingPunct="0">
              <a:spcBef>
                <a:spcPct val="0"/>
              </a:spcBef>
              <a:spcAft>
                <a:spcPct val="0"/>
              </a:spcAft>
              <a:defRPr b="1">
                <a:solidFill>
                  <a:schemeClr val="tx1"/>
                </a:solidFill>
                <a:latin typeface="Times New Roman" pitchFamily="18" charset="0"/>
              </a:defRPr>
            </a:lvl8pPr>
            <a:lvl9pPr marL="3886200" indent="-228600" algn="ctr" eaLnBrk="0" fontAlgn="base" hangingPunct="0">
              <a:spcBef>
                <a:spcPct val="0"/>
              </a:spcBef>
              <a:spcAft>
                <a:spcPct val="0"/>
              </a:spcAft>
              <a:defRPr b="1">
                <a:solidFill>
                  <a:schemeClr val="tx1"/>
                </a:solidFill>
                <a:latin typeface="Times New Roman" pitchFamily="18" charset="0"/>
              </a:defRPr>
            </a:lvl9pPr>
          </a:lstStyle>
          <a:p>
            <a:pPr eaLnBrk="1" hangingPunct="1"/>
            <a:r>
              <a:rPr lang="da-DK" altLang="da-DK" b="0" dirty="0" err="1">
                <a:latin typeface="Bookman Old Style" pitchFamily="18" charset="0"/>
              </a:rPr>
              <a:t>Morphysorb</a:t>
            </a:r>
            <a:endParaRPr lang="da-DK" altLang="da-DK" b="0" dirty="0">
              <a:latin typeface="Bookman Old Style" pitchFamily="18" charset="0"/>
            </a:endParaRPr>
          </a:p>
        </p:txBody>
      </p:sp>
      <p:sp>
        <p:nvSpPr>
          <p:cNvPr id="30" name="Text Box 31"/>
          <p:cNvSpPr txBox="1">
            <a:spLocks noChangeArrowheads="1"/>
          </p:cNvSpPr>
          <p:nvPr/>
        </p:nvSpPr>
        <p:spPr bwMode="auto">
          <a:xfrm>
            <a:off x="6611838" y="1828800"/>
            <a:ext cx="7699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algn="ctr" eaLnBrk="0" fontAlgn="base" hangingPunct="0">
              <a:spcBef>
                <a:spcPct val="0"/>
              </a:spcBef>
              <a:spcAft>
                <a:spcPct val="0"/>
              </a:spcAft>
              <a:defRPr b="1">
                <a:solidFill>
                  <a:schemeClr val="tx1"/>
                </a:solidFill>
                <a:latin typeface="Times New Roman" pitchFamily="18" charset="0"/>
              </a:defRPr>
            </a:lvl6pPr>
            <a:lvl7pPr marL="2971800" indent="-228600" algn="ctr" eaLnBrk="0" fontAlgn="base" hangingPunct="0">
              <a:spcBef>
                <a:spcPct val="0"/>
              </a:spcBef>
              <a:spcAft>
                <a:spcPct val="0"/>
              </a:spcAft>
              <a:defRPr b="1">
                <a:solidFill>
                  <a:schemeClr val="tx1"/>
                </a:solidFill>
                <a:latin typeface="Times New Roman" pitchFamily="18" charset="0"/>
              </a:defRPr>
            </a:lvl7pPr>
            <a:lvl8pPr marL="3429000" indent="-228600" algn="ctr" eaLnBrk="0" fontAlgn="base" hangingPunct="0">
              <a:spcBef>
                <a:spcPct val="0"/>
              </a:spcBef>
              <a:spcAft>
                <a:spcPct val="0"/>
              </a:spcAft>
              <a:defRPr b="1">
                <a:solidFill>
                  <a:schemeClr val="tx1"/>
                </a:solidFill>
                <a:latin typeface="Times New Roman" pitchFamily="18" charset="0"/>
              </a:defRPr>
            </a:lvl8pPr>
            <a:lvl9pPr marL="3886200" indent="-228600" algn="ctr" eaLnBrk="0" fontAlgn="base" hangingPunct="0">
              <a:spcBef>
                <a:spcPct val="0"/>
              </a:spcBef>
              <a:spcAft>
                <a:spcPct val="0"/>
              </a:spcAft>
              <a:defRPr b="1">
                <a:solidFill>
                  <a:schemeClr val="tx1"/>
                </a:solidFill>
                <a:latin typeface="Times New Roman" pitchFamily="18" charset="0"/>
              </a:defRPr>
            </a:lvl9pPr>
          </a:lstStyle>
          <a:p>
            <a:pPr eaLnBrk="1" hangingPunct="1"/>
            <a:r>
              <a:rPr lang="da-DK" altLang="da-DK" b="0" dirty="0" err="1">
                <a:latin typeface="Bookman Old Style" pitchFamily="18" charset="0"/>
              </a:rPr>
              <a:t>Tigas</a:t>
            </a:r>
            <a:endParaRPr lang="da-DK" altLang="da-DK" b="0" dirty="0">
              <a:latin typeface="Bookman Old Style" pitchFamily="18" charset="0"/>
            </a:endParaRPr>
          </a:p>
        </p:txBody>
      </p:sp>
      <p:sp>
        <p:nvSpPr>
          <p:cNvPr id="31" name="Oval Callout 30"/>
          <p:cNvSpPr/>
          <p:nvPr/>
        </p:nvSpPr>
        <p:spPr>
          <a:xfrm>
            <a:off x="2133600" y="0"/>
            <a:ext cx="1504157" cy="55395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000"/>
              </a:spcBef>
            </a:pPr>
            <a:r>
              <a:rPr lang="da-DK" sz="2000" dirty="0" err="1" smtClean="0"/>
              <a:t>waste</a:t>
            </a:r>
            <a:endParaRPr lang="da-DK" sz="2000" dirty="0" smtClean="0"/>
          </a:p>
        </p:txBody>
      </p:sp>
    </p:spTree>
    <p:extLst>
      <p:ext uri="{BB962C8B-B14F-4D97-AF65-F5344CB8AC3E}">
        <p14:creationId xmlns:p14="http://schemas.microsoft.com/office/powerpoint/2010/main" val="365776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6512" y="4938713"/>
            <a:ext cx="1741488"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472442" y="1600200"/>
            <a:ext cx="8061958" cy="4885933"/>
          </a:xfrm>
        </p:spPr>
        <p:txBody>
          <a:bodyPr>
            <a:normAutofit fontScale="92500" lnSpcReduction="10000"/>
          </a:bodyPr>
          <a:lstStyle/>
          <a:p>
            <a:r>
              <a:rPr lang="en-US" dirty="0"/>
              <a:t>Status:</a:t>
            </a:r>
          </a:p>
          <a:p>
            <a:pPr lvl="1"/>
            <a:r>
              <a:rPr lang="en-US" dirty="0"/>
              <a:t>+1000 hours of operation</a:t>
            </a:r>
          </a:p>
          <a:p>
            <a:pPr lvl="1"/>
            <a:r>
              <a:rPr lang="en-US" dirty="0"/>
              <a:t>&gt; 2000 gallons gasoline product</a:t>
            </a:r>
          </a:p>
          <a:p>
            <a:pPr lvl="1"/>
            <a:r>
              <a:rPr lang="en-US" dirty="0"/>
              <a:t>RON = 97, MON =86</a:t>
            </a:r>
          </a:p>
          <a:p>
            <a:r>
              <a:rPr lang="en-US" dirty="0"/>
              <a:t>Independent engineer approval: October 2013</a:t>
            </a:r>
          </a:p>
          <a:p>
            <a:r>
              <a:rPr lang="en-US" dirty="0"/>
              <a:t>Engine Emissions Testing </a:t>
            </a:r>
          </a:p>
          <a:p>
            <a:pPr lvl="1"/>
            <a:r>
              <a:rPr lang="en-US" dirty="0"/>
              <a:t>Toxicology review of gasoline components approved by Phillips66</a:t>
            </a:r>
          </a:p>
          <a:p>
            <a:r>
              <a:rPr lang="en-US" dirty="0"/>
              <a:t>Gasoline testing </a:t>
            </a:r>
            <a:r>
              <a:rPr lang="en-US" dirty="0" err="1"/>
              <a:t>af</a:t>
            </a:r>
            <a:r>
              <a:rPr lang="en-US" dirty="0"/>
              <a:t> </a:t>
            </a:r>
            <a:r>
              <a:rPr lang="en-US" dirty="0" err="1"/>
              <a:t>SwRI</a:t>
            </a:r>
            <a:r>
              <a:rPr lang="en-US" dirty="0"/>
              <a:t>:</a:t>
            </a:r>
          </a:p>
          <a:p>
            <a:pPr lvl="1"/>
            <a:r>
              <a:rPr lang="en-US" dirty="0"/>
              <a:t>80/20 blend found to be ” substantially similar” to conventional </a:t>
            </a:r>
            <a:r>
              <a:rPr lang="en-US" dirty="0" smtClean="0"/>
              <a:t>gasoline</a:t>
            </a:r>
          </a:p>
          <a:p>
            <a:r>
              <a:rPr lang="en-US" dirty="0" smtClean="0"/>
              <a:t>NACE </a:t>
            </a:r>
            <a:r>
              <a:rPr lang="en-US" dirty="0" smtClean="0"/>
              <a:t>TM01-72 corrosion </a:t>
            </a:r>
            <a:r>
              <a:rPr lang="en-US" dirty="0" smtClean="0"/>
              <a:t>test by </a:t>
            </a:r>
            <a:r>
              <a:rPr lang="en-US" dirty="0" err="1" smtClean="0"/>
              <a:t>Innospec</a:t>
            </a:r>
            <a:r>
              <a:rPr lang="en-US" dirty="0" smtClean="0"/>
              <a:t> Fuel Specialties</a:t>
            </a:r>
            <a:endParaRPr lang="en-US" dirty="0"/>
          </a:p>
          <a:p>
            <a:r>
              <a:rPr lang="en-US" dirty="0"/>
              <a:t>Fleet </a:t>
            </a:r>
            <a:r>
              <a:rPr lang="en-US" dirty="0" smtClean="0"/>
              <a:t>Testing</a:t>
            </a:r>
          </a:p>
          <a:p>
            <a:pPr lvl="1"/>
            <a:r>
              <a:rPr lang="en-US" dirty="0"/>
              <a:t>75,000 mi using EPA SRC</a:t>
            </a:r>
          </a:p>
          <a:p>
            <a:pPr lvl="1"/>
            <a:r>
              <a:rPr lang="en-US" dirty="0" smtClean="0"/>
              <a:t>2 </a:t>
            </a:r>
            <a:r>
              <a:rPr lang="en-US" dirty="0"/>
              <a:t>Camry’s (2.5 L PFI), </a:t>
            </a:r>
          </a:p>
          <a:p>
            <a:pPr lvl="1"/>
            <a:r>
              <a:rPr lang="en-US" dirty="0"/>
              <a:t>2 Corollas (1.8 L PFI)</a:t>
            </a:r>
          </a:p>
          <a:p>
            <a:pPr lvl="1"/>
            <a:r>
              <a:rPr lang="en-US" dirty="0"/>
              <a:t>2 F-150’s (3.5 L V6 </a:t>
            </a:r>
            <a:r>
              <a:rPr lang="en-US" dirty="0" err="1"/>
              <a:t>EcoBoost</a:t>
            </a:r>
            <a:r>
              <a:rPr lang="en-US" dirty="0"/>
              <a:t>®), </a:t>
            </a:r>
          </a:p>
          <a:p>
            <a:pPr lvl="1"/>
            <a:r>
              <a:rPr lang="en-US" dirty="0"/>
              <a:t>2 Fusion’s (1.5 L </a:t>
            </a:r>
            <a:r>
              <a:rPr lang="en-US" dirty="0" err="1"/>
              <a:t>EcoBoost</a:t>
            </a:r>
            <a:r>
              <a:rPr lang="en-US" dirty="0" smtClean="0"/>
              <a:t>®)</a:t>
            </a:r>
          </a:p>
        </p:txBody>
      </p:sp>
      <p:sp>
        <p:nvSpPr>
          <p:cNvPr id="2" name="Title 1"/>
          <p:cNvSpPr>
            <a:spLocks noGrp="1"/>
          </p:cNvSpPr>
          <p:nvPr>
            <p:ph type="title"/>
          </p:nvPr>
        </p:nvSpPr>
        <p:spPr/>
        <p:txBody>
          <a:bodyPr/>
          <a:lstStyle/>
          <a:p>
            <a:r>
              <a:rPr lang="en-US" dirty="0"/>
              <a:t>Case 4: Wood 2 Gasoline pilot at GTI in Chicago</a:t>
            </a:r>
            <a:endParaRPr lang="da-DK" dirty="0"/>
          </a:p>
        </p:txBody>
      </p:sp>
      <p:sp>
        <p:nvSpPr>
          <p:cNvPr id="3" name="Text Placeholder 2"/>
          <p:cNvSpPr>
            <a:spLocks noGrp="1"/>
          </p:cNvSpPr>
          <p:nvPr>
            <p:ph type="body" sz="quarter" idx="13"/>
          </p:nvPr>
        </p:nvSpPr>
        <p:spPr/>
        <p:txBody>
          <a:bodyPr/>
          <a:lstStyle/>
          <a:p>
            <a:r>
              <a:rPr lang="en-US" dirty="0" smtClean="0"/>
              <a:t>Wood2Gasoline achievements</a:t>
            </a:r>
            <a:endParaRPr lang="en-US" dirty="0"/>
          </a:p>
        </p:txBody>
      </p:sp>
      <p:sp>
        <p:nvSpPr>
          <p:cNvPr id="5" name="Slide Number Placeholder 4"/>
          <p:cNvSpPr>
            <a:spLocks noGrp="1"/>
          </p:cNvSpPr>
          <p:nvPr>
            <p:ph type="sldNum" sz="quarter" idx="16"/>
          </p:nvPr>
        </p:nvSpPr>
        <p:spPr/>
        <p:txBody>
          <a:bodyPr/>
          <a:lstStyle/>
          <a:p>
            <a:fld id="{DCA931C7-2632-4107-A17A-318EC147D1B5}" type="slidenum">
              <a:rPr lang="en-GB" smtClean="0"/>
              <a:pPr/>
              <a:t>19</a:t>
            </a:fld>
            <a:endParaRPr lang="en-GB" dirty="0"/>
          </a:p>
        </p:txBody>
      </p:sp>
      <p:pic>
        <p:nvPicPr>
          <p:cNvPr id="6" name="Picture 3" descr="First TIGAS gaso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8819357" y="704542"/>
            <a:ext cx="2502640" cy="3334058"/>
          </a:xfrm>
          <a:prstGeom prst="rect">
            <a:avLst/>
          </a:prstGeom>
        </p:spPr>
      </p:pic>
      <p:pic>
        <p:nvPicPr>
          <p:cNvPr id="7" name="Picture 2" descr="\\brtna01b\WalstRM\My Documents\Data - EEF175\DOE Biomas to Gasoline\COP Commitments\EPA Fuel Registration\Engine Emissions Test\SwRI Pictures\Test Cell Left Sid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4777119"/>
            <a:ext cx="2404492" cy="1623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brtna01b\WalstRM\My Documents\Data - EEF175\DOE Biomas to Gasoline\COP Commitments\EPA Fuel Registration\Fleet Test\TRC\TRC Photos\7.5 Mile Test Track (536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8819356" y="4191000"/>
            <a:ext cx="2502641" cy="20796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26944">
            <a:off x="6365952" y="1117642"/>
            <a:ext cx="1787527" cy="213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type="none" w="lg" len="lg"/>
              </a14:hiddenLine>
            </a:ext>
          </a:extLst>
        </p:spPr>
      </p:pic>
    </p:spTree>
    <p:extLst>
      <p:ext uri="{BB962C8B-B14F-4D97-AF65-F5344CB8AC3E}">
        <p14:creationId xmlns:p14="http://schemas.microsoft.com/office/powerpoint/2010/main" val="363547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1000"/>
                                        <p:tgtEl>
                                          <p:spTgt spid="4">
                                            <p:txEl>
                                              <p:pRg st="5" end="5"/>
                                            </p:txEl>
                                          </p:spTgt>
                                        </p:tgtEl>
                                      </p:cBhvr>
                                    </p:animEffect>
                                    <p:anim calcmode="lin" valueType="num">
                                      <p:cBhvr>
                                        <p:cTn id="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6" end="6"/>
                                            </p:txEl>
                                          </p:spTgt>
                                        </p:tgtEl>
                                        <p:attrNameLst>
                                          <p:attrName>style.visibility</p:attrName>
                                        </p:attrNameLst>
                                      </p:cBhvr>
                                      <p:to>
                                        <p:strVal val="visible"/>
                                      </p:to>
                                    </p:set>
                                    <p:animEffect transition="in" filter="fade">
                                      <p:cBhvr>
                                        <p:cTn id="12" dur="1000"/>
                                        <p:tgtEl>
                                          <p:spTgt spid="4">
                                            <p:txEl>
                                              <p:pRg st="6" end="6"/>
                                            </p:txEl>
                                          </p:spTgt>
                                        </p:tgtEl>
                                      </p:cBhvr>
                                    </p:animEffect>
                                    <p:anim calcmode="lin" valueType="num">
                                      <p:cBhvr>
                                        <p:cTn id="1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6" end="6"/>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animEffect transition="in" filter="fade">
                                      <p:cBhvr>
                                        <p:cTn id="17" dur="1000"/>
                                        <p:tgtEl>
                                          <p:spTgt spid="4">
                                            <p:txEl>
                                              <p:pRg st="7" end="7"/>
                                            </p:txEl>
                                          </p:spTgt>
                                        </p:tgtEl>
                                      </p:cBhvr>
                                    </p:animEffect>
                                    <p:anim calcmode="lin" valueType="num">
                                      <p:cBhvr>
                                        <p:cTn id="18"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7" end="7"/>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fade">
                                      <p:cBhvr>
                                        <p:cTn id="22" dur="1000"/>
                                        <p:tgtEl>
                                          <p:spTgt spid="4">
                                            <p:txEl>
                                              <p:pRg st="8" end="8"/>
                                            </p:txEl>
                                          </p:spTgt>
                                        </p:tgtEl>
                                      </p:cBhvr>
                                    </p:animEffect>
                                    <p:anim calcmode="lin" valueType="num">
                                      <p:cBhvr>
                                        <p:cTn id="23"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8" end="8"/>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animEffect transition="in" filter="fade">
                                      <p:cBhvr>
                                        <p:cTn id="27" dur="1000"/>
                                        <p:tgtEl>
                                          <p:spTgt spid="4">
                                            <p:txEl>
                                              <p:pRg st="9" end="9"/>
                                            </p:txEl>
                                          </p:spTgt>
                                        </p:tgtEl>
                                      </p:cBhvr>
                                    </p:animEffect>
                                    <p:anim calcmode="lin" valueType="num">
                                      <p:cBhvr>
                                        <p:cTn id="28"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10" end="10"/>
                                            </p:txEl>
                                          </p:spTgt>
                                        </p:tgtEl>
                                        <p:attrNameLst>
                                          <p:attrName>style.visibility</p:attrName>
                                        </p:attrNameLst>
                                      </p:cBhvr>
                                      <p:to>
                                        <p:strVal val="visible"/>
                                      </p:to>
                                    </p:set>
                                    <p:animEffect transition="in" filter="fade">
                                      <p:cBhvr>
                                        <p:cTn id="38" dur="1000"/>
                                        <p:tgtEl>
                                          <p:spTgt spid="4">
                                            <p:txEl>
                                              <p:pRg st="10" end="10"/>
                                            </p:txEl>
                                          </p:spTgt>
                                        </p:tgtEl>
                                      </p:cBhvr>
                                    </p:animEffect>
                                    <p:anim calcmode="lin" valueType="num">
                                      <p:cBhvr>
                                        <p:cTn id="39"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
                                            <p:txEl>
                                              <p:pRg st="11" end="11"/>
                                            </p:txEl>
                                          </p:spTgt>
                                        </p:tgtEl>
                                        <p:attrNameLst>
                                          <p:attrName>style.visibility</p:attrName>
                                        </p:attrNameLst>
                                      </p:cBhvr>
                                      <p:to>
                                        <p:strVal val="visible"/>
                                      </p:to>
                                    </p:set>
                                    <p:animEffect transition="in" filter="fade">
                                      <p:cBhvr>
                                        <p:cTn id="45" dur="1000"/>
                                        <p:tgtEl>
                                          <p:spTgt spid="4">
                                            <p:txEl>
                                              <p:pRg st="11" end="11"/>
                                            </p:txEl>
                                          </p:spTgt>
                                        </p:tgtEl>
                                      </p:cBhvr>
                                    </p:animEffect>
                                    <p:anim calcmode="lin" valueType="num">
                                      <p:cBhvr>
                                        <p:cTn id="46"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11" end="11"/>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4">
                                            <p:txEl>
                                              <p:pRg st="12" end="12"/>
                                            </p:txEl>
                                          </p:spTgt>
                                        </p:tgtEl>
                                        <p:attrNameLst>
                                          <p:attrName>style.visibility</p:attrName>
                                        </p:attrNameLst>
                                      </p:cBhvr>
                                      <p:to>
                                        <p:strVal val="visible"/>
                                      </p:to>
                                    </p:set>
                                    <p:animEffect transition="in" filter="fade">
                                      <p:cBhvr>
                                        <p:cTn id="50" dur="1000"/>
                                        <p:tgtEl>
                                          <p:spTgt spid="4">
                                            <p:txEl>
                                              <p:pRg st="12" end="12"/>
                                            </p:txEl>
                                          </p:spTgt>
                                        </p:tgtEl>
                                      </p:cBhvr>
                                    </p:animEffect>
                                    <p:anim calcmode="lin" valueType="num">
                                      <p:cBhvr>
                                        <p:cTn id="51"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52" dur="1000" fill="hold"/>
                                        <p:tgtEl>
                                          <p:spTgt spid="4">
                                            <p:txEl>
                                              <p:pRg st="12" end="12"/>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
                                            <p:txEl>
                                              <p:pRg st="13" end="13"/>
                                            </p:txEl>
                                          </p:spTgt>
                                        </p:tgtEl>
                                        <p:attrNameLst>
                                          <p:attrName>style.visibility</p:attrName>
                                        </p:attrNameLst>
                                      </p:cBhvr>
                                      <p:to>
                                        <p:strVal val="visible"/>
                                      </p:to>
                                    </p:set>
                                    <p:animEffect transition="in" filter="fade">
                                      <p:cBhvr>
                                        <p:cTn id="55" dur="1000"/>
                                        <p:tgtEl>
                                          <p:spTgt spid="4">
                                            <p:txEl>
                                              <p:pRg st="13" end="13"/>
                                            </p:txEl>
                                          </p:spTgt>
                                        </p:tgtEl>
                                      </p:cBhvr>
                                    </p:animEffect>
                                    <p:anim calcmode="lin" valueType="num">
                                      <p:cBhvr>
                                        <p:cTn id="56" dur="1000" fill="hold"/>
                                        <p:tgtEl>
                                          <p:spTgt spid="4">
                                            <p:txEl>
                                              <p:pRg st="13" end="13"/>
                                            </p:txEl>
                                          </p:spTgt>
                                        </p:tgtEl>
                                        <p:attrNameLst>
                                          <p:attrName>ppt_x</p:attrName>
                                        </p:attrNameLst>
                                      </p:cBhvr>
                                      <p:tavLst>
                                        <p:tav tm="0">
                                          <p:val>
                                            <p:strVal val="#ppt_x"/>
                                          </p:val>
                                        </p:tav>
                                        <p:tav tm="100000">
                                          <p:val>
                                            <p:strVal val="#ppt_x"/>
                                          </p:val>
                                        </p:tav>
                                      </p:tavLst>
                                    </p:anim>
                                    <p:anim calcmode="lin" valueType="num">
                                      <p:cBhvr>
                                        <p:cTn id="57" dur="1000" fill="hold"/>
                                        <p:tgtEl>
                                          <p:spTgt spid="4">
                                            <p:txEl>
                                              <p:pRg st="13" end="13"/>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4">
                                            <p:txEl>
                                              <p:pRg st="14" end="14"/>
                                            </p:txEl>
                                          </p:spTgt>
                                        </p:tgtEl>
                                        <p:attrNameLst>
                                          <p:attrName>style.visibility</p:attrName>
                                        </p:attrNameLst>
                                      </p:cBhvr>
                                      <p:to>
                                        <p:strVal val="visible"/>
                                      </p:to>
                                    </p:set>
                                    <p:animEffect transition="in" filter="fade">
                                      <p:cBhvr>
                                        <p:cTn id="60" dur="1000"/>
                                        <p:tgtEl>
                                          <p:spTgt spid="4">
                                            <p:txEl>
                                              <p:pRg st="14" end="14"/>
                                            </p:txEl>
                                          </p:spTgt>
                                        </p:tgtEl>
                                      </p:cBhvr>
                                    </p:animEffect>
                                    <p:anim calcmode="lin" valueType="num">
                                      <p:cBhvr>
                                        <p:cTn id="61" dur="1000" fill="hold"/>
                                        <p:tgtEl>
                                          <p:spTgt spid="4">
                                            <p:txEl>
                                              <p:pRg st="14" end="14"/>
                                            </p:txEl>
                                          </p:spTgt>
                                        </p:tgtEl>
                                        <p:attrNameLst>
                                          <p:attrName>ppt_x</p:attrName>
                                        </p:attrNameLst>
                                      </p:cBhvr>
                                      <p:tavLst>
                                        <p:tav tm="0">
                                          <p:val>
                                            <p:strVal val="#ppt_x"/>
                                          </p:val>
                                        </p:tav>
                                        <p:tav tm="100000">
                                          <p:val>
                                            <p:strVal val="#ppt_x"/>
                                          </p:val>
                                        </p:tav>
                                      </p:tavLst>
                                    </p:anim>
                                    <p:anim calcmode="lin" valueType="num">
                                      <p:cBhvr>
                                        <p:cTn id="62" dur="1000" fill="hold"/>
                                        <p:tgtEl>
                                          <p:spTgt spid="4">
                                            <p:txEl>
                                              <p:pRg st="14" end="14"/>
                                            </p:txEl>
                                          </p:spTgt>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4">
                                            <p:txEl>
                                              <p:pRg st="15" end="15"/>
                                            </p:txEl>
                                          </p:spTgt>
                                        </p:tgtEl>
                                        <p:attrNameLst>
                                          <p:attrName>style.visibility</p:attrName>
                                        </p:attrNameLst>
                                      </p:cBhvr>
                                      <p:to>
                                        <p:strVal val="visible"/>
                                      </p:to>
                                    </p:set>
                                    <p:animEffect transition="in" filter="fade">
                                      <p:cBhvr>
                                        <p:cTn id="65" dur="1000"/>
                                        <p:tgtEl>
                                          <p:spTgt spid="4">
                                            <p:txEl>
                                              <p:pRg st="15" end="15"/>
                                            </p:txEl>
                                          </p:spTgt>
                                        </p:tgtEl>
                                      </p:cBhvr>
                                    </p:animEffect>
                                    <p:anim calcmode="lin" valueType="num">
                                      <p:cBhvr>
                                        <p:cTn id="66" dur="1000" fill="hold"/>
                                        <p:tgtEl>
                                          <p:spTgt spid="4">
                                            <p:txEl>
                                              <p:pRg st="15" end="15"/>
                                            </p:txEl>
                                          </p:spTgt>
                                        </p:tgtEl>
                                        <p:attrNameLst>
                                          <p:attrName>ppt_x</p:attrName>
                                        </p:attrNameLst>
                                      </p:cBhvr>
                                      <p:tavLst>
                                        <p:tav tm="0">
                                          <p:val>
                                            <p:strVal val="#ppt_x"/>
                                          </p:val>
                                        </p:tav>
                                        <p:tav tm="100000">
                                          <p:val>
                                            <p:strVal val="#ppt_x"/>
                                          </p:val>
                                        </p:tav>
                                      </p:tavLst>
                                    </p:anim>
                                    <p:anim calcmode="lin" valueType="num">
                                      <p:cBhvr>
                                        <p:cTn id="67" dur="1000" fill="hold"/>
                                        <p:tgtEl>
                                          <p:spTgt spid="4">
                                            <p:txEl>
                                              <p:pRg st="15" end="15"/>
                                            </p:txEl>
                                          </p:spTgt>
                                        </p:tgtEl>
                                        <p:attrNameLst>
                                          <p:attrName>ppt_y</p:attrName>
                                        </p:attrNameLst>
                                      </p:cBhvr>
                                      <p:tavLst>
                                        <p:tav tm="0">
                                          <p:val>
                                            <p:strVal val="#ppt_y+.1"/>
                                          </p:val>
                                        </p:tav>
                                        <p:tav tm="100000">
                                          <p:val>
                                            <p:strVal val="#ppt_y"/>
                                          </p:val>
                                        </p:tav>
                                      </p:tavLst>
                                    </p:anim>
                                  </p:childTnLst>
                                </p:cTn>
                              </p:par>
                            </p:childTnLst>
                          </p:cTn>
                        </p:par>
                        <p:par>
                          <p:cTn id="68" fill="hold">
                            <p:stCondLst>
                              <p:cond delay="1000"/>
                            </p:stCondLst>
                            <p:childTnLst>
                              <p:par>
                                <p:cTn id="69" presetID="10" presetClass="entr" presetSubtype="0" fill="hold" nodeType="after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500"/>
                                        <p:tgtEl>
                                          <p:spTgt spid="8"/>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10"/>
                                        </p:tgtEl>
                                        <p:attrNameLst>
                                          <p:attrName>style.visibility</p:attrName>
                                        </p:attrNameLst>
                                      </p:cBhvr>
                                      <p:to>
                                        <p:strVal val="visible"/>
                                      </p:to>
                                    </p:set>
                                    <p:anim calcmode="lin" valueType="num">
                                      <p:cBhvr>
                                        <p:cTn id="76" dur="500" fill="hold"/>
                                        <p:tgtEl>
                                          <p:spTgt spid="10"/>
                                        </p:tgtEl>
                                        <p:attrNameLst>
                                          <p:attrName>ppt_w</p:attrName>
                                        </p:attrNameLst>
                                      </p:cBhvr>
                                      <p:tavLst>
                                        <p:tav tm="0">
                                          <p:val>
                                            <p:fltVal val="0"/>
                                          </p:val>
                                        </p:tav>
                                        <p:tav tm="100000">
                                          <p:val>
                                            <p:strVal val="#ppt_w"/>
                                          </p:val>
                                        </p:tav>
                                      </p:tavLst>
                                    </p:anim>
                                    <p:anim calcmode="lin" valueType="num">
                                      <p:cBhvr>
                                        <p:cTn id="77" dur="500" fill="hold"/>
                                        <p:tgtEl>
                                          <p:spTgt spid="10"/>
                                        </p:tgtEl>
                                        <p:attrNameLst>
                                          <p:attrName>ppt_h</p:attrName>
                                        </p:attrNameLst>
                                      </p:cBhvr>
                                      <p:tavLst>
                                        <p:tav tm="0">
                                          <p:val>
                                            <p:fltVal val="0"/>
                                          </p:val>
                                        </p:tav>
                                        <p:tav tm="100000">
                                          <p:val>
                                            <p:strVal val="#ppt_h"/>
                                          </p:val>
                                        </p:tav>
                                      </p:tavLst>
                                    </p:anim>
                                    <p:animEffect transition="in" filter="fade">
                                      <p:cBhvr>
                                        <p:cTn id="7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Haldor Topsoe</a:t>
            </a:r>
          </a:p>
        </p:txBody>
      </p:sp>
      <p:sp>
        <p:nvSpPr>
          <p:cNvPr id="4" name="Content Placeholder 3"/>
          <p:cNvSpPr>
            <a:spLocks noGrp="1"/>
          </p:cNvSpPr>
          <p:nvPr>
            <p:ph idx="1"/>
          </p:nvPr>
        </p:nvSpPr>
        <p:spPr>
          <a:xfrm>
            <a:off x="472442" y="1917700"/>
            <a:ext cx="5204458" cy="4277360"/>
          </a:xfrm>
        </p:spPr>
        <p:txBody>
          <a:bodyPr>
            <a:normAutofit/>
          </a:bodyPr>
          <a:lstStyle/>
          <a:p>
            <a:r>
              <a:rPr lang="da-DK" sz="1800" dirty="0" smtClean="0"/>
              <a:t>Established in 1940 by Dr. Haldor Topsøe.</a:t>
            </a:r>
          </a:p>
          <a:p>
            <a:r>
              <a:rPr lang="da-DK" sz="1800" dirty="0" smtClean="0"/>
              <a:t>Private 100% family owned company.</a:t>
            </a:r>
          </a:p>
          <a:p>
            <a:r>
              <a:rPr lang="da-DK" sz="1800" dirty="0" smtClean="0"/>
              <a:t>Market leader in heterogeneous catalysis and surface science for over 70 years.</a:t>
            </a:r>
          </a:p>
          <a:p>
            <a:r>
              <a:rPr lang="da-DK" sz="1800" dirty="0" smtClean="0"/>
              <a:t>2,800 employees in 11 countries across five continents.</a:t>
            </a:r>
          </a:p>
          <a:p>
            <a:r>
              <a:rPr lang="da-DK" sz="1800" dirty="0" smtClean="0"/>
              <a:t>Headquarters in Lyngby, Denmark. </a:t>
            </a:r>
          </a:p>
          <a:p>
            <a:r>
              <a:rPr lang="da-DK" sz="1800" dirty="0" smtClean="0"/>
              <a:t>Production in Frederikssund, Denmark, and Houston, USA.</a:t>
            </a:r>
          </a:p>
          <a:p>
            <a:r>
              <a:rPr lang="da-DK" sz="1800" dirty="0" smtClean="0"/>
              <a:t>New plants to open in Tianjin, China, and </a:t>
            </a:r>
            <a:r>
              <a:rPr lang="da-DK" sz="1800" dirty="0" err="1" smtClean="0"/>
              <a:t>Joinville</a:t>
            </a:r>
            <a:r>
              <a:rPr lang="da-DK" sz="1800" dirty="0" smtClean="0"/>
              <a:t>, </a:t>
            </a:r>
            <a:r>
              <a:rPr lang="da-DK" sz="1800" dirty="0" err="1" smtClean="0"/>
              <a:t>Brazil</a:t>
            </a:r>
            <a:r>
              <a:rPr lang="da-DK" sz="1800" dirty="0" smtClean="0"/>
              <a:t> in 2015.</a:t>
            </a:r>
          </a:p>
          <a:p>
            <a:r>
              <a:rPr lang="da-DK" sz="1800" dirty="0" smtClean="0"/>
              <a:t>Spend more than 10% of revenue on R&amp;D.</a:t>
            </a:r>
          </a:p>
          <a:p>
            <a:endParaRPr lang="da-DK" sz="1800" dirty="0"/>
          </a:p>
        </p:txBody>
      </p:sp>
      <p:sp>
        <p:nvSpPr>
          <p:cNvPr id="5" name="Text Placeholder 4"/>
          <p:cNvSpPr>
            <a:spLocks noGrp="1"/>
          </p:cNvSpPr>
          <p:nvPr>
            <p:ph type="body" sz="quarter" idx="17"/>
          </p:nvPr>
        </p:nvSpPr>
        <p:spPr>
          <a:xfrm>
            <a:off x="9860281" y="3048000"/>
            <a:ext cx="1859278" cy="2282158"/>
          </a:xfrm>
        </p:spPr>
        <p:txBody>
          <a:bodyPr>
            <a:normAutofit/>
          </a:bodyPr>
          <a:lstStyle/>
          <a:p>
            <a:endParaRPr lang="da-DK" sz="1600" i="0" dirty="0" smtClean="0"/>
          </a:p>
          <a:p>
            <a:r>
              <a:rPr lang="da-DK" sz="1600" i="0" dirty="0" smtClean="0"/>
              <a:t>2013 </a:t>
            </a:r>
            <a:r>
              <a:rPr lang="da-DK" sz="1600" i="0" dirty="0"/>
              <a:t>revenue    DKK 5,348m      </a:t>
            </a:r>
            <a:r>
              <a:rPr lang="da-DK" sz="1600" i="0" dirty="0" smtClean="0"/>
              <a:t>     (~ </a:t>
            </a:r>
            <a:r>
              <a:rPr lang="da-DK" sz="1600" i="0" dirty="0"/>
              <a:t>USD 1b)</a:t>
            </a:r>
          </a:p>
          <a:p>
            <a:endParaRPr lang="da-DK" sz="1600" i="0" dirty="0" smtClean="0"/>
          </a:p>
          <a:p>
            <a:r>
              <a:rPr lang="da-DK" sz="1600" i="0" dirty="0" smtClean="0"/>
              <a:t>2013 </a:t>
            </a:r>
            <a:r>
              <a:rPr lang="da-DK" sz="1600" i="0" dirty="0"/>
              <a:t>operating profit DKK 701m      </a:t>
            </a:r>
            <a:r>
              <a:rPr lang="da-DK" sz="1600" i="0" dirty="0" smtClean="0"/>
              <a:t>        (</a:t>
            </a:r>
            <a:r>
              <a:rPr lang="da-DK" sz="1600" i="0" dirty="0"/>
              <a:t>~ USD 130m)</a:t>
            </a:r>
          </a:p>
          <a:p>
            <a:endParaRPr lang="da-DK" sz="1600" i="0" dirty="0"/>
          </a:p>
        </p:txBody>
      </p:sp>
      <p:sp>
        <p:nvSpPr>
          <p:cNvPr id="3" name="Text Placeholder 2"/>
          <p:cNvSpPr>
            <a:spLocks noGrp="1"/>
          </p:cNvSpPr>
          <p:nvPr>
            <p:ph type="body" sz="quarter" idx="13"/>
          </p:nvPr>
        </p:nvSpPr>
        <p:spPr/>
        <p:txBody>
          <a:bodyPr/>
          <a:lstStyle/>
          <a:p>
            <a:r>
              <a:rPr lang="da-DK" dirty="0" smtClean="0"/>
              <a:t>In brief</a:t>
            </a:r>
            <a:endParaRPr lang="da-DK" dirty="0"/>
          </a:p>
        </p:txBody>
      </p:sp>
      <p:sp>
        <p:nvSpPr>
          <p:cNvPr id="7" name="Slide Number Placeholder 6"/>
          <p:cNvSpPr>
            <a:spLocks noGrp="1"/>
          </p:cNvSpPr>
          <p:nvPr>
            <p:ph type="sldNum" sz="quarter" idx="20"/>
          </p:nvPr>
        </p:nvSpPr>
        <p:spPr/>
        <p:txBody>
          <a:bodyPr/>
          <a:lstStyle/>
          <a:p>
            <a:fld id="{DCA931C7-2632-4107-A17A-318EC147D1B5}" type="slidenum">
              <a:rPr lang="en-GB" smtClean="0"/>
              <a:pPr/>
              <a:t>2</a:t>
            </a:fld>
            <a:endParaRPr lang="en-GB"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762000"/>
            <a:ext cx="2709430" cy="3132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47273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4: Wood 2 Gasoline pilot at GTI in Chicago</a:t>
            </a:r>
            <a:endParaRPr lang="da-DK" dirty="0"/>
          </a:p>
        </p:txBody>
      </p:sp>
      <p:sp>
        <p:nvSpPr>
          <p:cNvPr id="3" name="Text Placeholder 2"/>
          <p:cNvSpPr>
            <a:spLocks noGrp="1"/>
          </p:cNvSpPr>
          <p:nvPr>
            <p:ph type="body" sz="quarter" idx="13"/>
          </p:nvPr>
        </p:nvSpPr>
        <p:spPr/>
        <p:txBody>
          <a:bodyPr/>
          <a:lstStyle/>
          <a:p>
            <a:r>
              <a:rPr lang="en-US" dirty="0" smtClean="0"/>
              <a:t>Comparison to conventional gasoline and plant efficiency</a:t>
            </a:r>
            <a:endParaRPr lang="en-US" dirty="0"/>
          </a:p>
        </p:txBody>
      </p:sp>
      <p:sp>
        <p:nvSpPr>
          <p:cNvPr id="4" name="Content Placeholder 3"/>
          <p:cNvSpPr>
            <a:spLocks noGrp="1"/>
          </p:cNvSpPr>
          <p:nvPr>
            <p:ph idx="1"/>
          </p:nvPr>
        </p:nvSpPr>
        <p:spPr>
          <a:xfrm>
            <a:off x="457200" y="2057400"/>
            <a:ext cx="4328158" cy="4099563"/>
          </a:xfrm>
        </p:spPr>
        <p:txBody>
          <a:bodyPr/>
          <a:lstStyle/>
          <a:p>
            <a:r>
              <a:rPr lang="en-US" dirty="0" smtClean="0"/>
              <a:t>Energy efficiency:</a:t>
            </a:r>
          </a:p>
          <a:p>
            <a:pPr lvl="1"/>
            <a:r>
              <a:rPr lang="en-US" dirty="0" smtClean="0"/>
              <a:t>45% input energy (biomass) converted to final products(gasoline + LPG)</a:t>
            </a:r>
          </a:p>
          <a:p>
            <a:pPr lvl="1"/>
            <a:endParaRPr lang="en-US" dirty="0" smtClean="0"/>
          </a:p>
          <a:p>
            <a:pPr lvl="1"/>
            <a:r>
              <a:rPr lang="en-US" dirty="0" smtClean="0"/>
              <a:t>State of the art GTL plant </a:t>
            </a:r>
            <a:r>
              <a:rPr lang="en-US" dirty="0" smtClean="0"/>
              <a:t>&gt;90</a:t>
            </a:r>
            <a:r>
              <a:rPr lang="en-US" dirty="0" smtClean="0"/>
              <a:t>%</a:t>
            </a:r>
          </a:p>
          <a:p>
            <a:endParaRPr lang="en-US" dirty="0" smtClean="0"/>
          </a:p>
          <a:p>
            <a:r>
              <a:rPr lang="en-US" dirty="0" smtClean="0"/>
              <a:t>Carbon efficiency</a:t>
            </a:r>
          </a:p>
          <a:p>
            <a:pPr lvl="1"/>
            <a:r>
              <a:rPr lang="en-US" dirty="0" smtClean="0"/>
              <a:t>32% input carbon (biomass) converted into final product (gasoline + LPG)</a:t>
            </a:r>
          </a:p>
          <a:p>
            <a:pPr lvl="1"/>
            <a:endParaRPr lang="en-US" dirty="0" smtClean="0"/>
          </a:p>
          <a:p>
            <a:pPr lvl="1"/>
            <a:r>
              <a:rPr lang="en-US" dirty="0" smtClean="0"/>
              <a:t>State of the art GTL plant &gt;80%</a:t>
            </a:r>
          </a:p>
          <a:p>
            <a:pPr marL="230400" lvl="1" indent="0">
              <a:buNone/>
            </a:pPr>
            <a:endParaRPr lang="da-DK" dirty="0" smtClean="0"/>
          </a:p>
          <a:p>
            <a:endParaRPr lang="da-DK" dirty="0" smtClean="0"/>
          </a:p>
        </p:txBody>
      </p:sp>
      <p:sp>
        <p:nvSpPr>
          <p:cNvPr id="5" name="Slide Number Placeholder 4"/>
          <p:cNvSpPr>
            <a:spLocks noGrp="1"/>
          </p:cNvSpPr>
          <p:nvPr>
            <p:ph type="sldNum" sz="quarter" idx="16"/>
          </p:nvPr>
        </p:nvSpPr>
        <p:spPr/>
        <p:txBody>
          <a:bodyPr/>
          <a:lstStyle/>
          <a:p>
            <a:fld id="{DCA931C7-2632-4107-A17A-318EC147D1B5}" type="slidenum">
              <a:rPr lang="en-GB" smtClean="0"/>
              <a:pPr/>
              <a:t>20</a:t>
            </a:fld>
            <a:endParaRPr lang="en-GB"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0100" y="152400"/>
            <a:ext cx="3619500" cy="613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032" y="1917700"/>
            <a:ext cx="3392768"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58"/>
          <p:cNvSpPr txBox="1">
            <a:spLocks noChangeArrowheads="1"/>
          </p:cNvSpPr>
          <p:nvPr/>
        </p:nvSpPr>
        <p:spPr bwMode="auto">
          <a:xfrm>
            <a:off x="4837112" y="4657725"/>
            <a:ext cx="3714478" cy="24622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en-US" altLang="da-DK" sz="1000" b="0" dirty="0"/>
              <a:t>*)   Including ethanol (octane booster), and country dependent </a:t>
            </a:r>
          </a:p>
        </p:txBody>
      </p:sp>
      <p:sp>
        <p:nvSpPr>
          <p:cNvPr id="9" name="TextBox 8"/>
          <p:cNvSpPr txBox="1"/>
          <p:nvPr/>
        </p:nvSpPr>
        <p:spPr>
          <a:xfrm>
            <a:off x="4838700" y="4953000"/>
            <a:ext cx="3619500" cy="923330"/>
          </a:xfrm>
          <a:prstGeom prst="rect">
            <a:avLst/>
          </a:prstGeom>
          <a:noFill/>
        </p:spPr>
        <p:txBody>
          <a:bodyPr wrap="square" rtlCol="0">
            <a:spAutoFit/>
          </a:bodyPr>
          <a:lstStyle/>
          <a:p>
            <a:r>
              <a:rPr lang="en-US" dirty="0" smtClean="0"/>
              <a:t>Industrial plants awarded: </a:t>
            </a:r>
          </a:p>
          <a:p>
            <a:pPr marL="285750" indent="-285750">
              <a:buFont typeface="Arial" panose="020B0604020202020204" pitchFamily="34" charset="0"/>
              <a:buChar char="•"/>
            </a:pPr>
            <a:r>
              <a:rPr lang="en-US" dirty="0" smtClean="0"/>
              <a:t>15.500 bbl. NG based </a:t>
            </a:r>
            <a:r>
              <a:rPr lang="en-US" sz="1000" dirty="0" smtClean="0"/>
              <a:t>(Turkmenistan)</a:t>
            </a:r>
          </a:p>
          <a:p>
            <a:pPr marL="285750" indent="-285750">
              <a:buFont typeface="Arial" panose="020B0604020202020204" pitchFamily="34" charset="0"/>
              <a:buChar char="•"/>
            </a:pPr>
            <a:r>
              <a:rPr lang="en-US" dirty="0" smtClean="0"/>
              <a:t>XX.X00 </a:t>
            </a:r>
            <a:r>
              <a:rPr lang="en-US" dirty="0"/>
              <a:t>bbl. </a:t>
            </a:r>
            <a:r>
              <a:rPr lang="en-US" dirty="0" smtClean="0"/>
              <a:t>coal </a:t>
            </a:r>
            <a:r>
              <a:rPr lang="en-US" dirty="0"/>
              <a:t>based </a:t>
            </a:r>
            <a:r>
              <a:rPr lang="en-US" sz="1000" dirty="0" smtClean="0"/>
              <a:t>(China)</a:t>
            </a:r>
            <a:endParaRPr lang="en-US" sz="1000" dirty="0"/>
          </a:p>
        </p:txBody>
      </p:sp>
      <p:sp>
        <p:nvSpPr>
          <p:cNvPr id="10" name="Content Placeholder 3"/>
          <p:cNvSpPr txBox="1">
            <a:spLocks/>
          </p:cNvSpPr>
          <p:nvPr/>
        </p:nvSpPr>
        <p:spPr>
          <a:xfrm>
            <a:off x="457200" y="1524000"/>
            <a:ext cx="6918958" cy="83820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1pPr>
            <a:lvl2pPr marL="446400" indent="-2160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2pPr>
            <a:lvl3pPr marL="648000" indent="-20160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835200" indent="-18720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4pPr>
            <a:lvl5pPr marL="1008000" indent="-172800" algn="l" defTabSz="914400" rtl="0" eaLnBrk="1" latinLnBrk="0" hangingPunct="1">
              <a:lnSpc>
                <a:spcPct val="9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5pPr>
            <a:lvl6pPr marL="1008000" indent="-172800" algn="l" defTabSz="914400" rtl="0" eaLnBrk="1" latinLnBrk="0" hangingPunct="1">
              <a:lnSpc>
                <a:spcPct val="9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6pPr>
            <a:lvl7pPr marL="1008000" indent="-172800" algn="l" defTabSz="914400" rtl="0" eaLnBrk="1" latinLnBrk="0" hangingPunct="1">
              <a:lnSpc>
                <a:spcPct val="9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7pPr>
            <a:lvl8pPr marL="1008000" indent="-172800" algn="l" defTabSz="914400" rtl="0" eaLnBrk="1" latinLnBrk="0" hangingPunct="1">
              <a:lnSpc>
                <a:spcPct val="9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8pPr>
            <a:lvl9pPr marL="1008000" indent="-172800" algn="l" defTabSz="914400" rtl="0" eaLnBrk="1" latinLnBrk="0" hangingPunct="1">
              <a:lnSpc>
                <a:spcPct val="9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9pPr>
          </a:lstStyle>
          <a:p>
            <a:pPr marL="0" indent="0">
              <a:buNone/>
            </a:pPr>
            <a:r>
              <a:rPr lang="en-US" dirty="0" smtClean="0"/>
              <a:t>Process efficiency in commercial biomass based plant</a:t>
            </a:r>
          </a:p>
        </p:txBody>
      </p:sp>
    </p:spTree>
    <p:extLst>
      <p:ext uri="{BB962C8B-B14F-4D97-AF65-F5344CB8AC3E}">
        <p14:creationId xmlns:p14="http://schemas.microsoft.com/office/powerpoint/2010/main" val="234029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1000"/>
                                        <p:tgtEl>
                                          <p:spTgt spid="4">
                                            <p:txEl>
                                              <p:pRg st="1" end="1"/>
                                            </p:txEl>
                                          </p:spTgt>
                                        </p:tgtEl>
                                      </p:cBhvr>
                                    </p:animEffect>
                                    <p:anim calcmode="lin" valueType="num">
                                      <p:cBhvr>
                                        <p:cTn id="2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1000"/>
                                        <p:tgtEl>
                                          <p:spTgt spid="4">
                                            <p:txEl>
                                              <p:pRg st="3" end="3"/>
                                            </p:txEl>
                                          </p:spTgt>
                                        </p:tgtEl>
                                      </p:cBhvr>
                                    </p:animEffect>
                                    <p:anim calcmode="lin" valueType="num">
                                      <p:cBhvr>
                                        <p:cTn id="2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fade">
                                      <p:cBhvr>
                                        <p:cTn id="39" dur="1000"/>
                                        <p:tgtEl>
                                          <p:spTgt spid="4">
                                            <p:txEl>
                                              <p:pRg st="6" end="6"/>
                                            </p:txEl>
                                          </p:spTgt>
                                        </p:tgtEl>
                                      </p:cBhvr>
                                    </p:animEffect>
                                    <p:anim calcmode="lin" valueType="num">
                                      <p:cBhvr>
                                        <p:cTn id="4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
                                            <p:txEl>
                                              <p:pRg st="8" end="8"/>
                                            </p:txEl>
                                          </p:spTgt>
                                        </p:tgtEl>
                                        <p:attrNameLst>
                                          <p:attrName>style.visibility</p:attrName>
                                        </p:attrNameLst>
                                      </p:cBhvr>
                                      <p:to>
                                        <p:strVal val="visible"/>
                                      </p:to>
                                    </p:set>
                                    <p:animEffect transition="in" filter="fade">
                                      <p:cBhvr>
                                        <p:cTn id="44" dur="1000"/>
                                        <p:tgtEl>
                                          <p:spTgt spid="4">
                                            <p:txEl>
                                              <p:pRg st="8" end="8"/>
                                            </p:txEl>
                                          </p:spTgt>
                                        </p:tgtEl>
                                      </p:cBhvr>
                                    </p:animEffect>
                                    <p:anim calcmode="lin" valueType="num">
                                      <p:cBhvr>
                                        <p:cTn id="45"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4865" y="86221"/>
            <a:ext cx="2664735" cy="323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Case 4: Wood 2 Gasoline pilot at GTI in Chicago</a:t>
            </a:r>
            <a:endParaRPr lang="da-DK" dirty="0"/>
          </a:p>
        </p:txBody>
      </p:sp>
      <p:sp>
        <p:nvSpPr>
          <p:cNvPr id="3" name="Text Placeholder 2"/>
          <p:cNvSpPr>
            <a:spLocks noGrp="1"/>
          </p:cNvSpPr>
          <p:nvPr>
            <p:ph type="body" sz="quarter" idx="13"/>
          </p:nvPr>
        </p:nvSpPr>
        <p:spPr/>
        <p:txBody>
          <a:bodyPr/>
          <a:lstStyle/>
          <a:p>
            <a:r>
              <a:rPr lang="da-DK" dirty="0" smtClean="0"/>
              <a:t>Project </a:t>
            </a:r>
            <a:r>
              <a:rPr lang="da-DK" dirty="0" err="1" smtClean="0"/>
              <a:t>economics</a:t>
            </a:r>
            <a:endParaRPr lang="da-DK" dirty="0"/>
          </a:p>
        </p:txBody>
      </p:sp>
      <p:sp>
        <p:nvSpPr>
          <p:cNvPr id="5" name="Slide Number Placeholder 4"/>
          <p:cNvSpPr>
            <a:spLocks noGrp="1"/>
          </p:cNvSpPr>
          <p:nvPr>
            <p:ph type="sldNum" sz="quarter" idx="16"/>
          </p:nvPr>
        </p:nvSpPr>
        <p:spPr/>
        <p:txBody>
          <a:bodyPr/>
          <a:lstStyle/>
          <a:p>
            <a:fld id="{DCA931C7-2632-4107-A17A-318EC147D1B5}" type="slidenum">
              <a:rPr lang="en-GB" smtClean="0"/>
              <a:pPr/>
              <a:t>21</a:t>
            </a:fld>
            <a:endParaRPr lang="en-GB" dirty="0"/>
          </a:p>
        </p:txBody>
      </p:sp>
      <p:graphicFrame>
        <p:nvGraphicFramePr>
          <p:cNvPr id="6" name="Chart 5"/>
          <p:cNvGraphicFramePr>
            <a:graphicFrameLocks/>
          </p:cNvGraphicFramePr>
          <p:nvPr>
            <p:extLst>
              <p:ext uri="{D42A27DB-BD31-4B8C-83A1-F6EECF244321}">
                <p14:modId xmlns:p14="http://schemas.microsoft.com/office/powerpoint/2010/main" val="2251580831"/>
              </p:ext>
            </p:extLst>
          </p:nvPr>
        </p:nvGraphicFramePr>
        <p:xfrm>
          <a:off x="571500" y="1524000"/>
          <a:ext cx="8724900" cy="46863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p:cNvSpPr txBox="1">
            <a:spLocks noChangeArrowheads="1"/>
          </p:cNvSpPr>
          <p:nvPr/>
        </p:nvSpPr>
        <p:spPr bwMode="auto">
          <a:xfrm>
            <a:off x="2754313" y="3138488"/>
            <a:ext cx="3040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spcAft>
                <a:spcPct val="20000"/>
              </a:spcAft>
              <a:buClr>
                <a:srgbClr val="3B92B1"/>
              </a:buClr>
              <a:buFont typeface="Wingdings 2" pitchFamily="18" charset="2"/>
              <a:buChar char="¡"/>
              <a:defRPr sz="2400">
                <a:solidFill>
                  <a:srgbClr val="002774"/>
                </a:solidFill>
                <a:latin typeface="Arial" charset="0"/>
              </a:defRPr>
            </a:lvl1pPr>
            <a:lvl2pPr marL="742950" indent="-285750" algn="l" eaLnBrk="0" hangingPunct="0">
              <a:spcBef>
                <a:spcPct val="20000"/>
              </a:spcBef>
              <a:spcAft>
                <a:spcPct val="20000"/>
              </a:spcAft>
              <a:buClr>
                <a:srgbClr val="3B92B1"/>
              </a:buClr>
              <a:buFont typeface="Arial" charset="0"/>
              <a:buChar char="–"/>
              <a:defRPr sz="2000">
                <a:solidFill>
                  <a:srgbClr val="002774"/>
                </a:solidFill>
                <a:latin typeface="Arial" charset="0"/>
              </a:defRPr>
            </a:lvl2pPr>
            <a:lvl3pPr marL="1143000" indent="-228600" algn="l" eaLnBrk="0" hangingPunct="0">
              <a:spcBef>
                <a:spcPct val="20000"/>
              </a:spcBef>
              <a:spcAft>
                <a:spcPct val="20000"/>
              </a:spcAft>
              <a:buClr>
                <a:srgbClr val="3B92B1"/>
              </a:buClr>
              <a:buFont typeface="Wingdings 2" pitchFamily="18" charset="2"/>
              <a:buChar char="¡"/>
              <a:defRPr>
                <a:solidFill>
                  <a:srgbClr val="002774"/>
                </a:solidFill>
                <a:latin typeface="Arial" charset="0"/>
              </a:defRPr>
            </a:lvl3pPr>
            <a:lvl4pPr marL="1600200" indent="-228600" algn="l" eaLnBrk="0" hangingPunct="0">
              <a:spcBef>
                <a:spcPct val="20000"/>
              </a:spcBef>
              <a:buChar char="–"/>
              <a:defRPr sz="2000" b="1">
                <a:solidFill>
                  <a:srgbClr val="003366"/>
                </a:solidFill>
                <a:latin typeface="Arial" charset="0"/>
              </a:defRPr>
            </a:lvl4pPr>
            <a:lvl5pPr marL="2057400" indent="-228600" algn="l" eaLnBrk="0" hangingPunct="0">
              <a:spcBef>
                <a:spcPct val="20000"/>
              </a:spcBef>
              <a:buChar char="»"/>
              <a:defRPr sz="2000" b="1">
                <a:solidFill>
                  <a:srgbClr val="003366"/>
                </a:solidFill>
                <a:latin typeface="Arial" charset="0"/>
              </a:defRPr>
            </a:lvl5pPr>
            <a:lvl6pPr marL="2514600" indent="-228600" eaLnBrk="0" fontAlgn="base" hangingPunct="0">
              <a:spcBef>
                <a:spcPct val="20000"/>
              </a:spcBef>
              <a:spcAft>
                <a:spcPct val="0"/>
              </a:spcAft>
              <a:buChar char="»"/>
              <a:defRPr sz="2000" b="1">
                <a:solidFill>
                  <a:srgbClr val="003366"/>
                </a:solidFill>
                <a:latin typeface="Arial" charset="0"/>
              </a:defRPr>
            </a:lvl6pPr>
            <a:lvl7pPr marL="2971800" indent="-228600" eaLnBrk="0" fontAlgn="base" hangingPunct="0">
              <a:spcBef>
                <a:spcPct val="20000"/>
              </a:spcBef>
              <a:spcAft>
                <a:spcPct val="0"/>
              </a:spcAft>
              <a:buChar char="»"/>
              <a:defRPr sz="2000" b="1">
                <a:solidFill>
                  <a:srgbClr val="003366"/>
                </a:solidFill>
                <a:latin typeface="Arial" charset="0"/>
              </a:defRPr>
            </a:lvl7pPr>
            <a:lvl8pPr marL="3429000" indent="-228600" eaLnBrk="0" fontAlgn="base" hangingPunct="0">
              <a:spcBef>
                <a:spcPct val="20000"/>
              </a:spcBef>
              <a:spcAft>
                <a:spcPct val="0"/>
              </a:spcAft>
              <a:buChar char="»"/>
              <a:defRPr sz="2000" b="1">
                <a:solidFill>
                  <a:srgbClr val="003366"/>
                </a:solidFill>
                <a:latin typeface="Arial" charset="0"/>
              </a:defRPr>
            </a:lvl8pPr>
            <a:lvl9pPr marL="3886200" indent="-228600" eaLnBrk="0" fontAlgn="base" hangingPunct="0">
              <a:spcBef>
                <a:spcPct val="20000"/>
              </a:spcBef>
              <a:spcAft>
                <a:spcPct val="0"/>
              </a:spcAft>
              <a:buChar char="»"/>
              <a:defRPr sz="2000" b="1">
                <a:solidFill>
                  <a:srgbClr val="003366"/>
                </a:solidFill>
                <a:latin typeface="Arial" charset="0"/>
              </a:defRPr>
            </a:lvl9pPr>
          </a:lstStyle>
          <a:p>
            <a:pPr eaLnBrk="1" hangingPunct="1">
              <a:spcBef>
                <a:spcPct val="0"/>
              </a:spcBef>
              <a:spcAft>
                <a:spcPct val="0"/>
              </a:spcAft>
              <a:buClrTx/>
              <a:buFontTx/>
              <a:buNone/>
            </a:pPr>
            <a:r>
              <a:rPr lang="en-US" altLang="en-US" sz="1800" dirty="0">
                <a:solidFill>
                  <a:schemeClr val="tx1"/>
                </a:solidFill>
              </a:rPr>
              <a:t>Crude at $155/barrel</a:t>
            </a:r>
          </a:p>
        </p:txBody>
      </p:sp>
      <p:sp>
        <p:nvSpPr>
          <p:cNvPr id="8" name="TextBox 2"/>
          <p:cNvSpPr txBox="1">
            <a:spLocks noChangeArrowheads="1"/>
          </p:cNvSpPr>
          <p:nvPr/>
        </p:nvSpPr>
        <p:spPr bwMode="auto">
          <a:xfrm>
            <a:off x="1595438" y="2373313"/>
            <a:ext cx="2838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spcAft>
                <a:spcPct val="20000"/>
              </a:spcAft>
              <a:buClr>
                <a:srgbClr val="3B92B1"/>
              </a:buClr>
              <a:buFont typeface="Wingdings 2" pitchFamily="18" charset="2"/>
              <a:buChar char="¡"/>
              <a:defRPr sz="2400">
                <a:solidFill>
                  <a:srgbClr val="002774"/>
                </a:solidFill>
                <a:latin typeface="Arial" charset="0"/>
              </a:defRPr>
            </a:lvl1pPr>
            <a:lvl2pPr marL="742950" indent="-285750" algn="l" eaLnBrk="0" hangingPunct="0">
              <a:spcBef>
                <a:spcPct val="20000"/>
              </a:spcBef>
              <a:spcAft>
                <a:spcPct val="20000"/>
              </a:spcAft>
              <a:buClr>
                <a:srgbClr val="3B92B1"/>
              </a:buClr>
              <a:buFont typeface="Arial" charset="0"/>
              <a:buChar char="–"/>
              <a:defRPr sz="2000">
                <a:solidFill>
                  <a:srgbClr val="002774"/>
                </a:solidFill>
                <a:latin typeface="Arial" charset="0"/>
              </a:defRPr>
            </a:lvl2pPr>
            <a:lvl3pPr marL="1143000" indent="-228600" algn="l" eaLnBrk="0" hangingPunct="0">
              <a:spcBef>
                <a:spcPct val="20000"/>
              </a:spcBef>
              <a:spcAft>
                <a:spcPct val="20000"/>
              </a:spcAft>
              <a:buClr>
                <a:srgbClr val="3B92B1"/>
              </a:buClr>
              <a:buFont typeface="Wingdings 2" pitchFamily="18" charset="2"/>
              <a:buChar char="¡"/>
              <a:defRPr>
                <a:solidFill>
                  <a:srgbClr val="002774"/>
                </a:solidFill>
                <a:latin typeface="Arial" charset="0"/>
              </a:defRPr>
            </a:lvl3pPr>
            <a:lvl4pPr marL="1600200" indent="-228600" algn="l" eaLnBrk="0" hangingPunct="0">
              <a:spcBef>
                <a:spcPct val="20000"/>
              </a:spcBef>
              <a:buChar char="–"/>
              <a:defRPr sz="2000" b="1">
                <a:solidFill>
                  <a:srgbClr val="003366"/>
                </a:solidFill>
                <a:latin typeface="Arial" charset="0"/>
              </a:defRPr>
            </a:lvl4pPr>
            <a:lvl5pPr marL="2057400" indent="-228600" algn="l" eaLnBrk="0" hangingPunct="0">
              <a:spcBef>
                <a:spcPct val="20000"/>
              </a:spcBef>
              <a:buChar char="»"/>
              <a:defRPr sz="2000" b="1">
                <a:solidFill>
                  <a:srgbClr val="003366"/>
                </a:solidFill>
                <a:latin typeface="Arial" charset="0"/>
              </a:defRPr>
            </a:lvl5pPr>
            <a:lvl6pPr marL="2514600" indent="-228600" eaLnBrk="0" fontAlgn="base" hangingPunct="0">
              <a:spcBef>
                <a:spcPct val="20000"/>
              </a:spcBef>
              <a:spcAft>
                <a:spcPct val="0"/>
              </a:spcAft>
              <a:buChar char="»"/>
              <a:defRPr sz="2000" b="1">
                <a:solidFill>
                  <a:srgbClr val="003366"/>
                </a:solidFill>
                <a:latin typeface="Arial" charset="0"/>
              </a:defRPr>
            </a:lvl6pPr>
            <a:lvl7pPr marL="2971800" indent="-228600" eaLnBrk="0" fontAlgn="base" hangingPunct="0">
              <a:spcBef>
                <a:spcPct val="20000"/>
              </a:spcBef>
              <a:spcAft>
                <a:spcPct val="0"/>
              </a:spcAft>
              <a:buChar char="»"/>
              <a:defRPr sz="2000" b="1">
                <a:solidFill>
                  <a:srgbClr val="003366"/>
                </a:solidFill>
                <a:latin typeface="Arial" charset="0"/>
              </a:defRPr>
            </a:lvl7pPr>
            <a:lvl8pPr marL="3429000" indent="-228600" eaLnBrk="0" fontAlgn="base" hangingPunct="0">
              <a:spcBef>
                <a:spcPct val="20000"/>
              </a:spcBef>
              <a:spcAft>
                <a:spcPct val="0"/>
              </a:spcAft>
              <a:buChar char="»"/>
              <a:defRPr sz="2000" b="1">
                <a:solidFill>
                  <a:srgbClr val="003366"/>
                </a:solidFill>
                <a:latin typeface="Arial" charset="0"/>
              </a:defRPr>
            </a:lvl8pPr>
            <a:lvl9pPr marL="3886200" indent="-228600" eaLnBrk="0" fontAlgn="base" hangingPunct="0">
              <a:spcBef>
                <a:spcPct val="20000"/>
              </a:spcBef>
              <a:spcAft>
                <a:spcPct val="0"/>
              </a:spcAft>
              <a:buChar char="»"/>
              <a:defRPr sz="2000" b="1">
                <a:solidFill>
                  <a:srgbClr val="003366"/>
                </a:solidFill>
                <a:latin typeface="Arial" charset="0"/>
              </a:defRPr>
            </a:lvl9pPr>
          </a:lstStyle>
          <a:p>
            <a:pPr algn="ctr" eaLnBrk="1" hangingPunct="1">
              <a:spcBef>
                <a:spcPct val="0"/>
              </a:spcBef>
              <a:spcAft>
                <a:spcPct val="0"/>
              </a:spcAft>
              <a:buClrTx/>
              <a:buFontTx/>
              <a:buNone/>
            </a:pPr>
            <a:r>
              <a:rPr lang="en-US" altLang="en-US" sz="1800" dirty="0">
                <a:solidFill>
                  <a:schemeClr val="tx1"/>
                </a:solidFill>
              </a:rPr>
              <a:t>Crude prices year 2020</a:t>
            </a: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1200" y="3467100"/>
            <a:ext cx="221170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433888" y="6324600"/>
            <a:ext cx="5823133" cy="369332"/>
          </a:xfrm>
          <a:prstGeom prst="rect">
            <a:avLst/>
          </a:prstGeom>
        </p:spPr>
        <p:txBody>
          <a:bodyPr wrap="none">
            <a:spAutoFit/>
          </a:bodyPr>
          <a:lstStyle/>
          <a:p>
            <a:r>
              <a:rPr lang="en-US" altLang="en-US" b="1" dirty="0"/>
              <a:t>Gasoline retail price – example California Year 2020</a:t>
            </a:r>
            <a:endParaRPr lang="da-DK" b="1" dirty="0"/>
          </a:p>
        </p:txBody>
      </p:sp>
      <p:sp>
        <p:nvSpPr>
          <p:cNvPr id="12" name="Rectangle 2"/>
          <p:cNvSpPr>
            <a:spLocks/>
          </p:cNvSpPr>
          <p:nvPr/>
        </p:nvSpPr>
        <p:spPr bwMode="auto">
          <a:xfrm>
            <a:off x="533400" y="6092825"/>
            <a:ext cx="82296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100">
                <a:solidFill>
                  <a:schemeClr val="tx1"/>
                </a:solidFill>
                <a:latin typeface="Arial" pitchFamily="34" charset="0"/>
              </a:defRPr>
            </a:lvl1pPr>
            <a:lvl2pPr marL="742950" indent="-285750" eaLnBrk="0" hangingPunct="0">
              <a:defRPr sz="2100">
                <a:solidFill>
                  <a:schemeClr val="tx1"/>
                </a:solidFill>
                <a:latin typeface="Arial" pitchFamily="34" charset="0"/>
              </a:defRPr>
            </a:lvl2pPr>
            <a:lvl3pPr marL="1143000" indent="-228600" eaLnBrk="0" hangingPunct="0">
              <a:defRPr sz="2100">
                <a:solidFill>
                  <a:schemeClr val="tx1"/>
                </a:solidFill>
                <a:latin typeface="Arial" pitchFamily="34" charset="0"/>
              </a:defRPr>
            </a:lvl3pPr>
            <a:lvl4pPr marL="1600200" indent="-228600" eaLnBrk="0" hangingPunct="0">
              <a:defRPr sz="2100">
                <a:solidFill>
                  <a:schemeClr val="tx1"/>
                </a:solidFill>
                <a:latin typeface="Arial" pitchFamily="34" charset="0"/>
              </a:defRPr>
            </a:lvl4pPr>
            <a:lvl5pPr marL="2057400" indent="-228600" eaLnBrk="0" hangingPunct="0">
              <a:defRPr sz="2100">
                <a:solidFill>
                  <a:schemeClr val="tx1"/>
                </a:solidFill>
                <a:latin typeface="Arial" pitchFamily="34" charset="0"/>
              </a:defRPr>
            </a:lvl5pPr>
            <a:lvl6pPr marL="2514600" indent="-228600" eaLnBrk="0" fontAlgn="base" hangingPunct="0">
              <a:lnSpc>
                <a:spcPct val="80000"/>
              </a:lnSpc>
              <a:spcBef>
                <a:spcPct val="20000"/>
              </a:spcBef>
              <a:spcAft>
                <a:spcPct val="0"/>
              </a:spcAft>
              <a:buChar char="•"/>
              <a:defRPr sz="2100">
                <a:solidFill>
                  <a:schemeClr val="tx1"/>
                </a:solidFill>
                <a:latin typeface="Arial" pitchFamily="34" charset="0"/>
              </a:defRPr>
            </a:lvl6pPr>
            <a:lvl7pPr marL="2971800" indent="-228600" eaLnBrk="0" fontAlgn="base" hangingPunct="0">
              <a:lnSpc>
                <a:spcPct val="80000"/>
              </a:lnSpc>
              <a:spcBef>
                <a:spcPct val="20000"/>
              </a:spcBef>
              <a:spcAft>
                <a:spcPct val="0"/>
              </a:spcAft>
              <a:buChar char="•"/>
              <a:defRPr sz="2100">
                <a:solidFill>
                  <a:schemeClr val="tx1"/>
                </a:solidFill>
                <a:latin typeface="Arial" pitchFamily="34" charset="0"/>
              </a:defRPr>
            </a:lvl7pPr>
            <a:lvl8pPr marL="3429000" indent="-228600" eaLnBrk="0" fontAlgn="base" hangingPunct="0">
              <a:lnSpc>
                <a:spcPct val="80000"/>
              </a:lnSpc>
              <a:spcBef>
                <a:spcPct val="20000"/>
              </a:spcBef>
              <a:spcAft>
                <a:spcPct val="0"/>
              </a:spcAft>
              <a:buChar char="•"/>
              <a:defRPr sz="2100">
                <a:solidFill>
                  <a:schemeClr val="tx1"/>
                </a:solidFill>
                <a:latin typeface="Arial" pitchFamily="34" charset="0"/>
              </a:defRPr>
            </a:lvl8pPr>
            <a:lvl9pPr marL="3886200" indent="-228600" eaLnBrk="0" fontAlgn="base" hangingPunct="0">
              <a:lnSpc>
                <a:spcPct val="80000"/>
              </a:lnSpc>
              <a:spcBef>
                <a:spcPct val="20000"/>
              </a:spcBef>
              <a:spcAft>
                <a:spcPct val="0"/>
              </a:spcAft>
              <a:buChar char="•"/>
              <a:defRPr sz="2100">
                <a:solidFill>
                  <a:schemeClr val="tx1"/>
                </a:solidFill>
                <a:latin typeface="Arial" pitchFamily="34" charset="0"/>
              </a:defRPr>
            </a:lvl9pPr>
          </a:lstStyle>
          <a:p>
            <a:pPr eaLnBrk="1" hangingPunct="1">
              <a:lnSpc>
                <a:spcPct val="100000"/>
              </a:lnSpc>
              <a:spcBef>
                <a:spcPct val="0"/>
              </a:spcBef>
              <a:buFontTx/>
              <a:buNone/>
            </a:pPr>
            <a:r>
              <a:rPr lang="en-US" altLang="en-US" sz="1200" dirty="0">
                <a:solidFill>
                  <a:schemeClr val="tx2"/>
                </a:solidFill>
              </a:rPr>
              <a:t>Source: </a:t>
            </a:r>
            <a:r>
              <a:rPr lang="da-DK" altLang="en-US" sz="1000" dirty="0">
                <a:solidFill>
                  <a:schemeClr val="tx2"/>
                </a:solidFill>
              </a:rPr>
              <a:t>AEO2013 - Report </a:t>
            </a:r>
            <a:r>
              <a:rPr lang="da-DK" altLang="en-US" sz="1000" dirty="0" err="1">
                <a:solidFill>
                  <a:schemeClr val="tx2"/>
                </a:solidFill>
              </a:rPr>
              <a:t>Number</a:t>
            </a:r>
            <a:r>
              <a:rPr lang="da-DK" altLang="en-US" sz="1000" dirty="0">
                <a:solidFill>
                  <a:schemeClr val="tx2"/>
                </a:solidFill>
              </a:rPr>
              <a:t> DOE/EIA-0383(2013) http://www.eia.gov/forecasts/aeo/</a:t>
            </a:r>
          </a:p>
          <a:p>
            <a:pPr eaLnBrk="1" hangingPunct="1">
              <a:lnSpc>
                <a:spcPct val="100000"/>
              </a:lnSpc>
              <a:spcBef>
                <a:spcPct val="0"/>
              </a:spcBef>
              <a:buFontTx/>
              <a:buNone/>
            </a:pPr>
            <a:endParaRPr lang="da-DK" altLang="en-US" sz="1000" dirty="0">
              <a:solidFill>
                <a:schemeClr val="tx2"/>
              </a:solidFill>
            </a:endParaRPr>
          </a:p>
        </p:txBody>
      </p:sp>
      <p:sp>
        <p:nvSpPr>
          <p:cNvPr id="10" name="Up Ribbon 9"/>
          <p:cNvSpPr/>
          <p:nvPr/>
        </p:nvSpPr>
        <p:spPr>
          <a:xfrm>
            <a:off x="381001" y="2514600"/>
            <a:ext cx="9829799" cy="2286000"/>
          </a:xfrm>
          <a:prstGeom prst="ribbon2">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000"/>
              </a:spcBef>
            </a:pPr>
            <a:r>
              <a:rPr lang="da-DK" sz="3200" dirty="0" err="1" smtClean="0"/>
              <a:t>You</a:t>
            </a:r>
            <a:r>
              <a:rPr lang="da-DK" sz="3200" dirty="0" smtClean="0"/>
              <a:t> have to </a:t>
            </a:r>
            <a:r>
              <a:rPr lang="da-DK" sz="3200" dirty="0" err="1" smtClean="0"/>
              <a:t>pay</a:t>
            </a:r>
            <a:r>
              <a:rPr lang="da-DK" sz="3200" dirty="0" smtClean="0"/>
              <a:t> a </a:t>
            </a:r>
            <a:r>
              <a:rPr lang="da-DK" sz="3200" dirty="0" err="1" smtClean="0"/>
              <a:t>premium</a:t>
            </a:r>
            <a:r>
              <a:rPr lang="da-DK" sz="3200" dirty="0" smtClean="0"/>
              <a:t> if </a:t>
            </a:r>
            <a:r>
              <a:rPr lang="da-DK" sz="3200" dirty="0" err="1" smtClean="0"/>
              <a:t>you</a:t>
            </a:r>
            <a:r>
              <a:rPr lang="da-DK" sz="3200" dirty="0" smtClean="0"/>
              <a:t> </a:t>
            </a:r>
            <a:r>
              <a:rPr lang="da-DK" sz="3200" dirty="0" err="1" smtClean="0"/>
              <a:t>want</a:t>
            </a:r>
            <a:r>
              <a:rPr lang="da-DK" sz="3200" dirty="0" smtClean="0"/>
              <a:t> green </a:t>
            </a:r>
            <a:r>
              <a:rPr lang="da-DK" sz="3200" dirty="0" err="1" smtClean="0"/>
              <a:t>gasoline</a:t>
            </a:r>
            <a:endParaRPr lang="da-DK" sz="3200" dirty="0" smtClean="0"/>
          </a:p>
        </p:txBody>
      </p:sp>
    </p:spTree>
    <p:extLst>
      <p:ext uri="{BB962C8B-B14F-4D97-AF65-F5344CB8AC3E}">
        <p14:creationId xmlns:p14="http://schemas.microsoft.com/office/powerpoint/2010/main" val="392070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266"/>
                                        </p:tgtEl>
                                        <p:attrNameLst>
                                          <p:attrName>style.visibility</p:attrName>
                                        </p:attrNameLst>
                                      </p:cBhvr>
                                      <p:to>
                                        <p:strVal val="visible"/>
                                      </p:to>
                                    </p:set>
                                    <p:animEffect transition="in" filter="fade">
                                      <p:cBhvr>
                                        <p:cTn id="14" dur="500"/>
                                        <p:tgtEl>
                                          <p:spTgt spid="1126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267"/>
                                        </p:tgtEl>
                                        <p:attrNameLst>
                                          <p:attrName>style.visibility</p:attrName>
                                        </p:attrNameLst>
                                      </p:cBhvr>
                                      <p:to>
                                        <p:strVal val="visible"/>
                                      </p:to>
                                    </p:set>
                                    <p:animEffect transition="in" filter="fade">
                                      <p:cBhvr>
                                        <p:cTn id="19" dur="500"/>
                                        <p:tgtEl>
                                          <p:spTgt spid="1126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out)">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Summary of </a:t>
            </a:r>
            <a:r>
              <a:rPr lang="da-DK" dirty="0" err="1" smtClean="0"/>
              <a:t>leanings</a:t>
            </a:r>
            <a:endParaRPr lang="da-DK" dirty="0"/>
          </a:p>
        </p:txBody>
      </p:sp>
      <p:sp>
        <p:nvSpPr>
          <p:cNvPr id="3" name="Text Placeholder 2"/>
          <p:cNvSpPr>
            <a:spLocks noGrp="1"/>
          </p:cNvSpPr>
          <p:nvPr>
            <p:ph type="body" sz="quarter" idx="13"/>
          </p:nvPr>
        </p:nvSpPr>
        <p:spPr/>
        <p:txBody>
          <a:bodyPr/>
          <a:lstStyle/>
          <a:p>
            <a:r>
              <a:rPr lang="da-DK" dirty="0" err="1" smtClean="0"/>
              <a:t>Pro’s</a:t>
            </a:r>
            <a:r>
              <a:rPr lang="da-DK" dirty="0" smtClean="0"/>
              <a:t> and Cons for </a:t>
            </a:r>
            <a:r>
              <a:rPr lang="da-DK" dirty="0" err="1" smtClean="0"/>
              <a:t>bioderived</a:t>
            </a:r>
            <a:r>
              <a:rPr lang="da-DK" dirty="0" smtClean="0"/>
              <a:t> </a:t>
            </a:r>
            <a:r>
              <a:rPr lang="da-DK" dirty="0" err="1" smtClean="0"/>
              <a:t>fuels</a:t>
            </a:r>
            <a:r>
              <a:rPr lang="da-DK" dirty="0" smtClean="0"/>
              <a:t> and </a:t>
            </a:r>
            <a:r>
              <a:rPr lang="da-DK" dirty="0" err="1" smtClean="0"/>
              <a:t>chemicals</a:t>
            </a:r>
            <a:endParaRPr lang="da-DK" dirty="0"/>
          </a:p>
        </p:txBody>
      </p:sp>
      <p:sp>
        <p:nvSpPr>
          <p:cNvPr id="6" name="Content Placeholder 5"/>
          <p:cNvSpPr>
            <a:spLocks noGrp="1"/>
          </p:cNvSpPr>
          <p:nvPr>
            <p:ph idx="1"/>
          </p:nvPr>
        </p:nvSpPr>
        <p:spPr>
          <a:xfrm>
            <a:off x="472442" y="1917700"/>
            <a:ext cx="5623558" cy="4277363"/>
          </a:xfrm>
        </p:spPr>
        <p:txBody>
          <a:bodyPr>
            <a:normAutofit/>
          </a:bodyPr>
          <a:lstStyle/>
          <a:p>
            <a:pPr>
              <a:buFontTx/>
              <a:buChar char="+"/>
            </a:pPr>
            <a:r>
              <a:rPr lang="en-US" dirty="0" smtClean="0"/>
              <a:t>Syngas based </a:t>
            </a:r>
            <a:r>
              <a:rPr lang="en-US" dirty="0"/>
              <a:t>technologies are available</a:t>
            </a:r>
          </a:p>
          <a:p>
            <a:pPr>
              <a:buFontTx/>
              <a:buChar char="+"/>
            </a:pPr>
            <a:r>
              <a:rPr lang="en-US" dirty="0" smtClean="0"/>
              <a:t>Feedstock will be available for centuries</a:t>
            </a:r>
          </a:p>
          <a:p>
            <a:pPr>
              <a:buFontTx/>
              <a:buChar char="+"/>
            </a:pPr>
            <a:r>
              <a:rPr lang="en-US" dirty="0" smtClean="0"/>
              <a:t>Partial solution to green house gas emissions</a:t>
            </a:r>
          </a:p>
          <a:p>
            <a:pPr>
              <a:buFontTx/>
              <a:buChar char="+"/>
            </a:pPr>
            <a:r>
              <a:rPr lang="en-US" dirty="0" smtClean="0"/>
              <a:t>Plenty of room for improvement </a:t>
            </a:r>
            <a:r>
              <a:rPr lang="en-US" sz="1200" dirty="0" smtClean="0"/>
              <a:t>(Work for us all…)</a:t>
            </a:r>
          </a:p>
          <a:p>
            <a:pPr lvl="1">
              <a:buFontTx/>
              <a:buChar char="+"/>
            </a:pPr>
            <a:r>
              <a:rPr lang="en-US" dirty="0" smtClean="0"/>
              <a:t>Technologies far from optimized</a:t>
            </a:r>
          </a:p>
          <a:p>
            <a:pPr lvl="1">
              <a:buFontTx/>
              <a:buChar char="+"/>
            </a:pPr>
            <a:r>
              <a:rPr lang="en-US" dirty="0" smtClean="0"/>
              <a:t>No work on process intensification</a:t>
            </a:r>
          </a:p>
          <a:p>
            <a:pPr>
              <a:buFontTx/>
              <a:buChar char="+"/>
            </a:pPr>
            <a:r>
              <a:rPr lang="en-US" dirty="0" smtClean="0"/>
              <a:t>Independency of </a:t>
            </a:r>
            <a:r>
              <a:rPr lang="en-US" dirty="0" err="1" smtClean="0"/>
              <a:t>geopolitic</a:t>
            </a:r>
            <a:r>
              <a:rPr lang="en-US" dirty="0" smtClean="0"/>
              <a:t> instabilities</a:t>
            </a:r>
          </a:p>
          <a:p>
            <a:pPr lvl="1">
              <a:buFontTx/>
              <a:buChar char="+"/>
            </a:pPr>
            <a:r>
              <a:rPr lang="en-US" dirty="0" smtClean="0"/>
              <a:t> Opportunity to become self supplying</a:t>
            </a:r>
          </a:p>
          <a:p>
            <a:pPr lvl="1">
              <a:buFontTx/>
              <a:buChar char="+"/>
            </a:pPr>
            <a:endParaRPr lang="en-US" dirty="0" smtClean="0"/>
          </a:p>
          <a:p>
            <a:pPr>
              <a:buFontTx/>
              <a:buChar char="+"/>
            </a:pPr>
            <a:r>
              <a:rPr lang="en-US" dirty="0" smtClean="0"/>
              <a:t>Biomass </a:t>
            </a:r>
            <a:r>
              <a:rPr lang="en-US" dirty="0" smtClean="0"/>
              <a:t>already </a:t>
            </a:r>
            <a:r>
              <a:rPr lang="en-US" dirty="0" smtClean="0"/>
              <a:t>contain high chemical complexity if recovered properly</a:t>
            </a:r>
          </a:p>
          <a:p>
            <a:pPr lvl="1">
              <a:buFontTx/>
              <a:buChar char="+"/>
            </a:pPr>
            <a:r>
              <a:rPr lang="en-US" dirty="0" smtClean="0"/>
              <a:t>The syngas route works, but </a:t>
            </a:r>
            <a:r>
              <a:rPr lang="en-US" dirty="0" smtClean="0"/>
              <a:t>may </a:t>
            </a:r>
            <a:r>
              <a:rPr lang="en-US" dirty="0" smtClean="0"/>
              <a:t>not </a:t>
            </a:r>
            <a:r>
              <a:rPr lang="en-US" dirty="0" smtClean="0"/>
              <a:t>be optimal</a:t>
            </a:r>
            <a:endParaRPr lang="en-US" dirty="0" smtClean="0"/>
          </a:p>
        </p:txBody>
      </p:sp>
      <p:sp>
        <p:nvSpPr>
          <p:cNvPr id="5" name="Slide Number Placeholder 4"/>
          <p:cNvSpPr>
            <a:spLocks noGrp="1"/>
          </p:cNvSpPr>
          <p:nvPr>
            <p:ph type="sldNum" sz="quarter" idx="16"/>
          </p:nvPr>
        </p:nvSpPr>
        <p:spPr/>
        <p:txBody>
          <a:bodyPr/>
          <a:lstStyle/>
          <a:p>
            <a:fld id="{DCA931C7-2632-4107-A17A-318EC147D1B5}" type="slidenum">
              <a:rPr lang="en-GB" smtClean="0"/>
              <a:pPr/>
              <a:t>22</a:t>
            </a:fld>
            <a:endParaRPr lang="en-GB" dirty="0"/>
          </a:p>
        </p:txBody>
      </p:sp>
      <p:sp>
        <p:nvSpPr>
          <p:cNvPr id="7" name="Content Placeholder 6"/>
          <p:cNvSpPr>
            <a:spLocks noGrp="1"/>
          </p:cNvSpPr>
          <p:nvPr>
            <p:ph idx="4294967295"/>
          </p:nvPr>
        </p:nvSpPr>
        <p:spPr>
          <a:xfrm>
            <a:off x="6400800" y="1600200"/>
            <a:ext cx="5508625" cy="4940300"/>
          </a:xfrm>
        </p:spPr>
        <p:txBody>
          <a:bodyPr>
            <a:normAutofit/>
          </a:bodyPr>
          <a:lstStyle/>
          <a:p>
            <a:pPr>
              <a:buFontTx/>
              <a:buChar char="-"/>
            </a:pPr>
            <a:r>
              <a:rPr lang="en-US" dirty="0" smtClean="0"/>
              <a:t>Feedstock supply may require additional logistics</a:t>
            </a:r>
          </a:p>
          <a:p>
            <a:pPr>
              <a:buFontTx/>
              <a:buChar char="-"/>
            </a:pPr>
            <a:r>
              <a:rPr lang="en-US" dirty="0" smtClean="0"/>
              <a:t>Feedstock may be limited in quantity locally</a:t>
            </a:r>
          </a:p>
          <a:p>
            <a:pPr>
              <a:buFontTx/>
              <a:buChar char="-"/>
            </a:pPr>
            <a:r>
              <a:rPr lang="en-US" dirty="0" smtClean="0"/>
              <a:t>Transport of feedstock may not be economic over wide ranges</a:t>
            </a:r>
          </a:p>
          <a:p>
            <a:pPr>
              <a:buFontTx/>
              <a:buChar char="-"/>
            </a:pPr>
            <a:r>
              <a:rPr lang="en-US" dirty="0" smtClean="0"/>
              <a:t>Energy efficiencies are low</a:t>
            </a:r>
          </a:p>
          <a:p>
            <a:pPr>
              <a:buFontTx/>
              <a:buChar char="-"/>
            </a:pPr>
            <a:r>
              <a:rPr lang="en-US" dirty="0" smtClean="0"/>
              <a:t>Carbon efficiencies are low</a:t>
            </a:r>
          </a:p>
          <a:p>
            <a:pPr>
              <a:buFontTx/>
              <a:buChar char="-"/>
            </a:pPr>
            <a:r>
              <a:rPr lang="en-US" dirty="0" smtClean="0"/>
              <a:t>Small to medium size plants miss the economy of scale</a:t>
            </a:r>
          </a:p>
          <a:p>
            <a:pPr>
              <a:buFontTx/>
              <a:buChar char="-"/>
            </a:pPr>
            <a:r>
              <a:rPr lang="en-US" dirty="0" smtClean="0"/>
              <a:t>Capex are equally high or higher when compared to conventional gas and oil based plants</a:t>
            </a:r>
          </a:p>
          <a:p>
            <a:pPr>
              <a:buFontTx/>
              <a:buChar char="-"/>
            </a:pPr>
            <a:r>
              <a:rPr lang="en-US" dirty="0" smtClean="0"/>
              <a:t>OPEX are likely to become higher</a:t>
            </a:r>
          </a:p>
          <a:p>
            <a:pPr>
              <a:buFontTx/>
              <a:buChar char="-"/>
            </a:pPr>
            <a:r>
              <a:rPr lang="en-US" u="sng" dirty="0" smtClean="0"/>
              <a:t>People will have to pay a premium</a:t>
            </a:r>
          </a:p>
          <a:p>
            <a:pPr>
              <a:buFontTx/>
              <a:buChar char="-"/>
            </a:pPr>
            <a:endParaRPr lang="da-DK" dirty="0"/>
          </a:p>
        </p:txBody>
      </p:sp>
      <p:graphicFrame>
        <p:nvGraphicFramePr>
          <p:cNvPr id="4" name="Object 3"/>
          <p:cNvGraphicFramePr>
            <a:graphicFrameLocks noChangeAspect="1"/>
          </p:cNvGraphicFramePr>
          <p:nvPr>
            <p:extLst>
              <p:ext uri="{D42A27DB-BD31-4B8C-83A1-F6EECF244321}">
                <p14:modId xmlns:p14="http://schemas.microsoft.com/office/powerpoint/2010/main" val="3968666690"/>
              </p:ext>
            </p:extLst>
          </p:nvPr>
        </p:nvGraphicFramePr>
        <p:xfrm>
          <a:off x="10668000" y="131970"/>
          <a:ext cx="1339520" cy="1392030"/>
        </p:xfrm>
        <a:graphic>
          <a:graphicData uri="http://schemas.openxmlformats.org/presentationml/2006/ole">
            <mc:AlternateContent xmlns:mc="http://schemas.openxmlformats.org/markup-compatibility/2006">
              <mc:Choice xmlns:v="urn:schemas-microsoft-com:vml" Requires="v">
                <p:oleObj spid="_x0000_s4136" name="CorelDRAW" r:id="rId3" imgW="2581275" imgH="2676525" progId="CorelDRAW.Graphic.10">
                  <p:embed/>
                </p:oleObj>
              </mc:Choice>
              <mc:Fallback>
                <p:oleObj name="CorelDRAW" r:id="rId3" imgW="2581275" imgH="2676525" progId="CorelDRAW.Graphic.10">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131970"/>
                        <a:ext cx="1339520" cy="1392030"/>
                      </a:xfrm>
                      <a:prstGeom prst="rect">
                        <a:avLst/>
                      </a:prstGeom>
                      <a:noFill/>
                      <a:ln>
                        <a:noFill/>
                      </a:ln>
                    </p:spPr>
                  </p:pic>
                </p:oleObj>
              </mc:Fallback>
            </mc:AlternateContent>
          </a:graphicData>
        </a:graphic>
      </p:graphicFrame>
      <p:cxnSp>
        <p:nvCxnSpPr>
          <p:cNvPr id="9" name="Straight Connector 8"/>
          <p:cNvCxnSpPr/>
          <p:nvPr/>
        </p:nvCxnSpPr>
        <p:spPr>
          <a:xfrm>
            <a:off x="533400" y="4953000"/>
            <a:ext cx="4953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Up Ribbon 9"/>
          <p:cNvSpPr/>
          <p:nvPr/>
        </p:nvSpPr>
        <p:spPr>
          <a:xfrm>
            <a:off x="1371600" y="2514600"/>
            <a:ext cx="9829799" cy="2590800"/>
          </a:xfrm>
          <a:prstGeom prst="ribbon2">
            <a:avLst>
              <a:gd name="adj1" fmla="val 21930"/>
              <a:gd name="adj2" fmla="val 58682"/>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000"/>
              </a:spcBef>
            </a:pPr>
            <a:r>
              <a:rPr lang="en-US" sz="3200" dirty="0" smtClean="0"/>
              <a:t>We are not going to see a bio to fuels and bulk chemicals revolution, but some evolution</a:t>
            </a:r>
            <a:endParaRPr lang="en-US" sz="3200" dirty="0" smtClean="0"/>
          </a:p>
        </p:txBody>
      </p:sp>
    </p:spTree>
    <p:extLst>
      <p:ext uri="{BB962C8B-B14F-4D97-AF65-F5344CB8AC3E}">
        <p14:creationId xmlns:p14="http://schemas.microsoft.com/office/powerpoint/2010/main" val="279808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xEl>
                                              <p:pRg st="9" end="9"/>
                                            </p:txEl>
                                          </p:spTgt>
                                        </p:tgtEl>
                                        <p:attrNameLst>
                                          <p:attrName>style.visibility</p:attrName>
                                        </p:attrNameLst>
                                      </p:cBhvr>
                                      <p:to>
                                        <p:strVal val="visible"/>
                                      </p:to>
                                    </p:set>
                                    <p:animEffect transition="in" filter="fade">
                                      <p:cBhvr>
                                        <p:cTn id="15" dur="1000"/>
                                        <p:tgtEl>
                                          <p:spTgt spid="6">
                                            <p:txEl>
                                              <p:pRg st="9" end="9"/>
                                            </p:txEl>
                                          </p:spTgt>
                                        </p:tgtEl>
                                      </p:cBhvr>
                                    </p:animEffect>
                                    <p:anim calcmode="lin" valueType="num">
                                      <p:cBhvr>
                                        <p:cTn id="16"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17" dur="1000" fill="hold"/>
                                        <p:tgtEl>
                                          <p:spTgt spid="6">
                                            <p:txEl>
                                              <p:pRg st="9" end="9"/>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6">
                                            <p:txEl>
                                              <p:pRg st="10" end="10"/>
                                            </p:txEl>
                                          </p:spTgt>
                                        </p:tgtEl>
                                        <p:attrNameLst>
                                          <p:attrName>style.visibility</p:attrName>
                                        </p:attrNameLst>
                                      </p:cBhvr>
                                      <p:to>
                                        <p:strVal val="visible"/>
                                      </p:to>
                                    </p:set>
                                    <p:animEffect transition="in" filter="fade">
                                      <p:cBhvr>
                                        <p:cTn id="20" dur="1000"/>
                                        <p:tgtEl>
                                          <p:spTgt spid="6">
                                            <p:txEl>
                                              <p:pRg st="10" end="10"/>
                                            </p:txEl>
                                          </p:spTgt>
                                        </p:tgtEl>
                                      </p:cBhvr>
                                    </p:animEffect>
                                    <p:anim calcmode="lin" valueType="num">
                                      <p:cBhvr>
                                        <p:cTn id="21"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1000"/>
                                        <p:tgtEl>
                                          <p:spTgt spid="7">
                                            <p:txEl>
                                              <p:pRg st="0" end="0"/>
                                            </p:txEl>
                                          </p:spTgt>
                                        </p:tgtEl>
                                      </p:cBhvr>
                                    </p:animEffect>
                                    <p:anim calcmode="lin" valueType="num">
                                      <p:cBhvr>
                                        <p:cTn id="2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1000"/>
                                        <p:tgtEl>
                                          <p:spTgt spid="7">
                                            <p:txEl>
                                              <p:pRg st="1" end="1"/>
                                            </p:txEl>
                                          </p:spTgt>
                                        </p:tgtEl>
                                      </p:cBhvr>
                                    </p:animEffect>
                                    <p:anim calcmode="lin" valueType="num">
                                      <p:cBhvr>
                                        <p:cTn id="3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fade">
                                      <p:cBhvr>
                                        <p:cTn id="37" dur="1000"/>
                                        <p:tgtEl>
                                          <p:spTgt spid="7">
                                            <p:txEl>
                                              <p:pRg st="2" end="2"/>
                                            </p:txEl>
                                          </p:spTgt>
                                        </p:tgtEl>
                                      </p:cBhvr>
                                    </p:animEffect>
                                    <p:anim calcmode="lin" valueType="num">
                                      <p:cBhvr>
                                        <p:cTn id="3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2" end="2"/>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fade">
                                      <p:cBhvr>
                                        <p:cTn id="42" dur="1000"/>
                                        <p:tgtEl>
                                          <p:spTgt spid="7">
                                            <p:txEl>
                                              <p:pRg st="3" end="3"/>
                                            </p:txEl>
                                          </p:spTgt>
                                        </p:tgtEl>
                                      </p:cBhvr>
                                    </p:animEffect>
                                    <p:anim calcmode="lin" valueType="num">
                                      <p:cBhvr>
                                        <p:cTn id="4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3" end="3"/>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animEffect transition="in" filter="fade">
                                      <p:cBhvr>
                                        <p:cTn id="47" dur="1000"/>
                                        <p:tgtEl>
                                          <p:spTgt spid="7">
                                            <p:txEl>
                                              <p:pRg st="4" end="4"/>
                                            </p:txEl>
                                          </p:spTgt>
                                        </p:tgtEl>
                                      </p:cBhvr>
                                    </p:animEffect>
                                    <p:anim calcmode="lin" valueType="num">
                                      <p:cBhvr>
                                        <p:cTn id="4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7">
                                            <p:txEl>
                                              <p:pRg st="4" end="4"/>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7">
                                            <p:txEl>
                                              <p:pRg st="5" end="5"/>
                                            </p:txEl>
                                          </p:spTgt>
                                        </p:tgtEl>
                                        <p:attrNameLst>
                                          <p:attrName>style.visibility</p:attrName>
                                        </p:attrNameLst>
                                      </p:cBhvr>
                                      <p:to>
                                        <p:strVal val="visible"/>
                                      </p:to>
                                    </p:set>
                                    <p:animEffect transition="in" filter="fade">
                                      <p:cBhvr>
                                        <p:cTn id="52" dur="1000"/>
                                        <p:tgtEl>
                                          <p:spTgt spid="7">
                                            <p:txEl>
                                              <p:pRg st="5" end="5"/>
                                            </p:txEl>
                                          </p:spTgt>
                                        </p:tgtEl>
                                      </p:cBhvr>
                                    </p:animEffect>
                                    <p:anim calcmode="lin" valueType="num">
                                      <p:cBhvr>
                                        <p:cTn id="5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54" dur="1000" fill="hold"/>
                                        <p:tgtEl>
                                          <p:spTgt spid="7">
                                            <p:txEl>
                                              <p:pRg st="5" end="5"/>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7">
                                            <p:txEl>
                                              <p:pRg st="6" end="6"/>
                                            </p:txEl>
                                          </p:spTgt>
                                        </p:tgtEl>
                                        <p:attrNameLst>
                                          <p:attrName>style.visibility</p:attrName>
                                        </p:attrNameLst>
                                      </p:cBhvr>
                                      <p:to>
                                        <p:strVal val="visible"/>
                                      </p:to>
                                    </p:set>
                                    <p:animEffect transition="in" filter="fade">
                                      <p:cBhvr>
                                        <p:cTn id="57" dur="1000"/>
                                        <p:tgtEl>
                                          <p:spTgt spid="7">
                                            <p:txEl>
                                              <p:pRg st="6" end="6"/>
                                            </p:txEl>
                                          </p:spTgt>
                                        </p:tgtEl>
                                      </p:cBhvr>
                                    </p:animEffect>
                                    <p:anim calcmode="lin" valueType="num">
                                      <p:cBhvr>
                                        <p:cTn id="58"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9" dur="1000" fill="hold"/>
                                        <p:tgtEl>
                                          <p:spTgt spid="7">
                                            <p:txEl>
                                              <p:pRg st="6" end="6"/>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7">
                                            <p:txEl>
                                              <p:pRg st="7" end="7"/>
                                            </p:txEl>
                                          </p:spTgt>
                                        </p:tgtEl>
                                        <p:attrNameLst>
                                          <p:attrName>style.visibility</p:attrName>
                                        </p:attrNameLst>
                                      </p:cBhvr>
                                      <p:to>
                                        <p:strVal val="visible"/>
                                      </p:to>
                                    </p:set>
                                    <p:animEffect transition="in" filter="fade">
                                      <p:cBhvr>
                                        <p:cTn id="62" dur="1000"/>
                                        <p:tgtEl>
                                          <p:spTgt spid="7">
                                            <p:txEl>
                                              <p:pRg st="7" end="7"/>
                                            </p:txEl>
                                          </p:spTgt>
                                        </p:tgtEl>
                                      </p:cBhvr>
                                    </p:animEffect>
                                    <p:anim calcmode="lin" valueType="num">
                                      <p:cBhvr>
                                        <p:cTn id="63"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64" dur="1000" fill="hold"/>
                                        <p:tgtEl>
                                          <p:spTgt spid="7">
                                            <p:txEl>
                                              <p:pRg st="7" end="7"/>
                                            </p:txEl>
                                          </p:spTgt>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7">
                                            <p:txEl>
                                              <p:pRg st="8" end="8"/>
                                            </p:txEl>
                                          </p:spTgt>
                                        </p:tgtEl>
                                        <p:attrNameLst>
                                          <p:attrName>style.visibility</p:attrName>
                                        </p:attrNameLst>
                                      </p:cBhvr>
                                      <p:to>
                                        <p:strVal val="visible"/>
                                      </p:to>
                                    </p:set>
                                    <p:animEffect transition="in" filter="fade">
                                      <p:cBhvr>
                                        <p:cTn id="67" dur="1000"/>
                                        <p:tgtEl>
                                          <p:spTgt spid="7">
                                            <p:txEl>
                                              <p:pRg st="8" end="8"/>
                                            </p:txEl>
                                          </p:spTgt>
                                        </p:tgtEl>
                                      </p:cBhvr>
                                    </p:animEffect>
                                    <p:anim calcmode="lin" valueType="num">
                                      <p:cBhvr>
                                        <p:cTn id="68"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69"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circle(out)">
                                      <p:cBhvr>
                                        <p:cTn id="7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So </a:t>
            </a:r>
            <a:r>
              <a:rPr lang="da-DK" dirty="0" err="1" smtClean="0"/>
              <a:t>what</a:t>
            </a:r>
            <a:r>
              <a:rPr lang="da-DK" dirty="0" smtClean="0"/>
              <a:t> </a:t>
            </a:r>
            <a:r>
              <a:rPr lang="da-DK" dirty="0" err="1" smtClean="0"/>
              <a:t>are</a:t>
            </a:r>
            <a:r>
              <a:rPr lang="da-DK" dirty="0" smtClean="0"/>
              <a:t> the future alternatives to </a:t>
            </a:r>
            <a:r>
              <a:rPr lang="da-DK" dirty="0" err="1" smtClean="0"/>
              <a:t>biomass</a:t>
            </a:r>
            <a:r>
              <a:rPr lang="da-DK" dirty="0" smtClean="0"/>
              <a:t>?</a:t>
            </a:r>
            <a:endParaRPr lang="da-DK" dirty="0"/>
          </a:p>
        </p:txBody>
      </p:sp>
      <p:sp>
        <p:nvSpPr>
          <p:cNvPr id="3" name="Text Placeholder 2"/>
          <p:cNvSpPr>
            <a:spLocks noGrp="1"/>
          </p:cNvSpPr>
          <p:nvPr>
            <p:ph type="body" sz="quarter" idx="13"/>
          </p:nvPr>
        </p:nvSpPr>
        <p:spPr>
          <a:xfrm>
            <a:off x="472455" y="1219200"/>
            <a:ext cx="7452345" cy="4975225"/>
          </a:xfrm>
        </p:spPr>
        <p:txBody>
          <a:bodyPr/>
          <a:lstStyle/>
          <a:p>
            <a:r>
              <a:rPr lang="en-US" sz="2400" dirty="0"/>
              <a:t>Waste is more opportune than </a:t>
            </a:r>
            <a:r>
              <a:rPr lang="en-US" sz="2400" dirty="0" smtClean="0"/>
              <a:t>biomass, </a:t>
            </a:r>
          </a:p>
          <a:p>
            <a:pPr lvl="2"/>
            <a:r>
              <a:rPr lang="en-US" sz="2400" dirty="0" smtClean="0">
                <a:solidFill>
                  <a:schemeClr val="accent6">
                    <a:lumMod val="20000"/>
                    <a:lumOff val="80000"/>
                  </a:schemeClr>
                </a:solidFill>
              </a:rPr>
              <a:t>Waste will often have similar or higher chemical complexity than biomass </a:t>
            </a:r>
            <a:endParaRPr lang="en-US" sz="2400" dirty="0">
              <a:solidFill>
                <a:schemeClr val="accent6">
                  <a:lumMod val="20000"/>
                  <a:lumOff val="80000"/>
                </a:schemeClr>
              </a:solidFill>
            </a:endParaRPr>
          </a:p>
          <a:p>
            <a:pPr lvl="2"/>
            <a:r>
              <a:rPr lang="en-US" sz="2400" dirty="0">
                <a:solidFill>
                  <a:schemeClr val="accent6">
                    <a:lumMod val="20000"/>
                    <a:lumOff val="80000"/>
                  </a:schemeClr>
                </a:solidFill>
              </a:rPr>
              <a:t>Everyone see the problems</a:t>
            </a:r>
            <a:r>
              <a:rPr lang="en-US" sz="2400" dirty="0" smtClean="0">
                <a:solidFill>
                  <a:schemeClr val="accent6">
                    <a:lumMod val="20000"/>
                    <a:lumOff val="80000"/>
                  </a:schemeClr>
                </a:solidFill>
              </a:rPr>
              <a:t>!</a:t>
            </a:r>
          </a:p>
          <a:p>
            <a:r>
              <a:rPr lang="en-US" sz="2400" dirty="0" smtClean="0"/>
              <a:t>Wind and solar energy to chemistry</a:t>
            </a:r>
          </a:p>
          <a:p>
            <a:pPr lvl="1"/>
            <a:r>
              <a:rPr lang="en-US" sz="2600" dirty="0" smtClean="0">
                <a:solidFill>
                  <a:schemeClr val="accent6">
                    <a:lumMod val="20000"/>
                    <a:lumOff val="80000"/>
                  </a:schemeClr>
                </a:solidFill>
              </a:rPr>
              <a:t>Solar energy to chemistry – like nature?</a:t>
            </a:r>
          </a:p>
          <a:p>
            <a:pPr lvl="1"/>
            <a:r>
              <a:rPr lang="en-US" sz="2600" dirty="0" smtClean="0">
                <a:solidFill>
                  <a:schemeClr val="accent6">
                    <a:lumMod val="20000"/>
                    <a:lumOff val="80000"/>
                  </a:schemeClr>
                </a:solidFill>
              </a:rPr>
              <a:t>Electricity to chemistry:</a:t>
            </a:r>
          </a:p>
          <a:p>
            <a:pPr lvl="2"/>
            <a:r>
              <a:rPr lang="en-US" sz="2400" dirty="0" smtClean="0">
                <a:solidFill>
                  <a:schemeClr val="accent6">
                    <a:lumMod val="20000"/>
                    <a:lumOff val="80000"/>
                  </a:schemeClr>
                </a:solidFill>
              </a:rPr>
              <a:t>Electrolysis, Induction, Plasma, …</a:t>
            </a:r>
          </a:p>
          <a:p>
            <a:r>
              <a:rPr lang="en-US" sz="2400" dirty="0" smtClean="0"/>
              <a:t>Coal</a:t>
            </a:r>
          </a:p>
          <a:p>
            <a:pPr lvl="1"/>
            <a:r>
              <a:rPr lang="en-US" sz="2600" dirty="0" smtClean="0">
                <a:solidFill>
                  <a:schemeClr val="accent6">
                    <a:lumMod val="20000"/>
                    <a:lumOff val="80000"/>
                  </a:schemeClr>
                </a:solidFill>
              </a:rPr>
              <a:t>Resources are available</a:t>
            </a:r>
          </a:p>
          <a:p>
            <a:pPr lvl="1"/>
            <a:r>
              <a:rPr lang="en-US" sz="2600" dirty="0" smtClean="0">
                <a:solidFill>
                  <a:schemeClr val="accent6">
                    <a:lumMod val="20000"/>
                    <a:lumOff val="80000"/>
                  </a:schemeClr>
                </a:solidFill>
              </a:rPr>
              <a:t>Traditional mining may not be attractive</a:t>
            </a:r>
          </a:p>
          <a:p>
            <a:pPr lvl="1"/>
            <a:r>
              <a:rPr lang="en-US" sz="2600" dirty="0" smtClean="0">
                <a:solidFill>
                  <a:schemeClr val="accent6">
                    <a:lumMod val="20000"/>
                    <a:lumOff val="80000"/>
                  </a:schemeClr>
                </a:solidFill>
              </a:rPr>
              <a:t>Could UGC be the future solution?</a:t>
            </a:r>
            <a:endParaRPr lang="en-US" sz="2600" dirty="0">
              <a:solidFill>
                <a:schemeClr val="accent6">
                  <a:lumMod val="20000"/>
                  <a:lumOff val="80000"/>
                </a:schemeClr>
              </a:solidFill>
            </a:endParaRPr>
          </a:p>
          <a:p>
            <a:endParaRPr lang="da-DK" dirty="0"/>
          </a:p>
        </p:txBody>
      </p:sp>
      <p:sp>
        <p:nvSpPr>
          <p:cNvPr id="4" name="Slide Number Placeholder 3"/>
          <p:cNvSpPr>
            <a:spLocks noGrp="1"/>
          </p:cNvSpPr>
          <p:nvPr>
            <p:ph type="sldNum" sz="quarter" idx="16"/>
          </p:nvPr>
        </p:nvSpPr>
        <p:spPr/>
        <p:txBody>
          <a:bodyPr/>
          <a:lstStyle/>
          <a:p>
            <a:fld id="{DCA931C7-2632-4107-A17A-318EC147D1B5}" type="slidenum">
              <a:rPr lang="en-GB" smtClean="0"/>
              <a:pPr/>
              <a:t>23</a:t>
            </a:fld>
            <a:endParaRPr lang="en-GB" dirty="0"/>
          </a:p>
        </p:txBody>
      </p:sp>
      <p:sp>
        <p:nvSpPr>
          <p:cNvPr id="5" name="Right Brace 4"/>
          <p:cNvSpPr/>
          <p:nvPr/>
        </p:nvSpPr>
        <p:spPr>
          <a:xfrm>
            <a:off x="6781800" y="3276600"/>
            <a:ext cx="381000" cy="1066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6" name="TextBox 5"/>
          <p:cNvSpPr txBox="1"/>
          <p:nvPr/>
        </p:nvSpPr>
        <p:spPr>
          <a:xfrm>
            <a:off x="7619999" y="3394501"/>
            <a:ext cx="4098701" cy="830997"/>
          </a:xfrm>
          <a:prstGeom prst="rect">
            <a:avLst/>
          </a:prstGeom>
          <a:noFill/>
        </p:spPr>
        <p:txBody>
          <a:bodyPr wrap="square" lIns="0" tIns="0" rIns="0" bIns="0" rtlCol="0">
            <a:spAutoFit/>
          </a:bodyPr>
          <a:lstStyle/>
          <a:p>
            <a:pPr>
              <a:lnSpc>
                <a:spcPct val="90000"/>
              </a:lnSpc>
              <a:spcBef>
                <a:spcPts val="1000"/>
              </a:spcBef>
            </a:pPr>
            <a:r>
              <a:rPr lang="en-US" sz="2000" dirty="0" smtClean="0">
                <a:solidFill>
                  <a:schemeClr val="accent6">
                    <a:lumMod val="20000"/>
                    <a:lumOff val="80000"/>
                  </a:schemeClr>
                </a:solidFill>
              </a:rPr>
              <a:t>Often with emphasis on small scale decentralized productions,, which will require low CAPEX solutions</a:t>
            </a:r>
            <a:endParaRPr lang="en-US" sz="2000" dirty="0" smtClean="0">
              <a:solidFill>
                <a:schemeClr val="accent6">
                  <a:lumMod val="20000"/>
                  <a:lumOff val="80000"/>
                </a:schemeClr>
              </a:solidFill>
            </a:endParaRPr>
          </a:p>
        </p:txBody>
      </p:sp>
      <p:sp>
        <p:nvSpPr>
          <p:cNvPr id="7" name="TextBox 6"/>
          <p:cNvSpPr txBox="1"/>
          <p:nvPr/>
        </p:nvSpPr>
        <p:spPr>
          <a:xfrm>
            <a:off x="7620000" y="4350603"/>
            <a:ext cx="4098701" cy="1769715"/>
          </a:xfrm>
          <a:prstGeom prst="rect">
            <a:avLst/>
          </a:prstGeom>
          <a:noFill/>
        </p:spPr>
        <p:txBody>
          <a:bodyPr wrap="square" lIns="0" tIns="0" rIns="0" bIns="0" rtlCol="0">
            <a:spAutoFit/>
          </a:bodyPr>
          <a:lstStyle/>
          <a:p>
            <a:pPr>
              <a:lnSpc>
                <a:spcPct val="90000"/>
              </a:lnSpc>
              <a:spcBef>
                <a:spcPts val="1000"/>
              </a:spcBef>
            </a:pPr>
            <a:r>
              <a:rPr lang="en-US" sz="2000" dirty="0" smtClean="0">
                <a:solidFill>
                  <a:schemeClr val="accent6">
                    <a:lumMod val="20000"/>
                    <a:lumOff val="80000"/>
                  </a:schemeClr>
                </a:solidFill>
              </a:rPr>
              <a:t>Low CAPAEX may result in:</a:t>
            </a:r>
          </a:p>
          <a:p>
            <a:pPr marL="342900" indent="-342900">
              <a:lnSpc>
                <a:spcPct val="90000"/>
              </a:lnSpc>
              <a:spcBef>
                <a:spcPts val="1000"/>
              </a:spcBef>
              <a:buFont typeface="Arial" panose="020B0604020202020204" pitchFamily="34" charset="0"/>
              <a:buChar char="•"/>
            </a:pPr>
            <a:r>
              <a:rPr lang="en-US" sz="2000" dirty="0" smtClean="0">
                <a:solidFill>
                  <a:schemeClr val="accent6">
                    <a:lumMod val="20000"/>
                    <a:lumOff val="80000"/>
                  </a:schemeClr>
                </a:solidFill>
              </a:rPr>
              <a:t>Low efficiency</a:t>
            </a:r>
          </a:p>
          <a:p>
            <a:pPr marL="342900" indent="-342900">
              <a:lnSpc>
                <a:spcPct val="90000"/>
              </a:lnSpc>
              <a:spcBef>
                <a:spcPts val="1000"/>
              </a:spcBef>
              <a:buFont typeface="Arial" panose="020B0604020202020204" pitchFamily="34" charset="0"/>
              <a:buChar char="•"/>
            </a:pPr>
            <a:r>
              <a:rPr lang="en-US" sz="2000" dirty="0" smtClean="0">
                <a:solidFill>
                  <a:schemeClr val="accent6">
                    <a:lumMod val="20000"/>
                    <a:lumOff val="80000"/>
                  </a:schemeClr>
                </a:solidFill>
              </a:rPr>
              <a:t>Shorts equipment lifetimes</a:t>
            </a:r>
          </a:p>
          <a:p>
            <a:pPr marL="342900" indent="-342900">
              <a:lnSpc>
                <a:spcPct val="90000"/>
              </a:lnSpc>
              <a:spcBef>
                <a:spcPts val="1000"/>
              </a:spcBef>
              <a:buFont typeface="Arial" panose="020B0604020202020204" pitchFamily="34" charset="0"/>
              <a:buChar char="•"/>
            </a:pPr>
            <a:r>
              <a:rPr lang="en-US" sz="2000" dirty="0" smtClean="0">
                <a:solidFill>
                  <a:schemeClr val="accent6">
                    <a:lumMod val="20000"/>
                    <a:lumOff val="80000"/>
                  </a:schemeClr>
                </a:solidFill>
              </a:rPr>
              <a:t>Increased consumption and more waste</a:t>
            </a:r>
            <a:endParaRPr lang="en-US" sz="2000" dirty="0" smtClean="0">
              <a:solidFill>
                <a:schemeClr val="accent6">
                  <a:lumMod val="20000"/>
                  <a:lumOff val="80000"/>
                </a:schemeClr>
              </a:solidFill>
            </a:endParaRPr>
          </a:p>
        </p:txBody>
      </p:sp>
    </p:spTree>
    <p:extLst>
      <p:ext uri="{BB962C8B-B14F-4D97-AF65-F5344CB8AC3E}">
        <p14:creationId xmlns:p14="http://schemas.microsoft.com/office/powerpoint/2010/main" val="22021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anim calcmode="lin" valueType="num">
                                      <p:cBhvr>
                                        <p:cTn id="1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1000"/>
                                        <p:tgtEl>
                                          <p:spTgt spid="3">
                                            <p:txEl>
                                              <p:pRg st="6" end="6"/>
                                            </p:txEl>
                                          </p:spTgt>
                                        </p:tgtEl>
                                      </p:cBhvr>
                                    </p:animEffect>
                                    <p:anim calcmode="lin" valueType="num">
                                      <p:cBhvr>
                                        <p:cTn id="2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up)">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1000"/>
                                        <p:tgtEl>
                                          <p:spTgt spid="3">
                                            <p:txEl>
                                              <p:pRg st="9" end="9"/>
                                            </p:txEl>
                                          </p:spTgt>
                                        </p:tgtEl>
                                      </p:cBhvr>
                                    </p:animEffect>
                                    <p:anim calcmode="lin" valueType="num">
                                      <p:cBhvr>
                                        <p:cTn id="5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1000"/>
                                        <p:tgtEl>
                                          <p:spTgt spid="3">
                                            <p:txEl>
                                              <p:pRg st="10" end="10"/>
                                            </p:txEl>
                                          </p:spTgt>
                                        </p:tgtEl>
                                      </p:cBhvr>
                                    </p:animEffect>
                                    <p:anim calcmode="lin" valueType="num">
                                      <p:cBhvr>
                                        <p:cTn id="5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2" y="609601"/>
            <a:ext cx="11247116" cy="5344348"/>
          </a:xfrm>
        </p:spPr>
        <p:txBody>
          <a:bodyPr/>
          <a:lstStyle/>
          <a:p>
            <a:r>
              <a:rPr lang="en-US" dirty="0" smtClean="0"/>
              <a:t>Beyond the low oil prices the ”Shale Gale” will reemerge</a:t>
            </a:r>
            <a:br>
              <a:rPr lang="en-US" dirty="0" smtClean="0"/>
            </a:br>
            <a:r>
              <a:rPr lang="en-US" dirty="0" smtClean="0"/>
              <a:t>Beyond and during the ”Shale Gale” UCG (Underground Coal Gasification) will take of and become </a:t>
            </a:r>
            <a:r>
              <a:rPr lang="en-US" dirty="0" smtClean="0"/>
              <a:t>an important </a:t>
            </a:r>
            <a:r>
              <a:rPr lang="en-US" dirty="0" smtClean="0"/>
              <a:t>source to fuels and </a:t>
            </a:r>
            <a:r>
              <a:rPr lang="en-US" dirty="0" smtClean="0"/>
              <a:t>bulk </a:t>
            </a:r>
            <a:r>
              <a:rPr lang="en-US" dirty="0" smtClean="0"/>
              <a:t>chemicals</a:t>
            </a:r>
            <a:br>
              <a:rPr lang="en-US" dirty="0" smtClean="0"/>
            </a:br>
            <a:r>
              <a:rPr lang="en-US" dirty="0" smtClean="0"/>
              <a:t>Biomass will only make sense </a:t>
            </a:r>
            <a:r>
              <a:rPr lang="en-US" dirty="0" smtClean="0"/>
              <a:t>if </a:t>
            </a:r>
            <a:r>
              <a:rPr lang="en-US" dirty="0" smtClean="0"/>
              <a:t>the more complex chemical structures can be isolated and recovered</a:t>
            </a:r>
            <a:endParaRPr lang="en-US" dirty="0"/>
          </a:p>
        </p:txBody>
      </p:sp>
      <p:sp>
        <p:nvSpPr>
          <p:cNvPr id="4" name="Slide Number Placeholder 3"/>
          <p:cNvSpPr>
            <a:spLocks noGrp="1"/>
          </p:cNvSpPr>
          <p:nvPr>
            <p:ph type="sldNum" sz="quarter" idx="12"/>
          </p:nvPr>
        </p:nvSpPr>
        <p:spPr/>
        <p:txBody>
          <a:bodyPr/>
          <a:lstStyle/>
          <a:p>
            <a:fld id="{DCA931C7-2632-4107-A17A-318EC147D1B5}" type="slidenum">
              <a:rPr lang="en-GB" smtClean="0"/>
              <a:pPr/>
              <a:t>24</a:t>
            </a:fld>
            <a:r>
              <a:rPr lang="en-GB" smtClean="0"/>
              <a:t>2</a:t>
            </a:r>
            <a:endParaRPr lang="en-GB" dirty="0"/>
          </a:p>
        </p:txBody>
      </p:sp>
    </p:spTree>
    <p:extLst>
      <p:ext uri="{BB962C8B-B14F-4D97-AF65-F5344CB8AC3E}">
        <p14:creationId xmlns:p14="http://schemas.microsoft.com/office/powerpoint/2010/main" val="216707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CA931C7-2632-4107-A17A-318EC147D1B5}" type="slidenum">
              <a:rPr lang="en-GB" smtClean="0"/>
              <a:pPr/>
              <a:t>25</a:t>
            </a:fld>
            <a:endParaRPr lang="en-GB" dirty="0"/>
          </a:p>
        </p:txBody>
      </p:sp>
      <p:pic>
        <p:nvPicPr>
          <p:cNvPr id="3" name="Pladsholder til indhold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959" y="0"/>
            <a:ext cx="13417959" cy="6858000"/>
          </a:xfrm>
          <a:prstGeom prst="rect">
            <a:avLst/>
          </a:prstGeom>
        </p:spPr>
      </p:pic>
      <p:sp>
        <p:nvSpPr>
          <p:cNvPr id="4" name="TextBox 3"/>
          <p:cNvSpPr txBox="1"/>
          <p:nvPr/>
        </p:nvSpPr>
        <p:spPr>
          <a:xfrm>
            <a:off x="9144000" y="6047915"/>
            <a:ext cx="2878993" cy="664797"/>
          </a:xfrm>
          <a:prstGeom prst="rect">
            <a:avLst/>
          </a:prstGeom>
          <a:noFill/>
        </p:spPr>
        <p:txBody>
          <a:bodyPr wrap="none" lIns="0" tIns="0" rIns="0" bIns="0" rtlCol="0">
            <a:spAutoFit/>
          </a:bodyPr>
          <a:lstStyle/>
          <a:p>
            <a:pPr>
              <a:lnSpc>
                <a:spcPct val="90000"/>
              </a:lnSpc>
              <a:spcBef>
                <a:spcPts val="1000"/>
              </a:spcBef>
            </a:pPr>
            <a:r>
              <a:rPr lang="da-DK" sz="4800" noProof="0" dirty="0" err="1" smtClean="0">
                <a:solidFill>
                  <a:schemeClr val="accent6">
                    <a:lumMod val="20000"/>
                    <a:lumOff val="80000"/>
                  </a:schemeClr>
                </a:solidFill>
              </a:rPr>
              <a:t>Thank</a:t>
            </a:r>
            <a:r>
              <a:rPr lang="da-DK" sz="4800" noProof="0" dirty="0" smtClean="0">
                <a:solidFill>
                  <a:schemeClr val="accent6">
                    <a:lumMod val="20000"/>
                    <a:lumOff val="80000"/>
                  </a:schemeClr>
                </a:solidFill>
              </a:rPr>
              <a:t> </a:t>
            </a:r>
            <a:r>
              <a:rPr lang="da-DK" sz="4800" noProof="0" dirty="0" err="1" smtClean="0">
                <a:solidFill>
                  <a:schemeClr val="accent6">
                    <a:lumMod val="20000"/>
                    <a:lumOff val="80000"/>
                  </a:schemeClr>
                </a:solidFill>
              </a:rPr>
              <a:t>you</a:t>
            </a:r>
            <a:endParaRPr lang="da-DK" sz="4800" noProof="0" dirty="0" smtClean="0">
              <a:solidFill>
                <a:schemeClr val="accent6">
                  <a:lumMod val="20000"/>
                  <a:lumOff val="80000"/>
                </a:schemeClr>
              </a:solidFill>
            </a:endParaRPr>
          </a:p>
        </p:txBody>
      </p:sp>
    </p:spTree>
    <p:extLst>
      <p:ext uri="{BB962C8B-B14F-4D97-AF65-F5344CB8AC3E}">
        <p14:creationId xmlns:p14="http://schemas.microsoft.com/office/powerpoint/2010/main" val="33853355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Kultur_Bohr_jpg_756692a.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6" name="Rectangle 5"/>
          <p:cNvSpPr/>
          <p:nvPr/>
        </p:nvSpPr>
        <p:spPr>
          <a:xfrm>
            <a:off x="0" y="0"/>
            <a:ext cx="12192000" cy="6858000"/>
          </a:xfrm>
          <a:prstGeom prst="rect">
            <a:avLst/>
          </a:prstGeom>
          <a:solidFill>
            <a:schemeClr val="tx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8" name="Title 1"/>
          <p:cNvSpPr>
            <a:spLocks noGrp="1"/>
          </p:cNvSpPr>
          <p:nvPr>
            <p:ph type="title"/>
          </p:nvPr>
        </p:nvSpPr>
        <p:spPr/>
        <p:txBody>
          <a:bodyPr/>
          <a:lstStyle/>
          <a:p>
            <a:r>
              <a:rPr lang="da-DK" sz="2400" dirty="0" smtClean="0">
                <a:solidFill>
                  <a:schemeClr val="bg1"/>
                </a:solidFill>
              </a:rPr>
              <a:t>Our founder, Dr. Haldor Topsøe, had an infectious passion</a:t>
            </a:r>
            <a:endParaRPr lang="da-DK" sz="2400" dirty="0">
              <a:solidFill>
                <a:schemeClr val="bg1"/>
              </a:solidFill>
            </a:endParaRPr>
          </a:p>
        </p:txBody>
      </p:sp>
      <p:sp>
        <p:nvSpPr>
          <p:cNvPr id="9" name="Text Placeholder 2"/>
          <p:cNvSpPr>
            <a:spLocks noGrp="1"/>
          </p:cNvSpPr>
          <p:nvPr>
            <p:ph type="body" sz="quarter" idx="13"/>
          </p:nvPr>
        </p:nvSpPr>
        <p:spPr/>
        <p:txBody>
          <a:bodyPr/>
          <a:lstStyle/>
          <a:p>
            <a:r>
              <a:rPr lang="da-DK" sz="2400" dirty="0" smtClean="0">
                <a:solidFill>
                  <a:schemeClr val="bg1"/>
                </a:solidFill>
              </a:rPr>
              <a:t>for science and determination to prove it could make a difference</a:t>
            </a:r>
            <a:endParaRPr lang="da-DK" sz="2400" dirty="0">
              <a:solidFill>
                <a:schemeClr val="bg1"/>
              </a:solidFill>
            </a:endParaRPr>
          </a:p>
        </p:txBody>
      </p:sp>
      <p:sp>
        <p:nvSpPr>
          <p:cNvPr id="10" name="Content Placeholder 3"/>
          <p:cNvSpPr>
            <a:spLocks noGrp="1"/>
          </p:cNvSpPr>
          <p:nvPr>
            <p:ph idx="1"/>
          </p:nvPr>
        </p:nvSpPr>
        <p:spPr>
          <a:xfrm>
            <a:off x="7716180" y="2924944"/>
            <a:ext cx="4003378" cy="3270119"/>
          </a:xfrm>
        </p:spPr>
        <p:txBody>
          <a:bodyPr>
            <a:normAutofit/>
          </a:bodyPr>
          <a:lstStyle/>
          <a:p>
            <a:pPr marL="0" indent="0">
              <a:buNone/>
            </a:pPr>
            <a:r>
              <a:rPr lang="da-DK" sz="2400" b="1" dirty="0" smtClean="0">
                <a:solidFill>
                  <a:schemeClr val="bg1"/>
                </a:solidFill>
                <a:ea typeface="Open Sans Light" panose="020B0604020202020204" charset="0"/>
                <a:cs typeface="Open Sans Light" panose="020B0604020202020204" charset="0"/>
              </a:rPr>
              <a:t>Our Mission:</a:t>
            </a:r>
            <a:r>
              <a:rPr lang="da-DK" sz="2400" b="1" dirty="0" smtClean="0">
                <a:solidFill>
                  <a:schemeClr val="bg1"/>
                </a:solidFill>
                <a:latin typeface="Open Sans Light" panose="020B0604020202020204" charset="0"/>
                <a:ea typeface="Open Sans Light" panose="020B0604020202020204" charset="0"/>
                <a:cs typeface="Open Sans Light" panose="020B0604020202020204" charset="0"/>
              </a:rPr>
              <a:t/>
            </a:r>
            <a:br>
              <a:rPr lang="da-DK" sz="2400" b="1" dirty="0" smtClean="0">
                <a:solidFill>
                  <a:schemeClr val="bg1"/>
                </a:solidFill>
                <a:latin typeface="Open Sans Light" panose="020B0604020202020204" charset="0"/>
                <a:ea typeface="Open Sans Light" panose="020B0604020202020204" charset="0"/>
                <a:cs typeface="Open Sans Light" panose="020B0604020202020204" charset="0"/>
              </a:rPr>
            </a:br>
            <a:r>
              <a:rPr lang="da-DK" sz="2400" dirty="0" smtClean="0">
                <a:solidFill>
                  <a:schemeClr val="bg1"/>
                </a:solidFill>
                <a:latin typeface="Open Sans Light" panose="020B0604020202020204" charset="0"/>
                <a:ea typeface="Open Sans Light" panose="020B0604020202020204" charset="0"/>
                <a:cs typeface="Open Sans Light" panose="020B0604020202020204" charset="0"/>
              </a:rPr>
              <a:t/>
            </a:r>
            <a:br>
              <a:rPr lang="da-DK" sz="2400" dirty="0" smtClean="0">
                <a:solidFill>
                  <a:schemeClr val="bg1"/>
                </a:solidFill>
                <a:latin typeface="Open Sans Light" panose="020B0604020202020204" charset="0"/>
                <a:ea typeface="Open Sans Light" panose="020B0604020202020204" charset="0"/>
                <a:cs typeface="Open Sans Light" panose="020B0604020202020204" charset="0"/>
              </a:rPr>
            </a:br>
            <a:r>
              <a:rPr lang="da-DK" sz="2400" dirty="0" smtClean="0">
                <a:solidFill>
                  <a:schemeClr val="bg1"/>
                </a:solidFill>
                <a:latin typeface="Open Sans Light" panose="020B0604020202020204" charset="0"/>
                <a:ea typeface="Open Sans Light" panose="020B0604020202020204" charset="0"/>
                <a:cs typeface="Open Sans Light" panose="020B0604020202020204" charset="0"/>
              </a:rPr>
              <a:t>Driven by our passion for science, </a:t>
            </a:r>
            <a:r>
              <a:rPr lang="da-DK" sz="2400" dirty="0" err="1" smtClean="0">
                <a:solidFill>
                  <a:schemeClr val="bg1"/>
                </a:solidFill>
                <a:latin typeface="Open Sans Light" panose="020B0604020202020204" charset="0"/>
                <a:ea typeface="Open Sans Light" panose="020B0604020202020204" charset="0"/>
                <a:cs typeface="Open Sans Light" panose="020B0604020202020204" charset="0"/>
              </a:rPr>
              <a:t>we</a:t>
            </a:r>
            <a:r>
              <a:rPr lang="da-DK" sz="2400" dirty="0" smtClean="0">
                <a:solidFill>
                  <a:schemeClr val="bg1"/>
                </a:solidFill>
                <a:latin typeface="Open Sans Light" panose="020B0604020202020204" charset="0"/>
                <a:ea typeface="Open Sans Light" panose="020B0604020202020204" charset="0"/>
                <a:cs typeface="Open Sans Light" panose="020B0604020202020204" charset="0"/>
              </a:rPr>
              <a:t> contribute to a profitable and sustainable future for our customers, their businesses, and their communities.</a:t>
            </a:r>
            <a:endParaRPr lang="da-DK" sz="2400" dirty="0">
              <a:solidFill>
                <a:schemeClr val="bg1"/>
              </a:solidFill>
              <a:latin typeface="Open Sans Light" panose="020B0604020202020204" charset="0"/>
              <a:ea typeface="Open Sans Light" panose="020B0604020202020204" charset="0"/>
              <a:cs typeface="Open Sans Light" panose="020B0604020202020204" charset="0"/>
            </a:endParaRPr>
          </a:p>
        </p:txBody>
      </p:sp>
      <p:sp>
        <p:nvSpPr>
          <p:cNvPr id="2" name="Slide Number Placeholder 1"/>
          <p:cNvSpPr>
            <a:spLocks noGrp="1"/>
          </p:cNvSpPr>
          <p:nvPr>
            <p:ph type="sldNum" sz="quarter" idx="16"/>
          </p:nvPr>
        </p:nvSpPr>
        <p:spPr/>
        <p:txBody>
          <a:bodyPr/>
          <a:lstStyle/>
          <a:p>
            <a:fld id="{DCA931C7-2632-4107-A17A-318EC147D1B5}" type="slidenum">
              <a:rPr lang="en-GB" smtClean="0"/>
              <a:pPr/>
              <a:t>3</a:t>
            </a:fld>
            <a:endParaRPr lang="en-GB" dirty="0"/>
          </a:p>
        </p:txBody>
      </p:sp>
    </p:spTree>
    <p:extLst>
      <p:ext uri="{BB962C8B-B14F-4D97-AF65-F5344CB8AC3E}">
        <p14:creationId xmlns:p14="http://schemas.microsoft.com/office/powerpoint/2010/main" val="20281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p:cNvSpPr>
            <a:spLocks noChangeArrowheads="1"/>
          </p:cNvSpPr>
          <p:nvPr/>
        </p:nvSpPr>
        <p:spPr bwMode="auto">
          <a:xfrm>
            <a:off x="7772400" y="562932"/>
            <a:ext cx="1514475" cy="369887"/>
          </a:xfrm>
          <a:prstGeom prst="wedgeEllipseCallout">
            <a:avLst>
              <a:gd name="adj1" fmla="val -32181"/>
              <a:gd name="adj2" fmla="val 104079"/>
            </a:avLst>
          </a:prstGeom>
          <a:solidFill>
            <a:srgbClr val="CCFF99"/>
          </a:solidFill>
          <a:ln w="28575" algn="ctr">
            <a:solidFill>
              <a:srgbClr val="006600"/>
            </a:solidFill>
            <a:miter lim="800000"/>
            <a:headEnd/>
            <a:tailEnd type="none" w="lg" len="lg"/>
          </a:ln>
        </p:spPr>
        <p:txBody>
          <a:bodyPr anchor="ct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algn="ctr" eaLnBrk="0" fontAlgn="base" hangingPunct="0">
              <a:spcBef>
                <a:spcPct val="0"/>
              </a:spcBef>
              <a:spcAft>
                <a:spcPct val="0"/>
              </a:spcAft>
              <a:defRPr b="1">
                <a:solidFill>
                  <a:schemeClr val="tx1"/>
                </a:solidFill>
                <a:latin typeface="Times New Roman" pitchFamily="18" charset="0"/>
              </a:defRPr>
            </a:lvl6pPr>
            <a:lvl7pPr marL="2971800" indent="-228600" algn="ctr" eaLnBrk="0" fontAlgn="base" hangingPunct="0">
              <a:spcBef>
                <a:spcPct val="0"/>
              </a:spcBef>
              <a:spcAft>
                <a:spcPct val="0"/>
              </a:spcAft>
              <a:defRPr b="1">
                <a:solidFill>
                  <a:schemeClr val="tx1"/>
                </a:solidFill>
                <a:latin typeface="Times New Roman" pitchFamily="18" charset="0"/>
              </a:defRPr>
            </a:lvl7pPr>
            <a:lvl8pPr marL="3429000" indent="-228600" algn="ctr" eaLnBrk="0" fontAlgn="base" hangingPunct="0">
              <a:spcBef>
                <a:spcPct val="0"/>
              </a:spcBef>
              <a:spcAft>
                <a:spcPct val="0"/>
              </a:spcAft>
              <a:defRPr b="1">
                <a:solidFill>
                  <a:schemeClr val="tx1"/>
                </a:solidFill>
                <a:latin typeface="Times New Roman" pitchFamily="18" charset="0"/>
              </a:defRPr>
            </a:lvl8pPr>
            <a:lvl9pPr marL="3886200" indent="-228600" algn="ctr" eaLnBrk="0" fontAlgn="base" hangingPunct="0">
              <a:spcBef>
                <a:spcPct val="0"/>
              </a:spcBef>
              <a:spcAft>
                <a:spcPct val="0"/>
              </a:spcAft>
              <a:defRPr b="1">
                <a:solidFill>
                  <a:schemeClr val="tx1"/>
                </a:solidFill>
                <a:latin typeface="Times New Roman" pitchFamily="18" charset="0"/>
              </a:defRPr>
            </a:lvl9pPr>
          </a:lstStyle>
          <a:p>
            <a:pPr algn="ctr"/>
            <a:r>
              <a:rPr lang="da-DK" altLang="da-DK" dirty="0" smtClean="0">
                <a:solidFill>
                  <a:srgbClr val="006600"/>
                </a:solidFill>
                <a:latin typeface="Bookman Old Style" pitchFamily="18" charset="0"/>
              </a:rPr>
              <a:t>Green</a:t>
            </a:r>
            <a:endParaRPr lang="da-DK" altLang="da-DK" dirty="0">
              <a:solidFill>
                <a:srgbClr val="006600"/>
              </a:solidFill>
              <a:latin typeface="Bookman Old Style" pitchFamily="18" charset="0"/>
            </a:endParaRPr>
          </a:p>
        </p:txBody>
      </p:sp>
      <p:sp>
        <p:nvSpPr>
          <p:cNvPr id="2" name="Title 1"/>
          <p:cNvSpPr>
            <a:spLocks noGrp="1"/>
          </p:cNvSpPr>
          <p:nvPr>
            <p:ph type="title"/>
          </p:nvPr>
        </p:nvSpPr>
        <p:spPr/>
        <p:txBody>
          <a:bodyPr/>
          <a:lstStyle/>
          <a:p>
            <a:r>
              <a:rPr lang="da-DK" dirty="0" err="1" smtClean="0"/>
              <a:t>Outline</a:t>
            </a:r>
            <a:r>
              <a:rPr lang="da-DK" dirty="0" smtClean="0"/>
              <a:t> of </a:t>
            </a:r>
            <a:r>
              <a:rPr lang="da-DK" dirty="0" err="1" smtClean="0"/>
              <a:t>presentation</a:t>
            </a:r>
            <a:endParaRPr lang="da-DK" dirty="0"/>
          </a:p>
        </p:txBody>
      </p:sp>
      <p:sp>
        <p:nvSpPr>
          <p:cNvPr id="3" name="Text Placeholder 2"/>
          <p:cNvSpPr>
            <a:spLocks noGrp="1"/>
          </p:cNvSpPr>
          <p:nvPr>
            <p:ph type="body" sz="quarter" idx="13"/>
          </p:nvPr>
        </p:nvSpPr>
        <p:spPr/>
        <p:txBody>
          <a:bodyPr/>
          <a:lstStyle/>
          <a:p>
            <a:r>
              <a:rPr lang="en-US" dirty="0" err="1" smtClean="0"/>
              <a:t>Haldor</a:t>
            </a:r>
            <a:r>
              <a:rPr lang="en-US" dirty="0" smtClean="0"/>
              <a:t> </a:t>
            </a:r>
            <a:r>
              <a:rPr lang="en-US" dirty="0" err="1" smtClean="0"/>
              <a:t>Topsøe’s</a:t>
            </a:r>
            <a:r>
              <a:rPr lang="en-US" dirty="0" smtClean="0"/>
              <a:t> involvement in production </a:t>
            </a:r>
            <a:r>
              <a:rPr lang="en-US" dirty="0"/>
              <a:t>of new clean fuels </a:t>
            </a:r>
            <a:r>
              <a:rPr lang="en-US" dirty="0" smtClean="0"/>
              <a:t>and chemicals</a:t>
            </a:r>
            <a:endParaRPr lang="da-DK" dirty="0"/>
          </a:p>
        </p:txBody>
      </p:sp>
      <p:sp>
        <p:nvSpPr>
          <p:cNvPr id="4" name="Content Placeholder 3"/>
          <p:cNvSpPr>
            <a:spLocks noGrp="1"/>
          </p:cNvSpPr>
          <p:nvPr>
            <p:ph idx="1"/>
          </p:nvPr>
        </p:nvSpPr>
        <p:spPr>
          <a:xfrm>
            <a:off x="472442" y="1753292"/>
            <a:ext cx="5276893" cy="4441771"/>
          </a:xfrm>
        </p:spPr>
        <p:txBody>
          <a:bodyPr>
            <a:normAutofit/>
          </a:bodyPr>
          <a:lstStyle/>
          <a:p>
            <a:r>
              <a:rPr lang="en-US" dirty="0" smtClean="0"/>
              <a:t>Motivation for presentation</a:t>
            </a:r>
            <a:endParaRPr lang="en-US" dirty="0"/>
          </a:p>
          <a:p>
            <a:endParaRPr lang="en-US" dirty="0"/>
          </a:p>
          <a:p>
            <a:r>
              <a:rPr lang="en-US" dirty="0"/>
              <a:t>Highlights from ongoing activities involving:</a:t>
            </a:r>
          </a:p>
          <a:p>
            <a:pPr lvl="1"/>
            <a:r>
              <a:rPr lang="en-US" dirty="0" err="1" smtClean="0"/>
              <a:t>BioElectricity</a:t>
            </a:r>
            <a:r>
              <a:rPr lang="en-US" dirty="0" smtClean="0"/>
              <a:t> and heat</a:t>
            </a:r>
            <a:endParaRPr lang="en-US" dirty="0"/>
          </a:p>
          <a:p>
            <a:pPr lvl="1"/>
            <a:r>
              <a:rPr lang="en-US" dirty="0" err="1"/>
              <a:t>BioSNG</a:t>
            </a:r>
            <a:endParaRPr lang="en-US" dirty="0"/>
          </a:p>
          <a:p>
            <a:pPr lvl="1"/>
            <a:r>
              <a:rPr lang="en-US" dirty="0" err="1"/>
              <a:t>BioDME</a:t>
            </a:r>
            <a:endParaRPr lang="en-US" dirty="0"/>
          </a:p>
          <a:p>
            <a:pPr lvl="1"/>
            <a:r>
              <a:rPr lang="en-US" dirty="0" err="1"/>
              <a:t>BioGasoline</a:t>
            </a:r>
            <a:endParaRPr lang="en-US" dirty="0"/>
          </a:p>
          <a:p>
            <a:endParaRPr lang="en-US" dirty="0" smtClean="0"/>
          </a:p>
          <a:p>
            <a:r>
              <a:rPr lang="en-US" dirty="0" smtClean="0"/>
              <a:t>Mainly </a:t>
            </a:r>
            <a:r>
              <a:rPr lang="en-US" dirty="0"/>
              <a:t>small-scale biomass based </a:t>
            </a:r>
            <a:r>
              <a:rPr lang="en-US" dirty="0" smtClean="0"/>
              <a:t>activities </a:t>
            </a:r>
          </a:p>
          <a:p>
            <a:pPr lvl="1"/>
            <a:r>
              <a:rPr lang="en-US" dirty="0" smtClean="0"/>
              <a:t>Will </a:t>
            </a:r>
            <a:r>
              <a:rPr lang="en-US" dirty="0" smtClean="0"/>
              <a:t>large scale facilities be economical ?</a:t>
            </a:r>
          </a:p>
          <a:p>
            <a:pPr lvl="1"/>
            <a:r>
              <a:rPr lang="en-US" dirty="0" smtClean="0"/>
              <a:t>Will </a:t>
            </a:r>
            <a:r>
              <a:rPr lang="en-US" dirty="0" smtClean="0"/>
              <a:t>they in fact sustainable …?</a:t>
            </a:r>
            <a:endParaRPr lang="en-US" dirty="0"/>
          </a:p>
          <a:p>
            <a:endParaRPr lang="da-DK" dirty="0"/>
          </a:p>
        </p:txBody>
      </p:sp>
      <p:sp>
        <p:nvSpPr>
          <p:cNvPr id="5" name="Slide Number Placeholder 4"/>
          <p:cNvSpPr>
            <a:spLocks noGrp="1"/>
          </p:cNvSpPr>
          <p:nvPr>
            <p:ph type="sldNum" sz="quarter" idx="16"/>
          </p:nvPr>
        </p:nvSpPr>
        <p:spPr/>
        <p:txBody>
          <a:bodyPr/>
          <a:lstStyle/>
          <a:p>
            <a:fld id="{DCA931C7-2632-4107-A17A-318EC147D1B5}" type="slidenum">
              <a:rPr lang="en-GB" smtClean="0"/>
              <a:pPr/>
              <a:t>4</a:t>
            </a:fld>
            <a:endParaRPr lang="en-GB"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1675914"/>
            <a:ext cx="3200113" cy="2006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6801" y="1686327"/>
            <a:ext cx="3029388" cy="1994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1016" y="3403254"/>
            <a:ext cx="1554724" cy="279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1" y="3804938"/>
            <a:ext cx="3200113" cy="239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09025" y="3804938"/>
            <a:ext cx="1728767" cy="690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descr="IBR project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21800" y="3804937"/>
            <a:ext cx="2489200"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91809" y="3342860"/>
            <a:ext cx="148590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67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1000"/>
                                        <p:tgtEl>
                                          <p:spTgt spid="4">
                                            <p:txEl>
                                              <p:pRg st="3" end="3"/>
                                            </p:txEl>
                                          </p:spTgt>
                                        </p:tgtEl>
                                      </p:cBhvr>
                                    </p:animEffect>
                                    <p:anim calcmode="lin" valueType="num">
                                      <p:cBhvr>
                                        <p:cTn id="1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1000"/>
                                        <p:tgtEl>
                                          <p:spTgt spid="4">
                                            <p:txEl>
                                              <p:pRg st="4" end="4"/>
                                            </p:txEl>
                                          </p:spTgt>
                                        </p:tgtEl>
                                      </p:cBhvr>
                                    </p:animEffect>
                                    <p:anim calcmode="lin" valueType="num">
                                      <p:cBhvr>
                                        <p:cTn id="1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1000"/>
                                        <p:tgtEl>
                                          <p:spTgt spid="4">
                                            <p:txEl>
                                              <p:pRg st="5" end="5"/>
                                            </p:txEl>
                                          </p:spTgt>
                                        </p:tgtEl>
                                      </p:cBhvr>
                                    </p:animEffect>
                                    <p:anim calcmode="lin" valueType="num">
                                      <p:cBhvr>
                                        <p:cTn id="2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5" end="5"/>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1000"/>
                                        <p:tgtEl>
                                          <p:spTgt spid="4">
                                            <p:txEl>
                                              <p:pRg st="6" end="6"/>
                                            </p:txEl>
                                          </p:spTgt>
                                        </p:tgtEl>
                                      </p:cBhvr>
                                    </p:animEffect>
                                    <p:anim calcmode="lin" valueType="num">
                                      <p:cBhvr>
                                        <p:cTn id="2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6" end="6"/>
                                            </p:txEl>
                                          </p:spTgt>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10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3000"/>
                                        <p:tgtEl>
                                          <p:spTgt spid="8"/>
                                        </p:tgtEl>
                                      </p:cBhvr>
                                    </p:animEffect>
                                  </p:childTnLst>
                                </p:cTn>
                              </p:par>
                              <p:par>
                                <p:cTn id="33" presetID="10" presetClass="entr" presetSubtype="0" fill="hold" nodeType="withEffect">
                                  <p:stCondLst>
                                    <p:cond delay="100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3000"/>
                                        <p:tgtEl>
                                          <p:spTgt spid="11"/>
                                        </p:tgtEl>
                                      </p:cBhvr>
                                    </p:animEffect>
                                  </p:childTnLst>
                                </p:cTn>
                              </p:par>
                              <p:par>
                                <p:cTn id="36" presetID="10" presetClass="entr" presetSubtype="0" fill="hold" nodeType="withEffect">
                                  <p:stCondLst>
                                    <p:cond delay="100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3000"/>
                                        <p:tgtEl>
                                          <p:spTgt spid="12"/>
                                        </p:tgtEl>
                                      </p:cBhvr>
                                    </p:animEffect>
                                  </p:childTnLst>
                                </p:cTn>
                              </p:par>
                              <p:par>
                                <p:cTn id="39" presetID="10" presetClass="entr" presetSubtype="0" fill="hold" nodeType="withEffect">
                                  <p:stCondLst>
                                    <p:cond delay="1000"/>
                                  </p:stCondLst>
                                  <p:childTnLst>
                                    <p:set>
                                      <p:cBhvr>
                                        <p:cTn id="40" dur="1" fill="hold">
                                          <p:stCondLst>
                                            <p:cond delay="0"/>
                                          </p:stCondLst>
                                        </p:cTn>
                                        <p:tgtEl>
                                          <p:spTgt spid="2051"/>
                                        </p:tgtEl>
                                        <p:attrNameLst>
                                          <p:attrName>style.visibility</p:attrName>
                                        </p:attrNameLst>
                                      </p:cBhvr>
                                      <p:to>
                                        <p:strVal val="visible"/>
                                      </p:to>
                                    </p:set>
                                    <p:animEffect transition="in" filter="fade">
                                      <p:cBhvr>
                                        <p:cTn id="41" dur="3000"/>
                                        <p:tgtEl>
                                          <p:spTgt spid="2051"/>
                                        </p:tgtEl>
                                      </p:cBhvr>
                                    </p:animEffect>
                                  </p:childTnLst>
                                </p:cTn>
                              </p:par>
                              <p:par>
                                <p:cTn id="42" presetID="10" presetClass="entr" presetSubtype="0" fill="hold" nodeType="withEffect">
                                  <p:stCondLst>
                                    <p:cond delay="100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3000"/>
                                        <p:tgtEl>
                                          <p:spTgt spid="14"/>
                                        </p:tgtEl>
                                      </p:cBhvr>
                                    </p:animEffect>
                                  </p:childTnLst>
                                </p:cTn>
                              </p:par>
                              <p:par>
                                <p:cTn id="45" presetID="10" presetClass="entr" presetSubtype="0" fill="hold" nodeType="withEffect">
                                  <p:stCondLst>
                                    <p:cond delay="100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3000"/>
                                        <p:tgtEl>
                                          <p:spTgt spid="16"/>
                                        </p:tgtEl>
                                      </p:cBhvr>
                                    </p:animEffect>
                                  </p:childTnLst>
                                </p:cTn>
                              </p:par>
                              <p:par>
                                <p:cTn id="48" presetID="10" presetClass="entr" presetSubtype="0" fill="hold" nodeType="withEffect">
                                  <p:stCondLst>
                                    <p:cond delay="1000"/>
                                  </p:stCondLst>
                                  <p:childTnLst>
                                    <p:set>
                                      <p:cBhvr>
                                        <p:cTn id="49" dur="1" fill="hold">
                                          <p:stCondLst>
                                            <p:cond delay="0"/>
                                          </p:stCondLst>
                                        </p:cTn>
                                        <p:tgtEl>
                                          <p:spTgt spid="2054"/>
                                        </p:tgtEl>
                                        <p:attrNameLst>
                                          <p:attrName>style.visibility</p:attrName>
                                        </p:attrNameLst>
                                      </p:cBhvr>
                                      <p:to>
                                        <p:strVal val="visible"/>
                                      </p:to>
                                    </p:set>
                                    <p:animEffect transition="in" filter="fade">
                                      <p:cBhvr>
                                        <p:cTn id="50" dur="3000"/>
                                        <p:tgtEl>
                                          <p:spTgt spid="2054"/>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Effect transition="in" filter="fade">
                                      <p:cBhvr>
                                        <p:cTn id="55" dur="1000"/>
                                        <p:tgtEl>
                                          <p:spTgt spid="4">
                                            <p:txEl>
                                              <p:pRg st="8" end="8"/>
                                            </p:txEl>
                                          </p:spTgt>
                                        </p:tgtEl>
                                      </p:cBhvr>
                                    </p:animEffect>
                                    <p:anim calcmode="lin" valueType="num">
                                      <p:cBhvr>
                                        <p:cTn id="5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4">
                                            <p:txEl>
                                              <p:pRg st="8" end="8"/>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4">
                                            <p:txEl>
                                              <p:pRg st="9" end="9"/>
                                            </p:txEl>
                                          </p:spTgt>
                                        </p:tgtEl>
                                        <p:attrNameLst>
                                          <p:attrName>style.visibility</p:attrName>
                                        </p:attrNameLst>
                                      </p:cBhvr>
                                      <p:to>
                                        <p:strVal val="visible"/>
                                      </p:to>
                                    </p:set>
                                    <p:animEffect transition="in" filter="fade">
                                      <p:cBhvr>
                                        <p:cTn id="60" dur="1000"/>
                                        <p:tgtEl>
                                          <p:spTgt spid="4">
                                            <p:txEl>
                                              <p:pRg st="9" end="9"/>
                                            </p:txEl>
                                          </p:spTgt>
                                        </p:tgtEl>
                                      </p:cBhvr>
                                    </p:animEffect>
                                    <p:anim calcmode="lin" valueType="num">
                                      <p:cBhvr>
                                        <p:cTn id="61"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62" dur="1000" fill="hold"/>
                                        <p:tgtEl>
                                          <p:spTgt spid="4">
                                            <p:txEl>
                                              <p:pRg st="9" end="9"/>
                                            </p:txEl>
                                          </p:spTgt>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4">
                                            <p:txEl>
                                              <p:pRg st="10" end="10"/>
                                            </p:txEl>
                                          </p:spTgt>
                                        </p:tgtEl>
                                        <p:attrNameLst>
                                          <p:attrName>style.visibility</p:attrName>
                                        </p:attrNameLst>
                                      </p:cBhvr>
                                      <p:to>
                                        <p:strVal val="visible"/>
                                      </p:to>
                                    </p:set>
                                    <p:animEffect transition="in" filter="fade">
                                      <p:cBhvr>
                                        <p:cTn id="65" dur="1000"/>
                                        <p:tgtEl>
                                          <p:spTgt spid="4">
                                            <p:txEl>
                                              <p:pRg st="10" end="10"/>
                                            </p:txEl>
                                          </p:spTgt>
                                        </p:tgtEl>
                                      </p:cBhvr>
                                    </p:animEffect>
                                    <p:anim calcmode="lin" valueType="num">
                                      <p:cBhvr>
                                        <p:cTn id="66"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67"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Motivation September / </a:t>
            </a:r>
            <a:r>
              <a:rPr lang="da-DK" dirty="0" err="1" smtClean="0"/>
              <a:t>October</a:t>
            </a:r>
            <a:r>
              <a:rPr lang="da-DK" dirty="0" smtClean="0"/>
              <a:t> 2014</a:t>
            </a:r>
            <a:endParaRPr lang="da-DK" dirty="0"/>
          </a:p>
        </p:txBody>
      </p:sp>
      <p:sp>
        <p:nvSpPr>
          <p:cNvPr id="6" name="Text Placeholder 5"/>
          <p:cNvSpPr>
            <a:spLocks noGrp="1"/>
          </p:cNvSpPr>
          <p:nvPr>
            <p:ph type="body" sz="quarter" idx="17"/>
          </p:nvPr>
        </p:nvSpPr>
        <p:spPr>
          <a:xfrm>
            <a:off x="9860281" y="3197070"/>
            <a:ext cx="1859278" cy="2441730"/>
          </a:xfrm>
        </p:spPr>
        <p:txBody>
          <a:bodyPr>
            <a:normAutofit/>
          </a:bodyPr>
          <a:lstStyle/>
          <a:p>
            <a:r>
              <a:rPr lang="en-US" sz="2400" dirty="0"/>
              <a:t>Can biomass based processes compete with natural gas and oil based processes?</a:t>
            </a:r>
          </a:p>
          <a:p>
            <a:endParaRPr lang="da-DK" dirty="0"/>
          </a:p>
        </p:txBody>
      </p:sp>
      <p:sp>
        <p:nvSpPr>
          <p:cNvPr id="5" name="Slide Number Placeholder 4"/>
          <p:cNvSpPr>
            <a:spLocks noGrp="1"/>
          </p:cNvSpPr>
          <p:nvPr>
            <p:ph type="sldNum" sz="quarter" idx="20"/>
          </p:nvPr>
        </p:nvSpPr>
        <p:spPr/>
        <p:txBody>
          <a:bodyPr/>
          <a:lstStyle/>
          <a:p>
            <a:fld id="{DCA931C7-2632-4107-A17A-318EC147D1B5}" type="slidenum">
              <a:rPr lang="en-GB" smtClean="0"/>
              <a:pPr/>
              <a:t>5</a:t>
            </a:fld>
            <a:endParaRPr lang="en-GB"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478" y="1347676"/>
            <a:ext cx="7467600" cy="4490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58056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 four months later…</a:t>
            </a:r>
            <a:endParaRPr lang="en-US" dirty="0"/>
          </a:p>
        </p:txBody>
      </p:sp>
      <p:sp>
        <p:nvSpPr>
          <p:cNvPr id="5" name="Slide Number Placeholder 4"/>
          <p:cNvSpPr>
            <a:spLocks noGrp="1"/>
          </p:cNvSpPr>
          <p:nvPr>
            <p:ph type="sldNum" sz="quarter" idx="16"/>
          </p:nvPr>
        </p:nvSpPr>
        <p:spPr/>
        <p:txBody>
          <a:bodyPr/>
          <a:lstStyle/>
          <a:p>
            <a:fld id="{DCA931C7-2632-4107-A17A-318EC147D1B5}" type="slidenum">
              <a:rPr lang="en-GB" smtClean="0"/>
              <a:pPr/>
              <a:t>6</a:t>
            </a:fld>
            <a:endParaRPr lang="en-GB"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66800"/>
            <a:ext cx="8964440" cy="5257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47379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Shale</a:t>
            </a:r>
            <a:r>
              <a:rPr lang="da-DK" dirty="0" smtClean="0"/>
              <a:t> gas drive…</a:t>
            </a:r>
            <a:endParaRPr lang="da-DK" dirty="0"/>
          </a:p>
        </p:txBody>
      </p:sp>
      <p:sp>
        <p:nvSpPr>
          <p:cNvPr id="4" name="Text Placeholder 3"/>
          <p:cNvSpPr>
            <a:spLocks noGrp="1"/>
          </p:cNvSpPr>
          <p:nvPr>
            <p:ph type="body" sz="quarter" idx="13"/>
          </p:nvPr>
        </p:nvSpPr>
        <p:spPr/>
        <p:txBody>
          <a:bodyPr/>
          <a:lstStyle/>
          <a:p>
            <a:r>
              <a:rPr lang="da-DK" dirty="0" smtClean="0"/>
              <a:t>Even the ”</a:t>
            </a:r>
            <a:r>
              <a:rPr lang="da-DK" dirty="0" err="1" smtClean="0"/>
              <a:t>Shale</a:t>
            </a:r>
            <a:r>
              <a:rPr lang="da-DK" dirty="0" smtClean="0"/>
              <a:t> Gale” is under pressure </a:t>
            </a:r>
            <a:endParaRPr lang="da-DK" dirty="0"/>
          </a:p>
        </p:txBody>
      </p:sp>
      <p:sp>
        <p:nvSpPr>
          <p:cNvPr id="6" name="Text Placeholder 5"/>
          <p:cNvSpPr>
            <a:spLocks noGrp="1"/>
          </p:cNvSpPr>
          <p:nvPr>
            <p:ph type="body" sz="quarter" idx="17"/>
          </p:nvPr>
        </p:nvSpPr>
        <p:spPr>
          <a:xfrm>
            <a:off x="9860281" y="3197070"/>
            <a:ext cx="1859278" cy="2381780"/>
          </a:xfrm>
        </p:spPr>
        <p:txBody>
          <a:bodyPr>
            <a:normAutofit fontScale="92500"/>
          </a:bodyPr>
          <a:lstStyle/>
          <a:p>
            <a:r>
              <a:rPr lang="en-US" sz="1800" dirty="0" smtClean="0"/>
              <a:t>While production of energy, fuels and bulk chemicals from alternative </a:t>
            </a:r>
            <a:r>
              <a:rPr lang="en-US" sz="1800" dirty="0" err="1" smtClean="0"/>
              <a:t>feedstocks</a:t>
            </a:r>
            <a:r>
              <a:rPr lang="en-US" sz="1800" dirty="0" smtClean="0"/>
              <a:t>, may have made sense  a couple of months ago, - nothing competes with current oil prices!</a:t>
            </a:r>
            <a:endParaRPr lang="en-US" sz="1800" dirty="0"/>
          </a:p>
        </p:txBody>
      </p:sp>
      <p:sp>
        <p:nvSpPr>
          <p:cNvPr id="5" name="Slide Number Placeholder 4"/>
          <p:cNvSpPr>
            <a:spLocks noGrp="1"/>
          </p:cNvSpPr>
          <p:nvPr>
            <p:ph type="sldNum" sz="quarter" idx="20"/>
          </p:nvPr>
        </p:nvSpPr>
        <p:spPr/>
        <p:txBody>
          <a:bodyPr/>
          <a:lstStyle/>
          <a:p>
            <a:fld id="{DCA931C7-2632-4107-A17A-318EC147D1B5}" type="slidenum">
              <a:rPr lang="en-GB" smtClean="0"/>
              <a:pPr/>
              <a:t>7</a:t>
            </a:fld>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765" y="1600200"/>
            <a:ext cx="7634035" cy="397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933643"/>
            <a:ext cx="3429000" cy="2968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091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Shale gas drive, and gasoline prices on a ten year horizon…</a:t>
            </a:r>
            <a:endParaRPr lang="en-US" dirty="0"/>
          </a:p>
        </p:txBody>
      </p:sp>
      <p:sp>
        <p:nvSpPr>
          <p:cNvPr id="5" name="Slide Number Placeholder 4"/>
          <p:cNvSpPr>
            <a:spLocks noGrp="1"/>
          </p:cNvSpPr>
          <p:nvPr>
            <p:ph type="sldNum" sz="quarter" idx="16"/>
          </p:nvPr>
        </p:nvSpPr>
        <p:spPr/>
        <p:txBody>
          <a:bodyPr/>
          <a:lstStyle/>
          <a:p>
            <a:fld id="{DCA931C7-2632-4107-A17A-318EC147D1B5}" type="slidenum">
              <a:rPr lang="en-GB" smtClean="0"/>
              <a:pPr/>
              <a:t>8</a:t>
            </a:fld>
            <a:endParaRPr lang="en-GB"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876" y="990600"/>
            <a:ext cx="10796924" cy="5237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flipH="1">
            <a:off x="8801100" y="1219200"/>
            <a:ext cx="647700" cy="1371600"/>
          </a:xfrm>
          <a:prstGeom prst="straightConnector1">
            <a:avLst/>
          </a:prstGeom>
          <a:ln w="25400">
            <a:headEnd type="none"/>
            <a:tailEnd type="stealth" w="lg"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296400" y="384562"/>
            <a:ext cx="2277868" cy="682238"/>
          </a:xfrm>
          <a:prstGeom prst="rect">
            <a:avLst/>
          </a:prstGeom>
          <a:noFill/>
        </p:spPr>
        <p:txBody>
          <a:bodyPr wrap="none" lIns="0" tIns="0" rIns="0" bIns="0" rtlCol="0">
            <a:spAutoFit/>
          </a:bodyPr>
          <a:lstStyle/>
          <a:p>
            <a:pPr algn="ctr">
              <a:lnSpc>
                <a:spcPct val="90000"/>
              </a:lnSpc>
              <a:spcBef>
                <a:spcPts val="1000"/>
              </a:spcBef>
            </a:pPr>
            <a:r>
              <a:rPr lang="en-US" sz="2000" noProof="0" dirty="0" smtClean="0"/>
              <a:t>Our work was d</a:t>
            </a:r>
            <a:r>
              <a:rPr lang="en-US" sz="2000" dirty="0" smtClean="0"/>
              <a:t>one</a:t>
            </a:r>
          </a:p>
          <a:p>
            <a:pPr algn="ctr">
              <a:lnSpc>
                <a:spcPct val="90000"/>
              </a:lnSpc>
              <a:spcBef>
                <a:spcPts val="1000"/>
              </a:spcBef>
            </a:pPr>
            <a:r>
              <a:rPr lang="en-US" sz="2000" dirty="0" smtClean="0"/>
              <a:t> at these conditions!</a:t>
            </a:r>
            <a:endParaRPr lang="en-US" sz="2000" noProof="0" dirty="0" err="1" smtClean="0"/>
          </a:p>
        </p:txBody>
      </p:sp>
      <p:cxnSp>
        <p:nvCxnSpPr>
          <p:cNvPr id="7" name="Straight Arrow Connector 6"/>
          <p:cNvCxnSpPr/>
          <p:nvPr/>
        </p:nvCxnSpPr>
        <p:spPr>
          <a:xfrm>
            <a:off x="7391400" y="2590800"/>
            <a:ext cx="2819400" cy="0"/>
          </a:xfrm>
          <a:prstGeom prst="straightConnector1">
            <a:avLst/>
          </a:prstGeom>
          <a:ln w="25400">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902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Sustainable feedstock are already available</a:t>
            </a:r>
            <a:endParaRPr lang="en-US" dirty="0"/>
          </a:p>
        </p:txBody>
      </p:sp>
      <p:sp>
        <p:nvSpPr>
          <p:cNvPr id="18" name="Text Placeholder 17"/>
          <p:cNvSpPr>
            <a:spLocks noGrp="1"/>
          </p:cNvSpPr>
          <p:nvPr>
            <p:ph type="body" sz="quarter" idx="13"/>
          </p:nvPr>
        </p:nvSpPr>
        <p:spPr/>
        <p:txBody>
          <a:bodyPr/>
          <a:lstStyle/>
          <a:p>
            <a:r>
              <a:rPr lang="en-US" dirty="0" smtClean="0"/>
              <a:t>Syngas based routes are flexible and available!</a:t>
            </a:r>
            <a:endParaRPr lang="en-US" dirty="0"/>
          </a:p>
        </p:txBody>
      </p:sp>
      <p:grpSp>
        <p:nvGrpSpPr>
          <p:cNvPr id="4" name="Group 6"/>
          <p:cNvGrpSpPr>
            <a:grpSpLocks/>
          </p:cNvGrpSpPr>
          <p:nvPr/>
        </p:nvGrpSpPr>
        <p:grpSpPr bwMode="auto">
          <a:xfrm>
            <a:off x="457199" y="1905000"/>
            <a:ext cx="2491317" cy="2057400"/>
            <a:chOff x="2270" y="2247"/>
            <a:chExt cx="1152" cy="691"/>
          </a:xfrm>
        </p:grpSpPr>
        <p:pic>
          <p:nvPicPr>
            <p:cNvPr id="5" name="Picture 3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 y="2247"/>
              <a:ext cx="1152" cy="691"/>
            </a:xfrm>
            <a:prstGeom prst="rect">
              <a:avLst/>
            </a:prstGeom>
            <a:noFill/>
            <a:ln w="1905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35"/>
            <p:cNvSpPr txBox="1">
              <a:spLocks noChangeArrowheads="1"/>
            </p:cNvSpPr>
            <p:nvPr/>
          </p:nvSpPr>
          <p:spPr bwMode="auto">
            <a:xfrm>
              <a:off x="2552" y="2384"/>
              <a:ext cx="721"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algn="ctr" eaLnBrk="0" fontAlgn="base" hangingPunct="0">
                <a:spcBef>
                  <a:spcPct val="0"/>
                </a:spcBef>
                <a:spcAft>
                  <a:spcPct val="0"/>
                </a:spcAft>
                <a:defRPr b="1">
                  <a:solidFill>
                    <a:schemeClr val="tx1"/>
                  </a:solidFill>
                  <a:latin typeface="Times New Roman" pitchFamily="18" charset="0"/>
                </a:defRPr>
              </a:lvl6pPr>
              <a:lvl7pPr marL="2971800" indent="-228600" algn="ctr" eaLnBrk="0" fontAlgn="base" hangingPunct="0">
                <a:spcBef>
                  <a:spcPct val="0"/>
                </a:spcBef>
                <a:spcAft>
                  <a:spcPct val="0"/>
                </a:spcAft>
                <a:defRPr b="1">
                  <a:solidFill>
                    <a:schemeClr val="tx1"/>
                  </a:solidFill>
                  <a:latin typeface="Times New Roman" pitchFamily="18" charset="0"/>
                </a:defRPr>
              </a:lvl7pPr>
              <a:lvl8pPr marL="3429000" indent="-228600" algn="ctr" eaLnBrk="0" fontAlgn="base" hangingPunct="0">
                <a:spcBef>
                  <a:spcPct val="0"/>
                </a:spcBef>
                <a:spcAft>
                  <a:spcPct val="0"/>
                </a:spcAft>
                <a:defRPr b="1">
                  <a:solidFill>
                    <a:schemeClr val="tx1"/>
                  </a:solidFill>
                  <a:latin typeface="Times New Roman" pitchFamily="18" charset="0"/>
                </a:defRPr>
              </a:lvl8pPr>
              <a:lvl9pPr marL="3886200" indent="-228600" algn="ctr" eaLnBrk="0" fontAlgn="base" hangingPunct="0">
                <a:spcBef>
                  <a:spcPct val="0"/>
                </a:spcBef>
                <a:spcAft>
                  <a:spcPct val="0"/>
                </a:spcAft>
                <a:defRPr b="1">
                  <a:solidFill>
                    <a:schemeClr val="tx1"/>
                  </a:solidFill>
                  <a:latin typeface="Times New Roman" pitchFamily="18" charset="0"/>
                </a:defRPr>
              </a:lvl9pPr>
            </a:lstStyle>
            <a:p>
              <a:pPr algn="l"/>
              <a:r>
                <a:rPr lang="en-US" altLang="da-DK" dirty="0">
                  <a:solidFill>
                    <a:schemeClr val="bg1"/>
                  </a:solidFill>
                  <a:latin typeface="Bookman Old Style" pitchFamily="18" charset="0"/>
                </a:rPr>
                <a:t>Black liquor</a:t>
              </a:r>
            </a:p>
          </p:txBody>
        </p:sp>
      </p:grpSp>
      <p:grpSp>
        <p:nvGrpSpPr>
          <p:cNvPr id="7" name="Group 46"/>
          <p:cNvGrpSpPr>
            <a:grpSpLocks/>
          </p:cNvGrpSpPr>
          <p:nvPr/>
        </p:nvGrpSpPr>
        <p:grpSpPr bwMode="auto">
          <a:xfrm>
            <a:off x="457199" y="4114800"/>
            <a:ext cx="2732993" cy="2213488"/>
            <a:chOff x="162" y="2874"/>
            <a:chExt cx="1063" cy="1136"/>
          </a:xfrm>
        </p:grpSpPr>
        <p:pic>
          <p:nvPicPr>
            <p:cNvPr id="8" name="Picture 3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 y="2874"/>
              <a:ext cx="969" cy="1051"/>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38"/>
            <p:cNvSpPr txBox="1">
              <a:spLocks noChangeArrowheads="1"/>
            </p:cNvSpPr>
            <p:nvPr/>
          </p:nvSpPr>
          <p:spPr bwMode="auto">
            <a:xfrm>
              <a:off x="555" y="3571"/>
              <a:ext cx="67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algn="ctr" eaLnBrk="0" fontAlgn="base" hangingPunct="0">
                <a:spcBef>
                  <a:spcPct val="0"/>
                </a:spcBef>
                <a:spcAft>
                  <a:spcPct val="0"/>
                </a:spcAft>
                <a:defRPr b="1">
                  <a:solidFill>
                    <a:schemeClr val="tx1"/>
                  </a:solidFill>
                  <a:latin typeface="Times New Roman" pitchFamily="18" charset="0"/>
                </a:defRPr>
              </a:lvl6pPr>
              <a:lvl7pPr marL="2971800" indent="-228600" algn="ctr" eaLnBrk="0" fontAlgn="base" hangingPunct="0">
                <a:spcBef>
                  <a:spcPct val="0"/>
                </a:spcBef>
                <a:spcAft>
                  <a:spcPct val="0"/>
                </a:spcAft>
                <a:defRPr b="1">
                  <a:solidFill>
                    <a:schemeClr val="tx1"/>
                  </a:solidFill>
                  <a:latin typeface="Times New Roman" pitchFamily="18" charset="0"/>
                </a:defRPr>
              </a:lvl7pPr>
              <a:lvl8pPr marL="3429000" indent="-228600" algn="ctr" eaLnBrk="0" fontAlgn="base" hangingPunct="0">
                <a:spcBef>
                  <a:spcPct val="0"/>
                </a:spcBef>
                <a:spcAft>
                  <a:spcPct val="0"/>
                </a:spcAft>
                <a:defRPr b="1">
                  <a:solidFill>
                    <a:schemeClr val="tx1"/>
                  </a:solidFill>
                  <a:latin typeface="Times New Roman" pitchFamily="18" charset="0"/>
                </a:defRPr>
              </a:lvl8pPr>
              <a:lvl9pPr marL="3886200" indent="-228600" algn="ctr" eaLnBrk="0" fontAlgn="base" hangingPunct="0">
                <a:spcBef>
                  <a:spcPct val="0"/>
                </a:spcBef>
                <a:spcAft>
                  <a:spcPct val="0"/>
                </a:spcAft>
                <a:defRPr b="1">
                  <a:solidFill>
                    <a:schemeClr val="tx1"/>
                  </a:solidFill>
                  <a:latin typeface="Times New Roman" pitchFamily="18" charset="0"/>
                </a:defRPr>
              </a:lvl9pPr>
            </a:lstStyle>
            <a:p>
              <a:pPr algn="l"/>
              <a:r>
                <a:rPr lang="en-US" altLang="da-DK" dirty="0">
                  <a:solidFill>
                    <a:schemeClr val="bg1"/>
                  </a:solidFill>
                  <a:latin typeface="Bookman Old Style" pitchFamily="18" charset="0"/>
                </a:rPr>
                <a:t>Associated </a:t>
              </a:r>
            </a:p>
            <a:p>
              <a:pPr algn="l"/>
              <a:r>
                <a:rPr lang="en-US" altLang="da-DK" dirty="0">
                  <a:solidFill>
                    <a:schemeClr val="bg1"/>
                  </a:solidFill>
                  <a:latin typeface="Bookman Old Style" pitchFamily="18" charset="0"/>
                </a:rPr>
                <a:t>Gas Flare</a:t>
              </a:r>
            </a:p>
          </p:txBody>
        </p:sp>
      </p:grpSp>
      <p:grpSp>
        <p:nvGrpSpPr>
          <p:cNvPr id="10" name="Group 49"/>
          <p:cNvGrpSpPr>
            <a:grpSpLocks/>
          </p:cNvGrpSpPr>
          <p:nvPr/>
        </p:nvGrpSpPr>
        <p:grpSpPr bwMode="auto">
          <a:xfrm>
            <a:off x="3189816" y="1924482"/>
            <a:ext cx="2448984" cy="2037918"/>
            <a:chOff x="1268" y="1287"/>
            <a:chExt cx="1085" cy="900"/>
          </a:xfrm>
        </p:grpSpPr>
        <p:pic>
          <p:nvPicPr>
            <p:cNvPr id="1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8" y="1287"/>
              <a:ext cx="1085" cy="9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45"/>
            <p:cNvSpPr txBox="1">
              <a:spLocks noChangeArrowheads="1"/>
            </p:cNvSpPr>
            <p:nvPr/>
          </p:nvSpPr>
          <p:spPr bwMode="auto">
            <a:xfrm>
              <a:off x="1322" y="1431"/>
              <a:ext cx="423" cy="2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da-DK" b="1" dirty="0">
                  <a:solidFill>
                    <a:srgbClr val="000000"/>
                  </a:solidFill>
                  <a:latin typeface="Bookman Old Style" pitchFamily="18" charset="0"/>
                </a:rPr>
                <a:t>Waste</a:t>
              </a:r>
            </a:p>
          </p:txBody>
        </p:sp>
      </p:grpSp>
      <p:grpSp>
        <p:nvGrpSpPr>
          <p:cNvPr id="13" name="Group 48"/>
          <p:cNvGrpSpPr>
            <a:grpSpLocks/>
          </p:cNvGrpSpPr>
          <p:nvPr/>
        </p:nvGrpSpPr>
        <p:grpSpPr bwMode="auto">
          <a:xfrm>
            <a:off x="3200400" y="4114800"/>
            <a:ext cx="2438400" cy="2075088"/>
            <a:chOff x="1189" y="2400"/>
            <a:chExt cx="1128" cy="991"/>
          </a:xfrm>
        </p:grpSpPr>
        <p:pic>
          <p:nvPicPr>
            <p:cNvPr id="14" name="Picture 6" descr="Photo of Wood Chips">
              <a:hlinkClick r:id="rId5"/>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9" y="2400"/>
              <a:ext cx="1128" cy="97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5" name="Text Box 47"/>
            <p:cNvSpPr txBox="1">
              <a:spLocks noChangeArrowheads="1"/>
            </p:cNvSpPr>
            <p:nvPr/>
          </p:nvSpPr>
          <p:spPr bwMode="auto">
            <a:xfrm>
              <a:off x="1189" y="3155"/>
              <a:ext cx="572" cy="23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da-DK" b="1" dirty="0"/>
                <a:t>Biomass</a:t>
              </a:r>
            </a:p>
          </p:txBody>
        </p:sp>
      </p:grpSp>
      <p:pic>
        <p:nvPicPr>
          <p:cNvPr id="19" name="Picture 23" descr="1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882380">
            <a:off x="5673578" y="3361325"/>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4" descr="1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9867073">
            <a:off x="5689453" y="4510675"/>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72275" y="3729264"/>
            <a:ext cx="333375"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59575" y="4005489"/>
            <a:ext cx="63182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20"/>
          <p:cNvSpPr txBox="1">
            <a:spLocks noChangeArrowheads="1"/>
          </p:cNvSpPr>
          <p:nvPr/>
        </p:nvSpPr>
        <p:spPr bwMode="auto">
          <a:xfrm>
            <a:off x="6911975" y="3475264"/>
            <a:ext cx="4714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algn="ctr" eaLnBrk="0" fontAlgn="base" hangingPunct="0">
              <a:spcBef>
                <a:spcPct val="0"/>
              </a:spcBef>
              <a:spcAft>
                <a:spcPct val="0"/>
              </a:spcAft>
              <a:defRPr b="1">
                <a:solidFill>
                  <a:schemeClr val="tx1"/>
                </a:solidFill>
                <a:latin typeface="Times New Roman" pitchFamily="18" charset="0"/>
              </a:defRPr>
            </a:lvl6pPr>
            <a:lvl7pPr marL="2971800" indent="-228600" algn="ctr" eaLnBrk="0" fontAlgn="base" hangingPunct="0">
              <a:spcBef>
                <a:spcPct val="0"/>
              </a:spcBef>
              <a:spcAft>
                <a:spcPct val="0"/>
              </a:spcAft>
              <a:defRPr b="1">
                <a:solidFill>
                  <a:schemeClr val="tx1"/>
                </a:solidFill>
                <a:latin typeface="Times New Roman" pitchFamily="18" charset="0"/>
              </a:defRPr>
            </a:lvl7pPr>
            <a:lvl8pPr marL="3429000" indent="-228600" algn="ctr" eaLnBrk="0" fontAlgn="base" hangingPunct="0">
              <a:spcBef>
                <a:spcPct val="0"/>
              </a:spcBef>
              <a:spcAft>
                <a:spcPct val="0"/>
              </a:spcAft>
              <a:defRPr b="1">
                <a:solidFill>
                  <a:schemeClr val="tx1"/>
                </a:solidFill>
                <a:latin typeface="Times New Roman" pitchFamily="18" charset="0"/>
              </a:defRPr>
            </a:lvl8pPr>
            <a:lvl9pPr marL="3886200" indent="-228600" algn="ctr" eaLnBrk="0" fontAlgn="base" hangingPunct="0">
              <a:spcBef>
                <a:spcPct val="0"/>
              </a:spcBef>
              <a:spcAft>
                <a:spcPct val="0"/>
              </a:spcAft>
              <a:defRPr b="1">
                <a:solidFill>
                  <a:schemeClr val="tx1"/>
                </a:solidFill>
                <a:latin typeface="Times New Roman" pitchFamily="18" charset="0"/>
              </a:defRPr>
            </a:lvl9pPr>
          </a:lstStyle>
          <a:p>
            <a:pPr algn="r" eaLnBrk="1" hangingPunct="1"/>
            <a:r>
              <a:rPr lang="da-DK" altLang="da-DK">
                <a:latin typeface="Bookman Old Style" pitchFamily="18" charset="0"/>
              </a:rPr>
              <a:t>H</a:t>
            </a:r>
            <a:r>
              <a:rPr lang="da-DK" altLang="da-DK" baseline="-25000">
                <a:latin typeface="Bookman Old Style" pitchFamily="18" charset="0"/>
              </a:rPr>
              <a:t>2</a:t>
            </a:r>
          </a:p>
        </p:txBody>
      </p:sp>
      <p:sp>
        <p:nvSpPr>
          <p:cNvPr id="24" name="Text Box 21"/>
          <p:cNvSpPr txBox="1">
            <a:spLocks noChangeArrowheads="1"/>
          </p:cNvSpPr>
          <p:nvPr/>
        </p:nvSpPr>
        <p:spPr bwMode="auto">
          <a:xfrm>
            <a:off x="6719887" y="4389664"/>
            <a:ext cx="536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algn="ctr" eaLnBrk="0" fontAlgn="base" hangingPunct="0">
              <a:spcBef>
                <a:spcPct val="0"/>
              </a:spcBef>
              <a:spcAft>
                <a:spcPct val="0"/>
              </a:spcAft>
              <a:defRPr b="1">
                <a:solidFill>
                  <a:schemeClr val="tx1"/>
                </a:solidFill>
                <a:latin typeface="Times New Roman" pitchFamily="18" charset="0"/>
              </a:defRPr>
            </a:lvl6pPr>
            <a:lvl7pPr marL="2971800" indent="-228600" algn="ctr" eaLnBrk="0" fontAlgn="base" hangingPunct="0">
              <a:spcBef>
                <a:spcPct val="0"/>
              </a:spcBef>
              <a:spcAft>
                <a:spcPct val="0"/>
              </a:spcAft>
              <a:defRPr b="1">
                <a:solidFill>
                  <a:schemeClr val="tx1"/>
                </a:solidFill>
                <a:latin typeface="Times New Roman" pitchFamily="18" charset="0"/>
              </a:defRPr>
            </a:lvl7pPr>
            <a:lvl8pPr marL="3429000" indent="-228600" algn="ctr" eaLnBrk="0" fontAlgn="base" hangingPunct="0">
              <a:spcBef>
                <a:spcPct val="0"/>
              </a:spcBef>
              <a:spcAft>
                <a:spcPct val="0"/>
              </a:spcAft>
              <a:defRPr b="1">
                <a:solidFill>
                  <a:schemeClr val="tx1"/>
                </a:solidFill>
                <a:latin typeface="Times New Roman" pitchFamily="18" charset="0"/>
              </a:defRPr>
            </a:lvl8pPr>
            <a:lvl9pPr marL="3886200" indent="-228600" algn="ctr" eaLnBrk="0" fontAlgn="base" hangingPunct="0">
              <a:spcBef>
                <a:spcPct val="0"/>
              </a:spcBef>
              <a:spcAft>
                <a:spcPct val="0"/>
              </a:spcAft>
              <a:defRPr b="1">
                <a:solidFill>
                  <a:schemeClr val="tx1"/>
                </a:solidFill>
                <a:latin typeface="Times New Roman" pitchFamily="18" charset="0"/>
              </a:defRPr>
            </a:lvl9pPr>
          </a:lstStyle>
          <a:p>
            <a:pPr algn="r" eaLnBrk="1" hangingPunct="1"/>
            <a:r>
              <a:rPr lang="da-DK" altLang="da-DK">
                <a:latin typeface="Bookman Old Style" pitchFamily="18" charset="0"/>
              </a:rPr>
              <a:t>CO</a:t>
            </a:r>
            <a:endParaRPr lang="da-DK" altLang="da-DK" baseline="-25000">
              <a:latin typeface="Bookman Old Style" pitchFamily="18" charset="0"/>
            </a:endParaRPr>
          </a:p>
        </p:txBody>
      </p:sp>
      <p:sp>
        <p:nvSpPr>
          <p:cNvPr id="25" name="Text Box 26"/>
          <p:cNvSpPr txBox="1">
            <a:spLocks noChangeArrowheads="1"/>
          </p:cNvSpPr>
          <p:nvPr/>
        </p:nvSpPr>
        <p:spPr bwMode="auto">
          <a:xfrm>
            <a:off x="6172200" y="5486400"/>
            <a:ext cx="16209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type="none" w="lg" len="lg"/>
              </a14:hiddenLine>
            </a:ext>
          </a:extLst>
        </p:spPr>
        <p:txBody>
          <a:bodyPr wrap="none">
            <a:spAutoFit/>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algn="ctr" eaLnBrk="0" fontAlgn="base" hangingPunct="0">
              <a:spcBef>
                <a:spcPct val="0"/>
              </a:spcBef>
              <a:spcAft>
                <a:spcPct val="0"/>
              </a:spcAft>
              <a:defRPr b="1">
                <a:solidFill>
                  <a:schemeClr val="tx1"/>
                </a:solidFill>
                <a:latin typeface="Times New Roman" pitchFamily="18" charset="0"/>
              </a:defRPr>
            </a:lvl6pPr>
            <a:lvl7pPr marL="2971800" indent="-228600" algn="ctr" eaLnBrk="0" fontAlgn="base" hangingPunct="0">
              <a:spcBef>
                <a:spcPct val="0"/>
              </a:spcBef>
              <a:spcAft>
                <a:spcPct val="0"/>
              </a:spcAft>
              <a:defRPr b="1">
                <a:solidFill>
                  <a:schemeClr val="tx1"/>
                </a:solidFill>
                <a:latin typeface="Times New Roman" pitchFamily="18" charset="0"/>
              </a:defRPr>
            </a:lvl7pPr>
            <a:lvl8pPr marL="3429000" indent="-228600" algn="ctr" eaLnBrk="0" fontAlgn="base" hangingPunct="0">
              <a:spcBef>
                <a:spcPct val="0"/>
              </a:spcBef>
              <a:spcAft>
                <a:spcPct val="0"/>
              </a:spcAft>
              <a:defRPr b="1">
                <a:solidFill>
                  <a:schemeClr val="tx1"/>
                </a:solidFill>
                <a:latin typeface="Times New Roman" pitchFamily="18" charset="0"/>
              </a:defRPr>
            </a:lvl8pPr>
            <a:lvl9pPr marL="3886200" indent="-228600" algn="ctr" eaLnBrk="0" fontAlgn="base" hangingPunct="0">
              <a:spcBef>
                <a:spcPct val="0"/>
              </a:spcBef>
              <a:spcAft>
                <a:spcPct val="0"/>
              </a:spcAft>
              <a:defRPr b="1">
                <a:solidFill>
                  <a:schemeClr val="tx1"/>
                </a:solidFill>
                <a:latin typeface="Times New Roman" pitchFamily="18" charset="0"/>
              </a:defRPr>
            </a:lvl9pPr>
          </a:lstStyle>
          <a:p>
            <a:pPr algn="ctr" eaLnBrk="1" hangingPunct="1"/>
            <a:r>
              <a:rPr lang="en-US" altLang="da-DK" sz="1600" b="0" dirty="0">
                <a:solidFill>
                  <a:srgbClr val="000818"/>
                </a:solidFill>
                <a:latin typeface="Bookman Old Style" pitchFamily="18" charset="0"/>
              </a:rPr>
              <a:t>Synthesis </a:t>
            </a:r>
            <a:r>
              <a:rPr lang="en-US" altLang="da-DK" sz="1600" b="0" dirty="0" smtClean="0">
                <a:solidFill>
                  <a:srgbClr val="000818"/>
                </a:solidFill>
                <a:latin typeface="Bookman Old Style" pitchFamily="18" charset="0"/>
              </a:rPr>
              <a:t>Gas</a:t>
            </a:r>
          </a:p>
          <a:p>
            <a:pPr algn="ctr" eaLnBrk="1" hangingPunct="1"/>
            <a:r>
              <a:rPr lang="en-US" altLang="da-DK" sz="2400" b="0" dirty="0" smtClean="0">
                <a:solidFill>
                  <a:srgbClr val="000818"/>
                </a:solidFill>
                <a:latin typeface="Bookman Old Style" pitchFamily="18" charset="0"/>
              </a:rPr>
              <a:t>Platform</a:t>
            </a:r>
            <a:endParaRPr lang="en-US" altLang="da-DK" sz="2400" b="0" dirty="0">
              <a:solidFill>
                <a:srgbClr val="000818"/>
              </a:solidFill>
              <a:latin typeface="Bookman Old Style" pitchFamily="18" charset="0"/>
            </a:endParaRPr>
          </a:p>
        </p:txBody>
      </p:sp>
      <p:pic>
        <p:nvPicPr>
          <p:cNvPr id="26" name="Picture 7" descr="octan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94850" y="4724400"/>
            <a:ext cx="16827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27"/>
          <p:cNvSpPr txBox="1">
            <a:spLocks noChangeArrowheads="1"/>
          </p:cNvSpPr>
          <p:nvPr/>
        </p:nvSpPr>
        <p:spPr bwMode="auto">
          <a:xfrm>
            <a:off x="9828213" y="6019800"/>
            <a:ext cx="1601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type="none" w="lg" len="lg"/>
              </a14:hiddenLine>
            </a:ext>
          </a:extLst>
        </p:spPr>
        <p:txBody>
          <a:bodyPr wrap="none">
            <a:spAutoFit/>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algn="ctr" eaLnBrk="0" fontAlgn="base" hangingPunct="0">
              <a:spcBef>
                <a:spcPct val="0"/>
              </a:spcBef>
              <a:spcAft>
                <a:spcPct val="0"/>
              </a:spcAft>
              <a:defRPr b="1">
                <a:solidFill>
                  <a:schemeClr val="tx1"/>
                </a:solidFill>
                <a:latin typeface="Times New Roman" pitchFamily="18" charset="0"/>
              </a:defRPr>
            </a:lvl6pPr>
            <a:lvl7pPr marL="2971800" indent="-228600" algn="ctr" eaLnBrk="0" fontAlgn="base" hangingPunct="0">
              <a:spcBef>
                <a:spcPct val="0"/>
              </a:spcBef>
              <a:spcAft>
                <a:spcPct val="0"/>
              </a:spcAft>
              <a:defRPr b="1">
                <a:solidFill>
                  <a:schemeClr val="tx1"/>
                </a:solidFill>
                <a:latin typeface="Times New Roman" pitchFamily="18" charset="0"/>
              </a:defRPr>
            </a:lvl7pPr>
            <a:lvl8pPr marL="3429000" indent="-228600" algn="ctr" eaLnBrk="0" fontAlgn="base" hangingPunct="0">
              <a:spcBef>
                <a:spcPct val="0"/>
              </a:spcBef>
              <a:spcAft>
                <a:spcPct val="0"/>
              </a:spcAft>
              <a:defRPr b="1">
                <a:solidFill>
                  <a:schemeClr val="tx1"/>
                </a:solidFill>
                <a:latin typeface="Times New Roman" pitchFamily="18" charset="0"/>
              </a:defRPr>
            </a:lvl8pPr>
            <a:lvl9pPr marL="3886200" indent="-228600" algn="ctr" eaLnBrk="0" fontAlgn="base" hangingPunct="0">
              <a:spcBef>
                <a:spcPct val="0"/>
              </a:spcBef>
              <a:spcAft>
                <a:spcPct val="0"/>
              </a:spcAft>
              <a:defRPr b="1">
                <a:solidFill>
                  <a:schemeClr val="tx1"/>
                </a:solidFill>
                <a:latin typeface="Times New Roman" pitchFamily="18" charset="0"/>
              </a:defRPr>
            </a:lvl9pPr>
          </a:lstStyle>
          <a:p>
            <a:pPr eaLnBrk="1" hangingPunct="1"/>
            <a:r>
              <a:rPr lang="en-US" altLang="da-DK" sz="2000" dirty="0">
                <a:solidFill>
                  <a:srgbClr val="000818"/>
                </a:solidFill>
                <a:latin typeface="Bookman Old Style" pitchFamily="18" charset="0"/>
              </a:rPr>
              <a:t>Liquid fuel</a:t>
            </a:r>
          </a:p>
        </p:txBody>
      </p:sp>
      <p:pic>
        <p:nvPicPr>
          <p:cNvPr id="28" name="Picture 2"/>
          <p:cNvPicPr>
            <a:picLocks noChangeAspect="1" noChangeArrowheads="1"/>
          </p:cNvPicPr>
          <p:nvPr/>
        </p:nvPicPr>
        <p:blipFill>
          <a:blip r:embed="rId11"/>
          <a:srcRect/>
          <a:stretch>
            <a:fillRect/>
          </a:stretch>
        </p:blipFill>
        <p:spPr bwMode="auto">
          <a:xfrm>
            <a:off x="9764713" y="1971675"/>
            <a:ext cx="1208087" cy="1304925"/>
          </a:xfrm>
          <a:prstGeom prst="rect">
            <a:avLst/>
          </a:prstGeom>
          <a:noFill/>
          <a:ln w="127000" cap="sq">
            <a:solidFill>
              <a:srgbClr val="000000"/>
            </a:solidFill>
            <a:miter lim="800000"/>
            <a:headEnd/>
            <a:tailEnd/>
          </a:ln>
          <a:effectLst>
            <a:outerShdw dist="50800" dir="2700000" algn="tl" rotWithShape="0">
              <a:srgbClr val="000000">
                <a:alpha val="39999"/>
              </a:srgbClr>
            </a:outerShdw>
          </a:effectLst>
        </p:spPr>
      </p:pic>
      <p:sp>
        <p:nvSpPr>
          <p:cNvPr id="29" name="Text Box 27"/>
          <p:cNvSpPr txBox="1">
            <a:spLocks noChangeArrowheads="1"/>
          </p:cNvSpPr>
          <p:nvPr/>
        </p:nvSpPr>
        <p:spPr bwMode="auto">
          <a:xfrm>
            <a:off x="9763125" y="1414463"/>
            <a:ext cx="977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type="none" w="lg" len="lg"/>
              </a14:hiddenLine>
            </a:ext>
          </a:extLst>
        </p:spPr>
        <p:txBody>
          <a:bodyPr wrap="none">
            <a:spAutoFit/>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algn="ctr" eaLnBrk="0" fontAlgn="base" hangingPunct="0">
              <a:spcBef>
                <a:spcPct val="0"/>
              </a:spcBef>
              <a:spcAft>
                <a:spcPct val="0"/>
              </a:spcAft>
              <a:defRPr b="1">
                <a:solidFill>
                  <a:schemeClr val="tx1"/>
                </a:solidFill>
                <a:latin typeface="Times New Roman" pitchFamily="18" charset="0"/>
              </a:defRPr>
            </a:lvl6pPr>
            <a:lvl7pPr marL="2971800" indent="-228600" algn="ctr" eaLnBrk="0" fontAlgn="base" hangingPunct="0">
              <a:spcBef>
                <a:spcPct val="0"/>
              </a:spcBef>
              <a:spcAft>
                <a:spcPct val="0"/>
              </a:spcAft>
              <a:defRPr b="1">
                <a:solidFill>
                  <a:schemeClr val="tx1"/>
                </a:solidFill>
                <a:latin typeface="Times New Roman" pitchFamily="18" charset="0"/>
              </a:defRPr>
            </a:lvl7pPr>
            <a:lvl8pPr marL="3429000" indent="-228600" algn="ctr" eaLnBrk="0" fontAlgn="base" hangingPunct="0">
              <a:spcBef>
                <a:spcPct val="0"/>
              </a:spcBef>
              <a:spcAft>
                <a:spcPct val="0"/>
              </a:spcAft>
              <a:defRPr b="1">
                <a:solidFill>
                  <a:schemeClr val="tx1"/>
                </a:solidFill>
                <a:latin typeface="Times New Roman" pitchFamily="18" charset="0"/>
              </a:defRPr>
            </a:lvl8pPr>
            <a:lvl9pPr marL="3886200" indent="-228600" algn="ctr" eaLnBrk="0" fontAlgn="base" hangingPunct="0">
              <a:spcBef>
                <a:spcPct val="0"/>
              </a:spcBef>
              <a:spcAft>
                <a:spcPct val="0"/>
              </a:spcAft>
              <a:defRPr b="1">
                <a:solidFill>
                  <a:schemeClr val="tx1"/>
                </a:solidFill>
                <a:latin typeface="Times New Roman" pitchFamily="18" charset="0"/>
              </a:defRPr>
            </a:lvl9pPr>
          </a:lstStyle>
          <a:p>
            <a:pPr eaLnBrk="1" hangingPunct="1"/>
            <a:r>
              <a:rPr lang="en-US" altLang="da-DK" sz="2000">
                <a:solidFill>
                  <a:srgbClr val="000818"/>
                </a:solidFill>
                <a:latin typeface="Bookman Old Style" pitchFamily="18" charset="0"/>
              </a:rPr>
              <a:t>Power</a:t>
            </a:r>
          </a:p>
        </p:txBody>
      </p:sp>
      <p:grpSp>
        <p:nvGrpSpPr>
          <p:cNvPr id="30" name="Group 37"/>
          <p:cNvGrpSpPr>
            <a:grpSpLocks/>
          </p:cNvGrpSpPr>
          <p:nvPr/>
        </p:nvGrpSpPr>
        <p:grpSpPr bwMode="auto">
          <a:xfrm rot="-2118374">
            <a:off x="7874010" y="2602416"/>
            <a:ext cx="1312863" cy="1047750"/>
            <a:chOff x="4146" y="2412"/>
            <a:chExt cx="660" cy="660"/>
          </a:xfrm>
        </p:grpSpPr>
        <p:pic>
          <p:nvPicPr>
            <p:cNvPr id="31" name="Picture 34" descr="attention_arrow_anim_sm_wm"/>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146" y="2412"/>
              <a:ext cx="660" cy="66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6"/>
            <p:cNvSpPr>
              <a:spLocks noChangeArrowheads="1"/>
            </p:cNvSpPr>
            <p:nvPr/>
          </p:nvSpPr>
          <p:spPr bwMode="auto">
            <a:xfrm>
              <a:off x="4170" y="2910"/>
              <a:ext cx="618" cy="144"/>
            </a:xfrm>
            <a:prstGeom prst="rect">
              <a:avLst/>
            </a:prstGeom>
            <a:solidFill>
              <a:schemeClr val="bg1"/>
            </a:solidFill>
            <a:ln>
              <a:noFill/>
            </a:ln>
            <a:effectLst/>
            <a:extLst>
              <a:ext uri="{91240B29-F687-4F45-9708-019B960494DF}">
                <a14:hiddenLine xmlns:a14="http://schemas.microsoft.com/office/drawing/2010/main" w="28575"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grpSp>
      <p:grpSp>
        <p:nvGrpSpPr>
          <p:cNvPr id="33" name="Group 38"/>
          <p:cNvGrpSpPr>
            <a:grpSpLocks/>
          </p:cNvGrpSpPr>
          <p:nvPr/>
        </p:nvGrpSpPr>
        <p:grpSpPr bwMode="auto">
          <a:xfrm rot="1978152">
            <a:off x="7956560" y="4621716"/>
            <a:ext cx="1312863" cy="1047750"/>
            <a:chOff x="4146" y="2412"/>
            <a:chExt cx="660" cy="660"/>
          </a:xfrm>
        </p:grpSpPr>
        <p:pic>
          <p:nvPicPr>
            <p:cNvPr id="34" name="Picture 39" descr="attention_arrow_anim_sm_wm"/>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146" y="2412"/>
              <a:ext cx="660" cy="660"/>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40"/>
            <p:cNvSpPr>
              <a:spLocks noChangeArrowheads="1"/>
            </p:cNvSpPr>
            <p:nvPr/>
          </p:nvSpPr>
          <p:spPr bwMode="auto">
            <a:xfrm>
              <a:off x="4170" y="2910"/>
              <a:ext cx="618" cy="144"/>
            </a:xfrm>
            <a:prstGeom prst="rect">
              <a:avLst/>
            </a:prstGeom>
            <a:solidFill>
              <a:schemeClr val="bg1"/>
            </a:solidFill>
            <a:ln>
              <a:noFill/>
            </a:ln>
            <a:effectLst/>
            <a:extLst>
              <a:ext uri="{91240B29-F687-4F45-9708-019B960494DF}">
                <a14:hiddenLine xmlns:a14="http://schemas.microsoft.com/office/drawing/2010/main" w="28575"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grpSp>
      <p:grpSp>
        <p:nvGrpSpPr>
          <p:cNvPr id="36" name="Group 37"/>
          <p:cNvGrpSpPr>
            <a:grpSpLocks/>
          </p:cNvGrpSpPr>
          <p:nvPr/>
        </p:nvGrpSpPr>
        <p:grpSpPr bwMode="auto">
          <a:xfrm>
            <a:off x="8052235" y="3620797"/>
            <a:ext cx="1312863" cy="1047750"/>
            <a:chOff x="4146" y="2412"/>
            <a:chExt cx="660" cy="660"/>
          </a:xfrm>
        </p:grpSpPr>
        <p:pic>
          <p:nvPicPr>
            <p:cNvPr id="37" name="Picture 34" descr="attention_arrow_anim_sm_wm"/>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146" y="2412"/>
              <a:ext cx="660" cy="660"/>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6"/>
            <p:cNvSpPr>
              <a:spLocks noChangeArrowheads="1"/>
            </p:cNvSpPr>
            <p:nvPr/>
          </p:nvSpPr>
          <p:spPr bwMode="auto">
            <a:xfrm>
              <a:off x="4170" y="2910"/>
              <a:ext cx="618" cy="144"/>
            </a:xfrm>
            <a:prstGeom prst="rect">
              <a:avLst/>
            </a:prstGeom>
            <a:solidFill>
              <a:schemeClr val="bg1"/>
            </a:solidFill>
            <a:ln>
              <a:noFill/>
            </a:ln>
            <a:effectLst/>
            <a:extLst>
              <a:ext uri="{91240B29-F687-4F45-9708-019B960494DF}">
                <a14:hiddenLine xmlns:a14="http://schemas.microsoft.com/office/drawing/2010/main" w="28575"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grpSp>
      <p:sp>
        <p:nvSpPr>
          <p:cNvPr id="39" name="TextBox 38"/>
          <p:cNvSpPr txBox="1"/>
          <p:nvPr/>
        </p:nvSpPr>
        <p:spPr>
          <a:xfrm>
            <a:off x="9448800" y="3906982"/>
            <a:ext cx="2537352" cy="461665"/>
          </a:xfrm>
          <a:prstGeom prst="rect">
            <a:avLst/>
          </a:prstGeom>
          <a:noFill/>
        </p:spPr>
        <p:txBody>
          <a:bodyPr wrap="square" rtlCol="0">
            <a:spAutoFit/>
          </a:bodyPr>
          <a:lstStyle/>
          <a:p>
            <a:r>
              <a:rPr lang="da-DK" sz="2400" b="1" dirty="0" smtClean="0"/>
              <a:t>Bulk </a:t>
            </a:r>
            <a:r>
              <a:rPr lang="da-DK" sz="2400" b="1" dirty="0" err="1" smtClean="0"/>
              <a:t>chemicals</a:t>
            </a:r>
            <a:endParaRPr lang="da-DK" sz="2400" b="1" dirty="0"/>
          </a:p>
        </p:txBody>
      </p:sp>
    </p:spTree>
    <p:extLst>
      <p:ext uri="{BB962C8B-B14F-4D97-AF65-F5344CB8AC3E}">
        <p14:creationId xmlns:p14="http://schemas.microsoft.com/office/powerpoint/2010/main" val="99880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2000"/>
                                        <p:tgtEl>
                                          <p:spTgt spid="19"/>
                                        </p:tgtEl>
                                      </p:cBhvr>
                                    </p:animEffect>
                                  </p:childTnLst>
                                </p:cTn>
                              </p:par>
                              <p:par>
                                <p:cTn id="8" presetID="8"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amond(in)">
                                      <p:cBhvr>
                                        <p:cTn id="10" dur="2000"/>
                                        <p:tgtEl>
                                          <p:spTgt spid="20"/>
                                        </p:tgtEl>
                                      </p:cBhvr>
                                    </p:animEffect>
                                  </p:childTnLst>
                                </p:cTn>
                              </p:par>
                              <p:par>
                                <p:cTn id="11" presetID="8" presetClass="entr" presetSubtype="16"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amond(in)">
                                      <p:cBhvr>
                                        <p:cTn id="13" dur="2000"/>
                                        <p:tgtEl>
                                          <p:spTgt spid="22"/>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diamond(in)">
                                      <p:cBhvr>
                                        <p:cTn id="16" dur="2000"/>
                                        <p:tgtEl>
                                          <p:spTgt spid="23"/>
                                        </p:tgtEl>
                                      </p:cBhvr>
                                    </p:animEffect>
                                  </p:childTnLst>
                                </p:cTn>
                              </p:par>
                              <p:par>
                                <p:cTn id="17" presetID="8" presetClass="entr" presetSubtype="16"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amond(in)">
                                      <p:cBhvr>
                                        <p:cTn id="19" dur="2000"/>
                                        <p:tgtEl>
                                          <p:spTgt spid="21"/>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diamond(in)">
                                      <p:cBhvr>
                                        <p:cTn id="22" dur="2000"/>
                                        <p:tgtEl>
                                          <p:spTgt spid="24"/>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diamond(in)">
                                      <p:cBhvr>
                                        <p:cTn id="25" dur="20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checkerboard(across)">
                                      <p:cBhvr>
                                        <p:cTn id="30" dur="500"/>
                                        <p:tgtEl>
                                          <p:spTgt spid="33"/>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checkerboard(across)">
                                      <p:cBhvr>
                                        <p:cTn id="33" dur="500"/>
                                        <p:tgtEl>
                                          <p:spTgt spid="27"/>
                                        </p:tgtEl>
                                      </p:cBhvr>
                                    </p:animEffect>
                                  </p:childTnLst>
                                </p:cTn>
                              </p:par>
                              <p:par>
                                <p:cTn id="34" presetID="5" presetClass="entr" presetSubtype="1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checkerboard(across)">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4"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heel(4)">
                                      <p:cBhvr>
                                        <p:cTn id="41" dur="2000"/>
                                        <p:tgtEl>
                                          <p:spTgt spid="30"/>
                                        </p:tgtEl>
                                      </p:cBhvr>
                                    </p:animEffect>
                                  </p:childTnLst>
                                </p:cTn>
                              </p:par>
                              <p:par>
                                <p:cTn id="42" presetID="21" presetClass="entr" presetSubtype="4"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heel(4)">
                                      <p:cBhvr>
                                        <p:cTn id="44" dur="2000"/>
                                        <p:tgtEl>
                                          <p:spTgt spid="28"/>
                                        </p:tgtEl>
                                      </p:cBhvr>
                                    </p:animEffect>
                                  </p:childTnLst>
                                </p:cTn>
                              </p:par>
                              <p:par>
                                <p:cTn id="45" presetID="21" presetClass="entr" presetSubtype="4"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heel(4)">
                                      <p:cBhvr>
                                        <p:cTn id="47" dur="20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4"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wheel(4)">
                                      <p:cBhvr>
                                        <p:cTn id="52" dur="2000"/>
                                        <p:tgtEl>
                                          <p:spTgt spid="3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7" grpId="0"/>
      <p:bldP spid="29" grpId="0"/>
      <p:bldP spid="39" grpId="0"/>
    </p:bldLst>
  </p:timing>
</p:sld>
</file>

<file path=ppt/theme/theme1.xml><?xml version="1.0" encoding="utf-8"?>
<a:theme xmlns:a="http://schemas.openxmlformats.org/drawingml/2006/main" name="Blank">
  <a:themeElements>
    <a:clrScheme name="Haldor Topsøe">
      <a:dk1>
        <a:srgbClr val="002856"/>
      </a:dk1>
      <a:lt1>
        <a:sysClr val="window" lastClr="FFFFFF"/>
      </a:lt1>
      <a:dk2>
        <a:srgbClr val="000000"/>
      </a:dk2>
      <a:lt2>
        <a:srgbClr val="D0D3D4"/>
      </a:lt2>
      <a:accent1>
        <a:srgbClr val="002856"/>
      </a:accent1>
      <a:accent2>
        <a:srgbClr val="54C9E9"/>
      </a:accent2>
      <a:accent3>
        <a:srgbClr val="0047BB"/>
      </a:accent3>
      <a:accent4>
        <a:srgbClr val="F55197"/>
      </a:accent4>
      <a:accent5>
        <a:srgbClr val="323C46"/>
      </a:accent5>
      <a:accent6>
        <a:srgbClr val="7C868D"/>
      </a:accent6>
      <a:hlink>
        <a:srgbClr val="0047BB"/>
      </a:hlink>
      <a:folHlink>
        <a:srgbClr val="54C9E9"/>
      </a:folHlink>
    </a:clrScheme>
    <a:fontScheme name="Open Sans">
      <a:majorFont>
        <a:latin typeface="Open Sans"/>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lnSpc>
            <a:spcPct val="90000"/>
          </a:lnSpc>
          <a:spcBef>
            <a:spcPts val="1000"/>
          </a:spcBef>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nSpc>
            <a:spcPct val="90000"/>
          </a:lnSpc>
          <a:spcBef>
            <a:spcPts val="1000"/>
          </a:spcBef>
          <a:defRPr sz="2000" noProof="0" dirty="0" err="1" smtClean="0"/>
        </a:defPPr>
      </a:lstStyle>
    </a:txDef>
  </a:objectDefaults>
  <a:extraClrSchemeLst/>
  <a:extLst>
    <a:ext uri="{05A4C25C-085E-4340-85A3-A5531E510DB2}">
      <thm15:themeFamily xmlns="" xmlns:thm15="http://schemas.microsoft.com/office/thememl/2012/main" name="Blank_Open sans.potx" id="{28488904-921D-40B2-AD6C-B6B44C44C8A1}" vid="{2D3869D8-3E33-4944-B218-A2AB62B7461B}"/>
    </a:ext>
  </a:extLst>
</a:theme>
</file>

<file path=ppt/theme/theme2.xml><?xml version="1.0" encoding="utf-8"?>
<a:theme xmlns:a="http://schemas.openxmlformats.org/drawingml/2006/main" name="Office Theme">
  <a:themeElements>
    <a:clrScheme name="Haldor Topsøe Colours 2014">
      <a:dk1>
        <a:sysClr val="windowText" lastClr="000000"/>
      </a:dk1>
      <a:lt1>
        <a:sysClr val="window" lastClr="FFFFFF"/>
      </a:lt1>
      <a:dk2>
        <a:srgbClr val="192D4D"/>
      </a:dk2>
      <a:lt2>
        <a:srgbClr val="D2D2D2"/>
      </a:lt2>
      <a:accent1>
        <a:srgbClr val="73CDE6"/>
      </a:accent1>
      <a:accent2>
        <a:srgbClr val="0046B9"/>
      </a:accent2>
      <a:accent3>
        <a:srgbClr val="F55096"/>
      </a:accent3>
      <a:accent4>
        <a:srgbClr val="323C46"/>
      </a:accent4>
      <a:accent5>
        <a:srgbClr val="7D878C"/>
      </a:accent5>
      <a:accent6>
        <a:srgbClr val="D2D2D2"/>
      </a:accent6>
      <a:hlink>
        <a:srgbClr val="0046B9"/>
      </a:hlink>
      <a:folHlink>
        <a:srgbClr val="73CDE6"/>
      </a:folHlink>
    </a:clrScheme>
    <a:fontScheme name="Scene Haldor Topsoe Std/Reg">
      <a:majorFont>
        <a:latin typeface="Scene Haldor Topsoe"/>
        <a:ea typeface=""/>
        <a:cs typeface=""/>
      </a:majorFont>
      <a:minorFont>
        <a:latin typeface="Scene Haldor Topso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aldor Topsøe Colours 2014">
      <a:dk1>
        <a:sysClr val="windowText" lastClr="000000"/>
      </a:dk1>
      <a:lt1>
        <a:sysClr val="window" lastClr="FFFFFF"/>
      </a:lt1>
      <a:dk2>
        <a:srgbClr val="192D4D"/>
      </a:dk2>
      <a:lt2>
        <a:srgbClr val="D2D2D2"/>
      </a:lt2>
      <a:accent1>
        <a:srgbClr val="73CDE6"/>
      </a:accent1>
      <a:accent2>
        <a:srgbClr val="0046B9"/>
      </a:accent2>
      <a:accent3>
        <a:srgbClr val="F55096"/>
      </a:accent3>
      <a:accent4>
        <a:srgbClr val="323C46"/>
      </a:accent4>
      <a:accent5>
        <a:srgbClr val="7D878C"/>
      </a:accent5>
      <a:accent6>
        <a:srgbClr val="D2D2D2"/>
      </a:accent6>
      <a:hlink>
        <a:srgbClr val="0046B9"/>
      </a:hlink>
      <a:folHlink>
        <a:srgbClr val="73CDE6"/>
      </a:folHlink>
    </a:clrScheme>
    <a:fontScheme name="Scene Haldor Topsoe Std/Reg">
      <a:majorFont>
        <a:latin typeface="Scene Haldor Topsoe"/>
        <a:ea typeface=""/>
        <a:cs typeface=""/>
      </a:majorFont>
      <a:minorFont>
        <a:latin typeface="Scene Haldor Topso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86A573FC06D2C459693381CE5A3D94F" ma:contentTypeVersion="1" ma:contentTypeDescription="Create a new document." ma:contentTypeScope="" ma:versionID="14e03a21307f566ef4db64b930b1f4f6">
  <xsd:schema xmlns:xsd="http://www.w3.org/2001/XMLSchema" xmlns:xs="http://www.w3.org/2001/XMLSchema" xmlns:p="http://schemas.microsoft.com/office/2006/metadata/properties" xmlns:ns1="http://schemas.microsoft.com/sharepoint/v3" targetNamespace="http://schemas.microsoft.com/office/2006/metadata/properties" ma:root="true" ma:fieldsID="a447206dab0015f8b9f8924535193e8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A1400D-E46D-4D44-B6E6-796E1A392FEA}">
  <ds:schemaRefs>
    <ds:schemaRef ds:uri="http://schemas.microsoft.com/office/2006/documentManagement/types"/>
    <ds:schemaRef ds:uri="http://schemas.microsoft.com/sharepoint/v3"/>
    <ds:schemaRef ds:uri="http://purl.org/dc/elements/1.1/"/>
    <ds:schemaRef ds:uri="http://purl.org/dc/dcmitype/"/>
    <ds:schemaRef ds:uri="http://purl.org/dc/terms/"/>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DDE8908F-FCB7-48CD-8E8B-15A5A5CF4E5F}">
  <ds:schemaRefs>
    <ds:schemaRef ds:uri="http://schemas.microsoft.com/sharepoint/v3/contenttype/forms"/>
  </ds:schemaRefs>
</ds:datastoreItem>
</file>

<file path=customXml/itemProps3.xml><?xml version="1.0" encoding="utf-8"?>
<ds:datastoreItem xmlns:ds="http://schemas.openxmlformats.org/officeDocument/2006/customXml" ds:itemID="{19C911F6-5098-422C-A792-CA16A20C05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Blank_Open sans</Template>
  <TotalTime>1720</TotalTime>
  <Words>1645</Words>
  <Application>Microsoft Office PowerPoint</Application>
  <PresentationFormat>Custom</PresentationFormat>
  <Paragraphs>294</Paragraphs>
  <Slides>25</Slides>
  <Notes>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2" baseType="lpstr">
      <vt:lpstr>Arial</vt:lpstr>
      <vt:lpstr>Open Sans</vt:lpstr>
      <vt:lpstr>Bookman Old Style</vt:lpstr>
      <vt:lpstr>Scene Haldor Topsoe</vt:lpstr>
      <vt:lpstr>Open Sans Light</vt:lpstr>
      <vt:lpstr>Blank</vt:lpstr>
      <vt:lpstr>CorelDRAW</vt:lpstr>
      <vt:lpstr>Going green with  chemicals and fuels Sustainable at a premium or not?</vt:lpstr>
      <vt:lpstr>Haldor Topsoe</vt:lpstr>
      <vt:lpstr>Our founder, Dr. Haldor Topsøe, had an infectious passion</vt:lpstr>
      <vt:lpstr>Outline of presentation</vt:lpstr>
      <vt:lpstr>Motivation September / October 2014</vt:lpstr>
      <vt:lpstr>Motivation four months later…</vt:lpstr>
      <vt:lpstr>Shale gas drive…</vt:lpstr>
      <vt:lpstr>Shale gas drive, and gasoline prices on a ten year horizon…</vt:lpstr>
      <vt:lpstr>Sustainable feedstock are already available</vt:lpstr>
      <vt:lpstr>Case 1: Skive CHP plant in Denmark</vt:lpstr>
      <vt:lpstr>Case 1: Skive CHP plant in Denmark</vt:lpstr>
      <vt:lpstr>Case 1: Skive CHP plant in Denmark</vt:lpstr>
      <vt:lpstr>Case 2: GoBiGas BioSNG production in Sweden</vt:lpstr>
      <vt:lpstr>Case 2: GoBiGas BioSNG production in Sweden</vt:lpstr>
      <vt:lpstr>Case 3: Piteå BioDME pilot plant</vt:lpstr>
      <vt:lpstr>Case 3: Piteå BioDME pilot plant</vt:lpstr>
      <vt:lpstr>Case 3: Piteå BioDME pilot plant</vt:lpstr>
      <vt:lpstr>Case 4: Wood 2 Gasoline pilot at GTI in Chicago</vt:lpstr>
      <vt:lpstr>Case 4: Wood 2 Gasoline pilot at GTI in Chicago</vt:lpstr>
      <vt:lpstr>Case 4: Wood 2 Gasoline pilot at GTI in Chicago</vt:lpstr>
      <vt:lpstr>Case 4: Wood 2 Gasoline pilot at GTI in Chicago</vt:lpstr>
      <vt:lpstr>Summary of leanings</vt:lpstr>
      <vt:lpstr>So what are the future alternatives to biomass?</vt:lpstr>
      <vt:lpstr>Beyond the low oil prices the ”Shale Gale” will reemerge Beyond and during the ”Shale Gale” UCG (Underground Coal Gasification) will take of and become an important source to fuels and bulk chemicals Biomass will only make sense if the more complex chemical structures can be isolated and recovered</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Presentation - short version</dc:title>
  <dc:creator>Dessau, Frederik (CPH-MEW)</dc:creator>
  <cp:lastModifiedBy>Martin Skov Skjøth-Rasmussen</cp:lastModifiedBy>
  <cp:revision>218</cp:revision>
  <dcterms:created xsi:type="dcterms:W3CDTF">2014-09-25T18:38:27Z</dcterms:created>
  <dcterms:modified xsi:type="dcterms:W3CDTF">2015-02-02T12:50:50Z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D_DocumentLanguageString">
    <vt:lpwstr>Danish</vt:lpwstr>
  </property>
  <property fmtid="{D5CDD505-2E9C-101B-9397-08002B2CF9AE}" pid="3" name="SD_CtlText_Usersettings_Userprofile">
    <vt:lpwstr/>
  </property>
  <property fmtid="{D5CDD505-2E9C-101B-9397-08002B2CF9AE}" pid="4" name="SD_DocumentLanguage">
    <vt:lpwstr>da-DK</vt:lpwstr>
  </property>
  <property fmtid="{D5CDD505-2E9C-101B-9397-08002B2CF9AE}" pid="5" name="sdDocumentDate">
    <vt:lpwstr>41906</vt:lpwstr>
  </property>
  <property fmtid="{D5CDD505-2E9C-101B-9397-08002B2CF9AE}" pid="6" name="sdDocumentDateFormat">
    <vt:lpwstr>da-DK:d. MMMM yyyy</vt:lpwstr>
  </property>
  <property fmtid="{D5CDD505-2E9C-101B-9397-08002B2CF9AE}" pid="7" name="SD_UserprofileName">
    <vt:lpwstr/>
  </property>
  <property fmtid="{D5CDD505-2E9C-101B-9397-08002B2CF9AE}" pid="8" name="DocumentInfoFinished">
    <vt:lpwstr>True</vt:lpwstr>
  </property>
  <property fmtid="{D5CDD505-2E9C-101B-9397-08002B2CF9AE}" pid="9" name="ContentTypeId">
    <vt:lpwstr>0x010100F86A573FC06D2C459693381CE5A3D94F</vt:lpwstr>
  </property>
</Properties>
</file>