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57" r:id="rId2"/>
    <p:sldMasterId id="2147483664" r:id="rId3"/>
    <p:sldMasterId id="2147483700" r:id="rId4"/>
    <p:sldMasterId id="2147483712" r:id="rId5"/>
    <p:sldMasterId id="2147483724" r:id="rId6"/>
    <p:sldMasterId id="2147483737" r:id="rId7"/>
    <p:sldMasterId id="2147483752" r:id="rId8"/>
    <p:sldMasterId id="2147483769" r:id="rId9"/>
    <p:sldMasterId id="2147483783" r:id="rId10"/>
    <p:sldMasterId id="2147483797" r:id="rId11"/>
    <p:sldMasterId id="2147483811" r:id="rId12"/>
    <p:sldMasterId id="2147483825" r:id="rId13"/>
  </p:sldMasterIdLst>
  <p:notesMasterIdLst>
    <p:notesMasterId r:id="rId35"/>
  </p:notesMasterIdLst>
  <p:handoutMasterIdLst>
    <p:handoutMasterId r:id="rId36"/>
  </p:handoutMasterIdLst>
  <p:sldIdLst>
    <p:sldId id="301" r:id="rId14"/>
    <p:sldId id="716" r:id="rId15"/>
    <p:sldId id="717" r:id="rId16"/>
    <p:sldId id="719" r:id="rId17"/>
    <p:sldId id="697" r:id="rId18"/>
    <p:sldId id="698" r:id="rId19"/>
    <p:sldId id="738" r:id="rId20"/>
    <p:sldId id="739" r:id="rId21"/>
    <p:sldId id="749" r:id="rId22"/>
    <p:sldId id="753" r:id="rId23"/>
    <p:sldId id="740" r:id="rId24"/>
    <p:sldId id="742" r:id="rId25"/>
    <p:sldId id="743" r:id="rId26"/>
    <p:sldId id="744" r:id="rId27"/>
    <p:sldId id="745" r:id="rId28"/>
    <p:sldId id="732" r:id="rId29"/>
    <p:sldId id="733" r:id="rId30"/>
    <p:sldId id="755" r:id="rId31"/>
    <p:sldId id="752" r:id="rId32"/>
    <p:sldId id="708" r:id="rId33"/>
    <p:sldId id="691" r:id="rId34"/>
  </p:sldIdLst>
  <p:sldSz cx="11522075" cy="7132638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1pPr>
    <a:lvl2pPr marL="457118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2pPr>
    <a:lvl3pPr marL="914236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3pPr>
    <a:lvl4pPr marL="1371354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4pPr>
    <a:lvl5pPr marL="1828473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5pPr>
    <a:lvl6pPr marL="2285590" algn="l" defTabSz="914236" rtl="0" eaLnBrk="1" latinLnBrk="0" hangingPunct="1"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6pPr>
    <a:lvl7pPr marL="2742709" algn="l" defTabSz="914236" rtl="0" eaLnBrk="1" latinLnBrk="0" hangingPunct="1"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7pPr>
    <a:lvl8pPr marL="3199827" algn="l" defTabSz="914236" rtl="0" eaLnBrk="1" latinLnBrk="0" hangingPunct="1"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8pPr>
    <a:lvl9pPr marL="3656945" algn="l" defTabSz="914236" rtl="0" eaLnBrk="1" latinLnBrk="0" hangingPunct="1">
      <a:defRPr sz="1600" kern="1200">
        <a:solidFill>
          <a:schemeClr val="bg1"/>
        </a:solidFill>
        <a:latin typeface="FrutigerNext LT Regular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o, Yi" initials="GY" lastIdx="1" clrIdx="0"/>
  <p:cmAuthor id="1" name="Chen, Chen" initials="C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00"/>
    <a:srgbClr val="FF0000"/>
    <a:srgbClr val="CCFFCC"/>
    <a:srgbClr val="33CCFF"/>
    <a:srgbClr val="007E69"/>
    <a:srgbClr val="00FF00"/>
    <a:srgbClr val="FFFFCC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92114" autoAdjust="0"/>
  </p:normalViewPr>
  <p:slideViewPr>
    <p:cSldViewPr>
      <p:cViewPr varScale="1">
        <p:scale>
          <a:sx n="65" d="100"/>
          <a:sy n="65" d="100"/>
        </p:scale>
        <p:origin x="-792" y="-102"/>
      </p:cViewPr>
      <p:guideLst>
        <p:guide orient="horz" pos="2247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7DD66-F317-4C05-BA90-46E4EBD69727}" type="doc">
      <dgm:prSet loTypeId="urn:microsoft.com/office/officeart/2005/8/layout/radial3" loCatId="cycle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D00309D-F198-4269-9725-5ED2323B6873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altLang="en-US" dirty="0" smtClean="0"/>
            <a:t>Near Zero Emissions</a:t>
          </a:r>
          <a:endParaRPr lang="zh-CN" altLang="en-US" dirty="0"/>
        </a:p>
      </dgm:t>
    </dgm:pt>
    <dgm:pt modelId="{0CD4E149-6675-456D-9B1B-CB35EC29DE9B}" type="parTrans" cxnId="{A1C20F51-DB6F-405B-8206-C45F49356D6E}">
      <dgm:prSet/>
      <dgm:spPr/>
      <dgm:t>
        <a:bodyPr/>
        <a:lstStyle/>
        <a:p>
          <a:endParaRPr lang="zh-CN" altLang="en-US"/>
        </a:p>
      </dgm:t>
    </dgm:pt>
    <dgm:pt modelId="{8B457AAE-6D15-43F2-8FFF-91E6B359DFD9}" type="sibTrans" cxnId="{A1C20F51-DB6F-405B-8206-C45F49356D6E}">
      <dgm:prSet/>
      <dgm:spPr/>
      <dgm:t>
        <a:bodyPr/>
        <a:lstStyle/>
        <a:p>
          <a:endParaRPr lang="zh-CN" altLang="en-US"/>
        </a:p>
      </dgm:t>
    </dgm:pt>
    <dgm:pt modelId="{EC80EE52-D988-4CCC-B484-F310230FD847}">
      <dgm:prSet phldrT="[Text]" custT="1"/>
      <dgm:spPr>
        <a:solidFill>
          <a:srgbClr val="00FF00">
            <a:alpha val="50000"/>
          </a:srgbClr>
        </a:solidFill>
      </dgm:spPr>
      <dgm:t>
        <a:bodyPr/>
        <a:lstStyle/>
        <a:p>
          <a:r>
            <a:rPr lang="en-US" altLang="en-US" sz="1600" dirty="0" err="1" smtClean="0"/>
            <a:t>DeNOx</a:t>
          </a:r>
          <a:r>
            <a:rPr lang="en-US" altLang="en-US" sz="1600" dirty="0" smtClean="0"/>
            <a:t> Burner</a:t>
          </a:r>
          <a:endParaRPr lang="zh-CN" altLang="en-US" sz="1600" dirty="0"/>
        </a:p>
      </dgm:t>
    </dgm:pt>
    <dgm:pt modelId="{203F14F0-57FD-4C85-AD4F-85254F81352F}" type="parTrans" cxnId="{8D973A40-D9CC-4BA9-BFAF-A050100C93B3}">
      <dgm:prSet/>
      <dgm:spPr/>
      <dgm:t>
        <a:bodyPr/>
        <a:lstStyle/>
        <a:p>
          <a:endParaRPr lang="zh-CN" altLang="en-US"/>
        </a:p>
      </dgm:t>
    </dgm:pt>
    <dgm:pt modelId="{8F284C4A-2B7A-49B6-9008-A304F6A4AE30}" type="sibTrans" cxnId="{8D973A40-D9CC-4BA9-BFAF-A050100C93B3}">
      <dgm:prSet/>
      <dgm:spPr/>
      <dgm:t>
        <a:bodyPr/>
        <a:lstStyle/>
        <a:p>
          <a:endParaRPr lang="zh-CN" altLang="en-US"/>
        </a:p>
      </dgm:t>
    </dgm:pt>
    <dgm:pt modelId="{E720C981-98EF-4CA6-8C97-BB34C61C398D}">
      <dgm:prSet phldrT="[Text]" custT="1"/>
      <dgm:spPr>
        <a:solidFill>
          <a:schemeClr val="accent3">
            <a:lumMod val="65000"/>
            <a:alpha val="50000"/>
          </a:schemeClr>
        </a:solidFill>
      </dgm:spPr>
      <dgm:t>
        <a:bodyPr/>
        <a:lstStyle/>
        <a:p>
          <a:r>
            <a:rPr lang="en-US" altLang="en-US" sz="1400" dirty="0" smtClean="0"/>
            <a:t>Electric precipitator</a:t>
          </a:r>
        </a:p>
        <a:p>
          <a:r>
            <a:rPr lang="en-US" altLang="zh-CN" sz="1400" dirty="0" smtClean="0"/>
            <a:t>(ESP)</a:t>
          </a:r>
          <a:endParaRPr lang="zh-CN" altLang="en-US" sz="1400" dirty="0"/>
        </a:p>
      </dgm:t>
    </dgm:pt>
    <dgm:pt modelId="{72C7F2A1-B5A2-477E-BB23-AF3FE5791D1E}" type="parTrans" cxnId="{502A1C7E-3E19-41F4-9FD0-429C4C65465A}">
      <dgm:prSet/>
      <dgm:spPr/>
      <dgm:t>
        <a:bodyPr/>
        <a:lstStyle/>
        <a:p>
          <a:endParaRPr lang="zh-CN" altLang="en-US"/>
        </a:p>
      </dgm:t>
    </dgm:pt>
    <dgm:pt modelId="{F4CC9A87-E1DE-4DF5-B8C6-5CD9B34E3635}" type="sibTrans" cxnId="{502A1C7E-3E19-41F4-9FD0-429C4C65465A}">
      <dgm:prSet/>
      <dgm:spPr/>
      <dgm:t>
        <a:bodyPr/>
        <a:lstStyle/>
        <a:p>
          <a:endParaRPr lang="zh-CN" altLang="en-US"/>
        </a:p>
      </dgm:t>
    </dgm:pt>
    <dgm:pt modelId="{DB9E3B91-8516-4170-9782-3EF3CF6A8006}">
      <dgm:prSet phldrT="[Text]" custT="1"/>
      <dgm:spPr>
        <a:solidFill>
          <a:schemeClr val="accent3">
            <a:lumMod val="65000"/>
            <a:alpha val="50000"/>
          </a:schemeClr>
        </a:solidFill>
      </dgm:spPr>
      <dgm:t>
        <a:bodyPr/>
        <a:lstStyle/>
        <a:p>
          <a:r>
            <a:rPr lang="en-US" altLang="en-US" sz="1600" dirty="0" smtClean="0"/>
            <a:t>Flue Gas desulfurization</a:t>
          </a:r>
        </a:p>
        <a:p>
          <a:r>
            <a:rPr lang="en-US" altLang="zh-CN" sz="1600" dirty="0" smtClean="0"/>
            <a:t>(FGD)</a:t>
          </a:r>
          <a:endParaRPr lang="zh-CN" altLang="en-US" sz="1600" dirty="0"/>
        </a:p>
      </dgm:t>
    </dgm:pt>
    <dgm:pt modelId="{ABA8B8E7-5D03-4902-8AA7-26C12C6AB6D7}" type="parTrans" cxnId="{0E2DE068-4360-43BD-9240-0D45BFCD5024}">
      <dgm:prSet/>
      <dgm:spPr/>
      <dgm:t>
        <a:bodyPr/>
        <a:lstStyle/>
        <a:p>
          <a:endParaRPr lang="zh-CN" altLang="en-US"/>
        </a:p>
      </dgm:t>
    </dgm:pt>
    <dgm:pt modelId="{48C84ABC-AFC4-43DA-8E01-D0B80495A31A}" type="sibTrans" cxnId="{0E2DE068-4360-43BD-9240-0D45BFCD5024}">
      <dgm:prSet/>
      <dgm:spPr/>
      <dgm:t>
        <a:bodyPr/>
        <a:lstStyle/>
        <a:p>
          <a:endParaRPr lang="zh-CN" altLang="en-US"/>
        </a:p>
      </dgm:t>
    </dgm:pt>
    <dgm:pt modelId="{63FCFFDE-27B8-4C98-B55B-9847E2A24DB0}">
      <dgm:prSet phldrT="[Text]" custT="1"/>
      <dgm:spPr>
        <a:solidFill>
          <a:srgbClr val="00FF00">
            <a:alpha val="50000"/>
          </a:srgbClr>
        </a:solidFill>
      </dgm:spPr>
      <dgm:t>
        <a:bodyPr/>
        <a:lstStyle/>
        <a:p>
          <a:r>
            <a:rPr lang="en-US" altLang="en-US" sz="1600" dirty="0" smtClean="0"/>
            <a:t>Wet Electric Precipitator</a:t>
          </a:r>
        </a:p>
        <a:p>
          <a:r>
            <a:rPr lang="en-US" altLang="zh-CN" sz="1600" dirty="0" smtClean="0"/>
            <a:t>(Wet ESP)</a:t>
          </a:r>
        </a:p>
      </dgm:t>
    </dgm:pt>
    <dgm:pt modelId="{1DC20DC7-F488-41CD-81D1-349E7DBDF068}" type="parTrans" cxnId="{6C4BC1F7-3557-458F-A616-AA8FC043C8C1}">
      <dgm:prSet/>
      <dgm:spPr/>
      <dgm:t>
        <a:bodyPr/>
        <a:lstStyle/>
        <a:p>
          <a:endParaRPr lang="zh-CN" altLang="en-US"/>
        </a:p>
      </dgm:t>
    </dgm:pt>
    <dgm:pt modelId="{317129F7-E579-4356-B3F7-E104843E2378}" type="sibTrans" cxnId="{6C4BC1F7-3557-458F-A616-AA8FC043C8C1}">
      <dgm:prSet/>
      <dgm:spPr/>
      <dgm:t>
        <a:bodyPr/>
        <a:lstStyle/>
        <a:p>
          <a:endParaRPr lang="zh-CN" altLang="en-US"/>
        </a:p>
      </dgm:t>
    </dgm:pt>
    <dgm:pt modelId="{9C5AAC0E-BB24-4F73-9C73-AD8C324D082A}">
      <dgm:prSet phldrT="[Text]" custT="1"/>
      <dgm:spPr>
        <a:solidFill>
          <a:schemeClr val="accent3">
            <a:lumMod val="65000"/>
            <a:alpha val="50000"/>
          </a:schemeClr>
        </a:solidFill>
      </dgm:spPr>
      <dgm:t>
        <a:bodyPr/>
        <a:lstStyle/>
        <a:p>
          <a:r>
            <a:rPr lang="en-US" altLang="zh-CN" sz="1600" smtClean="0"/>
            <a:t>SCR deNOx</a:t>
          </a:r>
          <a:endParaRPr lang="zh-CN" altLang="en-US" sz="1600" dirty="0"/>
        </a:p>
      </dgm:t>
    </dgm:pt>
    <dgm:pt modelId="{26250734-B535-4EFE-8976-E9499A49B390}" type="parTrans" cxnId="{0777DD2C-9D17-40AE-A5DD-1A1D15A07F1C}">
      <dgm:prSet/>
      <dgm:spPr/>
      <dgm:t>
        <a:bodyPr/>
        <a:lstStyle/>
        <a:p>
          <a:endParaRPr lang="zh-CN" altLang="en-US"/>
        </a:p>
      </dgm:t>
    </dgm:pt>
    <dgm:pt modelId="{6596ACF1-BC53-435E-A944-0B4B80AB7372}" type="sibTrans" cxnId="{0777DD2C-9D17-40AE-A5DD-1A1D15A07F1C}">
      <dgm:prSet/>
      <dgm:spPr/>
      <dgm:t>
        <a:bodyPr/>
        <a:lstStyle/>
        <a:p>
          <a:endParaRPr lang="zh-CN" altLang="en-US"/>
        </a:p>
      </dgm:t>
    </dgm:pt>
    <dgm:pt modelId="{5C893D6E-C439-4B51-AA7C-0F6847EC4E86}" type="pres">
      <dgm:prSet presAssocID="{33D7DD66-F317-4C05-BA90-46E4EBD697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F0ED6F7-33BF-4277-9FA1-E82F21B2253D}" type="pres">
      <dgm:prSet presAssocID="{33D7DD66-F317-4C05-BA90-46E4EBD69727}" presName="radial" presStyleCnt="0">
        <dgm:presLayoutVars>
          <dgm:animLvl val="ctr"/>
        </dgm:presLayoutVars>
      </dgm:prSet>
      <dgm:spPr/>
      <dgm:t>
        <a:bodyPr/>
        <a:lstStyle/>
        <a:p>
          <a:endParaRPr lang="zh-CN" altLang="en-US"/>
        </a:p>
      </dgm:t>
    </dgm:pt>
    <dgm:pt modelId="{DE71A306-3CAA-4FA1-A26E-D266FE73D2CE}" type="pres">
      <dgm:prSet presAssocID="{7D00309D-F198-4269-9725-5ED2323B6873}" presName="centerShape" presStyleLbl="vennNode1" presStyleIdx="0" presStyleCnt="6"/>
      <dgm:spPr/>
      <dgm:t>
        <a:bodyPr/>
        <a:lstStyle/>
        <a:p>
          <a:endParaRPr lang="zh-CN" altLang="en-US"/>
        </a:p>
      </dgm:t>
    </dgm:pt>
    <dgm:pt modelId="{77989C9A-869B-4B4C-804B-FEF3AEC26575}" type="pres">
      <dgm:prSet presAssocID="{EC80EE52-D988-4CCC-B484-F310230FD847}" presName="node" presStyleLbl="vennNode1" presStyleIdx="1" presStyleCnt="6" custScaleX="111888" custScaleY="1118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35325-1305-43A4-A661-89075B5C6561}" type="pres">
      <dgm:prSet presAssocID="{9C5AAC0E-BB24-4F73-9C73-AD8C324D082A}" presName="node" presStyleLbl="vennNode1" presStyleIdx="2" presStyleCnt="6" custScaleX="111888" custScaleY="1118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B65B0B-B2C2-4E82-87F2-51B3A3255E49}" type="pres">
      <dgm:prSet presAssocID="{E720C981-98EF-4CA6-8C97-BB34C61C398D}" presName="node" presStyleLbl="vennNode1" presStyleIdx="3" presStyleCnt="6" custScaleX="111888" custScaleY="1118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F8148A-5E85-4885-87E5-6C2A79426547}" type="pres">
      <dgm:prSet presAssocID="{DB9E3B91-8516-4170-9782-3EF3CF6A8006}" presName="node" presStyleLbl="vennNode1" presStyleIdx="4" presStyleCnt="6" custScaleX="111888" custScaleY="1118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20BDA0-D7FF-48CF-9735-7DCB262844A4}" type="pres">
      <dgm:prSet presAssocID="{63FCFFDE-27B8-4C98-B55B-9847E2A24DB0}" presName="node" presStyleLbl="vennNode1" presStyleIdx="5" presStyleCnt="6" custScaleX="114617" custScaleY="1118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262A2C-0817-4C3E-A412-58A4A76628BA}" type="presOf" srcId="{E720C981-98EF-4CA6-8C97-BB34C61C398D}" destId="{FAB65B0B-B2C2-4E82-87F2-51B3A3255E49}" srcOrd="0" destOrd="0" presId="urn:microsoft.com/office/officeart/2005/8/layout/radial3"/>
    <dgm:cxn modelId="{BCF33329-1562-42AC-8998-A039EAD4BB27}" type="presOf" srcId="{7D00309D-F198-4269-9725-5ED2323B6873}" destId="{DE71A306-3CAA-4FA1-A26E-D266FE73D2CE}" srcOrd="0" destOrd="0" presId="urn:microsoft.com/office/officeart/2005/8/layout/radial3"/>
    <dgm:cxn modelId="{A1C20F51-DB6F-405B-8206-C45F49356D6E}" srcId="{33D7DD66-F317-4C05-BA90-46E4EBD69727}" destId="{7D00309D-F198-4269-9725-5ED2323B6873}" srcOrd="0" destOrd="0" parTransId="{0CD4E149-6675-456D-9B1B-CB35EC29DE9B}" sibTransId="{8B457AAE-6D15-43F2-8FFF-91E6B359DFD9}"/>
    <dgm:cxn modelId="{6E613230-C62D-4361-9490-D3E12873A547}" type="presOf" srcId="{EC80EE52-D988-4CCC-B484-F310230FD847}" destId="{77989C9A-869B-4B4C-804B-FEF3AEC26575}" srcOrd="0" destOrd="0" presId="urn:microsoft.com/office/officeart/2005/8/layout/radial3"/>
    <dgm:cxn modelId="{BB9A1B04-F324-46CC-A890-B01AEC8ADB7F}" type="presOf" srcId="{DB9E3B91-8516-4170-9782-3EF3CF6A8006}" destId="{F2F8148A-5E85-4885-87E5-6C2A79426547}" srcOrd="0" destOrd="0" presId="urn:microsoft.com/office/officeart/2005/8/layout/radial3"/>
    <dgm:cxn modelId="{66B706C9-1DC6-480C-85C2-9CA6F7CDAD56}" type="presOf" srcId="{9C5AAC0E-BB24-4F73-9C73-AD8C324D082A}" destId="{01435325-1305-43A4-A661-89075B5C6561}" srcOrd="0" destOrd="0" presId="urn:microsoft.com/office/officeart/2005/8/layout/radial3"/>
    <dgm:cxn modelId="{FEDC20A0-1CC7-4AC0-AEE2-9F49772A1EBE}" type="presOf" srcId="{63FCFFDE-27B8-4C98-B55B-9847E2A24DB0}" destId="{1C20BDA0-D7FF-48CF-9735-7DCB262844A4}" srcOrd="0" destOrd="0" presId="urn:microsoft.com/office/officeart/2005/8/layout/radial3"/>
    <dgm:cxn modelId="{FDDEB941-5DAB-4A61-8335-0CB4D8B2366A}" type="presOf" srcId="{33D7DD66-F317-4C05-BA90-46E4EBD69727}" destId="{5C893D6E-C439-4B51-AA7C-0F6847EC4E86}" srcOrd="0" destOrd="0" presId="urn:microsoft.com/office/officeart/2005/8/layout/radial3"/>
    <dgm:cxn modelId="{0777DD2C-9D17-40AE-A5DD-1A1D15A07F1C}" srcId="{7D00309D-F198-4269-9725-5ED2323B6873}" destId="{9C5AAC0E-BB24-4F73-9C73-AD8C324D082A}" srcOrd="1" destOrd="0" parTransId="{26250734-B535-4EFE-8976-E9499A49B390}" sibTransId="{6596ACF1-BC53-435E-A944-0B4B80AB7372}"/>
    <dgm:cxn modelId="{0E2DE068-4360-43BD-9240-0D45BFCD5024}" srcId="{7D00309D-F198-4269-9725-5ED2323B6873}" destId="{DB9E3B91-8516-4170-9782-3EF3CF6A8006}" srcOrd="3" destOrd="0" parTransId="{ABA8B8E7-5D03-4902-8AA7-26C12C6AB6D7}" sibTransId="{48C84ABC-AFC4-43DA-8E01-D0B80495A31A}"/>
    <dgm:cxn modelId="{8D973A40-D9CC-4BA9-BFAF-A050100C93B3}" srcId="{7D00309D-F198-4269-9725-5ED2323B6873}" destId="{EC80EE52-D988-4CCC-B484-F310230FD847}" srcOrd="0" destOrd="0" parTransId="{203F14F0-57FD-4C85-AD4F-85254F81352F}" sibTransId="{8F284C4A-2B7A-49B6-9008-A304F6A4AE30}"/>
    <dgm:cxn modelId="{6C4BC1F7-3557-458F-A616-AA8FC043C8C1}" srcId="{7D00309D-F198-4269-9725-5ED2323B6873}" destId="{63FCFFDE-27B8-4C98-B55B-9847E2A24DB0}" srcOrd="4" destOrd="0" parTransId="{1DC20DC7-F488-41CD-81D1-349E7DBDF068}" sibTransId="{317129F7-E579-4356-B3F7-E104843E2378}"/>
    <dgm:cxn modelId="{502A1C7E-3E19-41F4-9FD0-429C4C65465A}" srcId="{7D00309D-F198-4269-9725-5ED2323B6873}" destId="{E720C981-98EF-4CA6-8C97-BB34C61C398D}" srcOrd="2" destOrd="0" parTransId="{72C7F2A1-B5A2-477E-BB23-AF3FE5791D1E}" sibTransId="{F4CC9A87-E1DE-4DF5-B8C6-5CD9B34E3635}"/>
    <dgm:cxn modelId="{A3A5EF34-DB6C-41FE-82EA-9D20E1EB9A8A}" type="presParOf" srcId="{5C893D6E-C439-4B51-AA7C-0F6847EC4E86}" destId="{2F0ED6F7-33BF-4277-9FA1-E82F21B2253D}" srcOrd="0" destOrd="0" presId="urn:microsoft.com/office/officeart/2005/8/layout/radial3"/>
    <dgm:cxn modelId="{D4623229-E90E-4BAE-AD57-D9BA2018EA2C}" type="presParOf" srcId="{2F0ED6F7-33BF-4277-9FA1-E82F21B2253D}" destId="{DE71A306-3CAA-4FA1-A26E-D266FE73D2CE}" srcOrd="0" destOrd="0" presId="urn:microsoft.com/office/officeart/2005/8/layout/radial3"/>
    <dgm:cxn modelId="{D339C4BF-A4F3-4558-AABF-7CBBC3E9B96A}" type="presParOf" srcId="{2F0ED6F7-33BF-4277-9FA1-E82F21B2253D}" destId="{77989C9A-869B-4B4C-804B-FEF3AEC26575}" srcOrd="1" destOrd="0" presId="urn:microsoft.com/office/officeart/2005/8/layout/radial3"/>
    <dgm:cxn modelId="{0CB964BB-B0A0-4ED9-A135-06910892BE6E}" type="presParOf" srcId="{2F0ED6F7-33BF-4277-9FA1-E82F21B2253D}" destId="{01435325-1305-43A4-A661-89075B5C6561}" srcOrd="2" destOrd="0" presId="urn:microsoft.com/office/officeart/2005/8/layout/radial3"/>
    <dgm:cxn modelId="{357838CE-E7EE-4743-9C0F-EEAA98FFB962}" type="presParOf" srcId="{2F0ED6F7-33BF-4277-9FA1-E82F21B2253D}" destId="{FAB65B0B-B2C2-4E82-87F2-51B3A3255E49}" srcOrd="3" destOrd="0" presId="urn:microsoft.com/office/officeart/2005/8/layout/radial3"/>
    <dgm:cxn modelId="{28C9C7BB-CE91-4982-88A9-90CF81DB3AA9}" type="presParOf" srcId="{2F0ED6F7-33BF-4277-9FA1-E82F21B2253D}" destId="{F2F8148A-5E85-4885-87E5-6C2A79426547}" srcOrd="4" destOrd="0" presId="urn:microsoft.com/office/officeart/2005/8/layout/radial3"/>
    <dgm:cxn modelId="{4D35C525-C686-4E83-A6C0-F3B988D54657}" type="presParOf" srcId="{2F0ED6F7-33BF-4277-9FA1-E82F21B2253D}" destId="{1C20BDA0-D7FF-48CF-9735-7DCB262844A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1A306-3CAA-4FA1-A26E-D266FE73D2CE}">
      <dsp:nvSpPr>
        <dsp:cNvPr id="0" name=""/>
        <dsp:cNvSpPr/>
      </dsp:nvSpPr>
      <dsp:spPr>
        <a:xfrm>
          <a:off x="2041012" y="1138164"/>
          <a:ext cx="2638359" cy="2638359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000" kern="1200" dirty="0" smtClean="0"/>
            <a:t>Near Zero Emissions</a:t>
          </a:r>
          <a:endParaRPr lang="zh-CN" altLang="en-US" sz="3000" kern="1200" dirty="0"/>
        </a:p>
      </dsp:txBody>
      <dsp:txXfrm>
        <a:off x="2427391" y="1524543"/>
        <a:ext cx="1865601" cy="1865601"/>
      </dsp:txXfrm>
    </dsp:sp>
    <dsp:sp modelId="{77989C9A-869B-4B4C-804B-FEF3AEC26575}">
      <dsp:nvSpPr>
        <dsp:cNvPr id="0" name=""/>
        <dsp:cNvSpPr/>
      </dsp:nvSpPr>
      <dsp:spPr>
        <a:xfrm>
          <a:off x="2622190" y="2987"/>
          <a:ext cx="1476003" cy="1476003"/>
        </a:xfrm>
        <a:prstGeom prst="ellipse">
          <a:avLst/>
        </a:prstGeom>
        <a:solidFill>
          <a:srgbClr val="00FF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err="1" smtClean="0"/>
            <a:t>DeNOx</a:t>
          </a:r>
          <a:r>
            <a:rPr lang="en-US" altLang="en-US" sz="1600" kern="1200" dirty="0" smtClean="0"/>
            <a:t> Burner</a:t>
          </a:r>
          <a:endParaRPr lang="zh-CN" altLang="en-US" sz="1600" kern="1200" dirty="0"/>
        </a:p>
      </dsp:txBody>
      <dsp:txXfrm>
        <a:off x="2838346" y="219143"/>
        <a:ext cx="1043691" cy="1043691"/>
      </dsp:txXfrm>
    </dsp:sp>
    <dsp:sp modelId="{01435325-1305-43A4-A661-89075B5C6561}">
      <dsp:nvSpPr>
        <dsp:cNvPr id="0" name=""/>
        <dsp:cNvSpPr/>
      </dsp:nvSpPr>
      <dsp:spPr>
        <a:xfrm>
          <a:off x="4254540" y="1188959"/>
          <a:ext cx="1476003" cy="1476003"/>
        </a:xfrm>
        <a:prstGeom prst="ellipse">
          <a:avLst/>
        </a:prstGeom>
        <a:solidFill>
          <a:schemeClr val="accent3">
            <a:lumMod val="6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smtClean="0"/>
            <a:t>SCR deNOx</a:t>
          </a:r>
          <a:endParaRPr lang="zh-CN" altLang="en-US" sz="1600" kern="1200" dirty="0"/>
        </a:p>
      </dsp:txBody>
      <dsp:txXfrm>
        <a:off x="4470696" y="1405115"/>
        <a:ext cx="1043691" cy="1043691"/>
      </dsp:txXfrm>
    </dsp:sp>
    <dsp:sp modelId="{FAB65B0B-B2C2-4E82-87F2-51B3A3255E49}">
      <dsp:nvSpPr>
        <dsp:cNvPr id="0" name=""/>
        <dsp:cNvSpPr/>
      </dsp:nvSpPr>
      <dsp:spPr>
        <a:xfrm>
          <a:off x="3631037" y="3107901"/>
          <a:ext cx="1476003" cy="1476003"/>
        </a:xfrm>
        <a:prstGeom prst="ellipse">
          <a:avLst/>
        </a:prstGeom>
        <a:solidFill>
          <a:schemeClr val="accent3">
            <a:lumMod val="6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Electric precipitator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(ESP)</a:t>
          </a:r>
          <a:endParaRPr lang="zh-CN" altLang="en-US" sz="1400" kern="1200" dirty="0"/>
        </a:p>
      </dsp:txBody>
      <dsp:txXfrm>
        <a:off x="3847193" y="3324057"/>
        <a:ext cx="1043691" cy="1043691"/>
      </dsp:txXfrm>
    </dsp:sp>
    <dsp:sp modelId="{F2F8148A-5E85-4885-87E5-6C2A79426547}">
      <dsp:nvSpPr>
        <dsp:cNvPr id="0" name=""/>
        <dsp:cNvSpPr/>
      </dsp:nvSpPr>
      <dsp:spPr>
        <a:xfrm>
          <a:off x="1613342" y="3107901"/>
          <a:ext cx="1476003" cy="1476003"/>
        </a:xfrm>
        <a:prstGeom prst="ellipse">
          <a:avLst/>
        </a:prstGeom>
        <a:solidFill>
          <a:schemeClr val="accent3">
            <a:lumMod val="6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Flue Gas desulfurization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(FGD)</a:t>
          </a:r>
          <a:endParaRPr lang="zh-CN" altLang="en-US" sz="1600" kern="1200" dirty="0"/>
        </a:p>
      </dsp:txBody>
      <dsp:txXfrm>
        <a:off x="1829498" y="3324057"/>
        <a:ext cx="1043691" cy="1043691"/>
      </dsp:txXfrm>
    </dsp:sp>
    <dsp:sp modelId="{1C20BDA0-D7FF-48CF-9735-7DCB262844A4}">
      <dsp:nvSpPr>
        <dsp:cNvPr id="0" name=""/>
        <dsp:cNvSpPr/>
      </dsp:nvSpPr>
      <dsp:spPr>
        <a:xfrm>
          <a:off x="971840" y="1188959"/>
          <a:ext cx="1512004" cy="1476003"/>
        </a:xfrm>
        <a:prstGeom prst="ellipse">
          <a:avLst/>
        </a:prstGeom>
        <a:solidFill>
          <a:srgbClr val="00FF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Wet Electric Precipitator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(Wet ESP)</a:t>
          </a:r>
        </a:p>
      </dsp:txBody>
      <dsp:txXfrm>
        <a:off x="1193268" y="1405115"/>
        <a:ext cx="1069148" cy="1043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03C6ED7-C17E-423A-AD8C-C2B642967F16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7247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2113" y="744538"/>
            <a:ext cx="6013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5F13BCA-B6B4-40C1-89DC-30127401D484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28128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11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23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35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47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5590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9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7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5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744538"/>
            <a:ext cx="60134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13BCA-B6B4-40C1-89DC-30127401D484}" type="slidenum">
              <a:rPr lang="zh-CN" altLang="en-US" smtClean="0"/>
              <a:pPr/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B27AB29B-E487-4D6D-8714-389B1F787A02}" type="slidenum">
              <a:rPr lang="en-US" altLang="zh-CN" sz="1200" b="0">
                <a:latin typeface="Arial" pitchFamily="34" charset="0"/>
                <a:ea typeface="宋体" pitchFamily="2" charset="-122"/>
              </a:rPr>
              <a:pPr/>
              <a:t>2</a:t>
            </a:fld>
            <a:endParaRPr lang="en-US" altLang="zh-CN" sz="1200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69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9701" name="灯片编号占位符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27A1E2-40FE-457B-981F-63068ED059D7}" type="slidenum">
              <a:rPr lang="en-US" altLang="zh-CN" sz="1200" b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 sz="1200" b="0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B27AB29B-E487-4D6D-8714-389B1F787A02}" type="slidenum">
              <a:rPr lang="en-US" altLang="zh-CN" sz="1200" b="0">
                <a:latin typeface="Arial" pitchFamily="34" charset="0"/>
                <a:ea typeface="宋体" pitchFamily="2" charset="-122"/>
              </a:rPr>
              <a:pPr/>
              <a:t>3</a:t>
            </a:fld>
            <a:endParaRPr lang="en-US" altLang="zh-CN" sz="1200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69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dirty="0" smtClean="0"/>
          </a:p>
        </p:txBody>
      </p:sp>
      <p:sp>
        <p:nvSpPr>
          <p:cNvPr id="29701" name="灯片编号占位符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27A1E2-40FE-457B-981F-63068ED059D7}" type="slidenum">
              <a:rPr lang="en-US" altLang="zh-CN" sz="1200" b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 sz="1200" b="0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B27AB29B-E487-4D6D-8714-389B1F787A02}" type="slidenum">
              <a:rPr lang="en-US" altLang="zh-CN" sz="1200" b="0">
                <a:latin typeface="Arial" pitchFamily="34" charset="0"/>
                <a:ea typeface="宋体" pitchFamily="2" charset="-122"/>
              </a:rPr>
              <a:pPr/>
              <a:t>4</a:t>
            </a:fld>
            <a:endParaRPr lang="en-US" altLang="zh-CN" sz="1200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69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9701" name="灯片编号占位符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27A1E2-40FE-457B-981F-63068ED059D7}" type="slidenum">
              <a:rPr lang="en-US" altLang="zh-CN" sz="1200" b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 sz="1200" b="0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B27AB29B-E487-4D6D-8714-389B1F787A02}" type="slidenum">
              <a:rPr lang="en-US" altLang="zh-CN" sz="1200" b="0">
                <a:latin typeface="Arial" pitchFamily="34" charset="0"/>
                <a:ea typeface="宋体" pitchFamily="2" charset="-122"/>
              </a:rPr>
              <a:pPr/>
              <a:t>5</a:t>
            </a:fld>
            <a:endParaRPr lang="en-US" altLang="zh-CN" sz="1200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69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9701" name="灯片编号占位符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27A1E2-40FE-457B-981F-63068ED059D7}" type="slidenum">
              <a:rPr lang="en-US" altLang="zh-CN" sz="1200" b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 sz="1200" b="0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B27AB29B-E487-4D6D-8714-389B1F787A02}" type="slidenum">
              <a:rPr lang="en-US" altLang="zh-CN" sz="1200" b="0">
                <a:latin typeface="Arial" pitchFamily="34" charset="0"/>
                <a:ea typeface="宋体" pitchFamily="2" charset="-122"/>
              </a:rPr>
              <a:pPr/>
              <a:t>9</a:t>
            </a:fld>
            <a:endParaRPr lang="en-US" altLang="zh-CN" sz="1200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69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dirty="0" smtClean="0"/>
          </a:p>
        </p:txBody>
      </p:sp>
      <p:sp>
        <p:nvSpPr>
          <p:cNvPr id="29701" name="灯片编号占位符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27A1E2-40FE-457B-981F-63068ED059D7}" type="slidenum">
              <a:rPr lang="en-US" altLang="zh-CN" sz="1200" b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 sz="1200" b="0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13BCA-B6B4-40C1-89DC-30127401D484}" type="slidenum">
              <a:rPr lang="zh-CN" altLang="en-US" smtClean="0"/>
              <a:pPr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206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13BCA-B6B4-40C1-89DC-30127401D484}" type="slidenum">
              <a:rPr lang="zh-CN" altLang="en-US" smtClean="0"/>
              <a:pPr/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340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13BCA-B6B4-40C1-89DC-30127401D484}" type="slidenum">
              <a:rPr lang="zh-CN" altLang="en-US" smtClean="0"/>
              <a:pPr/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28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816" y="2216314"/>
            <a:ext cx="9794448" cy="1528958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627" y="4041779"/>
            <a:ext cx="8066821" cy="1822469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36" indent="0" algn="ctr">
              <a:buNone/>
              <a:defRPr/>
            </a:lvl3pPr>
            <a:lvl4pPr marL="1371354" indent="0" algn="ctr">
              <a:buNone/>
              <a:defRPr/>
            </a:lvl4pPr>
            <a:lvl5pPr marL="1828473" indent="0" algn="ctr">
              <a:buNone/>
              <a:defRPr/>
            </a:lvl5pPr>
            <a:lvl6pPr marL="2285590" indent="0" algn="ctr">
              <a:buNone/>
              <a:defRPr/>
            </a:lvl6pPr>
            <a:lvl7pPr marL="2742709" indent="0" algn="ctr">
              <a:buNone/>
              <a:defRPr/>
            </a:lvl7pPr>
            <a:lvl8pPr marL="3199827" indent="0" algn="ctr">
              <a:buNone/>
              <a:defRPr/>
            </a:lvl8pPr>
            <a:lvl9pPr marL="3656945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97541" y="6736934"/>
            <a:ext cx="1038286" cy="429786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50DCD3E3-C717-40D3-9BAF-F926D5CEF213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8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5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9" y="1663734"/>
            <a:ext cx="10369183" cy="4708170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ED85D866-B83F-474D-ACD1-E1E48F9BA741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821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2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257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7" y="284527"/>
            <a:ext cx="3790516" cy="12084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5" y="284527"/>
            <a:ext cx="6440115" cy="6087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7" y="1493018"/>
            <a:ext cx="3790516" cy="4878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9" y="4992697"/>
            <a:ext cx="6913929" cy="590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89" y="637939"/>
            <a:ext cx="6913929" cy="42783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89" y="5582716"/>
            <a:ext cx="6913929" cy="837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1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89" y="286025"/>
            <a:ext cx="2591441" cy="608587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25"/>
            <a:ext cx="7613532" cy="608587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795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12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1" y="830015"/>
            <a:ext cx="9505056" cy="2232248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61" y="3565525"/>
            <a:ext cx="10441160" cy="23782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7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082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27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25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90" y="286026"/>
            <a:ext cx="2591441" cy="6085878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26"/>
            <a:ext cx="7613532" cy="6085878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2CE13252-2E3A-45A4-AA62-1901CC7A37BD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2558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98" y="4583877"/>
            <a:ext cx="9794448" cy="14166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998" y="3023472"/>
            <a:ext cx="9794448" cy="156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6" y="1663733"/>
            <a:ext cx="5102486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3" y="1663733"/>
            <a:ext cx="5102487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9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6" y="1596345"/>
            <a:ext cx="5090513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6" y="2261239"/>
            <a:ext cx="5090513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5"/>
            <a:ext cx="5092224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39"/>
            <a:ext cx="5092224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248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7" y="284527"/>
            <a:ext cx="3790516" cy="12084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5" y="284527"/>
            <a:ext cx="6440115" cy="6087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7" y="1493018"/>
            <a:ext cx="3790516" cy="4878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6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9" y="4992697"/>
            <a:ext cx="6913929" cy="590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89" y="637939"/>
            <a:ext cx="6913929" cy="42783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89" y="5582716"/>
            <a:ext cx="6913929" cy="837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0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4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89" y="286025"/>
            <a:ext cx="2591441" cy="608587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25"/>
            <a:ext cx="7613532" cy="608587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021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425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816" y="2216314"/>
            <a:ext cx="9794448" cy="1528958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631" y="4041781"/>
            <a:ext cx="8066821" cy="1822469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36" indent="0" algn="ctr">
              <a:buNone/>
              <a:defRPr/>
            </a:lvl3pPr>
            <a:lvl4pPr marL="1371354" indent="0" algn="ctr">
              <a:buNone/>
              <a:defRPr/>
            </a:lvl4pPr>
            <a:lvl5pPr marL="1828473" indent="0" algn="ctr">
              <a:buNone/>
              <a:defRPr/>
            </a:lvl5pPr>
            <a:lvl6pPr marL="2285590" indent="0" algn="ctr">
              <a:buNone/>
              <a:defRPr/>
            </a:lvl6pPr>
            <a:lvl7pPr marL="2742709" indent="0" algn="ctr">
              <a:buNone/>
              <a:defRPr/>
            </a:lvl7pPr>
            <a:lvl8pPr marL="3199827" indent="0" algn="ctr">
              <a:buNone/>
              <a:defRPr/>
            </a:lvl8pPr>
            <a:lvl9pPr marL="3656945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114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1" y="830015"/>
            <a:ext cx="9505056" cy="2232248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61" y="3565525"/>
            <a:ext cx="10441160" cy="23782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7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885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2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291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98" y="4583877"/>
            <a:ext cx="9794448" cy="14166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998" y="3023472"/>
            <a:ext cx="9794448" cy="156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6" y="1663733"/>
            <a:ext cx="5102486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3" y="1663733"/>
            <a:ext cx="5102487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8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6" y="1596345"/>
            <a:ext cx="5090513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6" y="2261239"/>
            <a:ext cx="5090513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5"/>
            <a:ext cx="5092224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39"/>
            <a:ext cx="5092224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4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6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389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7" y="284527"/>
            <a:ext cx="3790516" cy="12084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5" y="284527"/>
            <a:ext cx="6440115" cy="6087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7" y="1493018"/>
            <a:ext cx="3790516" cy="4878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7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9" y="4992697"/>
            <a:ext cx="6913929" cy="590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89" y="637939"/>
            <a:ext cx="6913929" cy="42783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89" y="5582716"/>
            <a:ext cx="6913929" cy="837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2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49" y="1663737"/>
            <a:ext cx="10369183" cy="4708170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3088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4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89" y="286025"/>
            <a:ext cx="2591441" cy="608587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25"/>
            <a:ext cx="7613532" cy="608587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490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00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1" y="830015"/>
            <a:ext cx="9505056" cy="2232248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61" y="3565525"/>
            <a:ext cx="10441160" cy="23782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7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21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366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33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98" y="4583877"/>
            <a:ext cx="9794448" cy="14166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998" y="3023472"/>
            <a:ext cx="9794448" cy="156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6" y="1663733"/>
            <a:ext cx="5102486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3" y="1663733"/>
            <a:ext cx="5102487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3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6" y="1596345"/>
            <a:ext cx="5090513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6" y="2261239"/>
            <a:ext cx="5090513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5"/>
            <a:ext cx="5092224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39"/>
            <a:ext cx="5092224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9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5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00" y="4583881"/>
            <a:ext cx="9794448" cy="1416644"/>
          </a:xfrm>
          <a:prstGeom prst="rect">
            <a:avLst/>
          </a:prstGeom>
        </p:spPr>
        <p:txBody>
          <a:bodyPr lIns="91424" tIns="45712" rIns="91424" bIns="45712"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3023473"/>
            <a:ext cx="9794448" cy="1560405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000"/>
            </a:lvl1pPr>
            <a:lvl2pPr marL="457118" indent="0">
              <a:buNone/>
              <a:defRPr sz="1700"/>
            </a:lvl2pPr>
            <a:lvl3pPr marL="914236" indent="0">
              <a:buNone/>
              <a:defRPr sz="1600"/>
            </a:lvl3pPr>
            <a:lvl4pPr marL="1371354" indent="0">
              <a:buNone/>
              <a:defRPr sz="1400"/>
            </a:lvl4pPr>
            <a:lvl5pPr marL="1828473" indent="0">
              <a:buNone/>
              <a:defRPr sz="1400"/>
            </a:lvl5pPr>
            <a:lvl6pPr marL="2285590" indent="0">
              <a:buNone/>
              <a:defRPr sz="1400"/>
            </a:lvl6pPr>
            <a:lvl7pPr marL="2742709" indent="0">
              <a:buNone/>
              <a:defRPr sz="1400"/>
            </a:lvl7pPr>
            <a:lvl8pPr marL="3199827" indent="0">
              <a:buNone/>
              <a:defRPr sz="1400"/>
            </a:lvl8pPr>
            <a:lvl9pPr marL="3656945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065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458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7" y="284527"/>
            <a:ext cx="3790516" cy="12084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5" y="284527"/>
            <a:ext cx="6440115" cy="6087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7" y="1493018"/>
            <a:ext cx="3790516" cy="4878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8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9" y="4992697"/>
            <a:ext cx="6913929" cy="590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89" y="637939"/>
            <a:ext cx="6913929" cy="42783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89" y="5582716"/>
            <a:ext cx="6913929" cy="837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5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89" y="286025"/>
            <a:ext cx="2591441" cy="608587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25"/>
            <a:ext cx="7613532" cy="608587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648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43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1" y="830015"/>
            <a:ext cx="9505056" cy="2232248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61" y="3565525"/>
            <a:ext cx="10441160" cy="23782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7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567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11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1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98" y="4583877"/>
            <a:ext cx="9794448" cy="14166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998" y="3023472"/>
            <a:ext cx="9794448" cy="156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0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51" y="1663737"/>
            <a:ext cx="5102486" cy="470817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5" y="1663737"/>
            <a:ext cx="5102487" cy="470817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099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6" y="1663733"/>
            <a:ext cx="5102486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3" y="1663733"/>
            <a:ext cx="5102487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8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6" y="1596345"/>
            <a:ext cx="5090513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6" y="2261239"/>
            <a:ext cx="5090513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5"/>
            <a:ext cx="5092224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39"/>
            <a:ext cx="5092224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9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1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127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7" y="284527"/>
            <a:ext cx="3790516" cy="12084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5" y="284527"/>
            <a:ext cx="6440115" cy="6087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7" y="1493018"/>
            <a:ext cx="3790516" cy="4878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6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9" y="4992697"/>
            <a:ext cx="6913929" cy="590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89" y="637939"/>
            <a:ext cx="6913929" cy="42783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89" y="5582716"/>
            <a:ext cx="6913929" cy="837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89" y="286025"/>
            <a:ext cx="2591441" cy="608587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25"/>
            <a:ext cx="7613532" cy="608587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427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68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596346"/>
            <a:ext cx="5090513" cy="664894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6" indent="0">
              <a:buNone/>
              <a:defRPr sz="17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9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5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7" y="2261241"/>
            <a:ext cx="5090513" cy="411066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6"/>
            <a:ext cx="5092224" cy="664894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6" indent="0">
              <a:buNone/>
              <a:defRPr sz="17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9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5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41"/>
            <a:ext cx="5092224" cy="411066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348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72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36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4530"/>
            <a:ext cx="3790516" cy="1208491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20" y="284528"/>
            <a:ext cx="6440115" cy="608737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9" y="1493018"/>
            <a:ext cx="3790516" cy="487888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6" indent="0">
              <a:buNone/>
              <a:defRPr sz="10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9" indent="0">
              <a:buNone/>
              <a:defRPr sz="900"/>
            </a:lvl7pPr>
            <a:lvl8pPr marL="3199827" indent="0">
              <a:buNone/>
              <a:defRPr sz="900"/>
            </a:lvl8pPr>
            <a:lvl9pPr marL="3656945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21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5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49" y="1663734"/>
            <a:ext cx="10369183" cy="4708170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Page </a:t>
            </a:r>
            <a:fld id="{726E9963-D19C-494E-B15A-4FA7194E0CBD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446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90" y="4992702"/>
            <a:ext cx="6913929" cy="590019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90" y="637941"/>
            <a:ext cx="6913929" cy="4278386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100"/>
            </a:lvl1pPr>
            <a:lvl2pPr marL="457118" indent="0">
              <a:buNone/>
              <a:defRPr sz="2800"/>
            </a:lvl2pPr>
            <a:lvl3pPr marL="914236" indent="0">
              <a:buNone/>
              <a:defRPr sz="2400"/>
            </a:lvl3pPr>
            <a:lvl4pPr marL="1371354" indent="0">
              <a:buNone/>
              <a:defRPr sz="2000"/>
            </a:lvl4pPr>
            <a:lvl5pPr marL="1828473" indent="0">
              <a:buNone/>
              <a:defRPr sz="2000"/>
            </a:lvl5pPr>
            <a:lvl6pPr marL="2285590" indent="0">
              <a:buNone/>
              <a:defRPr sz="2000"/>
            </a:lvl6pPr>
            <a:lvl7pPr marL="2742709" indent="0">
              <a:buNone/>
              <a:defRPr sz="2000"/>
            </a:lvl7pPr>
            <a:lvl8pPr marL="3199827" indent="0">
              <a:buNone/>
              <a:defRPr sz="2000"/>
            </a:lvl8pPr>
            <a:lvl9pPr marL="365694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90" y="5582719"/>
            <a:ext cx="6913929" cy="83710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6" indent="0">
              <a:buNone/>
              <a:defRPr sz="10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9" indent="0">
              <a:buNone/>
              <a:defRPr sz="900"/>
            </a:lvl7pPr>
            <a:lvl8pPr marL="3199827" indent="0">
              <a:buNone/>
              <a:defRPr sz="900"/>
            </a:lvl8pPr>
            <a:lvl9pPr marL="3656945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934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9" y="1663737"/>
            <a:ext cx="10369183" cy="4708170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733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94" y="286026"/>
            <a:ext cx="2591441" cy="6085878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51" y="286026"/>
            <a:ext cx="7613532" cy="6085878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764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816" y="2216314"/>
            <a:ext cx="9794448" cy="1528958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631" y="4041781"/>
            <a:ext cx="8066821" cy="1822469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36" indent="0" algn="ctr">
              <a:buNone/>
              <a:defRPr/>
            </a:lvl3pPr>
            <a:lvl4pPr marL="1371354" indent="0" algn="ctr">
              <a:buNone/>
              <a:defRPr/>
            </a:lvl4pPr>
            <a:lvl5pPr marL="1828473" indent="0" algn="ctr">
              <a:buNone/>
              <a:defRPr/>
            </a:lvl5pPr>
            <a:lvl6pPr marL="2285590" indent="0" algn="ctr">
              <a:buNone/>
              <a:defRPr/>
            </a:lvl6pPr>
            <a:lvl7pPr marL="2742709" indent="0" algn="ctr">
              <a:buNone/>
              <a:defRPr/>
            </a:lvl7pPr>
            <a:lvl8pPr marL="3199827" indent="0" algn="ctr">
              <a:buNone/>
              <a:defRPr/>
            </a:lvl8pPr>
            <a:lvl9pPr marL="3656945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45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49" y="1663737"/>
            <a:ext cx="10369183" cy="4708170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63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00" y="4583881"/>
            <a:ext cx="9794448" cy="1416644"/>
          </a:xfrm>
          <a:prstGeom prst="rect">
            <a:avLst/>
          </a:prstGeom>
        </p:spPr>
        <p:txBody>
          <a:bodyPr lIns="91424" tIns="45712" rIns="91424" bIns="45712"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3023473"/>
            <a:ext cx="9794448" cy="1560405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000"/>
            </a:lvl1pPr>
            <a:lvl2pPr marL="457118" indent="0">
              <a:buNone/>
              <a:defRPr sz="1700"/>
            </a:lvl2pPr>
            <a:lvl3pPr marL="914236" indent="0">
              <a:buNone/>
              <a:defRPr sz="1600"/>
            </a:lvl3pPr>
            <a:lvl4pPr marL="1371354" indent="0">
              <a:buNone/>
              <a:defRPr sz="1400"/>
            </a:lvl4pPr>
            <a:lvl5pPr marL="1828473" indent="0">
              <a:buNone/>
              <a:defRPr sz="1400"/>
            </a:lvl5pPr>
            <a:lvl6pPr marL="2285590" indent="0">
              <a:buNone/>
              <a:defRPr sz="1400"/>
            </a:lvl6pPr>
            <a:lvl7pPr marL="2742709" indent="0">
              <a:buNone/>
              <a:defRPr sz="1400"/>
            </a:lvl7pPr>
            <a:lvl8pPr marL="3199827" indent="0">
              <a:buNone/>
              <a:defRPr sz="1400"/>
            </a:lvl8pPr>
            <a:lvl9pPr marL="3656945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397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51" y="1663737"/>
            <a:ext cx="5102486" cy="470817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5" y="1663737"/>
            <a:ext cx="5102487" cy="470817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599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596346"/>
            <a:ext cx="5090513" cy="664894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6" indent="0">
              <a:buNone/>
              <a:defRPr sz="17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9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5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7" y="2261241"/>
            <a:ext cx="5090513" cy="411066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6"/>
            <a:ext cx="5092224" cy="664894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6" indent="0">
              <a:buNone/>
              <a:defRPr sz="17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9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5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41"/>
            <a:ext cx="5092224" cy="411066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104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00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3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99" y="4583878"/>
            <a:ext cx="9794448" cy="1416644"/>
          </a:xfrm>
          <a:prstGeom prst="rect">
            <a:avLst/>
          </a:prstGeom>
        </p:spPr>
        <p:txBody>
          <a:bodyPr lIns="91424" tIns="45712" rIns="91424" bIns="45712"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999" y="3023473"/>
            <a:ext cx="9794448" cy="1560405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000"/>
            </a:lvl1pPr>
            <a:lvl2pPr marL="457118" indent="0">
              <a:buNone/>
              <a:defRPr sz="1700"/>
            </a:lvl2pPr>
            <a:lvl3pPr marL="914236" indent="0">
              <a:buNone/>
              <a:defRPr sz="1600"/>
            </a:lvl3pPr>
            <a:lvl4pPr marL="1371354" indent="0">
              <a:buNone/>
              <a:defRPr sz="1400"/>
            </a:lvl4pPr>
            <a:lvl5pPr marL="1828473" indent="0">
              <a:buNone/>
              <a:defRPr sz="1400"/>
            </a:lvl5pPr>
            <a:lvl6pPr marL="2285590" indent="0">
              <a:buNone/>
              <a:defRPr sz="1400"/>
            </a:lvl6pPr>
            <a:lvl7pPr marL="2742709" indent="0">
              <a:buNone/>
              <a:defRPr sz="1400"/>
            </a:lvl7pPr>
            <a:lvl8pPr marL="3199827" indent="0">
              <a:buNone/>
              <a:defRPr sz="1400"/>
            </a:lvl8pPr>
            <a:lvl9pPr marL="3656945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DCCEF37D-256C-4C50-A1EA-7D870A386E4C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980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4530"/>
            <a:ext cx="3790516" cy="1208491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20" y="284528"/>
            <a:ext cx="6440115" cy="608737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9" y="1493018"/>
            <a:ext cx="3790516" cy="487888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6" indent="0">
              <a:buNone/>
              <a:defRPr sz="10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9" indent="0">
              <a:buNone/>
              <a:defRPr sz="900"/>
            </a:lvl7pPr>
            <a:lvl8pPr marL="3199827" indent="0">
              <a:buNone/>
              <a:defRPr sz="900"/>
            </a:lvl8pPr>
            <a:lvl9pPr marL="3656945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56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90" y="4992702"/>
            <a:ext cx="6913929" cy="590019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90" y="637941"/>
            <a:ext cx="6913929" cy="4278386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100"/>
            </a:lvl1pPr>
            <a:lvl2pPr marL="457118" indent="0">
              <a:buNone/>
              <a:defRPr sz="2800"/>
            </a:lvl2pPr>
            <a:lvl3pPr marL="914236" indent="0">
              <a:buNone/>
              <a:defRPr sz="2400"/>
            </a:lvl3pPr>
            <a:lvl4pPr marL="1371354" indent="0">
              <a:buNone/>
              <a:defRPr sz="2000"/>
            </a:lvl4pPr>
            <a:lvl5pPr marL="1828473" indent="0">
              <a:buNone/>
              <a:defRPr sz="2000"/>
            </a:lvl5pPr>
            <a:lvl6pPr marL="2285590" indent="0">
              <a:buNone/>
              <a:defRPr sz="2000"/>
            </a:lvl6pPr>
            <a:lvl7pPr marL="2742709" indent="0">
              <a:buNone/>
              <a:defRPr sz="2000"/>
            </a:lvl7pPr>
            <a:lvl8pPr marL="3199827" indent="0">
              <a:buNone/>
              <a:defRPr sz="2000"/>
            </a:lvl8pPr>
            <a:lvl9pPr marL="365694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90" y="5582719"/>
            <a:ext cx="6913929" cy="83710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6" indent="0">
              <a:buNone/>
              <a:defRPr sz="10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9" indent="0">
              <a:buNone/>
              <a:defRPr sz="900"/>
            </a:lvl7pPr>
            <a:lvl8pPr marL="3199827" indent="0">
              <a:buNone/>
              <a:defRPr sz="900"/>
            </a:lvl8pPr>
            <a:lvl9pPr marL="3656945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650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7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9" y="1663737"/>
            <a:ext cx="10369183" cy="4708170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872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94" y="286026"/>
            <a:ext cx="2591441" cy="6085878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51" y="286026"/>
            <a:ext cx="7613532" cy="6085878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26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3" y="2216183"/>
            <a:ext cx="9794889" cy="152892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593" y="4042300"/>
            <a:ext cx="8064891" cy="1822630"/>
          </a:xfrm>
        </p:spPr>
        <p:txBody>
          <a:bodyPr/>
          <a:lstStyle>
            <a:lvl1pPr marL="0" indent="0" algn="ctr">
              <a:buNone/>
              <a:defRPr/>
            </a:lvl1pPr>
            <a:lvl2pPr marL="374539" indent="0" algn="ctr">
              <a:buNone/>
              <a:defRPr/>
            </a:lvl2pPr>
            <a:lvl3pPr marL="749081" indent="0" algn="ctr">
              <a:buNone/>
              <a:defRPr/>
            </a:lvl3pPr>
            <a:lvl4pPr marL="1123621" indent="0" algn="ctr">
              <a:buNone/>
              <a:defRPr/>
            </a:lvl4pPr>
            <a:lvl5pPr marL="1498161" indent="0" algn="ctr">
              <a:buNone/>
              <a:defRPr/>
            </a:lvl5pPr>
            <a:lvl6pPr marL="1872704" indent="0" algn="ctr">
              <a:buNone/>
              <a:defRPr/>
            </a:lvl6pPr>
            <a:lvl7pPr marL="2247243" indent="0" algn="ctr">
              <a:buNone/>
              <a:defRPr/>
            </a:lvl7pPr>
            <a:lvl8pPr marL="2621785" indent="0" algn="ctr">
              <a:buNone/>
              <a:defRPr/>
            </a:lvl8pPr>
            <a:lvl9pPr marL="2996326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BADA-6D4C-40DF-BA45-2943045387BE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7691605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A670-E364-41E4-8FF8-C58A95339ED6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19548734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4583287"/>
            <a:ext cx="9793481" cy="14163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10" y="3023012"/>
            <a:ext cx="9793481" cy="1560265"/>
          </a:xfrm>
        </p:spPr>
        <p:txBody>
          <a:bodyPr anchor="b"/>
          <a:lstStyle>
            <a:lvl1pPr marL="0" indent="0">
              <a:buNone/>
              <a:defRPr sz="1600"/>
            </a:lvl1pPr>
            <a:lvl2pPr marL="374539" indent="0">
              <a:buNone/>
              <a:defRPr sz="1500"/>
            </a:lvl2pPr>
            <a:lvl3pPr marL="749081" indent="0">
              <a:buNone/>
              <a:defRPr sz="1300"/>
            </a:lvl3pPr>
            <a:lvl4pPr marL="1123621" indent="0">
              <a:buNone/>
              <a:defRPr sz="1200"/>
            </a:lvl4pPr>
            <a:lvl5pPr marL="1498161" indent="0">
              <a:buNone/>
              <a:defRPr sz="1200"/>
            </a:lvl5pPr>
            <a:lvl6pPr marL="1872704" indent="0">
              <a:buNone/>
              <a:defRPr sz="1200"/>
            </a:lvl6pPr>
            <a:lvl7pPr marL="2247243" indent="0">
              <a:buNone/>
              <a:defRPr sz="1200"/>
            </a:lvl7pPr>
            <a:lvl8pPr marL="2621785" indent="0">
              <a:buNone/>
              <a:defRPr sz="1200"/>
            </a:lvl8pPr>
            <a:lvl9pPr marL="2996326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301E-9167-47AD-8738-56B027375EF4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4471610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213" y="2024637"/>
            <a:ext cx="4568323" cy="417928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8559" y="2024637"/>
            <a:ext cx="4568323" cy="417928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FB286-6098-4B0E-BFC8-0567F4FAA096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636630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69" y="285584"/>
            <a:ext cx="10368742" cy="118877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667" y="1596263"/>
            <a:ext cx="5090136" cy="665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4539" indent="0">
              <a:buNone/>
              <a:defRPr sz="1600" b="1"/>
            </a:lvl2pPr>
            <a:lvl3pPr marL="749081" indent="0">
              <a:buNone/>
              <a:defRPr sz="1500" b="1"/>
            </a:lvl3pPr>
            <a:lvl4pPr marL="1123621" indent="0">
              <a:buNone/>
              <a:defRPr sz="1300" b="1"/>
            </a:lvl4pPr>
            <a:lvl5pPr marL="1498161" indent="0">
              <a:buNone/>
              <a:defRPr sz="1300" b="1"/>
            </a:lvl5pPr>
            <a:lvl6pPr marL="1872704" indent="0">
              <a:buNone/>
              <a:defRPr sz="1300" b="1"/>
            </a:lvl6pPr>
            <a:lvl7pPr marL="2247243" indent="0">
              <a:buNone/>
              <a:defRPr sz="1300" b="1"/>
            </a:lvl7pPr>
            <a:lvl8pPr marL="2621785" indent="0">
              <a:buNone/>
              <a:defRPr sz="1300" b="1"/>
            </a:lvl8pPr>
            <a:lvl9pPr marL="2996326" indent="0">
              <a:buNone/>
              <a:defRPr sz="1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667" y="2261465"/>
            <a:ext cx="5090136" cy="4109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2471" y="1596263"/>
            <a:ext cx="5092947" cy="665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4539" indent="0">
              <a:buNone/>
              <a:defRPr sz="1600" b="1"/>
            </a:lvl2pPr>
            <a:lvl3pPr marL="749081" indent="0">
              <a:buNone/>
              <a:defRPr sz="1500" b="1"/>
            </a:lvl3pPr>
            <a:lvl4pPr marL="1123621" indent="0">
              <a:buNone/>
              <a:defRPr sz="1300" b="1"/>
            </a:lvl4pPr>
            <a:lvl5pPr marL="1498161" indent="0">
              <a:buNone/>
              <a:defRPr sz="1300" b="1"/>
            </a:lvl5pPr>
            <a:lvl6pPr marL="1872704" indent="0">
              <a:buNone/>
              <a:defRPr sz="1300" b="1"/>
            </a:lvl6pPr>
            <a:lvl7pPr marL="2247243" indent="0">
              <a:buNone/>
              <a:defRPr sz="1300" b="1"/>
            </a:lvl7pPr>
            <a:lvl8pPr marL="2621785" indent="0">
              <a:buNone/>
              <a:defRPr sz="1300" b="1"/>
            </a:lvl8pPr>
            <a:lvl9pPr marL="2996326" indent="0">
              <a:buNone/>
              <a:defRPr sz="1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2471" y="2261465"/>
            <a:ext cx="5092947" cy="4109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8B78-B28B-4B01-ABB5-8144334EA394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3576219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830C-499E-4679-95A2-F9C9CC0DFF56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960151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5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7" y="1663734"/>
            <a:ext cx="5102486" cy="470817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4" y="1663734"/>
            <a:ext cx="5102487" cy="470817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ABBE740E-A03C-489C-B16F-3FE1C31D349E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884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DF44F-B309-45EE-ABA5-6C53E0AA263F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1244136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84" y="284434"/>
            <a:ext cx="3790527" cy="120850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030" y="284426"/>
            <a:ext cx="6440379" cy="60866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684" y="1492934"/>
            <a:ext cx="3790527" cy="4878148"/>
          </a:xfrm>
        </p:spPr>
        <p:txBody>
          <a:bodyPr/>
          <a:lstStyle>
            <a:lvl1pPr marL="0" indent="0">
              <a:buNone/>
              <a:defRPr sz="1200"/>
            </a:lvl1pPr>
            <a:lvl2pPr marL="374539" indent="0">
              <a:buNone/>
              <a:defRPr sz="900"/>
            </a:lvl2pPr>
            <a:lvl3pPr marL="749081" indent="0">
              <a:buNone/>
              <a:defRPr sz="800"/>
            </a:lvl3pPr>
            <a:lvl4pPr marL="1123621" indent="0">
              <a:buNone/>
              <a:defRPr sz="700"/>
            </a:lvl4pPr>
            <a:lvl5pPr marL="1498161" indent="0">
              <a:buNone/>
              <a:defRPr sz="700"/>
            </a:lvl5pPr>
            <a:lvl6pPr marL="1872704" indent="0">
              <a:buNone/>
              <a:defRPr sz="700"/>
            </a:lvl6pPr>
            <a:lvl7pPr marL="2247243" indent="0">
              <a:buNone/>
              <a:defRPr sz="700"/>
            </a:lvl7pPr>
            <a:lvl8pPr marL="2621785" indent="0">
              <a:buNone/>
              <a:defRPr sz="700"/>
            </a:lvl8pPr>
            <a:lvl9pPr marL="2996326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E85F-B3E9-4761-B39D-C800F917AB7A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79498702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860" y="4993089"/>
            <a:ext cx="6912964" cy="58974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860" y="637346"/>
            <a:ext cx="6912964" cy="4279119"/>
          </a:xfrm>
        </p:spPr>
        <p:txBody>
          <a:bodyPr/>
          <a:lstStyle>
            <a:lvl1pPr marL="0" indent="0">
              <a:buNone/>
              <a:defRPr sz="2600"/>
            </a:lvl1pPr>
            <a:lvl2pPr marL="374539" indent="0">
              <a:buNone/>
              <a:defRPr sz="2300"/>
            </a:lvl2pPr>
            <a:lvl3pPr marL="749081" indent="0">
              <a:buNone/>
              <a:defRPr sz="2000"/>
            </a:lvl3pPr>
            <a:lvl4pPr marL="1123621" indent="0">
              <a:buNone/>
              <a:defRPr sz="1600"/>
            </a:lvl4pPr>
            <a:lvl5pPr marL="1498161" indent="0">
              <a:buNone/>
              <a:defRPr sz="1600"/>
            </a:lvl5pPr>
            <a:lvl6pPr marL="1872704" indent="0">
              <a:buNone/>
              <a:defRPr sz="1600"/>
            </a:lvl6pPr>
            <a:lvl7pPr marL="2247243" indent="0">
              <a:buNone/>
              <a:defRPr sz="1600"/>
            </a:lvl7pPr>
            <a:lvl8pPr marL="2621785" indent="0">
              <a:buNone/>
              <a:defRPr sz="1600"/>
            </a:lvl8pPr>
            <a:lvl9pPr marL="2996326" indent="0">
              <a:buNone/>
              <a:defRPr sz="1600"/>
            </a:lvl9pPr>
          </a:lstStyle>
          <a:p>
            <a:pPr lvl="0"/>
            <a:r>
              <a:rPr lang="zh-CN" altLang="en-US" noProof="0" smtClean="0">
                <a:sym typeface="Helvetica" pitchFamily="31" charset="0"/>
              </a:rPr>
              <a:t>单击图标添加图片</a:t>
            </a:r>
            <a:endParaRPr lang="en-US" noProof="0" dirty="0" smtClean="0">
              <a:sym typeface="Helvetica" pitchFamily="3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860" y="5582823"/>
            <a:ext cx="6912964" cy="837017"/>
          </a:xfrm>
        </p:spPr>
        <p:txBody>
          <a:bodyPr/>
          <a:lstStyle>
            <a:lvl1pPr marL="0" indent="0">
              <a:buNone/>
              <a:defRPr sz="1200"/>
            </a:lvl1pPr>
            <a:lvl2pPr marL="374539" indent="0">
              <a:buNone/>
              <a:defRPr sz="900"/>
            </a:lvl2pPr>
            <a:lvl3pPr marL="749081" indent="0">
              <a:buNone/>
              <a:defRPr sz="800"/>
            </a:lvl3pPr>
            <a:lvl4pPr marL="1123621" indent="0">
              <a:buNone/>
              <a:defRPr sz="700"/>
            </a:lvl4pPr>
            <a:lvl5pPr marL="1498161" indent="0">
              <a:buNone/>
              <a:defRPr sz="700"/>
            </a:lvl5pPr>
            <a:lvl6pPr marL="1872704" indent="0">
              <a:buNone/>
              <a:defRPr sz="700"/>
            </a:lvl6pPr>
            <a:lvl7pPr marL="2247243" indent="0">
              <a:buNone/>
              <a:defRPr sz="700"/>
            </a:lvl7pPr>
            <a:lvl8pPr marL="2621785" indent="0">
              <a:buNone/>
              <a:defRPr sz="700"/>
            </a:lvl8pPr>
            <a:lvl9pPr marL="2996326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7E6A-3B3B-4D81-90CC-D9A070406AFC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9885195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9286-72B1-4E92-8893-F234D140F65E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4492979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8962" y="185745"/>
            <a:ext cx="2317918" cy="601816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5220" y="185745"/>
            <a:ext cx="6818728" cy="601816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B21B-C831-4AC5-B36C-E46D76BCA3C0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78144842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837" y="2216319"/>
            <a:ext cx="9794448" cy="1528959"/>
          </a:xfrm>
          <a:prstGeom prst="rect">
            <a:avLst/>
          </a:prstGeom>
        </p:spPr>
        <p:txBody>
          <a:bodyPr lIns="83355" tIns="41676" rIns="83355" bIns="41676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627" y="4041781"/>
            <a:ext cx="8066821" cy="1822469"/>
          </a:xfrm>
          <a:prstGeom prst="rect">
            <a:avLst/>
          </a:prstGeom>
        </p:spPr>
        <p:txBody>
          <a:bodyPr lIns="83355" tIns="41676" rIns="83355" bIns="41676"/>
          <a:lstStyle>
            <a:lvl1pPr marL="0" indent="0" algn="ctr">
              <a:buNone/>
              <a:defRPr/>
            </a:lvl1pPr>
            <a:lvl2pPr marL="416775" indent="0" algn="ctr">
              <a:buNone/>
              <a:defRPr/>
            </a:lvl2pPr>
            <a:lvl3pPr marL="833550" indent="0" algn="ctr">
              <a:buNone/>
              <a:defRPr/>
            </a:lvl3pPr>
            <a:lvl4pPr marL="1250332" indent="0" algn="ctr">
              <a:buNone/>
              <a:defRPr/>
            </a:lvl4pPr>
            <a:lvl5pPr marL="1667108" indent="0" algn="ctr">
              <a:buNone/>
              <a:defRPr/>
            </a:lvl5pPr>
            <a:lvl6pPr marL="2083885" indent="0" algn="ctr">
              <a:buNone/>
              <a:defRPr/>
            </a:lvl6pPr>
            <a:lvl7pPr marL="2500662" indent="0" algn="ctr">
              <a:buNone/>
              <a:defRPr/>
            </a:lvl7pPr>
            <a:lvl8pPr marL="2917437" indent="0" algn="ctr">
              <a:buNone/>
              <a:defRPr/>
            </a:lvl8pPr>
            <a:lvl9pPr marL="3334213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43409" y="5921916"/>
            <a:ext cx="1129005" cy="792185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Page ‹#›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0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54" y="286028"/>
            <a:ext cx="10369183" cy="1189024"/>
          </a:xfrm>
          <a:prstGeom prst="rect">
            <a:avLst/>
          </a:prstGeom>
        </p:spPr>
        <p:txBody>
          <a:bodyPr lIns="83355" tIns="41676" rIns="83355" bIns="41676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54" y="1663754"/>
            <a:ext cx="10369183" cy="4708169"/>
          </a:xfrm>
          <a:prstGeom prst="rect">
            <a:avLst/>
          </a:prstGeom>
        </p:spPr>
        <p:txBody>
          <a:bodyPr lIns="83355" tIns="41676" rIns="83355" bIns="41676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97022" y="6284313"/>
            <a:ext cx="1038286" cy="42978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</a:t>
            </a:r>
            <a:fld id="{F95934DE-8222-4789-96BD-79ED362F8416}" type="slidenum">
              <a:rPr lang="en-US" altLang="zh-CN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9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24" y="4583883"/>
            <a:ext cx="9794448" cy="1416645"/>
          </a:xfrm>
          <a:prstGeom prst="rect">
            <a:avLst/>
          </a:prstGeom>
        </p:spPr>
        <p:txBody>
          <a:bodyPr lIns="83355" tIns="41676" rIns="83355" bIns="41676" anchor="t"/>
          <a:lstStyle>
            <a:lvl1pPr algn="l">
              <a:defRPr sz="36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24" y="3023488"/>
            <a:ext cx="9794448" cy="1560404"/>
          </a:xfrm>
          <a:prstGeom prst="rect">
            <a:avLst/>
          </a:prstGeom>
        </p:spPr>
        <p:txBody>
          <a:bodyPr lIns="83355" tIns="41676" rIns="83355" bIns="41676" anchor="b"/>
          <a:lstStyle>
            <a:lvl1pPr marL="0" indent="0">
              <a:buNone/>
              <a:defRPr sz="1900"/>
            </a:lvl1pPr>
            <a:lvl2pPr marL="416775" indent="0">
              <a:buNone/>
              <a:defRPr sz="1600"/>
            </a:lvl2pPr>
            <a:lvl3pPr marL="833550" indent="0">
              <a:buNone/>
              <a:defRPr sz="1500"/>
            </a:lvl3pPr>
            <a:lvl4pPr marL="1250332" indent="0">
              <a:buNone/>
              <a:defRPr sz="1300"/>
            </a:lvl4pPr>
            <a:lvl5pPr marL="1667108" indent="0">
              <a:buNone/>
              <a:defRPr sz="1300"/>
            </a:lvl5pPr>
            <a:lvl6pPr marL="2083885" indent="0">
              <a:buNone/>
              <a:defRPr sz="1300"/>
            </a:lvl6pPr>
            <a:lvl7pPr marL="2500662" indent="0">
              <a:buNone/>
              <a:defRPr sz="1300"/>
            </a:lvl7pPr>
            <a:lvl8pPr marL="2917437" indent="0">
              <a:buNone/>
              <a:defRPr sz="1300"/>
            </a:lvl8pPr>
            <a:lvl9pPr marL="3334213" indent="0">
              <a:buNone/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7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54" y="286028"/>
            <a:ext cx="10369183" cy="1189024"/>
          </a:xfrm>
          <a:prstGeom prst="rect">
            <a:avLst/>
          </a:prstGeom>
        </p:spPr>
        <p:txBody>
          <a:bodyPr lIns="83355" tIns="41676" rIns="83355" bIns="41676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7" y="1663754"/>
            <a:ext cx="5102486" cy="4708169"/>
          </a:xfrm>
          <a:prstGeom prst="rect">
            <a:avLst/>
          </a:prstGeom>
        </p:spPr>
        <p:txBody>
          <a:bodyPr lIns="83355" tIns="41676" rIns="83355" bIns="41676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60" y="1663754"/>
            <a:ext cx="5102487" cy="4708169"/>
          </a:xfrm>
          <a:prstGeom prst="rect">
            <a:avLst/>
          </a:prstGeom>
        </p:spPr>
        <p:txBody>
          <a:bodyPr lIns="83355" tIns="41676" rIns="83355" bIns="41676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949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54" y="286028"/>
            <a:ext cx="10369183" cy="1189024"/>
          </a:xfrm>
          <a:prstGeom prst="rect">
            <a:avLst/>
          </a:prstGeom>
        </p:spPr>
        <p:txBody>
          <a:bodyPr lIns="83355" tIns="41676" rIns="83355" bIns="41676"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85" y="1596379"/>
            <a:ext cx="5090513" cy="664894"/>
          </a:xfrm>
          <a:prstGeom prst="rect">
            <a:avLst/>
          </a:prstGeom>
        </p:spPr>
        <p:txBody>
          <a:bodyPr lIns="83355" tIns="41676" rIns="83355" bIns="41676" anchor="b"/>
          <a:lstStyle>
            <a:lvl1pPr marL="0" indent="0">
              <a:buNone/>
              <a:defRPr sz="2200" b="1"/>
            </a:lvl1pPr>
            <a:lvl2pPr marL="416775" indent="0">
              <a:buNone/>
              <a:defRPr sz="1900" b="1"/>
            </a:lvl2pPr>
            <a:lvl3pPr marL="833550" indent="0">
              <a:buNone/>
              <a:defRPr sz="1600" b="1"/>
            </a:lvl3pPr>
            <a:lvl4pPr marL="1250332" indent="0">
              <a:buNone/>
              <a:defRPr sz="1500" b="1"/>
            </a:lvl4pPr>
            <a:lvl5pPr marL="1667108" indent="0">
              <a:buNone/>
              <a:defRPr sz="1500" b="1"/>
            </a:lvl5pPr>
            <a:lvl6pPr marL="2083885" indent="0">
              <a:buNone/>
              <a:defRPr sz="1500" b="1"/>
            </a:lvl6pPr>
            <a:lvl7pPr marL="2500662" indent="0">
              <a:buNone/>
              <a:defRPr sz="1500" b="1"/>
            </a:lvl7pPr>
            <a:lvl8pPr marL="2917437" indent="0">
              <a:buNone/>
              <a:defRPr sz="1500" b="1"/>
            </a:lvl8pPr>
            <a:lvl9pPr marL="3334213" indent="0">
              <a:buNone/>
              <a:defRPr sz="15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85" y="2261255"/>
            <a:ext cx="5090513" cy="4110665"/>
          </a:xfrm>
          <a:prstGeom prst="rect">
            <a:avLst/>
          </a:prstGeom>
        </p:spPr>
        <p:txBody>
          <a:bodyPr lIns="83355" tIns="41676" rIns="83355" bIns="41676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30" y="1596379"/>
            <a:ext cx="5092224" cy="664894"/>
          </a:xfrm>
          <a:prstGeom prst="rect">
            <a:avLst/>
          </a:prstGeom>
        </p:spPr>
        <p:txBody>
          <a:bodyPr lIns="83355" tIns="41676" rIns="83355" bIns="41676" anchor="b"/>
          <a:lstStyle>
            <a:lvl1pPr marL="0" indent="0">
              <a:buNone/>
              <a:defRPr sz="2200" b="1"/>
            </a:lvl1pPr>
            <a:lvl2pPr marL="416775" indent="0">
              <a:buNone/>
              <a:defRPr sz="1900" b="1"/>
            </a:lvl2pPr>
            <a:lvl3pPr marL="833550" indent="0">
              <a:buNone/>
              <a:defRPr sz="1600" b="1"/>
            </a:lvl3pPr>
            <a:lvl4pPr marL="1250332" indent="0">
              <a:buNone/>
              <a:defRPr sz="1500" b="1"/>
            </a:lvl4pPr>
            <a:lvl5pPr marL="1667108" indent="0">
              <a:buNone/>
              <a:defRPr sz="1500" b="1"/>
            </a:lvl5pPr>
            <a:lvl6pPr marL="2083885" indent="0">
              <a:buNone/>
              <a:defRPr sz="1500" b="1"/>
            </a:lvl6pPr>
            <a:lvl7pPr marL="2500662" indent="0">
              <a:buNone/>
              <a:defRPr sz="1500" b="1"/>
            </a:lvl7pPr>
            <a:lvl8pPr marL="2917437" indent="0">
              <a:buNone/>
              <a:defRPr sz="1500" b="1"/>
            </a:lvl8pPr>
            <a:lvl9pPr marL="3334213" indent="0">
              <a:buNone/>
              <a:defRPr sz="15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30" y="2261255"/>
            <a:ext cx="5092224" cy="4110665"/>
          </a:xfrm>
          <a:prstGeom prst="rect">
            <a:avLst/>
          </a:prstGeom>
        </p:spPr>
        <p:txBody>
          <a:bodyPr lIns="83355" tIns="41676" rIns="83355" bIns="41676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26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5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596346"/>
            <a:ext cx="5090513" cy="664894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6" indent="0">
              <a:buNone/>
              <a:defRPr sz="17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9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5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7" y="2261239"/>
            <a:ext cx="5090513" cy="411066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6"/>
            <a:ext cx="5092224" cy="664894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6" indent="0">
              <a:buNone/>
              <a:defRPr sz="17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9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5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39"/>
            <a:ext cx="5092224" cy="411066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ECD3B1D5-4252-47D8-9637-E254DE54C114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348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54" y="286028"/>
            <a:ext cx="10369183" cy="1189024"/>
          </a:xfrm>
          <a:prstGeom prst="rect">
            <a:avLst/>
          </a:prstGeom>
        </p:spPr>
        <p:txBody>
          <a:bodyPr lIns="83355" tIns="41676" rIns="83355" bIns="41676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738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950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2" y="284563"/>
            <a:ext cx="3790517" cy="1208491"/>
          </a:xfrm>
          <a:prstGeom prst="rect">
            <a:avLst/>
          </a:prstGeom>
        </p:spPr>
        <p:txBody>
          <a:bodyPr lIns="83355" tIns="41676" rIns="83355" bIns="41676" anchor="b"/>
          <a:lstStyle>
            <a:lvl1pPr algn="l">
              <a:defRPr sz="19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4" y="284549"/>
            <a:ext cx="6440114" cy="6087376"/>
          </a:xfrm>
          <a:prstGeom prst="rect">
            <a:avLst/>
          </a:prstGeom>
        </p:spPr>
        <p:txBody>
          <a:bodyPr lIns="83355" tIns="41676" rIns="83355" bIns="41676"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72" y="1493042"/>
            <a:ext cx="3790517" cy="4878886"/>
          </a:xfrm>
          <a:prstGeom prst="rect">
            <a:avLst/>
          </a:prstGeom>
        </p:spPr>
        <p:txBody>
          <a:bodyPr lIns="83355" tIns="41676" rIns="83355" bIns="41676"/>
          <a:lstStyle>
            <a:lvl1pPr marL="0" indent="0">
              <a:buNone/>
              <a:defRPr sz="1300"/>
            </a:lvl1pPr>
            <a:lvl2pPr marL="416775" indent="0">
              <a:buNone/>
              <a:defRPr sz="1000"/>
            </a:lvl2pPr>
            <a:lvl3pPr marL="833550" indent="0">
              <a:buNone/>
              <a:defRPr sz="900"/>
            </a:lvl3pPr>
            <a:lvl4pPr marL="1250332" indent="0">
              <a:buNone/>
              <a:defRPr sz="800"/>
            </a:lvl4pPr>
            <a:lvl5pPr marL="1667108" indent="0">
              <a:buNone/>
              <a:defRPr sz="800"/>
            </a:lvl5pPr>
            <a:lvl6pPr marL="2083885" indent="0">
              <a:buNone/>
              <a:defRPr sz="800"/>
            </a:lvl6pPr>
            <a:lvl7pPr marL="2500662" indent="0">
              <a:buNone/>
              <a:defRPr sz="800"/>
            </a:lvl7pPr>
            <a:lvl8pPr marL="2917437" indent="0">
              <a:buNone/>
              <a:defRPr sz="800"/>
            </a:lvl8pPr>
            <a:lvl9pPr marL="3334213" indent="0">
              <a:buNone/>
              <a:defRPr sz="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604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912" y="4992701"/>
            <a:ext cx="6913929" cy="590018"/>
          </a:xfrm>
          <a:prstGeom prst="rect">
            <a:avLst/>
          </a:prstGeom>
        </p:spPr>
        <p:txBody>
          <a:bodyPr lIns="83355" tIns="41676" rIns="83355" bIns="41676" anchor="b"/>
          <a:lstStyle>
            <a:lvl1pPr algn="l">
              <a:defRPr sz="19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912" y="637944"/>
            <a:ext cx="6913929" cy="4278386"/>
          </a:xfrm>
          <a:prstGeom prst="rect">
            <a:avLst/>
          </a:prstGeom>
        </p:spPr>
        <p:txBody>
          <a:bodyPr lIns="83355" tIns="41676" rIns="83355" bIns="41676"/>
          <a:lstStyle>
            <a:lvl1pPr marL="0" indent="0">
              <a:buNone/>
              <a:defRPr sz="2900"/>
            </a:lvl1pPr>
            <a:lvl2pPr marL="416775" indent="0">
              <a:buNone/>
              <a:defRPr sz="2600"/>
            </a:lvl2pPr>
            <a:lvl3pPr marL="833550" indent="0">
              <a:buNone/>
              <a:defRPr sz="2200"/>
            </a:lvl3pPr>
            <a:lvl4pPr marL="1250332" indent="0">
              <a:buNone/>
              <a:defRPr sz="1900"/>
            </a:lvl4pPr>
            <a:lvl5pPr marL="1667108" indent="0">
              <a:buNone/>
              <a:defRPr sz="1900"/>
            </a:lvl5pPr>
            <a:lvl6pPr marL="2083885" indent="0">
              <a:buNone/>
              <a:defRPr sz="1900"/>
            </a:lvl6pPr>
            <a:lvl7pPr marL="2500662" indent="0">
              <a:buNone/>
              <a:defRPr sz="1900"/>
            </a:lvl7pPr>
            <a:lvl8pPr marL="2917437" indent="0">
              <a:buNone/>
              <a:defRPr sz="1900"/>
            </a:lvl8pPr>
            <a:lvl9pPr marL="3334213" indent="0">
              <a:buNone/>
              <a:defRPr sz="19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912" y="5582724"/>
            <a:ext cx="6913929" cy="837108"/>
          </a:xfrm>
          <a:prstGeom prst="rect">
            <a:avLst/>
          </a:prstGeom>
        </p:spPr>
        <p:txBody>
          <a:bodyPr lIns="83355" tIns="41676" rIns="83355" bIns="41676"/>
          <a:lstStyle>
            <a:lvl1pPr marL="0" indent="0">
              <a:buNone/>
              <a:defRPr sz="1300"/>
            </a:lvl1pPr>
            <a:lvl2pPr marL="416775" indent="0">
              <a:buNone/>
              <a:defRPr sz="1000"/>
            </a:lvl2pPr>
            <a:lvl3pPr marL="833550" indent="0">
              <a:buNone/>
              <a:defRPr sz="900"/>
            </a:lvl3pPr>
            <a:lvl4pPr marL="1250332" indent="0">
              <a:buNone/>
              <a:defRPr sz="800"/>
            </a:lvl4pPr>
            <a:lvl5pPr marL="1667108" indent="0">
              <a:buNone/>
              <a:defRPr sz="800"/>
            </a:lvl5pPr>
            <a:lvl6pPr marL="2083885" indent="0">
              <a:buNone/>
              <a:defRPr sz="800"/>
            </a:lvl6pPr>
            <a:lvl7pPr marL="2500662" indent="0">
              <a:buNone/>
              <a:defRPr sz="800"/>
            </a:lvl7pPr>
            <a:lvl8pPr marL="2917437" indent="0">
              <a:buNone/>
              <a:defRPr sz="800"/>
            </a:lvl8pPr>
            <a:lvl9pPr marL="3334213" indent="0">
              <a:buNone/>
              <a:defRPr sz="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769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54" y="286028"/>
            <a:ext cx="10369183" cy="1189024"/>
          </a:xfrm>
          <a:prstGeom prst="rect">
            <a:avLst/>
          </a:prstGeom>
        </p:spPr>
        <p:txBody>
          <a:bodyPr lIns="83355" tIns="41676" rIns="83355" bIns="41676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54" y="1663754"/>
            <a:ext cx="10369183" cy="4708169"/>
          </a:xfrm>
          <a:prstGeom prst="rect">
            <a:avLst/>
          </a:prstGeom>
        </p:spPr>
        <p:txBody>
          <a:bodyPr vert="eaVert" lIns="83355" tIns="41676" rIns="83355" bIns="41676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526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206" y="286048"/>
            <a:ext cx="2591441" cy="6085878"/>
          </a:xfrm>
          <a:prstGeom prst="rect">
            <a:avLst/>
          </a:prstGeom>
        </p:spPr>
        <p:txBody>
          <a:bodyPr vert="eaVert" lIns="83355" tIns="41676" rIns="83355" bIns="41676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48"/>
            <a:ext cx="7613532" cy="6085878"/>
          </a:xfrm>
          <a:prstGeom prst="rect">
            <a:avLst/>
          </a:prstGeom>
        </p:spPr>
        <p:txBody>
          <a:bodyPr vert="eaVert" lIns="83355" tIns="41676" rIns="83355" bIns="41676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692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 txBox="1">
            <a:spLocks/>
          </p:cNvSpPr>
          <p:nvPr userDrawn="1"/>
        </p:nvSpPr>
        <p:spPr bwMode="auto">
          <a:xfrm>
            <a:off x="6529177" y="6653832"/>
            <a:ext cx="4224761" cy="37974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6498" tIns="53250" rIns="106498" bIns="53250"/>
          <a:lstStyle/>
          <a:p>
            <a:pPr algn="ctr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Comic Sans MS" pitchFamily="66" charset="0"/>
                <a:ea typeface="ヒラギノ角ゴ Pro W3" pitchFamily="31" charset="-128"/>
                <a:sym typeface="Gill Sans" pitchFamily="31" charset="0"/>
              </a:rPr>
              <a:t>NICE</a:t>
            </a:r>
            <a:r>
              <a:rPr lang="en-US" altLang="zh-CN" sz="1900" b="1" dirty="0">
                <a:solidFill>
                  <a:srgbClr val="FF0000"/>
                </a:solidFill>
                <a:latin typeface="Comic Sans MS" pitchFamily="66" charset="0"/>
                <a:ea typeface="ヒラギノ角ゴ Pro W3" pitchFamily="31" charset="-128"/>
                <a:sym typeface="Gill Sans" pitchFamily="31" charset="0"/>
              </a:rPr>
              <a:t>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8" y="2216183"/>
            <a:ext cx="9794889" cy="152892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593" y="4042304"/>
            <a:ext cx="8064891" cy="1822630"/>
          </a:xfrm>
        </p:spPr>
        <p:txBody>
          <a:bodyPr/>
          <a:lstStyle>
            <a:lvl1pPr marL="0" indent="0" algn="ctr">
              <a:buNone/>
              <a:defRPr/>
            </a:lvl1pPr>
            <a:lvl2pPr marL="374395" indent="0" algn="ctr">
              <a:buNone/>
              <a:defRPr/>
            </a:lvl2pPr>
            <a:lvl3pPr marL="748793" indent="0" algn="ctr">
              <a:buNone/>
              <a:defRPr/>
            </a:lvl3pPr>
            <a:lvl4pPr marL="1123188" indent="0" algn="ctr">
              <a:buNone/>
              <a:defRPr/>
            </a:lvl4pPr>
            <a:lvl5pPr marL="1497588" indent="0" algn="ctr">
              <a:buNone/>
              <a:defRPr/>
            </a:lvl5pPr>
            <a:lvl6pPr marL="1871984" indent="0" algn="ctr">
              <a:buNone/>
              <a:defRPr/>
            </a:lvl6pPr>
            <a:lvl7pPr marL="2246381" indent="0" algn="ctr">
              <a:buNone/>
              <a:defRPr/>
            </a:lvl7pPr>
            <a:lvl8pPr marL="2620779" indent="0" algn="ctr">
              <a:buNone/>
              <a:defRPr/>
            </a:lvl8pPr>
            <a:lvl9pPr marL="2995178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49918" y="6510185"/>
            <a:ext cx="402073" cy="3434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468A9-5E6A-4AB3-8047-BB8F900A9786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3402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482648" y="6625762"/>
            <a:ext cx="2569887" cy="430705"/>
          </a:xfrm>
          <a:prstGeom prst="rect">
            <a:avLst/>
          </a:prstGeom>
        </p:spPr>
        <p:txBody>
          <a:bodyPr wrap="none" lIns="106498" tIns="53250" rIns="106498" bIns="53250">
            <a:spAutoFit/>
          </a:bodyPr>
          <a:lstStyle/>
          <a:p>
            <a:pPr algn="ctr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Comic Sans MS" pitchFamily="66" charset="0"/>
                <a:ea typeface="ヒラギノ角ゴ Pro W3" pitchFamily="31" charset="-128"/>
                <a:sym typeface="Gill Sans" pitchFamily="31" charset="0"/>
              </a:rPr>
              <a:t>NICE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769951" y="6510185"/>
            <a:ext cx="402073" cy="3434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4EC5A-862E-4AFE-A814-51600EEE4E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98448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1" y="4583293"/>
            <a:ext cx="9793481" cy="14163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11" y="3023012"/>
            <a:ext cx="9793481" cy="1560265"/>
          </a:xfrm>
        </p:spPr>
        <p:txBody>
          <a:bodyPr anchor="b"/>
          <a:lstStyle>
            <a:lvl1pPr marL="0" indent="0">
              <a:buNone/>
              <a:defRPr sz="1600"/>
            </a:lvl1pPr>
            <a:lvl2pPr marL="374395" indent="0">
              <a:buNone/>
              <a:defRPr sz="1500"/>
            </a:lvl2pPr>
            <a:lvl3pPr marL="748793" indent="0">
              <a:buNone/>
              <a:defRPr sz="1300"/>
            </a:lvl3pPr>
            <a:lvl4pPr marL="1123188" indent="0">
              <a:buNone/>
              <a:defRPr sz="1200"/>
            </a:lvl4pPr>
            <a:lvl5pPr marL="1497588" indent="0">
              <a:buNone/>
              <a:defRPr sz="1200"/>
            </a:lvl5pPr>
            <a:lvl6pPr marL="1871984" indent="0">
              <a:buNone/>
              <a:defRPr sz="1200"/>
            </a:lvl6pPr>
            <a:lvl7pPr marL="2246381" indent="0">
              <a:buNone/>
              <a:defRPr sz="1200"/>
            </a:lvl7pPr>
            <a:lvl8pPr marL="2620779" indent="0">
              <a:buNone/>
              <a:defRPr sz="1200"/>
            </a:lvl8pPr>
            <a:lvl9pPr marL="2995178" indent="0">
              <a:buNone/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3735-26F0-466B-B4CF-97B1C4BDA5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295069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218" y="2024642"/>
            <a:ext cx="4568323" cy="417928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8564" y="2024642"/>
            <a:ext cx="4568323" cy="417928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B60A-1AF0-4C18-A83A-AC6E2CB08B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54718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9" y="286025"/>
            <a:ext cx="10369183" cy="118902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982990D2-8BAC-4B9E-86B4-5E0B89476C4B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814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69" y="285584"/>
            <a:ext cx="10368742" cy="118877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667" y="1596268"/>
            <a:ext cx="5090136" cy="665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4395" indent="0">
              <a:buNone/>
              <a:defRPr sz="1600" b="1"/>
            </a:lvl2pPr>
            <a:lvl3pPr marL="748793" indent="0">
              <a:buNone/>
              <a:defRPr sz="1500" b="1"/>
            </a:lvl3pPr>
            <a:lvl4pPr marL="1123188" indent="0">
              <a:buNone/>
              <a:defRPr sz="1300" b="1"/>
            </a:lvl4pPr>
            <a:lvl5pPr marL="1497588" indent="0">
              <a:buNone/>
              <a:defRPr sz="1300" b="1"/>
            </a:lvl5pPr>
            <a:lvl6pPr marL="1871984" indent="0">
              <a:buNone/>
              <a:defRPr sz="1300" b="1"/>
            </a:lvl6pPr>
            <a:lvl7pPr marL="2246381" indent="0">
              <a:buNone/>
              <a:defRPr sz="1300" b="1"/>
            </a:lvl7pPr>
            <a:lvl8pPr marL="2620779" indent="0">
              <a:buNone/>
              <a:defRPr sz="1300" b="1"/>
            </a:lvl8pPr>
            <a:lvl9pPr marL="2995178" indent="0">
              <a:buNone/>
              <a:defRPr sz="13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667" y="2261469"/>
            <a:ext cx="5090136" cy="4109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2477" y="1596268"/>
            <a:ext cx="5092947" cy="665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4395" indent="0">
              <a:buNone/>
              <a:defRPr sz="1600" b="1"/>
            </a:lvl2pPr>
            <a:lvl3pPr marL="748793" indent="0">
              <a:buNone/>
              <a:defRPr sz="1500" b="1"/>
            </a:lvl3pPr>
            <a:lvl4pPr marL="1123188" indent="0">
              <a:buNone/>
              <a:defRPr sz="1300" b="1"/>
            </a:lvl4pPr>
            <a:lvl5pPr marL="1497588" indent="0">
              <a:buNone/>
              <a:defRPr sz="1300" b="1"/>
            </a:lvl5pPr>
            <a:lvl6pPr marL="1871984" indent="0">
              <a:buNone/>
              <a:defRPr sz="1300" b="1"/>
            </a:lvl6pPr>
            <a:lvl7pPr marL="2246381" indent="0">
              <a:buNone/>
              <a:defRPr sz="1300" b="1"/>
            </a:lvl7pPr>
            <a:lvl8pPr marL="2620779" indent="0">
              <a:buNone/>
              <a:defRPr sz="1300" b="1"/>
            </a:lvl8pPr>
            <a:lvl9pPr marL="2995178" indent="0">
              <a:buNone/>
              <a:defRPr sz="13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2477" y="2261469"/>
            <a:ext cx="5092947" cy="4109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DAA9-ECFA-46EE-A63D-306CF66DE4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0298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/>
          <p:cNvSpPr txBox="1">
            <a:spLocks/>
          </p:cNvSpPr>
          <p:nvPr userDrawn="1"/>
        </p:nvSpPr>
        <p:spPr bwMode="auto">
          <a:xfrm>
            <a:off x="6919258" y="6584484"/>
            <a:ext cx="3360605" cy="37974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6498" tIns="53250" rIns="106498" bIns="53250"/>
          <a:lstStyle/>
          <a:p>
            <a:pPr algn="ctr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Comic Sans MS" pitchFamily="66" charset="0"/>
                <a:ea typeface="ヒラギノ角ゴ Pro W3" pitchFamily="31" charset="-128"/>
                <a:sym typeface="Gill Sans" pitchFamily="31" charset="0"/>
              </a:rPr>
              <a:t>NICE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723945" y="6510185"/>
            <a:ext cx="402072" cy="3434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7643-2E30-4803-874C-8BF9263B57A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686462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 txBox="1">
            <a:spLocks/>
          </p:cNvSpPr>
          <p:nvPr userDrawn="1"/>
        </p:nvSpPr>
        <p:spPr bwMode="auto">
          <a:xfrm>
            <a:off x="7105291" y="6614206"/>
            <a:ext cx="3072553" cy="37974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6498" tIns="53250" rIns="106498" bIns="53250"/>
          <a:lstStyle/>
          <a:p>
            <a:pPr algn="ctr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Comic Sans MS" pitchFamily="66" charset="0"/>
                <a:ea typeface="ヒラギノ角ゴ Pro W3" pitchFamily="31" charset="-128"/>
                <a:sym typeface="Gill Sans" pitchFamily="31" charset="0"/>
              </a:rPr>
              <a:t>NICE Confidential</a:t>
            </a:r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561914" y="6510198"/>
            <a:ext cx="580104" cy="4639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6CCD-8957-4B71-ABBE-7E33F60DE3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981131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94" y="284435"/>
            <a:ext cx="3790527" cy="120850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030" y="284427"/>
            <a:ext cx="6440379" cy="60866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694" y="1492934"/>
            <a:ext cx="3790527" cy="4878148"/>
          </a:xfrm>
        </p:spPr>
        <p:txBody>
          <a:bodyPr/>
          <a:lstStyle>
            <a:lvl1pPr marL="0" indent="0">
              <a:buNone/>
              <a:defRPr sz="1200"/>
            </a:lvl1pPr>
            <a:lvl2pPr marL="374395" indent="0">
              <a:buNone/>
              <a:defRPr sz="900"/>
            </a:lvl2pPr>
            <a:lvl3pPr marL="748793" indent="0">
              <a:buNone/>
              <a:defRPr sz="800"/>
            </a:lvl3pPr>
            <a:lvl4pPr marL="1123188" indent="0">
              <a:buNone/>
              <a:defRPr sz="700"/>
            </a:lvl4pPr>
            <a:lvl5pPr marL="1497588" indent="0">
              <a:buNone/>
              <a:defRPr sz="700"/>
            </a:lvl5pPr>
            <a:lvl6pPr marL="1871984" indent="0">
              <a:buNone/>
              <a:defRPr sz="700"/>
            </a:lvl6pPr>
            <a:lvl7pPr marL="2246381" indent="0">
              <a:buNone/>
              <a:defRPr sz="700"/>
            </a:lvl7pPr>
            <a:lvl8pPr marL="2620779" indent="0">
              <a:buNone/>
              <a:defRPr sz="700"/>
            </a:lvl8pPr>
            <a:lvl9pPr marL="2995178" indent="0">
              <a:buNone/>
              <a:defRPr sz="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9266-B030-49E1-BBA0-55D1285588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13768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869" y="4993093"/>
            <a:ext cx="6912964" cy="58974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869" y="637347"/>
            <a:ext cx="6912964" cy="4279119"/>
          </a:xfrm>
        </p:spPr>
        <p:txBody>
          <a:bodyPr/>
          <a:lstStyle>
            <a:lvl1pPr marL="0" indent="0">
              <a:buNone/>
              <a:defRPr sz="2600"/>
            </a:lvl1pPr>
            <a:lvl2pPr marL="374395" indent="0">
              <a:buNone/>
              <a:defRPr sz="2300"/>
            </a:lvl2pPr>
            <a:lvl3pPr marL="748793" indent="0">
              <a:buNone/>
              <a:defRPr sz="2000"/>
            </a:lvl3pPr>
            <a:lvl4pPr marL="1123188" indent="0">
              <a:buNone/>
              <a:defRPr sz="1600"/>
            </a:lvl4pPr>
            <a:lvl5pPr marL="1497588" indent="0">
              <a:buNone/>
              <a:defRPr sz="1600"/>
            </a:lvl5pPr>
            <a:lvl6pPr marL="1871984" indent="0">
              <a:buNone/>
              <a:defRPr sz="1600"/>
            </a:lvl6pPr>
            <a:lvl7pPr marL="2246381" indent="0">
              <a:buNone/>
              <a:defRPr sz="1600"/>
            </a:lvl7pPr>
            <a:lvl8pPr marL="2620779" indent="0">
              <a:buNone/>
              <a:defRPr sz="1600"/>
            </a:lvl8pPr>
            <a:lvl9pPr marL="2995178" indent="0">
              <a:buNone/>
              <a:defRPr sz="1600"/>
            </a:lvl9pPr>
          </a:lstStyle>
          <a:p>
            <a:pPr lvl="0"/>
            <a:r>
              <a:rPr lang="en-US" altLang="zh-CN" noProof="0" dirty="0" smtClean="0">
                <a:sym typeface="Helvetica" pitchFamily="31" charset="0"/>
              </a:rPr>
              <a:t>Click icon to add picture</a:t>
            </a:r>
            <a:endParaRPr lang="en-US" noProof="0" dirty="0" smtClean="0">
              <a:sym typeface="Helvetica" pitchFamily="3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869" y="5582823"/>
            <a:ext cx="6912964" cy="837017"/>
          </a:xfrm>
        </p:spPr>
        <p:txBody>
          <a:bodyPr/>
          <a:lstStyle>
            <a:lvl1pPr marL="0" indent="0">
              <a:buNone/>
              <a:defRPr sz="1200"/>
            </a:lvl1pPr>
            <a:lvl2pPr marL="374395" indent="0">
              <a:buNone/>
              <a:defRPr sz="900"/>
            </a:lvl2pPr>
            <a:lvl3pPr marL="748793" indent="0">
              <a:buNone/>
              <a:defRPr sz="800"/>
            </a:lvl3pPr>
            <a:lvl4pPr marL="1123188" indent="0">
              <a:buNone/>
              <a:defRPr sz="700"/>
            </a:lvl4pPr>
            <a:lvl5pPr marL="1497588" indent="0">
              <a:buNone/>
              <a:defRPr sz="700"/>
            </a:lvl5pPr>
            <a:lvl6pPr marL="1871984" indent="0">
              <a:buNone/>
              <a:defRPr sz="700"/>
            </a:lvl6pPr>
            <a:lvl7pPr marL="2246381" indent="0">
              <a:buNone/>
              <a:defRPr sz="700"/>
            </a:lvl7pPr>
            <a:lvl8pPr marL="2620779" indent="0">
              <a:buNone/>
              <a:defRPr sz="700"/>
            </a:lvl8pPr>
            <a:lvl9pPr marL="2995178" indent="0">
              <a:buNone/>
              <a:defRPr sz="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8E56-B5A3-4609-ACEA-FA1A5987ED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760321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7BB07-908F-400E-B7C4-8C868EED14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479943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8965" y="185745"/>
            <a:ext cx="2317918" cy="601816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5229" y="185745"/>
            <a:ext cx="6818728" cy="601816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4A77-D294-41EB-A1F0-89B72E216D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70984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1" y="830015"/>
            <a:ext cx="9505056" cy="2232248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61" y="3565525"/>
            <a:ext cx="10441160" cy="23782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7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3625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14901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86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1E0939F3-511B-44CB-BF88-F4748A9E3079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778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98" y="4583877"/>
            <a:ext cx="9794448" cy="14166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998" y="3023472"/>
            <a:ext cx="9794448" cy="156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3DA3B8CC-227F-4F75-9249-CF853DD41CED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1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6" y="1663733"/>
            <a:ext cx="5102486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3" y="1663733"/>
            <a:ext cx="5102487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766994F1-385B-48ED-B343-4531B08E995E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65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6" y="1596345"/>
            <a:ext cx="5090513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6" y="2261239"/>
            <a:ext cx="5090513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5"/>
            <a:ext cx="5092224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39"/>
            <a:ext cx="5092224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E6A187C1-4A03-424F-8B40-DA3ADC854B65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51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F584D85E-4FDF-4D82-87B6-1E760F49F1AF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37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2F02489C-D0F0-4172-9BB4-045821F08583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73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7" y="284527"/>
            <a:ext cx="3790516" cy="12084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5" y="284527"/>
            <a:ext cx="6440115" cy="6087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7" y="1493018"/>
            <a:ext cx="3790516" cy="4878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A0E2B9CD-BCE1-4839-BA2B-6A05BB9B8D40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149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9" y="4992697"/>
            <a:ext cx="6913929" cy="590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89" y="637939"/>
            <a:ext cx="6913929" cy="42783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89" y="5582716"/>
            <a:ext cx="6913929" cy="837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7ABFB635-C4B1-48CB-9870-DBAA3D14ECF7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196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198EB1C9-8A2B-42D9-B336-D6357824080B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708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89" y="286025"/>
            <a:ext cx="2591441" cy="608587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25"/>
            <a:ext cx="7613532" cy="608587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fld id="{0F5A98B5-0E4C-43A3-BE7B-74F9FD502DA5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52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56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8" y="284528"/>
            <a:ext cx="3790516" cy="1208491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6" y="284528"/>
            <a:ext cx="6440115" cy="608737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8" y="1493018"/>
            <a:ext cx="3790516" cy="4878886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6" indent="0">
              <a:buNone/>
              <a:defRPr sz="10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9" indent="0">
              <a:buNone/>
              <a:defRPr sz="900"/>
            </a:lvl7pPr>
            <a:lvl8pPr marL="3199827" indent="0">
              <a:buNone/>
              <a:defRPr sz="900"/>
            </a:lvl8pPr>
            <a:lvl9pPr marL="3656945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4CC5C26D-B236-4D4A-8BE3-2CF4F3F85850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262" y="222896"/>
            <a:ext cx="9819768" cy="1520638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90269" y="2098515"/>
            <a:ext cx="4800865" cy="42795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168" y="2098515"/>
            <a:ext cx="4800865" cy="42795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4264" y="6493673"/>
            <a:ext cx="2400432" cy="475509"/>
          </a:xfrm>
          <a:prstGeom prst="rect">
            <a:avLst/>
          </a:prstGeom>
        </p:spPr>
        <p:txBody>
          <a:bodyPr lIns="106592" tIns="53296" rIns="106592" bIns="53296"/>
          <a:lstStyle>
            <a:lvl1pPr>
              <a:defRPr/>
            </a:lvl1pPr>
          </a:lstStyle>
          <a:p>
            <a:fld id="{FEDB2614-2BF1-406D-9249-2717BAC1CCC9}" type="datetime1">
              <a:rPr lang="en-US" altLang="zh-CN" smtClean="0">
                <a:solidFill>
                  <a:prstClr val="white"/>
                </a:solidFill>
              </a:rPr>
              <a:pPr/>
              <a:t>2/1/2015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830" y="6493673"/>
            <a:ext cx="3648657" cy="475509"/>
          </a:xfrm>
          <a:prstGeom prst="rect">
            <a:avLst/>
          </a:prstGeom>
        </p:spPr>
        <p:txBody>
          <a:bodyPr lIns="106592" tIns="53296" rIns="106592" bIns="53296"/>
          <a:lstStyle>
            <a:lvl1pPr>
              <a:defRPr/>
            </a:lvl1pPr>
          </a:lstStyle>
          <a:p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73598" y="6493673"/>
            <a:ext cx="2400432" cy="475509"/>
          </a:xfrm>
          <a:prstGeom prst="rect">
            <a:avLst/>
          </a:prstGeom>
        </p:spPr>
        <p:txBody>
          <a:bodyPr lIns="106592" tIns="53296" rIns="106592" bIns="53296"/>
          <a:lstStyle>
            <a:lvl1pPr>
              <a:defRPr/>
            </a:lvl1pPr>
          </a:lstStyle>
          <a:p>
            <a:fld id="{0525237D-CB72-4799-ADD3-B824522717FA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77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1" y="830015"/>
            <a:ext cx="9505056" cy="2232248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61" y="3565525"/>
            <a:ext cx="10441160" cy="23782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7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5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45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72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98" y="4583877"/>
            <a:ext cx="9794448" cy="14166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998" y="3023472"/>
            <a:ext cx="9794448" cy="156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3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6" y="1663733"/>
            <a:ext cx="5102486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3" y="1663733"/>
            <a:ext cx="5102487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6" y="1596345"/>
            <a:ext cx="5090513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6" y="2261239"/>
            <a:ext cx="5090513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5"/>
            <a:ext cx="5092224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39"/>
            <a:ext cx="5092224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8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3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47" y="284527"/>
            <a:ext cx="3790516" cy="12084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15" y="284527"/>
            <a:ext cx="6440115" cy="6087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47" y="1493018"/>
            <a:ext cx="3790516" cy="4878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90" y="4992698"/>
            <a:ext cx="6913929" cy="590019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90" y="637939"/>
            <a:ext cx="6913929" cy="427838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100"/>
            </a:lvl1pPr>
            <a:lvl2pPr marL="457118" indent="0">
              <a:buNone/>
              <a:defRPr sz="2800"/>
            </a:lvl2pPr>
            <a:lvl3pPr marL="914236" indent="0">
              <a:buNone/>
              <a:defRPr sz="2400"/>
            </a:lvl3pPr>
            <a:lvl4pPr marL="1371354" indent="0">
              <a:buNone/>
              <a:defRPr sz="2000"/>
            </a:lvl4pPr>
            <a:lvl5pPr marL="1828473" indent="0">
              <a:buNone/>
              <a:defRPr sz="2000"/>
            </a:lvl5pPr>
            <a:lvl6pPr marL="2285590" indent="0">
              <a:buNone/>
              <a:defRPr sz="2000"/>
            </a:lvl6pPr>
            <a:lvl7pPr marL="2742709" indent="0">
              <a:buNone/>
              <a:defRPr sz="2000"/>
            </a:lvl7pPr>
            <a:lvl8pPr marL="3199827" indent="0">
              <a:buNone/>
              <a:defRPr sz="2000"/>
            </a:lvl8pPr>
            <a:lvl9pPr marL="3656945" indent="0">
              <a:buNone/>
              <a:defRPr sz="2000"/>
            </a:lvl9pPr>
          </a:lstStyle>
          <a:p>
            <a:r>
              <a:rPr lang="en-US" altLang="zh-CN" dirty="0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90" y="5582716"/>
            <a:ext cx="6913929" cy="837108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6" indent="0">
              <a:buNone/>
              <a:defRPr sz="10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9" indent="0">
              <a:buNone/>
              <a:defRPr sz="900"/>
            </a:lvl7pPr>
            <a:lvl8pPr marL="3199827" indent="0">
              <a:buNone/>
              <a:defRPr sz="900"/>
            </a:lvl8pPr>
            <a:lvl9pPr marL="3656945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Page </a:t>
            </a:r>
            <a:fld id="{C31D4741-6E81-4146-9E29-D4B074A2A571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867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9" y="4992697"/>
            <a:ext cx="6913929" cy="590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7889" y="637939"/>
            <a:ext cx="6913929" cy="42783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889" y="5582716"/>
            <a:ext cx="6913929" cy="837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2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4189" y="286025"/>
            <a:ext cx="2591441" cy="608587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446" y="286025"/>
            <a:ext cx="7613532" cy="608587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25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72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1" y="830015"/>
            <a:ext cx="9505056" cy="2232248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61" y="3565525"/>
            <a:ext cx="10441160" cy="23782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7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53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83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447" y="1076396"/>
            <a:ext cx="10538176" cy="5514259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959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202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98" y="4583877"/>
            <a:ext cx="9794448" cy="14166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998" y="3023472"/>
            <a:ext cx="9794448" cy="156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446" y="1663733"/>
            <a:ext cx="5102486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143" y="1663733"/>
            <a:ext cx="5102487" cy="4708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6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6" y="1596345"/>
            <a:ext cx="5090513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446" y="2261239"/>
            <a:ext cx="5090513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406" y="1596345"/>
            <a:ext cx="5092224" cy="6648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406" y="2261239"/>
            <a:ext cx="5092224" cy="41106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6447" y="6611505"/>
            <a:ext cx="2688940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5912" y="6611505"/>
            <a:ext cx="3650254" cy="37886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8087" y="6690919"/>
            <a:ext cx="606889" cy="378869"/>
          </a:xfrm>
          <a:prstGeom prst="rect">
            <a:avLst/>
          </a:prstGeom>
        </p:spPr>
        <p:txBody>
          <a:bodyPr/>
          <a:lstStyle/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4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710860"/>
            <a:ext cx="11520000" cy="326181"/>
          </a:xfrm>
          <a:prstGeom prst="rect">
            <a:avLst/>
          </a:prstGeom>
          <a:solidFill>
            <a:srgbClr val="009E84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9186" tIns="39593" rIns="79186" bIns="3959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2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24168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41948" y="6702854"/>
            <a:ext cx="1038286" cy="42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01545" eaLnBrk="0" hangingPunct="0">
              <a:lnSpc>
                <a:spcPct val="85000"/>
              </a:lnSpc>
              <a:defRPr sz="1300">
                <a:solidFill>
                  <a:srgbClr val="009D85"/>
                </a:solidFill>
                <a:latin typeface="Myriad Pro" pitchFamily="34" charset="0"/>
              </a:defRPr>
            </a:lvl1pPr>
          </a:lstStyle>
          <a:p>
            <a:r>
              <a:rPr lang="de-DE" smtClean="0"/>
              <a:t>Page </a:t>
            </a:r>
            <a:fld id="{6A4A5124-A2C2-4B64-B5FC-936BA451EC53}" type="slidenum">
              <a:rPr lang="de-DE" smtClean="0"/>
              <a:pPr/>
              <a:t>‹#›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3525" y="79541"/>
            <a:ext cx="1117475" cy="6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0" y="830015"/>
            <a:ext cx="11522075" cy="0"/>
          </a:xfrm>
          <a:prstGeom prst="line">
            <a:avLst/>
          </a:prstGeom>
          <a:ln w="12700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08909" y="6690519"/>
            <a:ext cx="2808312" cy="35392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www.nicenergy.com</a:t>
            </a:r>
            <a:endParaRPr lang="en-US" sz="17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6462" y="0"/>
            <a:ext cx="0" cy="7132638"/>
          </a:xfrm>
          <a:prstGeom prst="line">
            <a:avLst/>
          </a:prstGeom>
          <a:ln w="12700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/>
  <p:txStyles>
    <p:titleStyle>
      <a:lvl1pPr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+mj-lt"/>
          <a:ea typeface="+mj-ea"/>
          <a:cs typeface="+mj-cs"/>
        </a:defRPr>
      </a:lvl1pPr>
      <a:lvl2pPr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Arial" charset="0"/>
          <a:ea typeface="黑体" pitchFamily="2" charset="-122"/>
        </a:defRPr>
      </a:lvl2pPr>
      <a:lvl3pPr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Arial" charset="0"/>
          <a:ea typeface="黑体" pitchFamily="2" charset="-122"/>
        </a:defRPr>
      </a:lvl3pPr>
      <a:lvl4pPr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Arial" charset="0"/>
          <a:ea typeface="黑体" pitchFamily="2" charset="-122"/>
        </a:defRPr>
      </a:lvl4pPr>
      <a:lvl5pPr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Arial" charset="0"/>
          <a:ea typeface="黑体" pitchFamily="2" charset="-122"/>
        </a:defRPr>
      </a:lvl5pPr>
      <a:lvl6pPr marL="457118"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Arial" charset="0"/>
          <a:ea typeface="黑体" pitchFamily="2" charset="-122"/>
        </a:defRPr>
      </a:lvl6pPr>
      <a:lvl7pPr marL="914236"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Arial" charset="0"/>
          <a:ea typeface="黑体" pitchFamily="2" charset="-122"/>
        </a:defRPr>
      </a:lvl7pPr>
      <a:lvl8pPr marL="1371354"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Arial" charset="0"/>
          <a:ea typeface="黑体" pitchFamily="2" charset="-122"/>
        </a:defRPr>
      </a:lvl8pPr>
      <a:lvl9pPr marL="1828473" algn="ctr" defTabSz="1042801" rtl="0" eaLnBrk="1" fontAlgn="base" hangingPunct="1">
        <a:spcBef>
          <a:spcPct val="0"/>
        </a:spcBef>
        <a:spcAft>
          <a:spcPct val="0"/>
        </a:spcAft>
        <a:defRPr sz="5100">
          <a:solidFill>
            <a:srgbClr val="942532"/>
          </a:solidFill>
          <a:latin typeface="Arial" charset="0"/>
          <a:ea typeface="黑体" pitchFamily="2" charset="-122"/>
        </a:defRPr>
      </a:lvl9pPr>
    </p:titleStyle>
    <p:bodyStyle>
      <a:lvl1pPr marL="390455" indent="-390455" algn="ctr" defTabSz="1042801" rtl="0" eaLnBrk="1" fontAlgn="base" hangingPunct="1">
        <a:spcBef>
          <a:spcPct val="20000"/>
        </a:spcBef>
        <a:spcAft>
          <a:spcPct val="0"/>
        </a:spcAft>
        <a:defRPr sz="3400">
          <a:solidFill>
            <a:srgbClr val="942532"/>
          </a:solidFill>
          <a:latin typeface="+mn-lt"/>
          <a:ea typeface="+mn-ea"/>
          <a:cs typeface="+mn-cs"/>
        </a:defRPr>
      </a:lvl1pPr>
      <a:lvl2pPr marL="847573" indent="-325380" algn="l" defTabSz="1042801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宋体" pitchFamily="2" charset="-122"/>
        </a:defRPr>
      </a:lvl2pPr>
      <a:lvl3pPr marL="1303105" indent="-260303" algn="l" defTabSz="1042801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宋体" pitchFamily="2" charset="-122"/>
        </a:defRPr>
      </a:lvl3pPr>
      <a:lvl4pPr marL="1825299" indent="-260303" algn="l" defTabSz="1042801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宋体" pitchFamily="2" charset="-122"/>
        </a:defRPr>
      </a:lvl4pPr>
      <a:lvl5pPr marL="2345905" indent="-260303" algn="l" defTabSz="1042801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宋体" pitchFamily="2" charset="-122"/>
        </a:defRPr>
      </a:lvl5pPr>
      <a:lvl6pPr marL="2803022" indent="-260303" algn="l" defTabSz="1042801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宋体" pitchFamily="2" charset="-122"/>
        </a:defRPr>
      </a:lvl6pPr>
      <a:lvl7pPr marL="3260141" indent="-260303" algn="l" defTabSz="1042801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宋体" pitchFamily="2" charset="-122"/>
        </a:defRPr>
      </a:lvl7pPr>
      <a:lvl8pPr marL="3717259" indent="-260303" algn="l" defTabSz="1042801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宋体" pitchFamily="2" charset="-122"/>
        </a:defRPr>
      </a:lvl8pPr>
      <a:lvl9pPr marL="4174378" indent="-260303" algn="l" defTabSz="1042801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6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3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0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9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7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5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710859"/>
            <a:ext cx="11520000" cy="455860"/>
          </a:xfrm>
          <a:prstGeom prst="rect">
            <a:avLst/>
          </a:prstGeom>
          <a:solidFill>
            <a:srgbClr val="009E84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white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525" y="79540"/>
            <a:ext cx="1117475" cy="6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4608909" y="67633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www.nicenergy.com</a:t>
            </a:r>
            <a:endParaRPr lang="en-US" sz="1800" b="1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576461" y="0"/>
            <a:ext cx="0" cy="7132638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830015"/>
            <a:ext cx="11522075" cy="0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59073" y="6772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NICE Confidential</a:t>
            </a:r>
            <a:endParaRPr lang="zh-CN" alt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452438" indent="-452438" algn="l" defTabSz="914400" rtl="0" eaLnBrk="1" latinLnBrk="0" hangingPunct="1">
        <a:spcBef>
          <a:spcPts val="600"/>
        </a:spcBef>
        <a:buFont typeface="Wingdings" pitchFamily="2" charset="2"/>
        <a:buChar char="l"/>
        <a:defRPr sz="2600" b="1" kern="1200" baseline="0">
          <a:solidFill>
            <a:srgbClr val="009D85"/>
          </a:solidFill>
          <a:latin typeface="Arial" pitchFamily="34" charset="0"/>
          <a:ea typeface="微软雅黑" pitchFamily="34" charset="-122"/>
          <a:cs typeface="+mn-cs"/>
        </a:defRPr>
      </a:lvl1pPr>
      <a:lvl2pPr marL="893763" indent="-436563" algn="l" defTabSz="914400" rtl="0" eaLnBrk="1" latinLnBrk="0" hangingPunct="1">
        <a:spcBef>
          <a:spcPts val="600"/>
        </a:spcBef>
        <a:buFont typeface="Wingdings" pitchFamily="2" charset="2"/>
        <a:buChar char="Ø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710859"/>
            <a:ext cx="11520000" cy="455860"/>
          </a:xfrm>
          <a:prstGeom prst="rect">
            <a:avLst/>
          </a:prstGeom>
          <a:solidFill>
            <a:srgbClr val="009E84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white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525" y="79540"/>
            <a:ext cx="1117475" cy="6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4608909" y="67633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www.nicenergy.com</a:t>
            </a:r>
            <a:endParaRPr lang="en-US" sz="1800" b="1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576461" y="0"/>
            <a:ext cx="0" cy="7132638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830015"/>
            <a:ext cx="11522075" cy="0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59073" y="6772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NICE Confidential</a:t>
            </a:r>
            <a:endParaRPr lang="zh-CN" alt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2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452438" indent="-452438" algn="l" defTabSz="914400" rtl="0" eaLnBrk="1" latinLnBrk="0" hangingPunct="1">
        <a:spcBef>
          <a:spcPts val="600"/>
        </a:spcBef>
        <a:buFont typeface="Wingdings" pitchFamily="2" charset="2"/>
        <a:buChar char="l"/>
        <a:defRPr sz="2600" b="1" kern="1200" baseline="0">
          <a:solidFill>
            <a:srgbClr val="009D85"/>
          </a:solidFill>
          <a:latin typeface="Arial" pitchFamily="34" charset="0"/>
          <a:ea typeface="微软雅黑" pitchFamily="34" charset="-122"/>
          <a:cs typeface="+mn-cs"/>
        </a:defRPr>
      </a:lvl1pPr>
      <a:lvl2pPr marL="893763" indent="-436563" algn="l" defTabSz="914400" rtl="0" eaLnBrk="1" latinLnBrk="0" hangingPunct="1">
        <a:spcBef>
          <a:spcPts val="600"/>
        </a:spcBef>
        <a:buFont typeface="Wingdings" pitchFamily="2" charset="2"/>
        <a:buChar char="Ø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710859"/>
            <a:ext cx="11520000" cy="455860"/>
          </a:xfrm>
          <a:prstGeom prst="rect">
            <a:avLst/>
          </a:prstGeom>
          <a:solidFill>
            <a:srgbClr val="009E84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white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525" y="79540"/>
            <a:ext cx="1117475" cy="6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4608909" y="67633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www.nicenergy.com</a:t>
            </a:r>
            <a:endParaRPr lang="en-US" sz="1800" b="1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576461" y="0"/>
            <a:ext cx="0" cy="7132638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830015"/>
            <a:ext cx="11522075" cy="0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59073" y="6772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NICE Confidential</a:t>
            </a:r>
            <a:endParaRPr lang="zh-CN" alt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0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452438" indent="-452438" algn="l" defTabSz="914400" rtl="0" eaLnBrk="1" latinLnBrk="0" hangingPunct="1">
        <a:spcBef>
          <a:spcPts val="600"/>
        </a:spcBef>
        <a:buFont typeface="Wingdings" pitchFamily="2" charset="2"/>
        <a:buChar char="l"/>
        <a:defRPr sz="2600" b="1" kern="1200" baseline="0">
          <a:solidFill>
            <a:srgbClr val="009D85"/>
          </a:solidFill>
          <a:latin typeface="Arial" pitchFamily="34" charset="0"/>
          <a:ea typeface="微软雅黑" pitchFamily="34" charset="-122"/>
          <a:cs typeface="+mn-cs"/>
        </a:defRPr>
      </a:lvl1pPr>
      <a:lvl2pPr marL="893763" indent="-436563" algn="l" defTabSz="914400" rtl="0" eaLnBrk="1" latinLnBrk="0" hangingPunct="1">
        <a:spcBef>
          <a:spcPts val="600"/>
        </a:spcBef>
        <a:buFont typeface="Wingdings" pitchFamily="2" charset="2"/>
        <a:buChar char="Ø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710859"/>
            <a:ext cx="11520000" cy="455860"/>
          </a:xfrm>
          <a:prstGeom prst="rect">
            <a:avLst/>
          </a:prstGeom>
          <a:solidFill>
            <a:srgbClr val="009E84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white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525" y="79540"/>
            <a:ext cx="1117475" cy="6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4608909" y="67633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www.nicenergy.com</a:t>
            </a:r>
            <a:endParaRPr lang="en-US" sz="1800" b="1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576461" y="0"/>
            <a:ext cx="0" cy="7132638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830015"/>
            <a:ext cx="11522075" cy="0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59073" y="6772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NICE Confidential</a:t>
            </a:r>
            <a:endParaRPr lang="zh-CN" alt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452438" indent="-452438" algn="l" defTabSz="914400" rtl="0" eaLnBrk="1" latinLnBrk="0" hangingPunct="1">
        <a:spcBef>
          <a:spcPts val="600"/>
        </a:spcBef>
        <a:buFont typeface="Wingdings" pitchFamily="2" charset="2"/>
        <a:buChar char="l"/>
        <a:defRPr sz="2600" b="1" kern="1200" baseline="0">
          <a:solidFill>
            <a:srgbClr val="009D85"/>
          </a:solidFill>
          <a:latin typeface="Arial" pitchFamily="34" charset="0"/>
          <a:ea typeface="微软雅黑" pitchFamily="34" charset="-122"/>
          <a:cs typeface="+mn-cs"/>
        </a:defRPr>
      </a:lvl1pPr>
      <a:lvl2pPr marL="893763" indent="-436563" algn="l" defTabSz="914400" rtl="0" eaLnBrk="1" latinLnBrk="0" hangingPunct="1">
        <a:spcBef>
          <a:spcPts val="600"/>
        </a:spcBef>
        <a:buFont typeface="Wingdings" pitchFamily="2" charset="2"/>
        <a:buChar char="Ø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+mj-lt"/>
          <a:ea typeface="+mj-ea"/>
          <a:cs typeface="+mj-cs"/>
        </a:defRPr>
      </a:lvl1pPr>
      <a:lvl2pPr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Arial" charset="0"/>
          <a:ea typeface="黑体" pitchFamily="2" charset="-122"/>
        </a:defRPr>
      </a:lvl2pPr>
      <a:lvl3pPr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Arial" charset="0"/>
          <a:ea typeface="黑体" pitchFamily="2" charset="-122"/>
        </a:defRPr>
      </a:lvl3pPr>
      <a:lvl4pPr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Arial" charset="0"/>
          <a:ea typeface="黑体" pitchFamily="2" charset="-122"/>
        </a:defRPr>
      </a:lvl4pPr>
      <a:lvl5pPr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Arial" charset="0"/>
          <a:ea typeface="黑体" pitchFamily="2" charset="-122"/>
        </a:defRPr>
      </a:lvl5pPr>
      <a:lvl6pPr marL="457118"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Arial" charset="0"/>
          <a:ea typeface="黑体" pitchFamily="2" charset="-122"/>
        </a:defRPr>
      </a:lvl6pPr>
      <a:lvl7pPr marL="914236"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Arial" charset="0"/>
          <a:ea typeface="黑体" pitchFamily="2" charset="-122"/>
        </a:defRPr>
      </a:lvl7pPr>
      <a:lvl8pPr marL="1371354"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Arial" charset="0"/>
          <a:ea typeface="黑体" pitchFamily="2" charset="-122"/>
        </a:defRPr>
      </a:lvl8pPr>
      <a:lvl9pPr marL="1828473" algn="l" defTabSz="1042801" rtl="0" fontAlgn="base">
        <a:spcBef>
          <a:spcPct val="0"/>
        </a:spcBef>
        <a:spcAft>
          <a:spcPct val="0"/>
        </a:spcAft>
        <a:defRPr sz="3800">
          <a:solidFill>
            <a:srgbClr val="942532"/>
          </a:solidFill>
          <a:latin typeface="Arial" charset="0"/>
          <a:ea typeface="黑体" pitchFamily="2" charset="-122"/>
        </a:defRPr>
      </a:lvl9pPr>
    </p:titleStyle>
    <p:bodyStyle>
      <a:lvl1pPr marL="390455" indent="-390455" algn="l" defTabSz="1042801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847573" indent="-325380" algn="l" defTabSz="1042801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1303105" indent="-260303" algn="l" defTabSz="1042801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825299" indent="-260303" algn="l" defTabSz="1042801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345905" indent="-260303" algn="l" defTabSz="104280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803022" indent="-260303" algn="l" defTabSz="104280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260141" indent="-260303" algn="l" defTabSz="104280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717259" indent="-260303" algn="l" defTabSz="104280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174378" indent="-260303" algn="l" defTabSz="1042801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6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3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0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9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7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5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宋体" pitchFamily="2" charset="-122"/>
        </a:defRPr>
      </a:lvl5pPr>
      <a:lvl6pPr marL="457118"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宋体" pitchFamily="2" charset="-122"/>
        </a:defRPr>
      </a:lvl6pPr>
      <a:lvl7pPr marL="914236"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宋体" pitchFamily="2" charset="-122"/>
        </a:defRPr>
      </a:lvl7pPr>
      <a:lvl8pPr marL="1371354"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宋体" pitchFamily="2" charset="-122"/>
        </a:defRPr>
      </a:lvl8pPr>
      <a:lvl9pPr marL="1828473" algn="ctr" defTabSz="1042801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90455" indent="-390455" algn="l" defTabSz="1042801" rtl="0" fontAlgn="base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573" indent="-325380" algn="l" defTabSz="1042801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303105" indent="-260303" algn="l" defTabSz="1042801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825299" indent="-260303" algn="l" defTabSz="1042801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345905" indent="-260303" algn="l" defTabSz="1042801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803022" indent="-260303" algn="l" defTabSz="1042801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3260141" indent="-260303" algn="l" defTabSz="1042801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717259" indent="-260303" algn="l" defTabSz="1042801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4174378" indent="-260303" algn="l" defTabSz="1042801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6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3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0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9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7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5" algn="l" defTabSz="9142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0" y="3"/>
            <a:ext cx="11522075" cy="7132638"/>
          </a:xfrm>
          <a:prstGeom prst="rect">
            <a:avLst/>
          </a:prstGeom>
          <a:gradFill rotWithShape="0">
            <a:gsLst>
              <a:gs pos="0">
                <a:srgbClr val="BFBFBF"/>
              </a:gs>
              <a:gs pos="20207">
                <a:srgbClr val="FFFFFF"/>
              </a:gs>
              <a:gs pos="48705">
                <a:srgbClr val="FFFFFF"/>
              </a:gs>
              <a:gs pos="82382">
                <a:srgbClr val="FFFFFF"/>
              </a:gs>
              <a:gs pos="97116">
                <a:srgbClr val="DFDFDF"/>
              </a:gs>
              <a:gs pos="100000">
                <a:srgbClr val="BFBFBF"/>
              </a:gs>
            </a:gsLst>
            <a:lin ang="2154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zh-CN" altLang="zh-CN" sz="28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0" y="6204736"/>
            <a:ext cx="11522075" cy="927903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zh-CN" altLang="zh-CN" sz="28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4440800" y="6528834"/>
            <a:ext cx="2448106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Helvetica" pitchFamily="31" charset="0"/>
                <a:ea typeface="+mn-ea"/>
                <a:cs typeface="Helvetica" pitchFamily="31" charset="0"/>
                <a:sym typeface="Helvetica" pitchFamily="31" charset="0"/>
              </a:rPr>
              <a:t>www.nicenergy.com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6203" y="186573"/>
            <a:ext cx="9271669" cy="1783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1613" tIns="41613" rIns="41613" bIns="416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Helvetica" pitchFamily="34" charset="0"/>
              </a:rPr>
              <a:t>单击此处编辑母版标题样式</a:t>
            </a:r>
            <a:endParaRPr lang="en-US" altLang="zh-CN" smtClean="0">
              <a:sym typeface="Helvetica" pitchFamily="34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6203" y="2024216"/>
            <a:ext cx="9271669" cy="41805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1613" tIns="41613" rIns="41613" bIns="416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Helvetica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Helvetica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Helvetica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Helvetica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Helvetica" pitchFamily="34" charset="0"/>
              </a:rPr>
              <a:t>第五级</a:t>
            </a:r>
            <a:endParaRPr lang="en-US" altLang="zh-CN" smtClean="0">
              <a:sym typeface="Helvetica" pitchFamily="34" charset="0"/>
            </a:endParaRP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8207" y="6350038"/>
            <a:ext cx="1338242" cy="625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005802" y="6510184"/>
            <a:ext cx="402073" cy="343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74907" tIns="37453" rIns="74907" bIns="37453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FFFFFF"/>
                </a:solidFill>
                <a:latin typeface="Helvetica" pitchFamily="31" charset="0"/>
                <a:ea typeface="+mn-ea"/>
                <a:cs typeface="Helvetica" pitchFamily="31" charset="0"/>
                <a:sym typeface="Helvetica" pitchFamily="31" charset="0"/>
              </a:defRPr>
            </a:lvl1pPr>
          </a:lstStyle>
          <a:p>
            <a:pPr>
              <a:defRPr/>
            </a:pPr>
            <a:fld id="{73EAC262-1DC9-4CEA-B42A-34A38F1D9805}" type="slidenum">
              <a:rPr lang="zh-CN" altLang="en-US"/>
              <a:pPr>
                <a:defRPr/>
              </a:pPr>
              <a:t>‹#›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5300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+mj-lt"/>
          <a:ea typeface="+mj-ea"/>
          <a:cs typeface="+mj-cs"/>
          <a:sym typeface="Helvetic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4" charset="0"/>
        </a:defRPr>
      </a:lvl5pPr>
      <a:lvl6pPr marL="374539" algn="l" rtl="0" eaLnBrk="1" fontAlgn="base" hangingPunct="1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1" charset="0"/>
        </a:defRPr>
      </a:lvl6pPr>
      <a:lvl7pPr marL="749081" algn="l" rtl="0" eaLnBrk="1" fontAlgn="base" hangingPunct="1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1" charset="0"/>
        </a:defRPr>
      </a:lvl7pPr>
      <a:lvl8pPr marL="1123621" algn="l" rtl="0" eaLnBrk="1" fontAlgn="base" hangingPunct="1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1" charset="0"/>
        </a:defRPr>
      </a:lvl8pPr>
      <a:lvl9pPr marL="1498161" algn="l" rtl="0" eaLnBrk="1" fontAlgn="base" hangingPunct="1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1" charset="0"/>
        </a:defRPr>
      </a:lvl9pPr>
    </p:titleStyle>
    <p:bodyStyle>
      <a:lvl1pPr marL="686431" indent="-468105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1pPr>
      <a:lvl2pPr marL="1049074" indent="-468105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2pPr>
      <a:lvl3pPr marL="1413566" indent="-468105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3pPr>
      <a:lvl4pPr marL="1778060" indent="-468105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4pPr>
      <a:lvl5pPr marL="2142551" indent="-468105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5pPr>
      <a:lvl6pPr marL="2517744" indent="-468174" algn="l" rtl="0" eaLnBrk="1" fontAlgn="base" hangingPunct="1">
        <a:spcBef>
          <a:spcPts val="1967"/>
        </a:spcBef>
        <a:spcAft>
          <a:spcPct val="0"/>
        </a:spcAft>
        <a:buClr>
          <a:srgbClr val="009F83"/>
        </a:buClr>
        <a:buSzPct val="171000"/>
        <a:buFont typeface="Helvetica" pitchFamily="31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1" charset="0"/>
        </a:defRPr>
      </a:lvl6pPr>
      <a:lvl7pPr marL="2892287" indent="-468174" algn="l" rtl="0" eaLnBrk="1" fontAlgn="base" hangingPunct="1">
        <a:spcBef>
          <a:spcPts val="1967"/>
        </a:spcBef>
        <a:spcAft>
          <a:spcPct val="0"/>
        </a:spcAft>
        <a:buClr>
          <a:srgbClr val="009F83"/>
        </a:buClr>
        <a:buSzPct val="171000"/>
        <a:buFont typeface="Helvetica" pitchFamily="31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1" charset="0"/>
        </a:defRPr>
      </a:lvl7pPr>
      <a:lvl8pPr marL="3266826" indent="-468174" algn="l" rtl="0" eaLnBrk="1" fontAlgn="base" hangingPunct="1">
        <a:spcBef>
          <a:spcPts val="1967"/>
        </a:spcBef>
        <a:spcAft>
          <a:spcPct val="0"/>
        </a:spcAft>
        <a:buClr>
          <a:srgbClr val="009F83"/>
        </a:buClr>
        <a:buSzPct val="171000"/>
        <a:buFont typeface="Helvetica" pitchFamily="31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1" charset="0"/>
        </a:defRPr>
      </a:lvl8pPr>
      <a:lvl9pPr marL="3641368" indent="-468174" algn="l" rtl="0" eaLnBrk="1" fontAlgn="base" hangingPunct="1">
        <a:spcBef>
          <a:spcPts val="1967"/>
        </a:spcBef>
        <a:spcAft>
          <a:spcPct val="0"/>
        </a:spcAft>
        <a:buClr>
          <a:srgbClr val="009F83"/>
        </a:buClr>
        <a:buSzPct val="171000"/>
        <a:buFont typeface="Helvetica" pitchFamily="31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1" charset="0"/>
        </a:defRPr>
      </a:lvl9pPr>
    </p:bodyStyle>
    <p:otherStyle>
      <a:defPPr>
        <a:defRPr lang="en-US"/>
      </a:defPPr>
      <a:lvl1pPr marL="0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4539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9081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621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8161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704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7243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1785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96326" algn="l" defTabSz="3745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83" name="Picture 19" descr="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15"/>
            <a:ext cx="11520365" cy="71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8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41948" y="6702861"/>
            <a:ext cx="1038286" cy="42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730808" eaLnBrk="0" hangingPunct="0">
              <a:lnSpc>
                <a:spcPct val="85000"/>
              </a:lnSpc>
              <a:defRPr sz="1200">
                <a:solidFill>
                  <a:srgbClr val="009D85"/>
                </a:solidFill>
                <a:latin typeface="Myriad Pro" pitchFamily="34" charset="0"/>
              </a:defRPr>
            </a:lvl1pPr>
          </a:lstStyle>
          <a:p>
            <a:r>
              <a:rPr lang="en-US" altLang="zh-CN" smtClean="0"/>
              <a:t>Page ‹#›</a:t>
            </a:r>
            <a:endParaRPr lang="en-GB" dirty="0"/>
          </a:p>
        </p:txBody>
      </p:sp>
      <p:pic>
        <p:nvPicPr>
          <p:cNvPr id="4" name="Picture 19" descr="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15"/>
            <a:ext cx="11520365" cy="71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+mj-lt"/>
          <a:ea typeface="+mj-ea"/>
          <a:cs typeface="+mj-cs"/>
        </a:defRPr>
      </a:lvl1pPr>
      <a:lvl2pPr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Arial" charset="0"/>
          <a:ea typeface="黑体" pitchFamily="2" charset="-122"/>
        </a:defRPr>
      </a:lvl2pPr>
      <a:lvl3pPr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Arial" charset="0"/>
          <a:ea typeface="黑体" pitchFamily="2" charset="-122"/>
        </a:defRPr>
      </a:lvl3pPr>
      <a:lvl4pPr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Arial" charset="0"/>
          <a:ea typeface="黑体" pitchFamily="2" charset="-122"/>
        </a:defRPr>
      </a:lvl4pPr>
      <a:lvl5pPr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Arial" charset="0"/>
          <a:ea typeface="黑体" pitchFamily="2" charset="-122"/>
        </a:defRPr>
      </a:lvl5pPr>
      <a:lvl6pPr marL="416775"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Arial" charset="0"/>
          <a:ea typeface="黑体" pitchFamily="2" charset="-122"/>
        </a:defRPr>
      </a:lvl6pPr>
      <a:lvl7pPr marL="833550"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Arial" charset="0"/>
          <a:ea typeface="黑体" pitchFamily="2" charset="-122"/>
        </a:defRPr>
      </a:lvl7pPr>
      <a:lvl8pPr marL="1250332"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Arial" charset="0"/>
          <a:ea typeface="黑体" pitchFamily="2" charset="-122"/>
        </a:defRPr>
      </a:lvl8pPr>
      <a:lvl9pPr marL="1667108" algn="ctr" defTabSz="950772" rtl="0" eaLnBrk="1" fontAlgn="base" hangingPunct="1">
        <a:spcBef>
          <a:spcPct val="0"/>
        </a:spcBef>
        <a:spcAft>
          <a:spcPct val="0"/>
        </a:spcAft>
        <a:defRPr sz="4700">
          <a:solidFill>
            <a:srgbClr val="942532"/>
          </a:solidFill>
          <a:latin typeface="Arial" charset="0"/>
          <a:ea typeface="黑体" pitchFamily="2" charset="-122"/>
        </a:defRPr>
      </a:lvl9pPr>
    </p:titleStyle>
    <p:bodyStyle>
      <a:lvl1pPr marL="355998" indent="-355998" algn="ctr" defTabSz="950772" rtl="0" eaLnBrk="1" fontAlgn="base" hangingPunct="1">
        <a:spcBef>
          <a:spcPct val="20000"/>
        </a:spcBef>
        <a:spcAft>
          <a:spcPct val="0"/>
        </a:spcAft>
        <a:defRPr sz="3100">
          <a:solidFill>
            <a:srgbClr val="942532"/>
          </a:solidFill>
          <a:latin typeface="+mn-lt"/>
          <a:ea typeface="+mn-ea"/>
          <a:cs typeface="+mn-cs"/>
        </a:defRPr>
      </a:lvl1pPr>
      <a:lvl2pPr marL="772774" indent="-296664" algn="l" defTabSz="950772" rtl="0" eaLnBrk="1" fontAlgn="base" hangingPunct="1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宋体" pitchFamily="2" charset="-122"/>
        </a:defRPr>
      </a:lvl2pPr>
      <a:lvl3pPr marL="1188104" indent="-237333" algn="l" defTabSz="950772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64214" indent="-237333" algn="l" defTabSz="950772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宋体" pitchFamily="2" charset="-122"/>
        </a:defRPr>
      </a:lvl4pPr>
      <a:lvl5pPr marL="2138875" indent="-237333" algn="l" defTabSz="95077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宋体" pitchFamily="2" charset="-122"/>
        </a:defRPr>
      </a:lvl5pPr>
      <a:lvl6pPr marL="2555653" indent="-237333" algn="l" defTabSz="95077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宋体" pitchFamily="2" charset="-122"/>
        </a:defRPr>
      </a:lvl6pPr>
      <a:lvl7pPr marL="2972430" indent="-237333" algn="l" defTabSz="95077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宋体" pitchFamily="2" charset="-122"/>
        </a:defRPr>
      </a:lvl7pPr>
      <a:lvl8pPr marL="3389205" indent="-237333" algn="l" defTabSz="95077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宋体" pitchFamily="2" charset="-122"/>
        </a:defRPr>
      </a:lvl8pPr>
      <a:lvl9pPr marL="3805983" indent="-237333" algn="l" defTabSz="95077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775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550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332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7108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885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662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7437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4213" algn="l" defTabSz="8335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0" y="3"/>
            <a:ext cx="11522075" cy="7132638"/>
          </a:xfrm>
          <a:prstGeom prst="rect">
            <a:avLst/>
          </a:prstGeom>
          <a:gradFill rotWithShape="0">
            <a:gsLst>
              <a:gs pos="0">
                <a:srgbClr val="BFBFBF"/>
              </a:gs>
              <a:gs pos="20207">
                <a:srgbClr val="FFFFFF"/>
              </a:gs>
              <a:gs pos="48705">
                <a:srgbClr val="FFFFFF"/>
              </a:gs>
              <a:gs pos="82382">
                <a:srgbClr val="FFFFFF"/>
              </a:gs>
              <a:gs pos="97116">
                <a:srgbClr val="DFDFDF"/>
              </a:gs>
              <a:gs pos="100000">
                <a:srgbClr val="BFBFBF"/>
              </a:gs>
            </a:gsLst>
            <a:lin ang="2154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zh-CN" sz="2100">
              <a:solidFill>
                <a:srgbClr val="000000"/>
              </a:solidFill>
              <a:latin typeface="Gill Sans" pitchFamily="31" charset="0"/>
              <a:ea typeface="ヒラギノ角ゴ Pro W3" pitchFamily="31" charset="-128"/>
              <a:sym typeface="Gill Sans" pitchFamily="31" charset="0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0" y="6203084"/>
            <a:ext cx="11522075" cy="929554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zh-CN" sz="2100">
              <a:solidFill>
                <a:srgbClr val="000000"/>
              </a:solidFill>
              <a:latin typeface="Gill Sans" pitchFamily="31" charset="0"/>
              <a:ea typeface="ヒラギノ角ゴ Pro W3" pitchFamily="31" charset="-128"/>
              <a:sym typeface="Gill Sans" pitchFamily="31" charset="0"/>
            </a:endParaRP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4506980" y="6492506"/>
            <a:ext cx="2448106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Helvetica" pitchFamily="31" charset="0"/>
                <a:ea typeface="ヒラギノ角ゴ Pro W3" pitchFamily="31" charset="-128"/>
                <a:cs typeface="Helvetica" pitchFamily="31" charset="0"/>
                <a:sym typeface="Helvetica" pitchFamily="31" charset="0"/>
              </a:rPr>
              <a:t>www.nicenergy.com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6203" y="186573"/>
            <a:ext cx="9271669" cy="1783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1598" tIns="41598" rIns="41598" bIns="415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" pitchFamily="34" charset="0"/>
              </a:rPr>
              <a:t>Click to edit Master title style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6203" y="2024219"/>
            <a:ext cx="9271669" cy="41788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1598" tIns="41598" rIns="41598" bIns="415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" pitchFamily="34" charset="0"/>
              </a:rPr>
              <a:t>Fifth level</a:t>
            </a: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8207" y="6350043"/>
            <a:ext cx="1338242" cy="625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005802" y="6510185"/>
            <a:ext cx="402073" cy="343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74880" tIns="37439" rIns="74880" bIns="37439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</a:lstStyle>
          <a:p>
            <a:pPr>
              <a:defRPr/>
            </a:pPr>
            <a:fld id="{A6B666C3-AC6B-40ED-943D-149427D558A9}" type="slidenum">
              <a:rPr lang="zh-CN" altLang="en-US">
                <a:ea typeface="宋体" pitchFamily="2" charset="-122"/>
              </a:rPr>
              <a:pPr>
                <a:defRPr/>
              </a:pPr>
              <a:t>‹#›</a:t>
            </a:fld>
            <a:endParaRPr lang="en-US" altLang="zh-CN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60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+mj-lt"/>
          <a:ea typeface="+mj-ea"/>
          <a:cs typeface="+mj-cs"/>
          <a:sym typeface="Helvetic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4" charset="0"/>
        </a:defRPr>
      </a:lvl5pPr>
      <a:lvl6pPr marL="374395" algn="l" rtl="0" eaLnBrk="1" fontAlgn="base" hangingPunct="1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1" charset="0"/>
        </a:defRPr>
      </a:lvl6pPr>
      <a:lvl7pPr marL="748793" algn="l" rtl="0" eaLnBrk="1" fontAlgn="base" hangingPunct="1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1" charset="0"/>
        </a:defRPr>
      </a:lvl7pPr>
      <a:lvl8pPr marL="1123188" algn="l" rtl="0" eaLnBrk="1" fontAlgn="base" hangingPunct="1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1" charset="0"/>
        </a:defRPr>
      </a:lvl8pPr>
      <a:lvl9pPr marL="1497588" algn="l" rtl="0" eaLnBrk="1" fontAlgn="base" hangingPunct="1">
        <a:spcBef>
          <a:spcPct val="0"/>
        </a:spcBef>
        <a:spcAft>
          <a:spcPct val="0"/>
        </a:spcAft>
        <a:defRPr sz="6900" b="1">
          <a:solidFill>
            <a:srgbClr val="009F83"/>
          </a:solidFill>
          <a:latin typeface="Helvetica" pitchFamily="31" charset="0"/>
          <a:ea typeface="ヒラギノ角ゴ Pro W6" pitchFamily="31" charset="-128"/>
          <a:cs typeface="ヒラギノ角ゴ Pro W6" pitchFamily="31" charset="-128"/>
          <a:sym typeface="Helvetica" pitchFamily="31" charset="0"/>
        </a:defRPr>
      </a:lvl9pPr>
    </p:titleStyle>
    <p:bodyStyle>
      <a:lvl1pPr marL="684458" indent="-466170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1pPr>
      <a:lvl2pPr marL="1048886" indent="-466170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2pPr>
      <a:lvl3pPr marL="1411463" indent="-466170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3pPr>
      <a:lvl4pPr marL="1775890" indent="-466170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4pPr>
      <a:lvl5pPr marL="2140318" indent="-466170" algn="l" rtl="0" eaLnBrk="0" fontAlgn="base" hangingPunct="0">
        <a:spcBef>
          <a:spcPts val="1968"/>
        </a:spcBef>
        <a:spcAft>
          <a:spcPct val="0"/>
        </a:spcAft>
        <a:buClr>
          <a:srgbClr val="009F83"/>
        </a:buClr>
        <a:buSzPct val="171000"/>
        <a:buFont typeface="Helvetica" pitchFamily="34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4" charset="0"/>
        </a:defRPr>
      </a:lvl5pPr>
      <a:lvl6pPr marL="2516777" indent="-467995" algn="l" rtl="0" eaLnBrk="1" fontAlgn="base" hangingPunct="1">
        <a:spcBef>
          <a:spcPts val="1967"/>
        </a:spcBef>
        <a:spcAft>
          <a:spcPct val="0"/>
        </a:spcAft>
        <a:buClr>
          <a:srgbClr val="009F83"/>
        </a:buClr>
        <a:buSzPct val="171000"/>
        <a:buFont typeface="Helvetica" pitchFamily="31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1" charset="0"/>
        </a:defRPr>
      </a:lvl6pPr>
      <a:lvl7pPr marL="2891176" indent="-467995" algn="l" rtl="0" eaLnBrk="1" fontAlgn="base" hangingPunct="1">
        <a:spcBef>
          <a:spcPts val="1967"/>
        </a:spcBef>
        <a:spcAft>
          <a:spcPct val="0"/>
        </a:spcAft>
        <a:buClr>
          <a:srgbClr val="009F83"/>
        </a:buClr>
        <a:buSzPct val="171000"/>
        <a:buFont typeface="Helvetica" pitchFamily="31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1" charset="0"/>
        </a:defRPr>
      </a:lvl7pPr>
      <a:lvl8pPr marL="3265571" indent="-467995" algn="l" rtl="0" eaLnBrk="1" fontAlgn="base" hangingPunct="1">
        <a:spcBef>
          <a:spcPts val="1967"/>
        </a:spcBef>
        <a:spcAft>
          <a:spcPct val="0"/>
        </a:spcAft>
        <a:buClr>
          <a:srgbClr val="009F83"/>
        </a:buClr>
        <a:buSzPct val="171000"/>
        <a:buFont typeface="Helvetica" pitchFamily="31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1" charset="0"/>
        </a:defRPr>
      </a:lvl8pPr>
      <a:lvl9pPr marL="3639969" indent="-467995" algn="l" rtl="0" eaLnBrk="1" fontAlgn="base" hangingPunct="1">
        <a:spcBef>
          <a:spcPts val="1967"/>
        </a:spcBef>
        <a:spcAft>
          <a:spcPct val="0"/>
        </a:spcAft>
        <a:buClr>
          <a:srgbClr val="009F83"/>
        </a:buClr>
        <a:buSzPct val="171000"/>
        <a:buFont typeface="Helvetica" pitchFamily="31" charset="0"/>
        <a:buChar char="•"/>
        <a:defRPr sz="3500">
          <a:solidFill>
            <a:srgbClr val="6E6E70"/>
          </a:solidFill>
          <a:latin typeface="+mn-lt"/>
          <a:ea typeface="+mn-ea"/>
          <a:cs typeface="+mn-cs"/>
          <a:sym typeface="Helvetica" pitchFamily="31" charset="0"/>
        </a:defRPr>
      </a:lvl9pPr>
    </p:bodyStyle>
    <p:otherStyle>
      <a:defPPr>
        <a:defRPr lang="en-US"/>
      </a:defPPr>
      <a:lvl1pPr marL="0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4395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8793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188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7588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1984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6381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0779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95178" algn="l" defTabSz="37439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710859"/>
            <a:ext cx="11520000" cy="455860"/>
          </a:xfrm>
          <a:prstGeom prst="rect">
            <a:avLst/>
          </a:prstGeom>
          <a:solidFill>
            <a:srgbClr val="009E84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white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3525" y="79540"/>
            <a:ext cx="1117475" cy="6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4608909" y="67633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www.nicenergy.com</a:t>
            </a:r>
            <a:endParaRPr lang="en-US" sz="1800" b="1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576461" y="0"/>
            <a:ext cx="0" cy="7132638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830015"/>
            <a:ext cx="11522075" cy="0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59073" y="6772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NICE Confidential</a:t>
            </a:r>
            <a:endParaRPr lang="zh-CN" alt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7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452438" indent="-452438" algn="l" defTabSz="914400" rtl="0" eaLnBrk="1" latinLnBrk="0" hangingPunct="1">
        <a:spcBef>
          <a:spcPts val="600"/>
        </a:spcBef>
        <a:buFont typeface="Wingdings" pitchFamily="2" charset="2"/>
        <a:buChar char="l"/>
        <a:defRPr sz="2600" b="1" kern="1200" baseline="0">
          <a:solidFill>
            <a:srgbClr val="009D85"/>
          </a:solidFill>
          <a:latin typeface="Arial" pitchFamily="34" charset="0"/>
          <a:ea typeface="微软雅黑" pitchFamily="34" charset="-122"/>
          <a:cs typeface="+mn-cs"/>
        </a:defRPr>
      </a:lvl1pPr>
      <a:lvl2pPr marL="893763" indent="-436563" algn="l" defTabSz="914400" rtl="0" eaLnBrk="1" latinLnBrk="0" hangingPunct="1">
        <a:spcBef>
          <a:spcPts val="600"/>
        </a:spcBef>
        <a:buFont typeface="Wingdings" pitchFamily="2" charset="2"/>
        <a:buChar char="Ø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710859"/>
            <a:ext cx="11520000" cy="455860"/>
          </a:xfrm>
          <a:prstGeom prst="rect">
            <a:avLst/>
          </a:prstGeom>
          <a:solidFill>
            <a:srgbClr val="009E84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white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525" y="79540"/>
            <a:ext cx="1117475" cy="6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4608909" y="67633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www.nicenergy.com</a:t>
            </a:r>
            <a:endParaRPr lang="en-US" sz="1800" b="1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576461" y="0"/>
            <a:ext cx="0" cy="7132638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830015"/>
            <a:ext cx="11522075" cy="0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59073" y="6772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NICE Confidential</a:t>
            </a:r>
            <a:endParaRPr lang="zh-CN" alt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6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452438" indent="-452438" algn="l" defTabSz="914400" rtl="0" eaLnBrk="1" latinLnBrk="0" hangingPunct="1">
        <a:spcBef>
          <a:spcPts val="600"/>
        </a:spcBef>
        <a:buFont typeface="Wingdings" pitchFamily="2" charset="2"/>
        <a:buChar char="l"/>
        <a:defRPr sz="2600" b="1" kern="1200" baseline="0">
          <a:solidFill>
            <a:srgbClr val="009D85"/>
          </a:solidFill>
          <a:latin typeface="Arial" pitchFamily="34" charset="0"/>
          <a:ea typeface="微软雅黑" pitchFamily="34" charset="-122"/>
          <a:cs typeface="+mn-cs"/>
        </a:defRPr>
      </a:lvl1pPr>
      <a:lvl2pPr marL="893763" indent="-436563" algn="l" defTabSz="914400" rtl="0" eaLnBrk="1" latinLnBrk="0" hangingPunct="1">
        <a:spcBef>
          <a:spcPts val="600"/>
        </a:spcBef>
        <a:buFont typeface="Wingdings" pitchFamily="2" charset="2"/>
        <a:buChar char="Ø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710859"/>
            <a:ext cx="11520000" cy="455860"/>
          </a:xfrm>
          <a:prstGeom prst="rect">
            <a:avLst/>
          </a:prstGeom>
          <a:solidFill>
            <a:srgbClr val="009E84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white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525" y="79540"/>
            <a:ext cx="1117475" cy="6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4608909" y="67633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www.nicenergy.com</a:t>
            </a:r>
            <a:endParaRPr lang="en-US" sz="1800" b="1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576461" y="0"/>
            <a:ext cx="0" cy="7132638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517" y="15893"/>
            <a:ext cx="9566007" cy="81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447" y="1076396"/>
            <a:ext cx="10538176" cy="551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49095" y="6690919"/>
            <a:ext cx="775882" cy="37886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22E954-2653-472E-876B-F129DC81C761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830015"/>
            <a:ext cx="11522075" cy="0"/>
          </a:xfrm>
          <a:prstGeom prst="line">
            <a:avLst/>
          </a:prstGeom>
          <a:ln w="12700">
            <a:solidFill>
              <a:srgbClr val="B6DCDF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59073" y="6772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NICE Confidential</a:t>
            </a:r>
            <a:endParaRPr lang="zh-CN" alt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452438" indent="-452438" algn="l" defTabSz="914400" rtl="0" eaLnBrk="1" latinLnBrk="0" hangingPunct="1">
        <a:spcBef>
          <a:spcPts val="600"/>
        </a:spcBef>
        <a:buFont typeface="Wingdings" pitchFamily="2" charset="2"/>
        <a:buChar char="l"/>
        <a:defRPr sz="2600" b="1" kern="1200" baseline="0">
          <a:solidFill>
            <a:srgbClr val="009D85"/>
          </a:solidFill>
          <a:latin typeface="Arial" pitchFamily="34" charset="0"/>
          <a:ea typeface="微软雅黑" pitchFamily="34" charset="-122"/>
          <a:cs typeface="+mn-cs"/>
        </a:defRPr>
      </a:lvl1pPr>
      <a:lvl2pPr marL="893763" indent="-436563" algn="l" defTabSz="914400" rtl="0" eaLnBrk="1" latinLnBrk="0" hangingPunct="1">
        <a:spcBef>
          <a:spcPts val="600"/>
        </a:spcBef>
        <a:buFont typeface="Wingdings" pitchFamily="2" charset="2"/>
        <a:buChar char="Ø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hyperlink" Target="http://www.geshgasification.com/zh-han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tiff"/><Relationship Id="rId2" Type="http://schemas.openxmlformats.org/officeDocument/2006/relationships/hyperlink" Target="http://www.google.com.hk/imgres?imgurl=http://www.rff.org/PublishingImages/Blogs/Weathervane/Posts/Coal.JPG&amp;imgrefurl=http://common-resources.org/2010/obama-shifts-and-speeds-up-clean-coal-strategy/&amp;usg=__UCRAVIAh9-623EPJoOfAtNCpCrk=&amp;h=291&amp;w=412&amp;sz=56&amp;hl=zh-TW&amp;start=167&amp;zoom=1&amp;tbnid=D2m3Oi8m_sNotM:&amp;tbnh=88&amp;tbnw=125&amp;ei=pUBwUMa2N8HJmQXFw4CIBw&amp;prev=/search?q=coal&amp;start=160&amp;hl=zh-TW&amp;newwindow=1&amp;sa=N&amp;tbm=isch&amp;prmd=imvnsz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search.yahoo.com/images/view;_ylt=AwrBT9TfS7VUlGsAY1BXNyoA;_ylu=X3oDMTB0MzllaDlqBHNlYwNzYwRjb2xvA2JmMQR2dGlkA1NNRTkwNl8x?p=mw+fuel+cells&amp;back=https://search.yahoo.com/search?p=mw+fuel+cells+images&amp;fr=yfp-t-901-s&amp;fp=1&amp;ei=UTF-8&amp;w=491&amp;h=317&amp;imgurl=www.fuelcelltoday.com/media/1749712/dfc3000_2.8mw_491x317.jpg&amp;size=39KB&amp;name=dfc3000_2.8mw_491x317.jpg&amp;rcurl=http://www.fuelcelltoday.com/news-events/news-archive/2012/december/fuelcell-energy-announces-sale-of-a-149-mw-fuel-cell-park-in-connecticut&amp;rurl=http://www.fuelcelltoday.com/news-events/news-archive/2012/december/fuelcell-energy-announces-sale-of-a-149-mw-fuel-cell-park-in-connecticut&amp;type=&amp;no=16&amp;tt=116&amp;oid=1d04ab92b55cfedf13da94105464f14b&amp;tit=...+announces+sale+of+a+14+9+mw+fuel+cell+park+in+connecticut+14+dec+2012&amp;sigr=14c876sel&amp;sigi=11tjae6fs&amp;sign=10plqkb9l&amp;sigt=103jo2o6k&amp;sigb=12j1fvlk3&amp;fr=yfp-t-901-s" TargetMode="External"/><Relationship Id="rId3" Type="http://schemas.openxmlformats.org/officeDocument/2006/relationships/image" Target="../media/image57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.hk/imgres?imgurl=http://www.rff.org/PublishingImages/Blogs/Weathervane/Posts/Coal.JPG&amp;imgrefurl=http://common-resources.org/2010/obama-shifts-and-speeds-up-clean-coal-strategy/&amp;usg=__UCRAVIAh9-623EPJoOfAtNCpCrk=&amp;h=291&amp;w=412&amp;sz=56&amp;hl=zh-TW&amp;start=167&amp;zoom=1&amp;tbnid=D2m3Oi8m_sNotM:&amp;tbnh=88&amp;tbnw=125&amp;ei=pUBwUMa2N8HJmQXFw4CIBw&amp;prev=/search?q=coal&amp;start=160&amp;hl=zh-TW&amp;newwindow=1&amp;sa=N&amp;tbm=isch&amp;prmd=imvnsz&amp;itbs=1" TargetMode="External"/><Relationship Id="rId4" Type="http://schemas.openxmlformats.org/officeDocument/2006/relationships/image" Target="../media/image58.pn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gif"/><Relationship Id="rId3" Type="http://schemas.openxmlformats.org/officeDocument/2006/relationships/image" Target="../media/image63.png"/><Relationship Id="rId7" Type="http://schemas.openxmlformats.org/officeDocument/2006/relationships/image" Target="../media/image2.jpeg"/><Relationship Id="rId12" Type="http://schemas.openxmlformats.org/officeDocument/2006/relationships/image" Target="../media/image70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69.gif"/><Relationship Id="rId5" Type="http://schemas.openxmlformats.org/officeDocument/2006/relationships/image" Target="../media/image64.jpeg"/><Relationship Id="rId10" Type="http://schemas.openxmlformats.org/officeDocument/2006/relationships/image" Target="../media/image68.gif"/><Relationship Id="rId4" Type="http://schemas.openxmlformats.org/officeDocument/2006/relationships/hyperlink" Target="//upload.wikimedia.org/wikipedia/commons/7/72/Coal_anthracite.jpg" TargetMode="External"/><Relationship Id="rId9" Type="http://schemas.openxmlformats.org/officeDocument/2006/relationships/image" Target="../media/image6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tiff"/><Relationship Id="rId5" Type="http://schemas.openxmlformats.org/officeDocument/2006/relationships/image" Target="../media/image7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9AD1D6C-CB4C-42D3-A79C-21F3F7A412E3}" type="slidenum">
              <a:rPr lang="de-DE"/>
              <a:pPr/>
              <a:t>1</a:t>
            </a:fld>
            <a:endParaRPr lang="en-GB" dirty="0"/>
          </a:p>
        </p:txBody>
      </p:sp>
      <p:pic>
        <p:nvPicPr>
          <p:cNvPr id="239637" name="Picture 21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7820" b="5661"/>
          <a:stretch>
            <a:fillRect/>
          </a:stretch>
        </p:blipFill>
        <p:spPr bwMode="auto">
          <a:xfrm>
            <a:off x="0" y="-34080"/>
            <a:ext cx="11522075" cy="71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3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3634246"/>
            <a:ext cx="11171238" cy="3056273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Clean Coal Applications…NICE Perspectives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altLang="zh-CN" sz="2400" b="1" dirty="0" smtClean="0">
                <a:solidFill>
                  <a:schemeClr val="bg1"/>
                </a:solidFill>
              </a:rPr>
              <a:t>Chang Wei</a:t>
            </a:r>
            <a:br>
              <a:rPr lang="en-US" altLang="zh-CN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National Institute of Clean-and-Low-Carbon Energy (NICE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Shenhua</a:t>
            </a:r>
            <a:r>
              <a:rPr lang="en-US" sz="2400" b="1" dirty="0" smtClean="0">
                <a:solidFill>
                  <a:schemeClr val="bg1"/>
                </a:solidFill>
              </a:rPr>
              <a:t> Group, China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February 2, 2015</a:t>
            </a:r>
            <a:endParaRPr lang="zh-CN" altLang="en-US" sz="24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7155" y="99933"/>
            <a:ext cx="9497282" cy="661631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Shenhua</a:t>
            </a:r>
            <a:r>
              <a:rPr lang="en-US" altLang="zh-CN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Activities – Near Zero Emission</a:t>
            </a:r>
            <a:endParaRPr lang="en-US" altLang="zh-CN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05824"/>
              </p:ext>
            </p:extLst>
          </p:nvPr>
        </p:nvGraphicFramePr>
        <p:xfrm>
          <a:off x="731837" y="1432720"/>
          <a:ext cx="3432216" cy="4724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6800"/>
                <a:gridCol w="702937"/>
                <a:gridCol w="804425"/>
                <a:gridCol w="858054"/>
              </a:tblGrid>
              <a:tr h="14085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EP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indicator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Soot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(mg/Nm</a:t>
                      </a:r>
                      <a:r>
                        <a:rPr lang="en-US" altLang="zh-CN" sz="16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SO2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(mg/Nm</a:t>
                      </a:r>
                      <a:r>
                        <a:rPr lang="en-US" altLang="zh-CN" sz="16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NOx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(mg/Nm</a:t>
                      </a:r>
                      <a:r>
                        <a:rPr lang="en-US" altLang="zh-CN" sz="16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75086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National Standard</a:t>
                      </a:r>
                      <a:r>
                        <a:rPr lang="en-US" altLang="zh-CN" sz="1600" baseline="0" dirty="0" smtClean="0"/>
                        <a:t> </a:t>
                      </a:r>
                    </a:p>
                    <a:p>
                      <a:r>
                        <a:rPr lang="en-US" altLang="zh-CN" sz="1600" baseline="0" dirty="0" smtClean="0"/>
                        <a:t>(Natural Gas)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6501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Shenhua</a:t>
                      </a:r>
                      <a:r>
                        <a:rPr lang="en-US" altLang="zh-CN" sz="1600" baseline="0" dirty="0" smtClean="0"/>
                        <a:t> demo plant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2.46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2.76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19.8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77" y="1861409"/>
            <a:ext cx="1672949" cy="115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48665597"/>
              </p:ext>
            </p:extLst>
          </p:nvPr>
        </p:nvGraphicFramePr>
        <p:xfrm>
          <a:off x="4621253" y="1646426"/>
          <a:ext cx="6702384" cy="458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1" descr="MEEP原理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52" y="5011967"/>
            <a:ext cx="1396219" cy="12213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nap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52" y="4080648"/>
            <a:ext cx="1663581" cy="19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52" y="1082315"/>
            <a:ext cx="1905000" cy="135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r="29496"/>
          <a:stretch/>
        </p:blipFill>
        <p:spPr bwMode="auto">
          <a:xfrm>
            <a:off x="4621253" y="2615699"/>
            <a:ext cx="1265928" cy="17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840069" y="3024868"/>
            <a:ext cx="1608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</a:rPr>
              <a:t>Selective catalytic reduction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3588" y="6091099"/>
            <a:ext cx="198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</a:rPr>
              <a:t>Flue gas</a:t>
            </a:r>
          </a:p>
          <a:p>
            <a:r>
              <a:rPr lang="en-US" altLang="zh-CN" sz="1400" b="1" dirty="0" err="1">
                <a:solidFill>
                  <a:schemeClr val="tx1"/>
                </a:solidFill>
              </a:rPr>
              <a:t>desulfuration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10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1E0939F3-511B-44CB-BF88-F4748A9E3079}" type="slidenum">
              <a:rPr lang="de-DE" smtClean="0"/>
              <a:pPr/>
              <a:t>11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7155" y="99933"/>
            <a:ext cx="9497282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Coal Conversion</a:t>
            </a:r>
            <a:endParaRPr lang="en-US" altLang="zh-CN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8123237" y="1432719"/>
            <a:ext cx="3505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742" tIns="40742" rIns="40742" bIns="40742" anchor="t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 pitchFamily="31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 pitchFamily="31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 pitchFamily="31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 pitchFamily="31" charset="0"/>
              </a:defRPr>
            </a:lvl9pPr>
          </a:lstStyle>
          <a:p>
            <a:pPr>
              <a:lnSpc>
                <a:spcPct val="150000"/>
              </a:lnSpc>
              <a:spcAft>
                <a:spcPts val="1800"/>
              </a:spcAft>
              <a:defRPr/>
            </a:pPr>
            <a:r>
              <a:rPr lang="en-US" altLang="zh-CN" sz="2000" u="sng" dirty="0" smtClean="0">
                <a:solidFill>
                  <a:srgbClr val="000000"/>
                </a:solidFill>
                <a:latin typeface="FrutigerNext LT Regular" pitchFamily="34" charset="0"/>
                <a:ea typeface="ＭＳ Ｐゴシック" pitchFamily="34" charset="-128"/>
              </a:rPr>
              <a:t>CRITICAL TECHNOLOGIES</a:t>
            </a:r>
            <a:endParaRPr lang="en-US" altLang="zh-CN" sz="2000" u="sng" dirty="0">
              <a:solidFill>
                <a:srgbClr val="000000"/>
              </a:solidFill>
              <a:latin typeface="FrutigerNext LT Regular" pitchFamily="34" charset="0"/>
              <a:ea typeface="ＭＳ Ｐゴシック" pitchFamily="34" charset="-128"/>
            </a:endParaRP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FrutigerNext LT Regular" pitchFamily="34" charset="0"/>
                <a:ea typeface="ＭＳ Ｐゴシック" pitchFamily="34" charset="-128"/>
              </a:rPr>
              <a:t>Gasification</a:t>
            </a:r>
            <a:endParaRPr lang="en-US" altLang="zh-CN" sz="2000" dirty="0">
              <a:solidFill>
                <a:srgbClr val="000000"/>
              </a:solidFill>
              <a:latin typeface="FrutigerNext LT Regular" pitchFamily="34" charset="0"/>
              <a:ea typeface="ＭＳ Ｐゴシック" pitchFamily="34" charset="-128"/>
            </a:endParaRP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FrutigerNext LT Regular" pitchFamily="34" charset="0"/>
                <a:ea typeface="ＭＳ Ｐゴシック" pitchFamily="34" charset="-128"/>
              </a:rPr>
              <a:t>Liquefaction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FrutigerNext LT Regular" pitchFamily="34" charset="0"/>
                <a:ea typeface="ＭＳ Ｐゴシック" pitchFamily="34" charset="-128"/>
              </a:rPr>
              <a:t>Catalysts  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FrutigerNext LT Regular" pitchFamily="34" charset="0"/>
                <a:ea typeface="ＭＳ Ｐゴシック" pitchFamily="34" charset="-128"/>
              </a:rPr>
              <a:t>Process Technologies  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FrutigerNext LT Regular" pitchFamily="34" charset="0"/>
                <a:ea typeface="ＭＳ Ｐゴシック" pitchFamily="34" charset="-128"/>
              </a:rPr>
              <a:t>Reactor Development</a:t>
            </a:r>
            <a:endParaRPr lang="en-US" altLang="zh-CN" sz="2000" dirty="0">
              <a:solidFill>
                <a:srgbClr val="000000"/>
              </a:solidFill>
              <a:latin typeface="FrutigerNext LT Regular" pitchFamily="34" charset="0"/>
              <a:ea typeface="ＭＳ Ｐゴシック" pitchFamily="34" charset="-128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srgbClr val="000000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5174" name="Picture 54" descr="D:\Nice\CEO related\Various work at NICE\Meetings\Visit other places\2015\2015.01.15 - speech at Santa Barbara\Picture1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4" y="1280319"/>
            <a:ext cx="757718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11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253" y="99933"/>
            <a:ext cx="9877184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pPr lvl="0"/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Shenhua Activities - Gasification</a:t>
            </a:r>
            <a:endParaRPr lang="en-US" altLang="zh-CN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39" name="Content Placeholder 8"/>
          <p:cNvSpPr txBox="1">
            <a:spLocks/>
          </p:cNvSpPr>
          <p:nvPr/>
        </p:nvSpPr>
        <p:spPr>
          <a:xfrm>
            <a:off x="579436" y="1585119"/>
            <a:ext cx="5083215" cy="1093650"/>
          </a:xfrm>
          <a:prstGeom prst="rect">
            <a:avLst/>
          </a:prstGeom>
        </p:spPr>
        <p:txBody>
          <a:bodyPr lIns="91424" tIns="45712" rIns="91424" bIns="45712"/>
          <a:lstStyle>
            <a:lvl1pPr marL="390455" indent="-390455" algn="l" defTabSz="1042801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573" indent="-325380" algn="l" defTabSz="1042801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03105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5299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2345905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803022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141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259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4174378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Deployment of dozens of state-of-art </a:t>
            </a:r>
            <a:r>
              <a:rPr lang="en-US" altLang="zh-CN" sz="2400" kern="0" dirty="0" err="1" smtClean="0">
                <a:latin typeface="Times New Roman" pitchFamily="18" charset="0"/>
                <a:cs typeface="Times New Roman" pitchFamily="18" charset="0"/>
              </a:rPr>
              <a:t>gasifiers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 in its plants</a:t>
            </a:r>
          </a:p>
        </p:txBody>
      </p:sp>
      <p:sp>
        <p:nvSpPr>
          <p:cNvPr id="440" name="Content Placeholder 10"/>
          <p:cNvSpPr txBox="1">
            <a:spLocks/>
          </p:cNvSpPr>
          <p:nvPr/>
        </p:nvSpPr>
        <p:spPr>
          <a:xfrm>
            <a:off x="6329370" y="1695317"/>
            <a:ext cx="5070467" cy="1718602"/>
          </a:xfrm>
          <a:prstGeom prst="rect">
            <a:avLst/>
          </a:prstGeom>
        </p:spPr>
        <p:txBody>
          <a:bodyPr lIns="91424" tIns="45712" rIns="91424" bIns="45712"/>
          <a:lstStyle>
            <a:lvl1pPr marL="390455" indent="-390455" algn="l" defTabSz="1042801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573" indent="-325380" algn="l" defTabSz="1042801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03105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5299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2345905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803022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141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259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4174378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>
                <a:latin typeface="Times New Roman" pitchFamily="18" charset="0"/>
                <a:cs typeface="Times New Roman" pitchFamily="18" charset="0"/>
              </a:rPr>
              <a:t>Flat–flame gasification</a:t>
            </a:r>
          </a:p>
          <a:p>
            <a:r>
              <a:rPr lang="en-US" altLang="zh-CN" kern="0" dirty="0" smtClean="0">
                <a:latin typeface="Times New Roman" pitchFamily="18" charset="0"/>
                <a:cs typeface="Times New Roman" pitchFamily="18" charset="0"/>
              </a:rPr>
              <a:t>Feedstock flexibility</a:t>
            </a:r>
          </a:p>
          <a:p>
            <a:r>
              <a:rPr lang="en-US" altLang="zh-CN" kern="0" dirty="0" smtClean="0">
                <a:latin typeface="Times New Roman" pitchFamily="18" charset="0"/>
                <a:cs typeface="Times New Roman" pitchFamily="18" charset="0"/>
              </a:rPr>
              <a:t>Gasification for fuel cells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574293" y="1051719"/>
            <a:ext cx="5948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Commercial Activities</a:t>
            </a:r>
            <a:endParaRPr lang="en-US" altLang="zh-CN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3" name="Picture 2" descr="C:\Users\pengbaozai\Desktop\4-1-2-3_ShellGasifier_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678769"/>
            <a:ext cx="617986" cy="11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Picture 3" descr="C:\Users\pengbaozai\Desktop\4-1-2-1_GE-Gasifier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2605863"/>
            <a:ext cx="990600" cy="14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5" name="Object 4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70673"/>
              </p:ext>
            </p:extLst>
          </p:nvPr>
        </p:nvGraphicFramePr>
        <p:xfrm>
          <a:off x="2865438" y="2575720"/>
          <a:ext cx="818470" cy="136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AutoCAD Drawing" r:id="rId5" imgW="11753850" imgH="7696200" progId="AutoCAD.Drawing.18">
                  <p:embed/>
                </p:oleObj>
              </mc:Choice>
              <mc:Fallback>
                <p:oleObj name="AutoCAD Drawing" r:id="rId5" imgW="11753850" imgH="7696200" progId="AutoCAD.Drawing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048" t="5946" r="32307" b="11014"/>
                      <a:stretch>
                        <a:fillRect/>
                      </a:stretch>
                    </p:blipFill>
                    <p:spPr bwMode="auto">
                      <a:xfrm>
                        <a:off x="2865438" y="2575720"/>
                        <a:ext cx="818470" cy="1364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6" name="Group 445"/>
          <p:cNvGrpSpPr/>
          <p:nvPr/>
        </p:nvGrpSpPr>
        <p:grpSpPr>
          <a:xfrm>
            <a:off x="4084146" y="2446838"/>
            <a:ext cx="522778" cy="1451772"/>
            <a:chOff x="6557963" y="969963"/>
            <a:chExt cx="2373312" cy="4943475"/>
          </a:xfrm>
        </p:grpSpPr>
        <p:pic>
          <p:nvPicPr>
            <p:cNvPr id="44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963" y="969963"/>
              <a:ext cx="2373312" cy="4943475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8" name="Group 6"/>
            <p:cNvGrpSpPr>
              <a:grpSpLocks/>
            </p:cNvGrpSpPr>
            <p:nvPr/>
          </p:nvGrpSpPr>
          <p:grpSpPr bwMode="auto">
            <a:xfrm>
              <a:off x="7586663" y="2062163"/>
              <a:ext cx="450850" cy="1057275"/>
              <a:chOff x="4399" y="1375"/>
              <a:chExt cx="148" cy="384"/>
            </a:xfrm>
          </p:grpSpPr>
          <p:grpSp>
            <p:nvGrpSpPr>
              <p:cNvPr id="449" name="Group 7"/>
              <p:cNvGrpSpPr>
                <a:grpSpLocks/>
              </p:cNvGrpSpPr>
              <p:nvPr/>
            </p:nvGrpSpPr>
            <p:grpSpPr bwMode="auto">
              <a:xfrm>
                <a:off x="4399" y="1375"/>
                <a:ext cx="148" cy="382"/>
                <a:chOff x="5110" y="1519"/>
                <a:chExt cx="91" cy="226"/>
              </a:xfrm>
            </p:grpSpPr>
            <p:sp>
              <p:nvSpPr>
                <p:cNvPr id="451" name="Freeform 8"/>
                <p:cNvSpPr>
                  <a:spLocks/>
                </p:cNvSpPr>
                <p:nvPr/>
              </p:nvSpPr>
              <p:spPr bwMode="auto">
                <a:xfrm>
                  <a:off x="5110" y="1519"/>
                  <a:ext cx="91" cy="226"/>
                </a:xfrm>
                <a:custGeom>
                  <a:avLst/>
                  <a:gdLst>
                    <a:gd name="T0" fmla="*/ 226 w 1002"/>
                    <a:gd name="T1" fmla="*/ 13 h 2480"/>
                    <a:gd name="T2" fmla="*/ 104 w 1002"/>
                    <a:gd name="T3" fmla="*/ 344 h 2480"/>
                    <a:gd name="T4" fmla="*/ 36 w 1002"/>
                    <a:gd name="T5" fmla="*/ 696 h 2480"/>
                    <a:gd name="T6" fmla="*/ 0 w 1002"/>
                    <a:gd name="T7" fmla="*/ 1051 h 2480"/>
                    <a:gd name="T8" fmla="*/ 0 w 1002"/>
                    <a:gd name="T9" fmla="*/ 1362 h 2480"/>
                    <a:gd name="T10" fmla="*/ 56 w 1002"/>
                    <a:gd name="T11" fmla="*/ 1612 h 2480"/>
                    <a:gd name="T12" fmla="*/ 165 w 1002"/>
                    <a:gd name="T13" fmla="*/ 1871 h 2480"/>
                    <a:gd name="T14" fmla="*/ 250 w 1002"/>
                    <a:gd name="T15" fmla="*/ 2044 h 2480"/>
                    <a:gd name="T16" fmla="*/ 306 w 1002"/>
                    <a:gd name="T17" fmla="*/ 2169 h 2480"/>
                    <a:gd name="T18" fmla="*/ 446 w 1002"/>
                    <a:gd name="T19" fmla="*/ 2480 h 2480"/>
                    <a:gd name="T20" fmla="*/ 599 w 1002"/>
                    <a:gd name="T21" fmla="*/ 2270 h 2480"/>
                    <a:gd name="T22" fmla="*/ 728 w 1002"/>
                    <a:gd name="T23" fmla="*/ 2056 h 2480"/>
                    <a:gd name="T24" fmla="*/ 841 w 1002"/>
                    <a:gd name="T25" fmla="*/ 1790 h 2480"/>
                    <a:gd name="T26" fmla="*/ 930 w 1002"/>
                    <a:gd name="T27" fmla="*/ 1467 h 2480"/>
                    <a:gd name="T28" fmla="*/ 982 w 1002"/>
                    <a:gd name="T29" fmla="*/ 1200 h 2480"/>
                    <a:gd name="T30" fmla="*/ 1002 w 1002"/>
                    <a:gd name="T31" fmla="*/ 893 h 2480"/>
                    <a:gd name="T32" fmla="*/ 961 w 1002"/>
                    <a:gd name="T33" fmla="*/ 611 h 2480"/>
                    <a:gd name="T34" fmla="*/ 849 w 1002"/>
                    <a:gd name="T35" fmla="*/ 352 h 2480"/>
                    <a:gd name="T36" fmla="*/ 736 w 1002"/>
                    <a:gd name="T37" fmla="*/ 97 h 2480"/>
                    <a:gd name="T38" fmla="*/ 688 w 1002"/>
                    <a:gd name="T39" fmla="*/ 0 h 2480"/>
                    <a:gd name="T40" fmla="*/ 644 w 1002"/>
                    <a:gd name="T41" fmla="*/ 129 h 2480"/>
                    <a:gd name="T42" fmla="*/ 632 w 1002"/>
                    <a:gd name="T43" fmla="*/ 356 h 2480"/>
                    <a:gd name="T44" fmla="*/ 551 w 1002"/>
                    <a:gd name="T45" fmla="*/ 505 h 2480"/>
                    <a:gd name="T46" fmla="*/ 470 w 1002"/>
                    <a:gd name="T47" fmla="*/ 635 h 2480"/>
                    <a:gd name="T48" fmla="*/ 414 w 1002"/>
                    <a:gd name="T49" fmla="*/ 606 h 2480"/>
                    <a:gd name="T50" fmla="*/ 326 w 1002"/>
                    <a:gd name="T51" fmla="*/ 465 h 2480"/>
                    <a:gd name="T52" fmla="*/ 289 w 1002"/>
                    <a:gd name="T53" fmla="*/ 335 h 2480"/>
                    <a:gd name="T54" fmla="*/ 270 w 1002"/>
                    <a:gd name="T55" fmla="*/ 175 h 2480"/>
                    <a:gd name="T56" fmla="*/ 246 w 1002"/>
                    <a:gd name="T57" fmla="*/ 61 h 2480"/>
                    <a:gd name="T58" fmla="*/ 226 w 1002"/>
                    <a:gd name="T59" fmla="*/ 13 h 2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02" h="2480">
                      <a:moveTo>
                        <a:pt x="226" y="13"/>
                      </a:moveTo>
                      <a:lnTo>
                        <a:pt x="104" y="344"/>
                      </a:lnTo>
                      <a:lnTo>
                        <a:pt x="36" y="696"/>
                      </a:lnTo>
                      <a:lnTo>
                        <a:pt x="0" y="1051"/>
                      </a:lnTo>
                      <a:lnTo>
                        <a:pt x="0" y="1362"/>
                      </a:lnTo>
                      <a:lnTo>
                        <a:pt x="56" y="1612"/>
                      </a:lnTo>
                      <a:lnTo>
                        <a:pt x="165" y="1871"/>
                      </a:lnTo>
                      <a:lnTo>
                        <a:pt x="250" y="2044"/>
                      </a:lnTo>
                      <a:lnTo>
                        <a:pt x="306" y="2169"/>
                      </a:lnTo>
                      <a:lnTo>
                        <a:pt x="446" y="2480"/>
                      </a:lnTo>
                      <a:lnTo>
                        <a:pt x="599" y="2270"/>
                      </a:lnTo>
                      <a:lnTo>
                        <a:pt x="728" y="2056"/>
                      </a:lnTo>
                      <a:lnTo>
                        <a:pt x="841" y="1790"/>
                      </a:lnTo>
                      <a:lnTo>
                        <a:pt x="930" y="1467"/>
                      </a:lnTo>
                      <a:lnTo>
                        <a:pt x="982" y="1200"/>
                      </a:lnTo>
                      <a:lnTo>
                        <a:pt x="1002" y="893"/>
                      </a:lnTo>
                      <a:lnTo>
                        <a:pt x="961" y="611"/>
                      </a:lnTo>
                      <a:lnTo>
                        <a:pt x="849" y="352"/>
                      </a:lnTo>
                      <a:lnTo>
                        <a:pt x="736" y="97"/>
                      </a:lnTo>
                      <a:lnTo>
                        <a:pt x="688" y="0"/>
                      </a:lnTo>
                      <a:lnTo>
                        <a:pt x="644" y="129"/>
                      </a:lnTo>
                      <a:lnTo>
                        <a:pt x="632" y="356"/>
                      </a:lnTo>
                      <a:lnTo>
                        <a:pt x="551" y="505"/>
                      </a:lnTo>
                      <a:lnTo>
                        <a:pt x="470" y="635"/>
                      </a:lnTo>
                      <a:lnTo>
                        <a:pt x="414" y="606"/>
                      </a:lnTo>
                      <a:lnTo>
                        <a:pt x="326" y="465"/>
                      </a:lnTo>
                      <a:lnTo>
                        <a:pt x="289" y="335"/>
                      </a:lnTo>
                      <a:lnTo>
                        <a:pt x="270" y="175"/>
                      </a:lnTo>
                      <a:lnTo>
                        <a:pt x="246" y="61"/>
                      </a:lnTo>
                      <a:lnTo>
                        <a:pt x="226" y="1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Freeform 9"/>
                <p:cNvSpPr>
                  <a:spLocks/>
                </p:cNvSpPr>
                <p:nvPr/>
              </p:nvSpPr>
              <p:spPr bwMode="auto">
                <a:xfrm>
                  <a:off x="5172" y="1519"/>
                  <a:ext cx="1" cy="1"/>
                </a:xfrm>
                <a:custGeom>
                  <a:avLst/>
                  <a:gdLst>
                    <a:gd name="T0" fmla="*/ 4 w 10"/>
                    <a:gd name="T1" fmla="*/ 0 h 13"/>
                    <a:gd name="T2" fmla="*/ 0 w 10"/>
                    <a:gd name="T3" fmla="*/ 13 h 13"/>
                    <a:gd name="T4" fmla="*/ 10 w 10"/>
                    <a:gd name="T5" fmla="*/ 13 h 13"/>
                    <a:gd name="T6" fmla="*/ 4 w 10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3">
                      <a:moveTo>
                        <a:pt x="4" y="0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Freeform 10"/>
                <p:cNvSpPr>
                  <a:spLocks/>
                </p:cNvSpPr>
                <p:nvPr/>
              </p:nvSpPr>
              <p:spPr bwMode="auto">
                <a:xfrm>
                  <a:off x="5172" y="1519"/>
                  <a:ext cx="1" cy="1"/>
                </a:xfrm>
                <a:custGeom>
                  <a:avLst/>
                  <a:gdLst>
                    <a:gd name="T0" fmla="*/ 4 w 10"/>
                    <a:gd name="T1" fmla="*/ 0 h 13"/>
                    <a:gd name="T2" fmla="*/ 0 w 10"/>
                    <a:gd name="T3" fmla="*/ 13 h 13"/>
                    <a:gd name="T4" fmla="*/ 10 w 10"/>
                    <a:gd name="T5" fmla="*/ 13 h 13"/>
                    <a:gd name="T6" fmla="*/ 4 w 10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3">
                      <a:moveTo>
                        <a:pt x="4" y="0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Freeform 11"/>
                <p:cNvSpPr>
                  <a:spLocks/>
                </p:cNvSpPr>
                <p:nvPr/>
              </p:nvSpPr>
              <p:spPr bwMode="auto">
                <a:xfrm>
                  <a:off x="5129" y="1520"/>
                  <a:ext cx="4" cy="5"/>
                </a:xfrm>
                <a:custGeom>
                  <a:avLst/>
                  <a:gdLst>
                    <a:gd name="T0" fmla="*/ 18 w 38"/>
                    <a:gd name="T1" fmla="*/ 0 h 48"/>
                    <a:gd name="T2" fmla="*/ 0 w 38"/>
                    <a:gd name="T3" fmla="*/ 48 h 48"/>
                    <a:gd name="T4" fmla="*/ 38 w 38"/>
                    <a:gd name="T5" fmla="*/ 48 h 48"/>
                    <a:gd name="T6" fmla="*/ 18 w 38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8">
                      <a:moveTo>
                        <a:pt x="18" y="0"/>
                      </a:moveTo>
                      <a:lnTo>
                        <a:pt x="0" y="48"/>
                      </a:lnTo>
                      <a:lnTo>
                        <a:pt x="38" y="4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Freeform 12"/>
                <p:cNvSpPr>
                  <a:spLocks/>
                </p:cNvSpPr>
                <p:nvPr/>
              </p:nvSpPr>
              <p:spPr bwMode="auto">
                <a:xfrm>
                  <a:off x="5129" y="1520"/>
                  <a:ext cx="4" cy="5"/>
                </a:xfrm>
                <a:custGeom>
                  <a:avLst/>
                  <a:gdLst>
                    <a:gd name="T0" fmla="*/ 18 w 38"/>
                    <a:gd name="T1" fmla="*/ 0 h 48"/>
                    <a:gd name="T2" fmla="*/ 0 w 38"/>
                    <a:gd name="T3" fmla="*/ 48 h 48"/>
                    <a:gd name="T4" fmla="*/ 38 w 38"/>
                    <a:gd name="T5" fmla="*/ 48 h 48"/>
                    <a:gd name="T6" fmla="*/ 18 w 38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8">
                      <a:moveTo>
                        <a:pt x="18" y="0"/>
                      </a:moveTo>
                      <a:lnTo>
                        <a:pt x="0" y="48"/>
                      </a:lnTo>
                      <a:lnTo>
                        <a:pt x="38" y="4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6" name="Freeform 13"/>
                <p:cNvSpPr>
                  <a:spLocks/>
                </p:cNvSpPr>
                <p:nvPr/>
              </p:nvSpPr>
              <p:spPr bwMode="auto">
                <a:xfrm>
                  <a:off x="5171" y="1520"/>
                  <a:ext cx="4" cy="5"/>
                </a:xfrm>
                <a:custGeom>
                  <a:avLst/>
                  <a:gdLst>
                    <a:gd name="T0" fmla="*/ 17 w 51"/>
                    <a:gd name="T1" fmla="*/ 0 h 48"/>
                    <a:gd name="T2" fmla="*/ 0 w 51"/>
                    <a:gd name="T3" fmla="*/ 48 h 48"/>
                    <a:gd name="T4" fmla="*/ 51 w 51"/>
                    <a:gd name="T5" fmla="*/ 48 h 48"/>
                    <a:gd name="T6" fmla="*/ 17 w 51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48">
                      <a:moveTo>
                        <a:pt x="17" y="0"/>
                      </a:moveTo>
                      <a:lnTo>
                        <a:pt x="0" y="48"/>
                      </a:lnTo>
                      <a:lnTo>
                        <a:pt x="51" y="4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Freeform 14"/>
                <p:cNvSpPr>
                  <a:spLocks/>
                </p:cNvSpPr>
                <p:nvPr/>
              </p:nvSpPr>
              <p:spPr bwMode="auto">
                <a:xfrm>
                  <a:off x="5171" y="1520"/>
                  <a:ext cx="4" cy="5"/>
                </a:xfrm>
                <a:custGeom>
                  <a:avLst/>
                  <a:gdLst>
                    <a:gd name="T0" fmla="*/ 17 w 51"/>
                    <a:gd name="T1" fmla="*/ 0 h 48"/>
                    <a:gd name="T2" fmla="*/ 0 w 51"/>
                    <a:gd name="T3" fmla="*/ 48 h 48"/>
                    <a:gd name="T4" fmla="*/ 51 w 51"/>
                    <a:gd name="T5" fmla="*/ 48 h 48"/>
                    <a:gd name="T6" fmla="*/ 17 w 51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48">
                      <a:moveTo>
                        <a:pt x="17" y="0"/>
                      </a:moveTo>
                      <a:lnTo>
                        <a:pt x="0" y="48"/>
                      </a:lnTo>
                      <a:lnTo>
                        <a:pt x="51" y="4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Freeform 15"/>
                <p:cNvSpPr>
                  <a:spLocks/>
                </p:cNvSpPr>
                <p:nvPr/>
              </p:nvSpPr>
              <p:spPr bwMode="auto">
                <a:xfrm>
                  <a:off x="5172" y="1520"/>
                  <a:ext cx="3" cy="5"/>
                </a:xfrm>
                <a:custGeom>
                  <a:avLst/>
                  <a:gdLst>
                    <a:gd name="T0" fmla="*/ 0 w 34"/>
                    <a:gd name="T1" fmla="*/ 0 h 48"/>
                    <a:gd name="T2" fmla="*/ 10 w 34"/>
                    <a:gd name="T3" fmla="*/ 0 h 48"/>
                    <a:gd name="T4" fmla="*/ 34 w 34"/>
                    <a:gd name="T5" fmla="*/ 48 h 48"/>
                    <a:gd name="T6" fmla="*/ 0 w 34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4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9" name="Freeform 16"/>
                <p:cNvSpPr>
                  <a:spLocks/>
                </p:cNvSpPr>
                <p:nvPr/>
              </p:nvSpPr>
              <p:spPr bwMode="auto">
                <a:xfrm>
                  <a:off x="5172" y="1520"/>
                  <a:ext cx="3" cy="5"/>
                </a:xfrm>
                <a:custGeom>
                  <a:avLst/>
                  <a:gdLst>
                    <a:gd name="T0" fmla="*/ 0 w 34"/>
                    <a:gd name="T1" fmla="*/ 0 h 48"/>
                    <a:gd name="T2" fmla="*/ 10 w 34"/>
                    <a:gd name="T3" fmla="*/ 0 h 48"/>
                    <a:gd name="T4" fmla="*/ 34 w 34"/>
                    <a:gd name="T5" fmla="*/ 48 h 48"/>
                    <a:gd name="T6" fmla="*/ 0 w 34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4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0" name="Freeform 17"/>
                <p:cNvSpPr>
                  <a:spLocks/>
                </p:cNvSpPr>
                <p:nvPr/>
              </p:nvSpPr>
              <p:spPr bwMode="auto">
                <a:xfrm>
                  <a:off x="5128" y="1525"/>
                  <a:ext cx="5" cy="3"/>
                </a:xfrm>
                <a:custGeom>
                  <a:avLst/>
                  <a:gdLst>
                    <a:gd name="T0" fmla="*/ 14 w 59"/>
                    <a:gd name="T1" fmla="*/ 0 h 36"/>
                    <a:gd name="T2" fmla="*/ 0 w 59"/>
                    <a:gd name="T3" fmla="*/ 36 h 36"/>
                    <a:gd name="T4" fmla="*/ 59 w 59"/>
                    <a:gd name="T5" fmla="*/ 36 h 36"/>
                    <a:gd name="T6" fmla="*/ 14 w 59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lnTo>
                        <a:pt x="0" y="36"/>
                      </a:lnTo>
                      <a:lnTo>
                        <a:pt x="59" y="3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1" name="Freeform 18"/>
                <p:cNvSpPr>
                  <a:spLocks/>
                </p:cNvSpPr>
                <p:nvPr/>
              </p:nvSpPr>
              <p:spPr bwMode="auto">
                <a:xfrm>
                  <a:off x="5128" y="1525"/>
                  <a:ext cx="5" cy="3"/>
                </a:xfrm>
                <a:custGeom>
                  <a:avLst/>
                  <a:gdLst>
                    <a:gd name="T0" fmla="*/ 14 w 59"/>
                    <a:gd name="T1" fmla="*/ 0 h 36"/>
                    <a:gd name="T2" fmla="*/ 0 w 59"/>
                    <a:gd name="T3" fmla="*/ 36 h 36"/>
                    <a:gd name="T4" fmla="*/ 59 w 59"/>
                    <a:gd name="T5" fmla="*/ 36 h 36"/>
                    <a:gd name="T6" fmla="*/ 14 w 59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lnTo>
                        <a:pt x="0" y="36"/>
                      </a:lnTo>
                      <a:lnTo>
                        <a:pt x="59" y="3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2" name="Freeform 19"/>
                <p:cNvSpPr>
                  <a:spLocks/>
                </p:cNvSpPr>
                <p:nvPr/>
              </p:nvSpPr>
              <p:spPr bwMode="auto">
                <a:xfrm>
                  <a:off x="5129" y="1525"/>
                  <a:ext cx="4" cy="3"/>
                </a:xfrm>
                <a:custGeom>
                  <a:avLst/>
                  <a:gdLst>
                    <a:gd name="T0" fmla="*/ 0 w 45"/>
                    <a:gd name="T1" fmla="*/ 0 h 36"/>
                    <a:gd name="T2" fmla="*/ 38 w 45"/>
                    <a:gd name="T3" fmla="*/ 0 h 36"/>
                    <a:gd name="T4" fmla="*/ 45 w 45"/>
                    <a:gd name="T5" fmla="*/ 36 h 36"/>
                    <a:gd name="T6" fmla="*/ 0 w 45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36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45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3" name="Freeform 20"/>
                <p:cNvSpPr>
                  <a:spLocks/>
                </p:cNvSpPr>
                <p:nvPr/>
              </p:nvSpPr>
              <p:spPr bwMode="auto">
                <a:xfrm>
                  <a:off x="5129" y="1525"/>
                  <a:ext cx="4" cy="3"/>
                </a:xfrm>
                <a:custGeom>
                  <a:avLst/>
                  <a:gdLst>
                    <a:gd name="T0" fmla="*/ 0 w 45"/>
                    <a:gd name="T1" fmla="*/ 0 h 36"/>
                    <a:gd name="T2" fmla="*/ 38 w 45"/>
                    <a:gd name="T3" fmla="*/ 0 h 36"/>
                    <a:gd name="T4" fmla="*/ 45 w 45"/>
                    <a:gd name="T5" fmla="*/ 36 h 36"/>
                    <a:gd name="T6" fmla="*/ 0 w 45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36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45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4" name="Freeform 21"/>
                <p:cNvSpPr>
                  <a:spLocks/>
                </p:cNvSpPr>
                <p:nvPr/>
              </p:nvSpPr>
              <p:spPr bwMode="auto">
                <a:xfrm>
                  <a:off x="5170" y="1525"/>
                  <a:ext cx="7" cy="3"/>
                </a:xfrm>
                <a:custGeom>
                  <a:avLst/>
                  <a:gdLst>
                    <a:gd name="T0" fmla="*/ 12 w 81"/>
                    <a:gd name="T1" fmla="*/ 0 h 36"/>
                    <a:gd name="T2" fmla="*/ 0 w 81"/>
                    <a:gd name="T3" fmla="*/ 36 h 36"/>
                    <a:gd name="T4" fmla="*/ 81 w 81"/>
                    <a:gd name="T5" fmla="*/ 36 h 36"/>
                    <a:gd name="T6" fmla="*/ 12 w 81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36">
                      <a:moveTo>
                        <a:pt x="12" y="0"/>
                      </a:moveTo>
                      <a:lnTo>
                        <a:pt x="0" y="36"/>
                      </a:lnTo>
                      <a:lnTo>
                        <a:pt x="81" y="3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Freeform 22"/>
                <p:cNvSpPr>
                  <a:spLocks/>
                </p:cNvSpPr>
                <p:nvPr/>
              </p:nvSpPr>
              <p:spPr bwMode="auto">
                <a:xfrm>
                  <a:off x="5170" y="1525"/>
                  <a:ext cx="7" cy="3"/>
                </a:xfrm>
                <a:custGeom>
                  <a:avLst/>
                  <a:gdLst>
                    <a:gd name="T0" fmla="*/ 12 w 81"/>
                    <a:gd name="T1" fmla="*/ 0 h 36"/>
                    <a:gd name="T2" fmla="*/ 0 w 81"/>
                    <a:gd name="T3" fmla="*/ 36 h 36"/>
                    <a:gd name="T4" fmla="*/ 81 w 81"/>
                    <a:gd name="T5" fmla="*/ 36 h 36"/>
                    <a:gd name="T6" fmla="*/ 12 w 81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36">
                      <a:moveTo>
                        <a:pt x="12" y="0"/>
                      </a:moveTo>
                      <a:lnTo>
                        <a:pt x="0" y="36"/>
                      </a:lnTo>
                      <a:lnTo>
                        <a:pt x="81" y="3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Freeform 23"/>
                <p:cNvSpPr>
                  <a:spLocks/>
                </p:cNvSpPr>
                <p:nvPr/>
              </p:nvSpPr>
              <p:spPr bwMode="auto">
                <a:xfrm>
                  <a:off x="5171" y="1525"/>
                  <a:ext cx="6" cy="3"/>
                </a:xfrm>
                <a:custGeom>
                  <a:avLst/>
                  <a:gdLst>
                    <a:gd name="T0" fmla="*/ 0 w 69"/>
                    <a:gd name="T1" fmla="*/ 0 h 36"/>
                    <a:gd name="T2" fmla="*/ 51 w 69"/>
                    <a:gd name="T3" fmla="*/ 0 h 36"/>
                    <a:gd name="T4" fmla="*/ 69 w 69"/>
                    <a:gd name="T5" fmla="*/ 36 h 36"/>
                    <a:gd name="T6" fmla="*/ 0 w 69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36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69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Freeform 24"/>
                <p:cNvSpPr>
                  <a:spLocks/>
                </p:cNvSpPr>
                <p:nvPr/>
              </p:nvSpPr>
              <p:spPr bwMode="auto">
                <a:xfrm>
                  <a:off x="5171" y="1525"/>
                  <a:ext cx="6" cy="3"/>
                </a:xfrm>
                <a:custGeom>
                  <a:avLst/>
                  <a:gdLst>
                    <a:gd name="T0" fmla="*/ 0 w 69"/>
                    <a:gd name="T1" fmla="*/ 0 h 36"/>
                    <a:gd name="T2" fmla="*/ 51 w 69"/>
                    <a:gd name="T3" fmla="*/ 0 h 36"/>
                    <a:gd name="T4" fmla="*/ 69 w 69"/>
                    <a:gd name="T5" fmla="*/ 36 h 36"/>
                    <a:gd name="T6" fmla="*/ 0 w 69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36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69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Freeform 25"/>
                <p:cNvSpPr>
                  <a:spLocks/>
                </p:cNvSpPr>
                <p:nvPr/>
              </p:nvSpPr>
              <p:spPr bwMode="auto">
                <a:xfrm>
                  <a:off x="5127" y="1528"/>
                  <a:ext cx="7" cy="3"/>
                </a:xfrm>
                <a:custGeom>
                  <a:avLst/>
                  <a:gdLst>
                    <a:gd name="T0" fmla="*/ 11 w 77"/>
                    <a:gd name="T1" fmla="*/ 0 h 32"/>
                    <a:gd name="T2" fmla="*/ 0 w 77"/>
                    <a:gd name="T3" fmla="*/ 32 h 32"/>
                    <a:gd name="T4" fmla="*/ 77 w 77"/>
                    <a:gd name="T5" fmla="*/ 32 h 32"/>
                    <a:gd name="T6" fmla="*/ 11 w 77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32">
                      <a:moveTo>
                        <a:pt x="11" y="0"/>
                      </a:moveTo>
                      <a:lnTo>
                        <a:pt x="0" y="32"/>
                      </a:lnTo>
                      <a:lnTo>
                        <a:pt x="77" y="3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Freeform 26"/>
                <p:cNvSpPr>
                  <a:spLocks/>
                </p:cNvSpPr>
                <p:nvPr/>
              </p:nvSpPr>
              <p:spPr bwMode="auto">
                <a:xfrm>
                  <a:off x="5127" y="1528"/>
                  <a:ext cx="7" cy="3"/>
                </a:xfrm>
                <a:custGeom>
                  <a:avLst/>
                  <a:gdLst>
                    <a:gd name="T0" fmla="*/ 11 w 77"/>
                    <a:gd name="T1" fmla="*/ 0 h 32"/>
                    <a:gd name="T2" fmla="*/ 0 w 77"/>
                    <a:gd name="T3" fmla="*/ 32 h 32"/>
                    <a:gd name="T4" fmla="*/ 77 w 77"/>
                    <a:gd name="T5" fmla="*/ 32 h 32"/>
                    <a:gd name="T6" fmla="*/ 11 w 77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32">
                      <a:moveTo>
                        <a:pt x="11" y="0"/>
                      </a:moveTo>
                      <a:lnTo>
                        <a:pt x="0" y="32"/>
                      </a:lnTo>
                      <a:lnTo>
                        <a:pt x="77" y="3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Freeform 27"/>
                <p:cNvSpPr>
                  <a:spLocks/>
                </p:cNvSpPr>
                <p:nvPr/>
              </p:nvSpPr>
              <p:spPr bwMode="auto">
                <a:xfrm>
                  <a:off x="5128" y="1528"/>
                  <a:ext cx="6" cy="3"/>
                </a:xfrm>
                <a:custGeom>
                  <a:avLst/>
                  <a:gdLst>
                    <a:gd name="T0" fmla="*/ 0 w 66"/>
                    <a:gd name="T1" fmla="*/ 0 h 32"/>
                    <a:gd name="T2" fmla="*/ 59 w 66"/>
                    <a:gd name="T3" fmla="*/ 0 h 32"/>
                    <a:gd name="T4" fmla="*/ 66 w 66"/>
                    <a:gd name="T5" fmla="*/ 32 h 32"/>
                    <a:gd name="T6" fmla="*/ 0 w 66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32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66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Freeform 28"/>
                <p:cNvSpPr>
                  <a:spLocks/>
                </p:cNvSpPr>
                <p:nvPr/>
              </p:nvSpPr>
              <p:spPr bwMode="auto">
                <a:xfrm>
                  <a:off x="5128" y="1528"/>
                  <a:ext cx="6" cy="3"/>
                </a:xfrm>
                <a:custGeom>
                  <a:avLst/>
                  <a:gdLst>
                    <a:gd name="T0" fmla="*/ 0 w 66"/>
                    <a:gd name="T1" fmla="*/ 0 h 32"/>
                    <a:gd name="T2" fmla="*/ 59 w 66"/>
                    <a:gd name="T3" fmla="*/ 0 h 32"/>
                    <a:gd name="T4" fmla="*/ 66 w 66"/>
                    <a:gd name="T5" fmla="*/ 32 h 32"/>
                    <a:gd name="T6" fmla="*/ 0 w 66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32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66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Freeform 29"/>
                <p:cNvSpPr>
                  <a:spLocks/>
                </p:cNvSpPr>
                <p:nvPr/>
              </p:nvSpPr>
              <p:spPr bwMode="auto">
                <a:xfrm>
                  <a:off x="5169" y="1528"/>
                  <a:ext cx="9" cy="3"/>
                </a:xfrm>
                <a:custGeom>
                  <a:avLst/>
                  <a:gdLst>
                    <a:gd name="T0" fmla="*/ 11 w 107"/>
                    <a:gd name="T1" fmla="*/ 0 h 32"/>
                    <a:gd name="T2" fmla="*/ 0 w 107"/>
                    <a:gd name="T3" fmla="*/ 32 h 32"/>
                    <a:gd name="T4" fmla="*/ 107 w 107"/>
                    <a:gd name="T5" fmla="*/ 32 h 32"/>
                    <a:gd name="T6" fmla="*/ 11 w 107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32">
                      <a:moveTo>
                        <a:pt x="11" y="0"/>
                      </a:moveTo>
                      <a:lnTo>
                        <a:pt x="0" y="32"/>
                      </a:lnTo>
                      <a:lnTo>
                        <a:pt x="107" y="3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3" name="Freeform 30"/>
                <p:cNvSpPr>
                  <a:spLocks/>
                </p:cNvSpPr>
                <p:nvPr/>
              </p:nvSpPr>
              <p:spPr bwMode="auto">
                <a:xfrm>
                  <a:off x="5169" y="1528"/>
                  <a:ext cx="9" cy="3"/>
                </a:xfrm>
                <a:custGeom>
                  <a:avLst/>
                  <a:gdLst>
                    <a:gd name="T0" fmla="*/ 11 w 107"/>
                    <a:gd name="T1" fmla="*/ 0 h 32"/>
                    <a:gd name="T2" fmla="*/ 0 w 107"/>
                    <a:gd name="T3" fmla="*/ 32 h 32"/>
                    <a:gd name="T4" fmla="*/ 107 w 107"/>
                    <a:gd name="T5" fmla="*/ 32 h 32"/>
                    <a:gd name="T6" fmla="*/ 11 w 107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32">
                      <a:moveTo>
                        <a:pt x="11" y="0"/>
                      </a:moveTo>
                      <a:lnTo>
                        <a:pt x="0" y="32"/>
                      </a:lnTo>
                      <a:lnTo>
                        <a:pt x="107" y="3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4" name="Freeform 31"/>
                <p:cNvSpPr>
                  <a:spLocks/>
                </p:cNvSpPr>
                <p:nvPr/>
              </p:nvSpPr>
              <p:spPr bwMode="auto">
                <a:xfrm>
                  <a:off x="5170" y="1528"/>
                  <a:ext cx="8" cy="3"/>
                </a:xfrm>
                <a:custGeom>
                  <a:avLst/>
                  <a:gdLst>
                    <a:gd name="T0" fmla="*/ 0 w 96"/>
                    <a:gd name="T1" fmla="*/ 0 h 32"/>
                    <a:gd name="T2" fmla="*/ 81 w 96"/>
                    <a:gd name="T3" fmla="*/ 0 h 32"/>
                    <a:gd name="T4" fmla="*/ 96 w 96"/>
                    <a:gd name="T5" fmla="*/ 32 h 32"/>
                    <a:gd name="T6" fmla="*/ 0 w 96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32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96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5" name="Freeform 32"/>
                <p:cNvSpPr>
                  <a:spLocks/>
                </p:cNvSpPr>
                <p:nvPr/>
              </p:nvSpPr>
              <p:spPr bwMode="auto">
                <a:xfrm>
                  <a:off x="5170" y="1528"/>
                  <a:ext cx="8" cy="3"/>
                </a:xfrm>
                <a:custGeom>
                  <a:avLst/>
                  <a:gdLst>
                    <a:gd name="T0" fmla="*/ 0 w 96"/>
                    <a:gd name="T1" fmla="*/ 0 h 32"/>
                    <a:gd name="T2" fmla="*/ 81 w 96"/>
                    <a:gd name="T3" fmla="*/ 0 h 32"/>
                    <a:gd name="T4" fmla="*/ 96 w 96"/>
                    <a:gd name="T5" fmla="*/ 32 h 32"/>
                    <a:gd name="T6" fmla="*/ 0 w 96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32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96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6" name="Freeform 33"/>
                <p:cNvSpPr>
                  <a:spLocks/>
                </p:cNvSpPr>
                <p:nvPr/>
              </p:nvSpPr>
              <p:spPr bwMode="auto">
                <a:xfrm>
                  <a:off x="5125" y="1531"/>
                  <a:ext cx="10" cy="4"/>
                </a:xfrm>
                <a:custGeom>
                  <a:avLst/>
                  <a:gdLst>
                    <a:gd name="T0" fmla="*/ 17 w 104"/>
                    <a:gd name="T1" fmla="*/ 0 h 46"/>
                    <a:gd name="T2" fmla="*/ 0 w 104"/>
                    <a:gd name="T3" fmla="*/ 46 h 46"/>
                    <a:gd name="T4" fmla="*/ 104 w 104"/>
                    <a:gd name="T5" fmla="*/ 46 h 46"/>
                    <a:gd name="T6" fmla="*/ 17 w 104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46">
                      <a:moveTo>
                        <a:pt x="17" y="0"/>
                      </a:moveTo>
                      <a:lnTo>
                        <a:pt x="0" y="46"/>
                      </a:lnTo>
                      <a:lnTo>
                        <a:pt x="104" y="4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7" name="Freeform 34"/>
                <p:cNvSpPr>
                  <a:spLocks/>
                </p:cNvSpPr>
                <p:nvPr/>
              </p:nvSpPr>
              <p:spPr bwMode="auto">
                <a:xfrm>
                  <a:off x="5125" y="1531"/>
                  <a:ext cx="10" cy="4"/>
                </a:xfrm>
                <a:custGeom>
                  <a:avLst/>
                  <a:gdLst>
                    <a:gd name="T0" fmla="*/ 17 w 104"/>
                    <a:gd name="T1" fmla="*/ 0 h 46"/>
                    <a:gd name="T2" fmla="*/ 0 w 104"/>
                    <a:gd name="T3" fmla="*/ 46 h 46"/>
                    <a:gd name="T4" fmla="*/ 104 w 104"/>
                    <a:gd name="T5" fmla="*/ 46 h 46"/>
                    <a:gd name="T6" fmla="*/ 17 w 104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46">
                      <a:moveTo>
                        <a:pt x="17" y="0"/>
                      </a:moveTo>
                      <a:lnTo>
                        <a:pt x="0" y="46"/>
                      </a:lnTo>
                      <a:lnTo>
                        <a:pt x="104" y="4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8" name="Freeform 35"/>
                <p:cNvSpPr>
                  <a:spLocks/>
                </p:cNvSpPr>
                <p:nvPr/>
              </p:nvSpPr>
              <p:spPr bwMode="auto">
                <a:xfrm>
                  <a:off x="5127" y="1531"/>
                  <a:ext cx="8" cy="4"/>
                </a:xfrm>
                <a:custGeom>
                  <a:avLst/>
                  <a:gdLst>
                    <a:gd name="T0" fmla="*/ 0 w 87"/>
                    <a:gd name="T1" fmla="*/ 0 h 46"/>
                    <a:gd name="T2" fmla="*/ 77 w 87"/>
                    <a:gd name="T3" fmla="*/ 0 h 46"/>
                    <a:gd name="T4" fmla="*/ 87 w 87"/>
                    <a:gd name="T5" fmla="*/ 46 h 46"/>
                    <a:gd name="T6" fmla="*/ 0 w 87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46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87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9" name="Freeform 36"/>
                <p:cNvSpPr>
                  <a:spLocks/>
                </p:cNvSpPr>
                <p:nvPr/>
              </p:nvSpPr>
              <p:spPr bwMode="auto">
                <a:xfrm>
                  <a:off x="5127" y="1531"/>
                  <a:ext cx="8" cy="4"/>
                </a:xfrm>
                <a:custGeom>
                  <a:avLst/>
                  <a:gdLst>
                    <a:gd name="T0" fmla="*/ 0 w 87"/>
                    <a:gd name="T1" fmla="*/ 0 h 46"/>
                    <a:gd name="T2" fmla="*/ 77 w 87"/>
                    <a:gd name="T3" fmla="*/ 0 h 46"/>
                    <a:gd name="T4" fmla="*/ 87 w 87"/>
                    <a:gd name="T5" fmla="*/ 46 h 46"/>
                    <a:gd name="T6" fmla="*/ 0 w 87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46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87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Freeform 37"/>
                <p:cNvSpPr>
                  <a:spLocks/>
                </p:cNvSpPr>
                <p:nvPr/>
              </p:nvSpPr>
              <p:spPr bwMode="auto">
                <a:xfrm>
                  <a:off x="5168" y="1531"/>
                  <a:ext cx="12" cy="4"/>
                </a:xfrm>
                <a:custGeom>
                  <a:avLst/>
                  <a:gdLst>
                    <a:gd name="T0" fmla="*/ 3 w 130"/>
                    <a:gd name="T1" fmla="*/ 0 h 46"/>
                    <a:gd name="T2" fmla="*/ 0 w 130"/>
                    <a:gd name="T3" fmla="*/ 46 h 46"/>
                    <a:gd name="T4" fmla="*/ 130 w 130"/>
                    <a:gd name="T5" fmla="*/ 46 h 46"/>
                    <a:gd name="T6" fmla="*/ 3 w 130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0" h="46">
                      <a:moveTo>
                        <a:pt x="3" y="0"/>
                      </a:moveTo>
                      <a:lnTo>
                        <a:pt x="0" y="46"/>
                      </a:lnTo>
                      <a:lnTo>
                        <a:pt x="130" y="4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1" name="Freeform 38"/>
                <p:cNvSpPr>
                  <a:spLocks/>
                </p:cNvSpPr>
                <p:nvPr/>
              </p:nvSpPr>
              <p:spPr bwMode="auto">
                <a:xfrm>
                  <a:off x="5168" y="1531"/>
                  <a:ext cx="12" cy="4"/>
                </a:xfrm>
                <a:custGeom>
                  <a:avLst/>
                  <a:gdLst>
                    <a:gd name="T0" fmla="*/ 3 w 130"/>
                    <a:gd name="T1" fmla="*/ 0 h 46"/>
                    <a:gd name="T2" fmla="*/ 0 w 130"/>
                    <a:gd name="T3" fmla="*/ 46 h 46"/>
                    <a:gd name="T4" fmla="*/ 130 w 130"/>
                    <a:gd name="T5" fmla="*/ 46 h 46"/>
                    <a:gd name="T6" fmla="*/ 3 w 130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0" h="46">
                      <a:moveTo>
                        <a:pt x="3" y="0"/>
                      </a:moveTo>
                      <a:lnTo>
                        <a:pt x="0" y="46"/>
                      </a:lnTo>
                      <a:lnTo>
                        <a:pt x="130" y="4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2" name="Freeform 39"/>
                <p:cNvSpPr>
                  <a:spLocks/>
                </p:cNvSpPr>
                <p:nvPr/>
              </p:nvSpPr>
              <p:spPr bwMode="auto">
                <a:xfrm>
                  <a:off x="5169" y="1531"/>
                  <a:ext cx="11" cy="4"/>
                </a:xfrm>
                <a:custGeom>
                  <a:avLst/>
                  <a:gdLst>
                    <a:gd name="T0" fmla="*/ 0 w 127"/>
                    <a:gd name="T1" fmla="*/ 0 h 46"/>
                    <a:gd name="T2" fmla="*/ 107 w 127"/>
                    <a:gd name="T3" fmla="*/ 0 h 46"/>
                    <a:gd name="T4" fmla="*/ 127 w 127"/>
                    <a:gd name="T5" fmla="*/ 46 h 46"/>
                    <a:gd name="T6" fmla="*/ 0 w 127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6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27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Freeform 40"/>
                <p:cNvSpPr>
                  <a:spLocks/>
                </p:cNvSpPr>
                <p:nvPr/>
              </p:nvSpPr>
              <p:spPr bwMode="auto">
                <a:xfrm>
                  <a:off x="5169" y="1531"/>
                  <a:ext cx="11" cy="4"/>
                </a:xfrm>
                <a:custGeom>
                  <a:avLst/>
                  <a:gdLst>
                    <a:gd name="T0" fmla="*/ 0 w 127"/>
                    <a:gd name="T1" fmla="*/ 0 h 46"/>
                    <a:gd name="T2" fmla="*/ 107 w 127"/>
                    <a:gd name="T3" fmla="*/ 0 h 46"/>
                    <a:gd name="T4" fmla="*/ 127 w 127"/>
                    <a:gd name="T5" fmla="*/ 46 h 46"/>
                    <a:gd name="T6" fmla="*/ 0 w 127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46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27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Freeform 41"/>
                <p:cNvSpPr>
                  <a:spLocks/>
                </p:cNvSpPr>
                <p:nvPr/>
              </p:nvSpPr>
              <p:spPr bwMode="auto">
                <a:xfrm>
                  <a:off x="5120" y="1535"/>
                  <a:ext cx="16" cy="15"/>
                </a:xfrm>
                <a:custGeom>
                  <a:avLst/>
                  <a:gdLst>
                    <a:gd name="T0" fmla="*/ 59 w 182"/>
                    <a:gd name="T1" fmla="*/ 0 h 160"/>
                    <a:gd name="T2" fmla="*/ 0 w 182"/>
                    <a:gd name="T3" fmla="*/ 160 h 160"/>
                    <a:gd name="T4" fmla="*/ 182 w 182"/>
                    <a:gd name="T5" fmla="*/ 160 h 160"/>
                    <a:gd name="T6" fmla="*/ 59 w 182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2" h="160">
                      <a:moveTo>
                        <a:pt x="59" y="0"/>
                      </a:moveTo>
                      <a:lnTo>
                        <a:pt x="0" y="160"/>
                      </a:lnTo>
                      <a:lnTo>
                        <a:pt x="182" y="1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5" name="Freeform 42"/>
                <p:cNvSpPr>
                  <a:spLocks/>
                </p:cNvSpPr>
                <p:nvPr/>
              </p:nvSpPr>
              <p:spPr bwMode="auto">
                <a:xfrm>
                  <a:off x="5120" y="1535"/>
                  <a:ext cx="16" cy="15"/>
                </a:xfrm>
                <a:custGeom>
                  <a:avLst/>
                  <a:gdLst>
                    <a:gd name="T0" fmla="*/ 59 w 182"/>
                    <a:gd name="T1" fmla="*/ 0 h 160"/>
                    <a:gd name="T2" fmla="*/ 0 w 182"/>
                    <a:gd name="T3" fmla="*/ 160 h 160"/>
                    <a:gd name="T4" fmla="*/ 182 w 182"/>
                    <a:gd name="T5" fmla="*/ 160 h 160"/>
                    <a:gd name="T6" fmla="*/ 59 w 182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2" h="160">
                      <a:moveTo>
                        <a:pt x="59" y="0"/>
                      </a:moveTo>
                      <a:lnTo>
                        <a:pt x="0" y="160"/>
                      </a:lnTo>
                      <a:lnTo>
                        <a:pt x="182" y="1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6" name="Freeform 43"/>
                <p:cNvSpPr>
                  <a:spLocks/>
                </p:cNvSpPr>
                <p:nvPr/>
              </p:nvSpPr>
              <p:spPr bwMode="auto">
                <a:xfrm>
                  <a:off x="5125" y="1535"/>
                  <a:ext cx="11" cy="15"/>
                </a:xfrm>
                <a:custGeom>
                  <a:avLst/>
                  <a:gdLst>
                    <a:gd name="T0" fmla="*/ 0 w 123"/>
                    <a:gd name="T1" fmla="*/ 0 h 160"/>
                    <a:gd name="T2" fmla="*/ 104 w 123"/>
                    <a:gd name="T3" fmla="*/ 0 h 160"/>
                    <a:gd name="T4" fmla="*/ 123 w 123"/>
                    <a:gd name="T5" fmla="*/ 160 h 160"/>
                    <a:gd name="T6" fmla="*/ 0 w 123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160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23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7" name="Freeform 44"/>
                <p:cNvSpPr>
                  <a:spLocks/>
                </p:cNvSpPr>
                <p:nvPr/>
              </p:nvSpPr>
              <p:spPr bwMode="auto">
                <a:xfrm>
                  <a:off x="5125" y="1535"/>
                  <a:ext cx="11" cy="15"/>
                </a:xfrm>
                <a:custGeom>
                  <a:avLst/>
                  <a:gdLst>
                    <a:gd name="T0" fmla="*/ 0 w 123"/>
                    <a:gd name="T1" fmla="*/ 0 h 160"/>
                    <a:gd name="T2" fmla="*/ 104 w 123"/>
                    <a:gd name="T3" fmla="*/ 0 h 160"/>
                    <a:gd name="T4" fmla="*/ 123 w 123"/>
                    <a:gd name="T5" fmla="*/ 160 h 160"/>
                    <a:gd name="T6" fmla="*/ 0 w 123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160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23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8" name="Freeform 45"/>
                <p:cNvSpPr>
                  <a:spLocks/>
                </p:cNvSpPr>
                <p:nvPr/>
              </p:nvSpPr>
              <p:spPr bwMode="auto">
                <a:xfrm>
                  <a:off x="5168" y="1535"/>
                  <a:ext cx="19" cy="15"/>
                </a:xfrm>
                <a:custGeom>
                  <a:avLst/>
                  <a:gdLst>
                    <a:gd name="T0" fmla="*/ 8 w 209"/>
                    <a:gd name="T1" fmla="*/ 0 h 160"/>
                    <a:gd name="T2" fmla="*/ 0 w 209"/>
                    <a:gd name="T3" fmla="*/ 160 h 160"/>
                    <a:gd name="T4" fmla="*/ 209 w 209"/>
                    <a:gd name="T5" fmla="*/ 160 h 160"/>
                    <a:gd name="T6" fmla="*/ 8 w 209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9" h="160">
                      <a:moveTo>
                        <a:pt x="8" y="0"/>
                      </a:moveTo>
                      <a:lnTo>
                        <a:pt x="0" y="160"/>
                      </a:lnTo>
                      <a:lnTo>
                        <a:pt x="209" y="16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9" name="Freeform 46"/>
                <p:cNvSpPr>
                  <a:spLocks/>
                </p:cNvSpPr>
                <p:nvPr/>
              </p:nvSpPr>
              <p:spPr bwMode="auto">
                <a:xfrm>
                  <a:off x="5168" y="1535"/>
                  <a:ext cx="19" cy="15"/>
                </a:xfrm>
                <a:custGeom>
                  <a:avLst/>
                  <a:gdLst>
                    <a:gd name="T0" fmla="*/ 8 w 209"/>
                    <a:gd name="T1" fmla="*/ 0 h 160"/>
                    <a:gd name="T2" fmla="*/ 0 w 209"/>
                    <a:gd name="T3" fmla="*/ 160 h 160"/>
                    <a:gd name="T4" fmla="*/ 209 w 209"/>
                    <a:gd name="T5" fmla="*/ 160 h 160"/>
                    <a:gd name="T6" fmla="*/ 8 w 209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9" h="160">
                      <a:moveTo>
                        <a:pt x="8" y="0"/>
                      </a:moveTo>
                      <a:lnTo>
                        <a:pt x="0" y="160"/>
                      </a:lnTo>
                      <a:lnTo>
                        <a:pt x="209" y="16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0" name="Freeform 47"/>
                <p:cNvSpPr>
                  <a:spLocks/>
                </p:cNvSpPr>
                <p:nvPr/>
              </p:nvSpPr>
              <p:spPr bwMode="auto">
                <a:xfrm>
                  <a:off x="5168" y="1535"/>
                  <a:ext cx="19" cy="15"/>
                </a:xfrm>
                <a:custGeom>
                  <a:avLst/>
                  <a:gdLst>
                    <a:gd name="T0" fmla="*/ 0 w 201"/>
                    <a:gd name="T1" fmla="*/ 0 h 160"/>
                    <a:gd name="T2" fmla="*/ 130 w 201"/>
                    <a:gd name="T3" fmla="*/ 0 h 160"/>
                    <a:gd name="T4" fmla="*/ 201 w 201"/>
                    <a:gd name="T5" fmla="*/ 160 h 160"/>
                    <a:gd name="T6" fmla="*/ 0 w 201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1" h="160"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201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1" name="Freeform 48"/>
                <p:cNvSpPr>
                  <a:spLocks/>
                </p:cNvSpPr>
                <p:nvPr/>
              </p:nvSpPr>
              <p:spPr bwMode="auto">
                <a:xfrm>
                  <a:off x="5168" y="1535"/>
                  <a:ext cx="19" cy="15"/>
                </a:xfrm>
                <a:custGeom>
                  <a:avLst/>
                  <a:gdLst>
                    <a:gd name="T0" fmla="*/ 0 w 201"/>
                    <a:gd name="T1" fmla="*/ 0 h 160"/>
                    <a:gd name="T2" fmla="*/ 130 w 201"/>
                    <a:gd name="T3" fmla="*/ 0 h 160"/>
                    <a:gd name="T4" fmla="*/ 201 w 201"/>
                    <a:gd name="T5" fmla="*/ 160 h 160"/>
                    <a:gd name="T6" fmla="*/ 0 w 201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1" h="160"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201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2" name="Freeform 49"/>
                <p:cNvSpPr>
                  <a:spLocks/>
                </p:cNvSpPr>
                <p:nvPr/>
              </p:nvSpPr>
              <p:spPr bwMode="auto">
                <a:xfrm>
                  <a:off x="5120" y="1550"/>
                  <a:ext cx="17" cy="1"/>
                </a:xfrm>
                <a:custGeom>
                  <a:avLst/>
                  <a:gdLst>
                    <a:gd name="T0" fmla="*/ 3 w 188"/>
                    <a:gd name="T1" fmla="*/ 0 h 9"/>
                    <a:gd name="T2" fmla="*/ 0 w 188"/>
                    <a:gd name="T3" fmla="*/ 9 h 9"/>
                    <a:gd name="T4" fmla="*/ 188 w 188"/>
                    <a:gd name="T5" fmla="*/ 9 h 9"/>
                    <a:gd name="T6" fmla="*/ 3 w 188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8" h="9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188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3" name="Freeform 50"/>
                <p:cNvSpPr>
                  <a:spLocks/>
                </p:cNvSpPr>
                <p:nvPr/>
              </p:nvSpPr>
              <p:spPr bwMode="auto">
                <a:xfrm>
                  <a:off x="5120" y="1550"/>
                  <a:ext cx="17" cy="1"/>
                </a:xfrm>
                <a:custGeom>
                  <a:avLst/>
                  <a:gdLst>
                    <a:gd name="T0" fmla="*/ 3 w 188"/>
                    <a:gd name="T1" fmla="*/ 0 h 9"/>
                    <a:gd name="T2" fmla="*/ 0 w 188"/>
                    <a:gd name="T3" fmla="*/ 9 h 9"/>
                    <a:gd name="T4" fmla="*/ 188 w 188"/>
                    <a:gd name="T5" fmla="*/ 9 h 9"/>
                    <a:gd name="T6" fmla="*/ 3 w 188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8" h="9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188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Freeform 51"/>
                <p:cNvSpPr>
                  <a:spLocks/>
                </p:cNvSpPr>
                <p:nvPr/>
              </p:nvSpPr>
              <p:spPr bwMode="auto">
                <a:xfrm>
                  <a:off x="5120" y="1550"/>
                  <a:ext cx="17" cy="1"/>
                </a:xfrm>
                <a:custGeom>
                  <a:avLst/>
                  <a:gdLst>
                    <a:gd name="T0" fmla="*/ 0 w 185"/>
                    <a:gd name="T1" fmla="*/ 0 h 9"/>
                    <a:gd name="T2" fmla="*/ 182 w 185"/>
                    <a:gd name="T3" fmla="*/ 0 h 9"/>
                    <a:gd name="T4" fmla="*/ 185 w 185"/>
                    <a:gd name="T5" fmla="*/ 9 h 9"/>
                    <a:gd name="T6" fmla="*/ 0 w 18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5" h="9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5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5" name="Freeform 52"/>
                <p:cNvSpPr>
                  <a:spLocks/>
                </p:cNvSpPr>
                <p:nvPr/>
              </p:nvSpPr>
              <p:spPr bwMode="auto">
                <a:xfrm>
                  <a:off x="5120" y="1550"/>
                  <a:ext cx="17" cy="1"/>
                </a:xfrm>
                <a:custGeom>
                  <a:avLst/>
                  <a:gdLst>
                    <a:gd name="T0" fmla="*/ 0 w 185"/>
                    <a:gd name="T1" fmla="*/ 0 h 9"/>
                    <a:gd name="T2" fmla="*/ 182 w 185"/>
                    <a:gd name="T3" fmla="*/ 0 h 9"/>
                    <a:gd name="T4" fmla="*/ 185 w 185"/>
                    <a:gd name="T5" fmla="*/ 9 h 9"/>
                    <a:gd name="T6" fmla="*/ 0 w 18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5" h="9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5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Freeform 53"/>
                <p:cNvSpPr>
                  <a:spLocks/>
                </p:cNvSpPr>
                <p:nvPr/>
              </p:nvSpPr>
              <p:spPr bwMode="auto">
                <a:xfrm>
                  <a:off x="5168" y="1550"/>
                  <a:ext cx="19" cy="1"/>
                </a:xfrm>
                <a:custGeom>
                  <a:avLst/>
                  <a:gdLst>
                    <a:gd name="T0" fmla="*/ 0 w 212"/>
                    <a:gd name="T1" fmla="*/ 0 h 9"/>
                    <a:gd name="T2" fmla="*/ 0 w 212"/>
                    <a:gd name="T3" fmla="*/ 9 h 9"/>
                    <a:gd name="T4" fmla="*/ 212 w 212"/>
                    <a:gd name="T5" fmla="*/ 9 h 9"/>
                    <a:gd name="T6" fmla="*/ 0 w 212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" h="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21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Freeform 54"/>
                <p:cNvSpPr>
                  <a:spLocks/>
                </p:cNvSpPr>
                <p:nvPr/>
              </p:nvSpPr>
              <p:spPr bwMode="auto">
                <a:xfrm>
                  <a:off x="5168" y="1550"/>
                  <a:ext cx="19" cy="1"/>
                </a:xfrm>
                <a:custGeom>
                  <a:avLst/>
                  <a:gdLst>
                    <a:gd name="T0" fmla="*/ 0 w 212"/>
                    <a:gd name="T1" fmla="*/ 0 h 9"/>
                    <a:gd name="T2" fmla="*/ 0 w 212"/>
                    <a:gd name="T3" fmla="*/ 9 h 9"/>
                    <a:gd name="T4" fmla="*/ 212 w 212"/>
                    <a:gd name="T5" fmla="*/ 9 h 9"/>
                    <a:gd name="T6" fmla="*/ 0 w 212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" h="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21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8" name="Freeform 55"/>
                <p:cNvSpPr>
                  <a:spLocks/>
                </p:cNvSpPr>
                <p:nvPr/>
              </p:nvSpPr>
              <p:spPr bwMode="auto">
                <a:xfrm>
                  <a:off x="5168" y="1550"/>
                  <a:ext cx="19" cy="1"/>
                </a:xfrm>
                <a:custGeom>
                  <a:avLst/>
                  <a:gdLst>
                    <a:gd name="T0" fmla="*/ 0 w 212"/>
                    <a:gd name="T1" fmla="*/ 0 h 9"/>
                    <a:gd name="T2" fmla="*/ 209 w 212"/>
                    <a:gd name="T3" fmla="*/ 0 h 9"/>
                    <a:gd name="T4" fmla="*/ 212 w 212"/>
                    <a:gd name="T5" fmla="*/ 9 h 9"/>
                    <a:gd name="T6" fmla="*/ 0 w 212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" h="9">
                      <a:moveTo>
                        <a:pt x="0" y="0"/>
                      </a:moveTo>
                      <a:lnTo>
                        <a:pt x="209" y="0"/>
                      </a:lnTo>
                      <a:lnTo>
                        <a:pt x="21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9" name="Freeform 56"/>
                <p:cNvSpPr>
                  <a:spLocks/>
                </p:cNvSpPr>
                <p:nvPr/>
              </p:nvSpPr>
              <p:spPr bwMode="auto">
                <a:xfrm>
                  <a:off x="5168" y="1550"/>
                  <a:ext cx="19" cy="1"/>
                </a:xfrm>
                <a:custGeom>
                  <a:avLst/>
                  <a:gdLst>
                    <a:gd name="T0" fmla="*/ 0 w 212"/>
                    <a:gd name="T1" fmla="*/ 0 h 9"/>
                    <a:gd name="T2" fmla="*/ 209 w 212"/>
                    <a:gd name="T3" fmla="*/ 0 h 9"/>
                    <a:gd name="T4" fmla="*/ 212 w 212"/>
                    <a:gd name="T5" fmla="*/ 9 h 9"/>
                    <a:gd name="T6" fmla="*/ 0 w 212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" h="9">
                      <a:moveTo>
                        <a:pt x="0" y="0"/>
                      </a:moveTo>
                      <a:lnTo>
                        <a:pt x="209" y="0"/>
                      </a:lnTo>
                      <a:lnTo>
                        <a:pt x="21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0" name="Freeform 57"/>
                <p:cNvSpPr>
                  <a:spLocks/>
                </p:cNvSpPr>
                <p:nvPr/>
              </p:nvSpPr>
              <p:spPr bwMode="auto">
                <a:xfrm>
                  <a:off x="5120" y="1550"/>
                  <a:ext cx="17" cy="1"/>
                </a:xfrm>
                <a:custGeom>
                  <a:avLst/>
                  <a:gdLst>
                    <a:gd name="T0" fmla="*/ 1 w 192"/>
                    <a:gd name="T1" fmla="*/ 0 h 8"/>
                    <a:gd name="T2" fmla="*/ 0 w 192"/>
                    <a:gd name="T3" fmla="*/ 8 h 8"/>
                    <a:gd name="T4" fmla="*/ 192 w 192"/>
                    <a:gd name="T5" fmla="*/ 8 h 8"/>
                    <a:gd name="T6" fmla="*/ 1 w 192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2" h="8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192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1" name="Freeform 58"/>
                <p:cNvSpPr>
                  <a:spLocks/>
                </p:cNvSpPr>
                <p:nvPr/>
              </p:nvSpPr>
              <p:spPr bwMode="auto">
                <a:xfrm>
                  <a:off x="5120" y="1550"/>
                  <a:ext cx="17" cy="1"/>
                </a:xfrm>
                <a:custGeom>
                  <a:avLst/>
                  <a:gdLst>
                    <a:gd name="T0" fmla="*/ 1 w 192"/>
                    <a:gd name="T1" fmla="*/ 0 h 8"/>
                    <a:gd name="T2" fmla="*/ 0 w 192"/>
                    <a:gd name="T3" fmla="*/ 8 h 8"/>
                    <a:gd name="T4" fmla="*/ 192 w 192"/>
                    <a:gd name="T5" fmla="*/ 8 h 8"/>
                    <a:gd name="T6" fmla="*/ 1 w 192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2" h="8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192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2" name="Freeform 59"/>
                <p:cNvSpPr>
                  <a:spLocks/>
                </p:cNvSpPr>
                <p:nvPr/>
              </p:nvSpPr>
              <p:spPr bwMode="auto">
                <a:xfrm>
                  <a:off x="5120" y="1550"/>
                  <a:ext cx="17" cy="1"/>
                </a:xfrm>
                <a:custGeom>
                  <a:avLst/>
                  <a:gdLst>
                    <a:gd name="T0" fmla="*/ 0 w 191"/>
                    <a:gd name="T1" fmla="*/ 0 h 8"/>
                    <a:gd name="T2" fmla="*/ 188 w 191"/>
                    <a:gd name="T3" fmla="*/ 0 h 8"/>
                    <a:gd name="T4" fmla="*/ 191 w 191"/>
                    <a:gd name="T5" fmla="*/ 8 h 8"/>
                    <a:gd name="T6" fmla="*/ 0 w 191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1" h="8">
                      <a:moveTo>
                        <a:pt x="0" y="0"/>
                      </a:moveTo>
                      <a:lnTo>
                        <a:pt x="188" y="0"/>
                      </a:lnTo>
                      <a:lnTo>
                        <a:pt x="19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3" name="Freeform 60"/>
                <p:cNvSpPr>
                  <a:spLocks/>
                </p:cNvSpPr>
                <p:nvPr/>
              </p:nvSpPr>
              <p:spPr bwMode="auto">
                <a:xfrm>
                  <a:off x="5120" y="1550"/>
                  <a:ext cx="17" cy="1"/>
                </a:xfrm>
                <a:custGeom>
                  <a:avLst/>
                  <a:gdLst>
                    <a:gd name="T0" fmla="*/ 0 w 191"/>
                    <a:gd name="T1" fmla="*/ 0 h 8"/>
                    <a:gd name="T2" fmla="*/ 188 w 191"/>
                    <a:gd name="T3" fmla="*/ 0 h 8"/>
                    <a:gd name="T4" fmla="*/ 191 w 191"/>
                    <a:gd name="T5" fmla="*/ 8 h 8"/>
                    <a:gd name="T6" fmla="*/ 0 w 191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1" h="8">
                      <a:moveTo>
                        <a:pt x="0" y="0"/>
                      </a:moveTo>
                      <a:lnTo>
                        <a:pt x="188" y="0"/>
                      </a:lnTo>
                      <a:lnTo>
                        <a:pt x="19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4" name="Freeform 61"/>
                <p:cNvSpPr>
                  <a:spLocks/>
                </p:cNvSpPr>
                <p:nvPr/>
              </p:nvSpPr>
              <p:spPr bwMode="auto">
                <a:xfrm>
                  <a:off x="5168" y="1550"/>
                  <a:ext cx="19" cy="1"/>
                </a:xfrm>
                <a:custGeom>
                  <a:avLst/>
                  <a:gdLst>
                    <a:gd name="T0" fmla="*/ 1 w 217"/>
                    <a:gd name="T1" fmla="*/ 0 h 8"/>
                    <a:gd name="T2" fmla="*/ 0 w 217"/>
                    <a:gd name="T3" fmla="*/ 8 h 8"/>
                    <a:gd name="T4" fmla="*/ 217 w 217"/>
                    <a:gd name="T5" fmla="*/ 8 h 8"/>
                    <a:gd name="T6" fmla="*/ 1 w 217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7" h="8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217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5" name="Freeform 62"/>
                <p:cNvSpPr>
                  <a:spLocks/>
                </p:cNvSpPr>
                <p:nvPr/>
              </p:nvSpPr>
              <p:spPr bwMode="auto">
                <a:xfrm>
                  <a:off x="5168" y="1550"/>
                  <a:ext cx="19" cy="1"/>
                </a:xfrm>
                <a:custGeom>
                  <a:avLst/>
                  <a:gdLst>
                    <a:gd name="T0" fmla="*/ 1 w 217"/>
                    <a:gd name="T1" fmla="*/ 0 h 8"/>
                    <a:gd name="T2" fmla="*/ 0 w 217"/>
                    <a:gd name="T3" fmla="*/ 8 h 8"/>
                    <a:gd name="T4" fmla="*/ 217 w 217"/>
                    <a:gd name="T5" fmla="*/ 8 h 8"/>
                    <a:gd name="T6" fmla="*/ 1 w 217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7" h="8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217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6" name="Freeform 63"/>
                <p:cNvSpPr>
                  <a:spLocks/>
                </p:cNvSpPr>
                <p:nvPr/>
              </p:nvSpPr>
              <p:spPr bwMode="auto">
                <a:xfrm>
                  <a:off x="5168" y="1550"/>
                  <a:ext cx="19" cy="1"/>
                </a:xfrm>
                <a:custGeom>
                  <a:avLst/>
                  <a:gdLst>
                    <a:gd name="T0" fmla="*/ 0 w 216"/>
                    <a:gd name="T1" fmla="*/ 0 h 8"/>
                    <a:gd name="T2" fmla="*/ 212 w 216"/>
                    <a:gd name="T3" fmla="*/ 0 h 8"/>
                    <a:gd name="T4" fmla="*/ 216 w 216"/>
                    <a:gd name="T5" fmla="*/ 8 h 8"/>
                    <a:gd name="T6" fmla="*/ 0 w 21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" h="8">
                      <a:moveTo>
                        <a:pt x="0" y="0"/>
                      </a:moveTo>
                      <a:lnTo>
                        <a:pt x="212" y="0"/>
                      </a:lnTo>
                      <a:lnTo>
                        <a:pt x="21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7" name="Freeform 64"/>
                <p:cNvSpPr>
                  <a:spLocks/>
                </p:cNvSpPr>
                <p:nvPr/>
              </p:nvSpPr>
              <p:spPr bwMode="auto">
                <a:xfrm>
                  <a:off x="5168" y="1550"/>
                  <a:ext cx="19" cy="1"/>
                </a:xfrm>
                <a:custGeom>
                  <a:avLst/>
                  <a:gdLst>
                    <a:gd name="T0" fmla="*/ 0 w 216"/>
                    <a:gd name="T1" fmla="*/ 0 h 8"/>
                    <a:gd name="T2" fmla="*/ 212 w 216"/>
                    <a:gd name="T3" fmla="*/ 0 h 8"/>
                    <a:gd name="T4" fmla="*/ 216 w 216"/>
                    <a:gd name="T5" fmla="*/ 8 h 8"/>
                    <a:gd name="T6" fmla="*/ 0 w 21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" h="8">
                      <a:moveTo>
                        <a:pt x="0" y="0"/>
                      </a:moveTo>
                      <a:lnTo>
                        <a:pt x="212" y="0"/>
                      </a:lnTo>
                      <a:lnTo>
                        <a:pt x="21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8" name="Freeform 65"/>
                <p:cNvSpPr>
                  <a:spLocks/>
                </p:cNvSpPr>
                <p:nvPr/>
              </p:nvSpPr>
              <p:spPr bwMode="auto">
                <a:xfrm>
                  <a:off x="5119" y="1551"/>
                  <a:ext cx="18" cy="1"/>
                </a:xfrm>
                <a:custGeom>
                  <a:avLst/>
                  <a:gdLst>
                    <a:gd name="T0" fmla="*/ 1 w 194"/>
                    <a:gd name="T1" fmla="*/ 0 h 4"/>
                    <a:gd name="T2" fmla="*/ 0 w 194"/>
                    <a:gd name="T3" fmla="*/ 4 h 4"/>
                    <a:gd name="T4" fmla="*/ 194 w 194"/>
                    <a:gd name="T5" fmla="*/ 4 h 4"/>
                    <a:gd name="T6" fmla="*/ 1 w 19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4" h="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94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9" name="Freeform 66"/>
                <p:cNvSpPr>
                  <a:spLocks/>
                </p:cNvSpPr>
                <p:nvPr/>
              </p:nvSpPr>
              <p:spPr bwMode="auto">
                <a:xfrm>
                  <a:off x="5119" y="1551"/>
                  <a:ext cx="18" cy="1"/>
                </a:xfrm>
                <a:custGeom>
                  <a:avLst/>
                  <a:gdLst>
                    <a:gd name="T0" fmla="*/ 1 w 194"/>
                    <a:gd name="T1" fmla="*/ 0 h 4"/>
                    <a:gd name="T2" fmla="*/ 0 w 194"/>
                    <a:gd name="T3" fmla="*/ 4 h 4"/>
                    <a:gd name="T4" fmla="*/ 194 w 194"/>
                    <a:gd name="T5" fmla="*/ 4 h 4"/>
                    <a:gd name="T6" fmla="*/ 1 w 19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4" h="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94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0" name="Freeform 67"/>
                <p:cNvSpPr>
                  <a:spLocks/>
                </p:cNvSpPr>
                <p:nvPr/>
              </p:nvSpPr>
              <p:spPr bwMode="auto">
                <a:xfrm>
                  <a:off x="5120" y="1551"/>
                  <a:ext cx="17" cy="1"/>
                </a:xfrm>
                <a:custGeom>
                  <a:avLst/>
                  <a:gdLst>
                    <a:gd name="T0" fmla="*/ 0 w 193"/>
                    <a:gd name="T1" fmla="*/ 0 h 4"/>
                    <a:gd name="T2" fmla="*/ 192 w 193"/>
                    <a:gd name="T3" fmla="*/ 0 h 4"/>
                    <a:gd name="T4" fmla="*/ 193 w 193"/>
                    <a:gd name="T5" fmla="*/ 4 h 4"/>
                    <a:gd name="T6" fmla="*/ 0 w 19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3" h="4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1" name="Freeform 68"/>
                <p:cNvSpPr>
                  <a:spLocks/>
                </p:cNvSpPr>
                <p:nvPr/>
              </p:nvSpPr>
              <p:spPr bwMode="auto">
                <a:xfrm>
                  <a:off x="5120" y="1551"/>
                  <a:ext cx="17" cy="1"/>
                </a:xfrm>
                <a:custGeom>
                  <a:avLst/>
                  <a:gdLst>
                    <a:gd name="T0" fmla="*/ 0 w 193"/>
                    <a:gd name="T1" fmla="*/ 0 h 4"/>
                    <a:gd name="T2" fmla="*/ 192 w 193"/>
                    <a:gd name="T3" fmla="*/ 0 h 4"/>
                    <a:gd name="T4" fmla="*/ 193 w 193"/>
                    <a:gd name="T5" fmla="*/ 4 h 4"/>
                    <a:gd name="T6" fmla="*/ 0 w 19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3" h="4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2" name="Freeform 69"/>
                <p:cNvSpPr>
                  <a:spLocks/>
                </p:cNvSpPr>
                <p:nvPr/>
              </p:nvSpPr>
              <p:spPr bwMode="auto">
                <a:xfrm>
                  <a:off x="5168" y="1551"/>
                  <a:ext cx="19" cy="1"/>
                </a:xfrm>
                <a:custGeom>
                  <a:avLst/>
                  <a:gdLst>
                    <a:gd name="T0" fmla="*/ 0 w 218"/>
                    <a:gd name="T1" fmla="*/ 0 h 4"/>
                    <a:gd name="T2" fmla="*/ 0 w 218"/>
                    <a:gd name="T3" fmla="*/ 4 h 4"/>
                    <a:gd name="T4" fmla="*/ 218 w 218"/>
                    <a:gd name="T5" fmla="*/ 4 h 4"/>
                    <a:gd name="T6" fmla="*/ 0 w 218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8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1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3" name="Freeform 70"/>
                <p:cNvSpPr>
                  <a:spLocks/>
                </p:cNvSpPr>
                <p:nvPr/>
              </p:nvSpPr>
              <p:spPr bwMode="auto">
                <a:xfrm>
                  <a:off x="5168" y="1551"/>
                  <a:ext cx="19" cy="1"/>
                </a:xfrm>
                <a:custGeom>
                  <a:avLst/>
                  <a:gdLst>
                    <a:gd name="T0" fmla="*/ 0 w 218"/>
                    <a:gd name="T1" fmla="*/ 0 h 4"/>
                    <a:gd name="T2" fmla="*/ 0 w 218"/>
                    <a:gd name="T3" fmla="*/ 4 h 4"/>
                    <a:gd name="T4" fmla="*/ 218 w 218"/>
                    <a:gd name="T5" fmla="*/ 4 h 4"/>
                    <a:gd name="T6" fmla="*/ 0 w 218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8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1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4" name="Freeform 71"/>
                <p:cNvSpPr>
                  <a:spLocks/>
                </p:cNvSpPr>
                <p:nvPr/>
              </p:nvSpPr>
              <p:spPr bwMode="auto">
                <a:xfrm>
                  <a:off x="5168" y="1551"/>
                  <a:ext cx="19" cy="1"/>
                </a:xfrm>
                <a:custGeom>
                  <a:avLst/>
                  <a:gdLst>
                    <a:gd name="T0" fmla="*/ 0 w 218"/>
                    <a:gd name="T1" fmla="*/ 0 h 4"/>
                    <a:gd name="T2" fmla="*/ 217 w 218"/>
                    <a:gd name="T3" fmla="*/ 0 h 4"/>
                    <a:gd name="T4" fmla="*/ 218 w 218"/>
                    <a:gd name="T5" fmla="*/ 4 h 4"/>
                    <a:gd name="T6" fmla="*/ 0 w 218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8" h="4">
                      <a:moveTo>
                        <a:pt x="0" y="0"/>
                      </a:moveTo>
                      <a:lnTo>
                        <a:pt x="217" y="0"/>
                      </a:lnTo>
                      <a:lnTo>
                        <a:pt x="21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5" name="Freeform 72"/>
                <p:cNvSpPr>
                  <a:spLocks/>
                </p:cNvSpPr>
                <p:nvPr/>
              </p:nvSpPr>
              <p:spPr bwMode="auto">
                <a:xfrm>
                  <a:off x="5168" y="1551"/>
                  <a:ext cx="19" cy="1"/>
                </a:xfrm>
                <a:custGeom>
                  <a:avLst/>
                  <a:gdLst>
                    <a:gd name="T0" fmla="*/ 0 w 218"/>
                    <a:gd name="T1" fmla="*/ 0 h 4"/>
                    <a:gd name="T2" fmla="*/ 217 w 218"/>
                    <a:gd name="T3" fmla="*/ 0 h 4"/>
                    <a:gd name="T4" fmla="*/ 218 w 218"/>
                    <a:gd name="T5" fmla="*/ 4 h 4"/>
                    <a:gd name="T6" fmla="*/ 0 w 218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8" h="4">
                      <a:moveTo>
                        <a:pt x="0" y="0"/>
                      </a:moveTo>
                      <a:lnTo>
                        <a:pt x="217" y="0"/>
                      </a:lnTo>
                      <a:lnTo>
                        <a:pt x="21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6" name="Freeform 73"/>
                <p:cNvSpPr>
                  <a:spLocks/>
                </p:cNvSpPr>
                <p:nvPr/>
              </p:nvSpPr>
              <p:spPr bwMode="auto">
                <a:xfrm>
                  <a:off x="5118" y="1551"/>
                  <a:ext cx="22" cy="10"/>
                </a:xfrm>
                <a:custGeom>
                  <a:avLst/>
                  <a:gdLst>
                    <a:gd name="T0" fmla="*/ 21 w 245"/>
                    <a:gd name="T1" fmla="*/ 0 h 109"/>
                    <a:gd name="T2" fmla="*/ 0 w 245"/>
                    <a:gd name="T3" fmla="*/ 109 h 109"/>
                    <a:gd name="T4" fmla="*/ 245 w 245"/>
                    <a:gd name="T5" fmla="*/ 109 h 109"/>
                    <a:gd name="T6" fmla="*/ 21 w 245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5" h="109">
                      <a:moveTo>
                        <a:pt x="21" y="0"/>
                      </a:moveTo>
                      <a:lnTo>
                        <a:pt x="0" y="109"/>
                      </a:lnTo>
                      <a:lnTo>
                        <a:pt x="245" y="10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7" name="Freeform 74"/>
                <p:cNvSpPr>
                  <a:spLocks/>
                </p:cNvSpPr>
                <p:nvPr/>
              </p:nvSpPr>
              <p:spPr bwMode="auto">
                <a:xfrm>
                  <a:off x="5118" y="1551"/>
                  <a:ext cx="22" cy="10"/>
                </a:xfrm>
                <a:custGeom>
                  <a:avLst/>
                  <a:gdLst>
                    <a:gd name="T0" fmla="*/ 21 w 245"/>
                    <a:gd name="T1" fmla="*/ 0 h 109"/>
                    <a:gd name="T2" fmla="*/ 0 w 245"/>
                    <a:gd name="T3" fmla="*/ 109 h 109"/>
                    <a:gd name="T4" fmla="*/ 245 w 245"/>
                    <a:gd name="T5" fmla="*/ 109 h 109"/>
                    <a:gd name="T6" fmla="*/ 21 w 245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5" h="109">
                      <a:moveTo>
                        <a:pt x="21" y="0"/>
                      </a:moveTo>
                      <a:lnTo>
                        <a:pt x="0" y="109"/>
                      </a:lnTo>
                      <a:lnTo>
                        <a:pt x="245" y="10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8" name="Freeform 75"/>
                <p:cNvSpPr>
                  <a:spLocks/>
                </p:cNvSpPr>
                <p:nvPr/>
              </p:nvSpPr>
              <p:spPr bwMode="auto">
                <a:xfrm>
                  <a:off x="5119" y="1551"/>
                  <a:ext cx="21" cy="10"/>
                </a:xfrm>
                <a:custGeom>
                  <a:avLst/>
                  <a:gdLst>
                    <a:gd name="T0" fmla="*/ 0 w 224"/>
                    <a:gd name="T1" fmla="*/ 0 h 109"/>
                    <a:gd name="T2" fmla="*/ 194 w 224"/>
                    <a:gd name="T3" fmla="*/ 0 h 109"/>
                    <a:gd name="T4" fmla="*/ 224 w 224"/>
                    <a:gd name="T5" fmla="*/ 109 h 109"/>
                    <a:gd name="T6" fmla="*/ 0 w 224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4" h="109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224" y="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9" name="Freeform 76"/>
                <p:cNvSpPr>
                  <a:spLocks/>
                </p:cNvSpPr>
                <p:nvPr/>
              </p:nvSpPr>
              <p:spPr bwMode="auto">
                <a:xfrm>
                  <a:off x="5119" y="1551"/>
                  <a:ext cx="21" cy="10"/>
                </a:xfrm>
                <a:custGeom>
                  <a:avLst/>
                  <a:gdLst>
                    <a:gd name="T0" fmla="*/ 0 w 224"/>
                    <a:gd name="T1" fmla="*/ 0 h 109"/>
                    <a:gd name="T2" fmla="*/ 194 w 224"/>
                    <a:gd name="T3" fmla="*/ 0 h 109"/>
                    <a:gd name="T4" fmla="*/ 224 w 224"/>
                    <a:gd name="T5" fmla="*/ 109 h 109"/>
                    <a:gd name="T6" fmla="*/ 0 w 224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4" h="109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224" y="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0" name="Freeform 77"/>
                <p:cNvSpPr>
                  <a:spLocks/>
                </p:cNvSpPr>
                <p:nvPr/>
              </p:nvSpPr>
              <p:spPr bwMode="auto">
                <a:xfrm>
                  <a:off x="5162" y="1551"/>
                  <a:ext cx="30" cy="10"/>
                </a:xfrm>
                <a:custGeom>
                  <a:avLst/>
                  <a:gdLst>
                    <a:gd name="T0" fmla="*/ 59 w 325"/>
                    <a:gd name="T1" fmla="*/ 0 h 109"/>
                    <a:gd name="T2" fmla="*/ 0 w 325"/>
                    <a:gd name="T3" fmla="*/ 109 h 109"/>
                    <a:gd name="T4" fmla="*/ 325 w 325"/>
                    <a:gd name="T5" fmla="*/ 109 h 109"/>
                    <a:gd name="T6" fmla="*/ 59 w 325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09">
                      <a:moveTo>
                        <a:pt x="59" y="0"/>
                      </a:moveTo>
                      <a:lnTo>
                        <a:pt x="0" y="109"/>
                      </a:lnTo>
                      <a:lnTo>
                        <a:pt x="325" y="10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1" name="Freeform 78"/>
                <p:cNvSpPr>
                  <a:spLocks/>
                </p:cNvSpPr>
                <p:nvPr/>
              </p:nvSpPr>
              <p:spPr bwMode="auto">
                <a:xfrm>
                  <a:off x="5162" y="1551"/>
                  <a:ext cx="30" cy="10"/>
                </a:xfrm>
                <a:custGeom>
                  <a:avLst/>
                  <a:gdLst>
                    <a:gd name="T0" fmla="*/ 59 w 325"/>
                    <a:gd name="T1" fmla="*/ 0 h 109"/>
                    <a:gd name="T2" fmla="*/ 0 w 325"/>
                    <a:gd name="T3" fmla="*/ 109 h 109"/>
                    <a:gd name="T4" fmla="*/ 325 w 325"/>
                    <a:gd name="T5" fmla="*/ 109 h 109"/>
                    <a:gd name="T6" fmla="*/ 59 w 325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09">
                      <a:moveTo>
                        <a:pt x="59" y="0"/>
                      </a:moveTo>
                      <a:lnTo>
                        <a:pt x="0" y="109"/>
                      </a:lnTo>
                      <a:lnTo>
                        <a:pt x="325" y="10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2" name="Freeform 79"/>
                <p:cNvSpPr>
                  <a:spLocks/>
                </p:cNvSpPr>
                <p:nvPr/>
              </p:nvSpPr>
              <p:spPr bwMode="auto">
                <a:xfrm>
                  <a:off x="5168" y="1551"/>
                  <a:ext cx="24" cy="10"/>
                </a:xfrm>
                <a:custGeom>
                  <a:avLst/>
                  <a:gdLst>
                    <a:gd name="T0" fmla="*/ 0 w 266"/>
                    <a:gd name="T1" fmla="*/ 0 h 109"/>
                    <a:gd name="T2" fmla="*/ 218 w 266"/>
                    <a:gd name="T3" fmla="*/ 0 h 109"/>
                    <a:gd name="T4" fmla="*/ 266 w 266"/>
                    <a:gd name="T5" fmla="*/ 109 h 109"/>
                    <a:gd name="T6" fmla="*/ 0 w 266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6" h="109">
                      <a:moveTo>
                        <a:pt x="0" y="0"/>
                      </a:moveTo>
                      <a:lnTo>
                        <a:pt x="218" y="0"/>
                      </a:lnTo>
                      <a:lnTo>
                        <a:pt x="266" y="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3" name="Freeform 80"/>
                <p:cNvSpPr>
                  <a:spLocks/>
                </p:cNvSpPr>
                <p:nvPr/>
              </p:nvSpPr>
              <p:spPr bwMode="auto">
                <a:xfrm>
                  <a:off x="5168" y="1551"/>
                  <a:ext cx="24" cy="10"/>
                </a:xfrm>
                <a:custGeom>
                  <a:avLst/>
                  <a:gdLst>
                    <a:gd name="T0" fmla="*/ 0 w 266"/>
                    <a:gd name="T1" fmla="*/ 0 h 109"/>
                    <a:gd name="T2" fmla="*/ 218 w 266"/>
                    <a:gd name="T3" fmla="*/ 0 h 109"/>
                    <a:gd name="T4" fmla="*/ 266 w 266"/>
                    <a:gd name="T5" fmla="*/ 109 h 109"/>
                    <a:gd name="T6" fmla="*/ 0 w 266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6" h="109">
                      <a:moveTo>
                        <a:pt x="0" y="0"/>
                      </a:moveTo>
                      <a:lnTo>
                        <a:pt x="218" y="0"/>
                      </a:lnTo>
                      <a:lnTo>
                        <a:pt x="266" y="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4" name="Freeform 81"/>
                <p:cNvSpPr>
                  <a:spLocks/>
                </p:cNvSpPr>
                <p:nvPr/>
              </p:nvSpPr>
              <p:spPr bwMode="auto">
                <a:xfrm>
                  <a:off x="5117" y="1561"/>
                  <a:ext cx="25" cy="4"/>
                </a:xfrm>
                <a:custGeom>
                  <a:avLst/>
                  <a:gdLst>
                    <a:gd name="T0" fmla="*/ 8 w 278"/>
                    <a:gd name="T1" fmla="*/ 0 h 40"/>
                    <a:gd name="T2" fmla="*/ 0 w 278"/>
                    <a:gd name="T3" fmla="*/ 40 h 40"/>
                    <a:gd name="T4" fmla="*/ 278 w 278"/>
                    <a:gd name="T5" fmla="*/ 40 h 40"/>
                    <a:gd name="T6" fmla="*/ 8 w 278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8" h="40">
                      <a:moveTo>
                        <a:pt x="8" y="0"/>
                      </a:moveTo>
                      <a:lnTo>
                        <a:pt x="0" y="40"/>
                      </a:lnTo>
                      <a:lnTo>
                        <a:pt x="278" y="4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5" name="Freeform 82"/>
                <p:cNvSpPr>
                  <a:spLocks/>
                </p:cNvSpPr>
                <p:nvPr/>
              </p:nvSpPr>
              <p:spPr bwMode="auto">
                <a:xfrm>
                  <a:off x="5117" y="1561"/>
                  <a:ext cx="25" cy="4"/>
                </a:xfrm>
                <a:custGeom>
                  <a:avLst/>
                  <a:gdLst>
                    <a:gd name="T0" fmla="*/ 8 w 278"/>
                    <a:gd name="T1" fmla="*/ 0 h 40"/>
                    <a:gd name="T2" fmla="*/ 0 w 278"/>
                    <a:gd name="T3" fmla="*/ 40 h 40"/>
                    <a:gd name="T4" fmla="*/ 278 w 278"/>
                    <a:gd name="T5" fmla="*/ 40 h 40"/>
                    <a:gd name="T6" fmla="*/ 8 w 278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8" h="40">
                      <a:moveTo>
                        <a:pt x="8" y="0"/>
                      </a:moveTo>
                      <a:lnTo>
                        <a:pt x="0" y="40"/>
                      </a:lnTo>
                      <a:lnTo>
                        <a:pt x="278" y="4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6" name="Freeform 83"/>
                <p:cNvSpPr>
                  <a:spLocks/>
                </p:cNvSpPr>
                <p:nvPr/>
              </p:nvSpPr>
              <p:spPr bwMode="auto">
                <a:xfrm>
                  <a:off x="5118" y="1561"/>
                  <a:ext cx="24" cy="4"/>
                </a:xfrm>
                <a:custGeom>
                  <a:avLst/>
                  <a:gdLst>
                    <a:gd name="T0" fmla="*/ 0 w 270"/>
                    <a:gd name="T1" fmla="*/ 0 h 40"/>
                    <a:gd name="T2" fmla="*/ 245 w 270"/>
                    <a:gd name="T3" fmla="*/ 0 h 40"/>
                    <a:gd name="T4" fmla="*/ 270 w 270"/>
                    <a:gd name="T5" fmla="*/ 40 h 40"/>
                    <a:gd name="T6" fmla="*/ 0 w 270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0" h="4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70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7" name="Freeform 84"/>
                <p:cNvSpPr>
                  <a:spLocks/>
                </p:cNvSpPr>
                <p:nvPr/>
              </p:nvSpPr>
              <p:spPr bwMode="auto">
                <a:xfrm>
                  <a:off x="5118" y="1561"/>
                  <a:ext cx="24" cy="4"/>
                </a:xfrm>
                <a:custGeom>
                  <a:avLst/>
                  <a:gdLst>
                    <a:gd name="T0" fmla="*/ 0 w 270"/>
                    <a:gd name="T1" fmla="*/ 0 h 40"/>
                    <a:gd name="T2" fmla="*/ 245 w 270"/>
                    <a:gd name="T3" fmla="*/ 0 h 40"/>
                    <a:gd name="T4" fmla="*/ 270 w 270"/>
                    <a:gd name="T5" fmla="*/ 40 h 40"/>
                    <a:gd name="T6" fmla="*/ 0 w 270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0" h="4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70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8" name="Freeform 85"/>
                <p:cNvSpPr>
                  <a:spLocks/>
                </p:cNvSpPr>
                <p:nvPr/>
              </p:nvSpPr>
              <p:spPr bwMode="auto">
                <a:xfrm>
                  <a:off x="5160" y="1561"/>
                  <a:ext cx="33" cy="4"/>
                </a:xfrm>
                <a:custGeom>
                  <a:avLst/>
                  <a:gdLst>
                    <a:gd name="T0" fmla="*/ 22 w 365"/>
                    <a:gd name="T1" fmla="*/ 0 h 40"/>
                    <a:gd name="T2" fmla="*/ 0 w 365"/>
                    <a:gd name="T3" fmla="*/ 40 h 40"/>
                    <a:gd name="T4" fmla="*/ 365 w 365"/>
                    <a:gd name="T5" fmla="*/ 40 h 40"/>
                    <a:gd name="T6" fmla="*/ 22 w 365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5" h="40">
                      <a:moveTo>
                        <a:pt x="22" y="0"/>
                      </a:moveTo>
                      <a:lnTo>
                        <a:pt x="0" y="40"/>
                      </a:lnTo>
                      <a:lnTo>
                        <a:pt x="365" y="4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9" name="Freeform 86"/>
                <p:cNvSpPr>
                  <a:spLocks/>
                </p:cNvSpPr>
                <p:nvPr/>
              </p:nvSpPr>
              <p:spPr bwMode="auto">
                <a:xfrm>
                  <a:off x="5160" y="1561"/>
                  <a:ext cx="33" cy="4"/>
                </a:xfrm>
                <a:custGeom>
                  <a:avLst/>
                  <a:gdLst>
                    <a:gd name="T0" fmla="*/ 22 w 365"/>
                    <a:gd name="T1" fmla="*/ 0 h 40"/>
                    <a:gd name="T2" fmla="*/ 0 w 365"/>
                    <a:gd name="T3" fmla="*/ 40 h 40"/>
                    <a:gd name="T4" fmla="*/ 365 w 365"/>
                    <a:gd name="T5" fmla="*/ 40 h 40"/>
                    <a:gd name="T6" fmla="*/ 22 w 365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5" h="40">
                      <a:moveTo>
                        <a:pt x="22" y="0"/>
                      </a:moveTo>
                      <a:lnTo>
                        <a:pt x="0" y="40"/>
                      </a:lnTo>
                      <a:lnTo>
                        <a:pt x="365" y="4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0" name="Freeform 87"/>
                <p:cNvSpPr>
                  <a:spLocks/>
                </p:cNvSpPr>
                <p:nvPr/>
              </p:nvSpPr>
              <p:spPr bwMode="auto">
                <a:xfrm>
                  <a:off x="5162" y="1561"/>
                  <a:ext cx="31" cy="4"/>
                </a:xfrm>
                <a:custGeom>
                  <a:avLst/>
                  <a:gdLst>
                    <a:gd name="T0" fmla="*/ 0 w 343"/>
                    <a:gd name="T1" fmla="*/ 0 h 40"/>
                    <a:gd name="T2" fmla="*/ 325 w 343"/>
                    <a:gd name="T3" fmla="*/ 0 h 40"/>
                    <a:gd name="T4" fmla="*/ 343 w 343"/>
                    <a:gd name="T5" fmla="*/ 40 h 40"/>
                    <a:gd name="T6" fmla="*/ 0 w 343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3" h="40">
                      <a:moveTo>
                        <a:pt x="0" y="0"/>
                      </a:moveTo>
                      <a:lnTo>
                        <a:pt x="325" y="0"/>
                      </a:lnTo>
                      <a:lnTo>
                        <a:pt x="34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1" name="Freeform 88"/>
                <p:cNvSpPr>
                  <a:spLocks/>
                </p:cNvSpPr>
                <p:nvPr/>
              </p:nvSpPr>
              <p:spPr bwMode="auto">
                <a:xfrm>
                  <a:off x="5162" y="1561"/>
                  <a:ext cx="31" cy="4"/>
                </a:xfrm>
                <a:custGeom>
                  <a:avLst/>
                  <a:gdLst>
                    <a:gd name="T0" fmla="*/ 0 w 343"/>
                    <a:gd name="T1" fmla="*/ 0 h 40"/>
                    <a:gd name="T2" fmla="*/ 325 w 343"/>
                    <a:gd name="T3" fmla="*/ 0 h 40"/>
                    <a:gd name="T4" fmla="*/ 343 w 343"/>
                    <a:gd name="T5" fmla="*/ 40 h 40"/>
                    <a:gd name="T6" fmla="*/ 0 w 343"/>
                    <a:gd name="T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3" h="40">
                      <a:moveTo>
                        <a:pt x="0" y="0"/>
                      </a:moveTo>
                      <a:lnTo>
                        <a:pt x="325" y="0"/>
                      </a:lnTo>
                      <a:lnTo>
                        <a:pt x="34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2" name="Freeform 89"/>
                <p:cNvSpPr>
                  <a:spLocks/>
                </p:cNvSpPr>
                <p:nvPr/>
              </p:nvSpPr>
              <p:spPr bwMode="auto">
                <a:xfrm>
                  <a:off x="5115" y="1565"/>
                  <a:ext cx="33" cy="9"/>
                </a:xfrm>
                <a:custGeom>
                  <a:avLst/>
                  <a:gdLst>
                    <a:gd name="T0" fmla="*/ 19 w 360"/>
                    <a:gd name="T1" fmla="*/ 0 h 101"/>
                    <a:gd name="T2" fmla="*/ 0 w 360"/>
                    <a:gd name="T3" fmla="*/ 101 h 101"/>
                    <a:gd name="T4" fmla="*/ 360 w 360"/>
                    <a:gd name="T5" fmla="*/ 101 h 101"/>
                    <a:gd name="T6" fmla="*/ 19 w 360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101">
                      <a:moveTo>
                        <a:pt x="19" y="0"/>
                      </a:moveTo>
                      <a:lnTo>
                        <a:pt x="0" y="101"/>
                      </a:lnTo>
                      <a:lnTo>
                        <a:pt x="360" y="10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3" name="Freeform 90"/>
                <p:cNvSpPr>
                  <a:spLocks/>
                </p:cNvSpPr>
                <p:nvPr/>
              </p:nvSpPr>
              <p:spPr bwMode="auto">
                <a:xfrm>
                  <a:off x="5115" y="1565"/>
                  <a:ext cx="33" cy="9"/>
                </a:xfrm>
                <a:custGeom>
                  <a:avLst/>
                  <a:gdLst>
                    <a:gd name="T0" fmla="*/ 19 w 360"/>
                    <a:gd name="T1" fmla="*/ 0 h 101"/>
                    <a:gd name="T2" fmla="*/ 0 w 360"/>
                    <a:gd name="T3" fmla="*/ 101 h 101"/>
                    <a:gd name="T4" fmla="*/ 360 w 360"/>
                    <a:gd name="T5" fmla="*/ 101 h 101"/>
                    <a:gd name="T6" fmla="*/ 19 w 360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101">
                      <a:moveTo>
                        <a:pt x="19" y="0"/>
                      </a:moveTo>
                      <a:lnTo>
                        <a:pt x="0" y="101"/>
                      </a:lnTo>
                      <a:lnTo>
                        <a:pt x="360" y="10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4" name="Freeform 91"/>
                <p:cNvSpPr>
                  <a:spLocks/>
                </p:cNvSpPr>
                <p:nvPr/>
              </p:nvSpPr>
              <p:spPr bwMode="auto">
                <a:xfrm>
                  <a:off x="5117" y="1565"/>
                  <a:ext cx="31" cy="9"/>
                </a:xfrm>
                <a:custGeom>
                  <a:avLst/>
                  <a:gdLst>
                    <a:gd name="T0" fmla="*/ 0 w 341"/>
                    <a:gd name="T1" fmla="*/ 0 h 101"/>
                    <a:gd name="T2" fmla="*/ 278 w 341"/>
                    <a:gd name="T3" fmla="*/ 0 h 101"/>
                    <a:gd name="T4" fmla="*/ 341 w 341"/>
                    <a:gd name="T5" fmla="*/ 101 h 101"/>
                    <a:gd name="T6" fmla="*/ 0 w 341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1" h="101">
                      <a:moveTo>
                        <a:pt x="0" y="0"/>
                      </a:moveTo>
                      <a:lnTo>
                        <a:pt x="278" y="0"/>
                      </a:lnTo>
                      <a:lnTo>
                        <a:pt x="341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5" name="Freeform 92"/>
                <p:cNvSpPr>
                  <a:spLocks/>
                </p:cNvSpPr>
                <p:nvPr/>
              </p:nvSpPr>
              <p:spPr bwMode="auto">
                <a:xfrm>
                  <a:off x="5117" y="1565"/>
                  <a:ext cx="31" cy="9"/>
                </a:xfrm>
                <a:custGeom>
                  <a:avLst/>
                  <a:gdLst>
                    <a:gd name="T0" fmla="*/ 0 w 341"/>
                    <a:gd name="T1" fmla="*/ 0 h 101"/>
                    <a:gd name="T2" fmla="*/ 278 w 341"/>
                    <a:gd name="T3" fmla="*/ 0 h 101"/>
                    <a:gd name="T4" fmla="*/ 341 w 341"/>
                    <a:gd name="T5" fmla="*/ 101 h 101"/>
                    <a:gd name="T6" fmla="*/ 0 w 341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1" h="101">
                      <a:moveTo>
                        <a:pt x="0" y="0"/>
                      </a:moveTo>
                      <a:lnTo>
                        <a:pt x="278" y="0"/>
                      </a:lnTo>
                      <a:lnTo>
                        <a:pt x="341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6" name="Freeform 93"/>
                <p:cNvSpPr>
                  <a:spLocks/>
                </p:cNvSpPr>
                <p:nvPr/>
              </p:nvSpPr>
              <p:spPr bwMode="auto">
                <a:xfrm>
                  <a:off x="5155" y="1565"/>
                  <a:ext cx="42" cy="9"/>
                </a:xfrm>
                <a:custGeom>
                  <a:avLst/>
                  <a:gdLst>
                    <a:gd name="T0" fmla="*/ 63 w 472"/>
                    <a:gd name="T1" fmla="*/ 0 h 101"/>
                    <a:gd name="T2" fmla="*/ 0 w 472"/>
                    <a:gd name="T3" fmla="*/ 101 h 101"/>
                    <a:gd name="T4" fmla="*/ 472 w 472"/>
                    <a:gd name="T5" fmla="*/ 101 h 101"/>
                    <a:gd name="T6" fmla="*/ 63 w 472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2" h="101">
                      <a:moveTo>
                        <a:pt x="63" y="0"/>
                      </a:moveTo>
                      <a:lnTo>
                        <a:pt x="0" y="101"/>
                      </a:lnTo>
                      <a:lnTo>
                        <a:pt x="472" y="101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7" name="Freeform 94"/>
                <p:cNvSpPr>
                  <a:spLocks/>
                </p:cNvSpPr>
                <p:nvPr/>
              </p:nvSpPr>
              <p:spPr bwMode="auto">
                <a:xfrm>
                  <a:off x="5155" y="1565"/>
                  <a:ext cx="42" cy="9"/>
                </a:xfrm>
                <a:custGeom>
                  <a:avLst/>
                  <a:gdLst>
                    <a:gd name="T0" fmla="*/ 63 w 472"/>
                    <a:gd name="T1" fmla="*/ 0 h 101"/>
                    <a:gd name="T2" fmla="*/ 0 w 472"/>
                    <a:gd name="T3" fmla="*/ 101 h 101"/>
                    <a:gd name="T4" fmla="*/ 472 w 472"/>
                    <a:gd name="T5" fmla="*/ 101 h 101"/>
                    <a:gd name="T6" fmla="*/ 63 w 472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2" h="101">
                      <a:moveTo>
                        <a:pt x="63" y="0"/>
                      </a:moveTo>
                      <a:lnTo>
                        <a:pt x="0" y="101"/>
                      </a:lnTo>
                      <a:lnTo>
                        <a:pt x="472" y="101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8" name="Freeform 95"/>
                <p:cNvSpPr>
                  <a:spLocks/>
                </p:cNvSpPr>
                <p:nvPr/>
              </p:nvSpPr>
              <p:spPr bwMode="auto">
                <a:xfrm>
                  <a:off x="5160" y="1565"/>
                  <a:ext cx="37" cy="9"/>
                </a:xfrm>
                <a:custGeom>
                  <a:avLst/>
                  <a:gdLst>
                    <a:gd name="T0" fmla="*/ 0 w 409"/>
                    <a:gd name="T1" fmla="*/ 0 h 101"/>
                    <a:gd name="T2" fmla="*/ 365 w 409"/>
                    <a:gd name="T3" fmla="*/ 0 h 101"/>
                    <a:gd name="T4" fmla="*/ 409 w 409"/>
                    <a:gd name="T5" fmla="*/ 101 h 101"/>
                    <a:gd name="T6" fmla="*/ 0 w 409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9" h="101">
                      <a:moveTo>
                        <a:pt x="0" y="0"/>
                      </a:moveTo>
                      <a:lnTo>
                        <a:pt x="365" y="0"/>
                      </a:lnTo>
                      <a:lnTo>
                        <a:pt x="409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9" name="Freeform 96"/>
                <p:cNvSpPr>
                  <a:spLocks/>
                </p:cNvSpPr>
                <p:nvPr/>
              </p:nvSpPr>
              <p:spPr bwMode="auto">
                <a:xfrm>
                  <a:off x="5160" y="1565"/>
                  <a:ext cx="37" cy="9"/>
                </a:xfrm>
                <a:custGeom>
                  <a:avLst/>
                  <a:gdLst>
                    <a:gd name="T0" fmla="*/ 0 w 409"/>
                    <a:gd name="T1" fmla="*/ 0 h 101"/>
                    <a:gd name="T2" fmla="*/ 365 w 409"/>
                    <a:gd name="T3" fmla="*/ 0 h 101"/>
                    <a:gd name="T4" fmla="*/ 409 w 409"/>
                    <a:gd name="T5" fmla="*/ 101 h 101"/>
                    <a:gd name="T6" fmla="*/ 0 w 409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9" h="101">
                      <a:moveTo>
                        <a:pt x="0" y="0"/>
                      </a:moveTo>
                      <a:lnTo>
                        <a:pt x="365" y="0"/>
                      </a:lnTo>
                      <a:lnTo>
                        <a:pt x="409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Freeform 97"/>
                <p:cNvSpPr>
                  <a:spLocks/>
                </p:cNvSpPr>
                <p:nvPr/>
              </p:nvSpPr>
              <p:spPr bwMode="auto">
                <a:xfrm>
                  <a:off x="5115" y="1574"/>
                  <a:ext cx="34" cy="1"/>
                </a:xfrm>
                <a:custGeom>
                  <a:avLst/>
                  <a:gdLst>
                    <a:gd name="T0" fmla="*/ 1 w 369"/>
                    <a:gd name="T1" fmla="*/ 0 h 5"/>
                    <a:gd name="T2" fmla="*/ 0 w 369"/>
                    <a:gd name="T3" fmla="*/ 5 h 5"/>
                    <a:gd name="T4" fmla="*/ 369 w 369"/>
                    <a:gd name="T5" fmla="*/ 5 h 5"/>
                    <a:gd name="T6" fmla="*/ 1 w 36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9" h="5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369" y="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1" name="Freeform 98"/>
                <p:cNvSpPr>
                  <a:spLocks/>
                </p:cNvSpPr>
                <p:nvPr/>
              </p:nvSpPr>
              <p:spPr bwMode="auto">
                <a:xfrm>
                  <a:off x="5115" y="1574"/>
                  <a:ext cx="34" cy="1"/>
                </a:xfrm>
                <a:custGeom>
                  <a:avLst/>
                  <a:gdLst>
                    <a:gd name="T0" fmla="*/ 1 w 369"/>
                    <a:gd name="T1" fmla="*/ 0 h 5"/>
                    <a:gd name="T2" fmla="*/ 0 w 369"/>
                    <a:gd name="T3" fmla="*/ 5 h 5"/>
                    <a:gd name="T4" fmla="*/ 369 w 369"/>
                    <a:gd name="T5" fmla="*/ 5 h 5"/>
                    <a:gd name="T6" fmla="*/ 1 w 36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9" h="5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369" y="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Freeform 99"/>
                <p:cNvSpPr>
                  <a:spLocks/>
                </p:cNvSpPr>
                <p:nvPr/>
              </p:nvSpPr>
              <p:spPr bwMode="auto">
                <a:xfrm>
                  <a:off x="5115" y="1574"/>
                  <a:ext cx="34" cy="1"/>
                </a:xfrm>
                <a:custGeom>
                  <a:avLst/>
                  <a:gdLst>
                    <a:gd name="T0" fmla="*/ 0 w 368"/>
                    <a:gd name="T1" fmla="*/ 0 h 5"/>
                    <a:gd name="T2" fmla="*/ 360 w 368"/>
                    <a:gd name="T3" fmla="*/ 0 h 5"/>
                    <a:gd name="T4" fmla="*/ 368 w 368"/>
                    <a:gd name="T5" fmla="*/ 5 h 5"/>
                    <a:gd name="T6" fmla="*/ 0 w 36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8" h="5">
                      <a:moveTo>
                        <a:pt x="0" y="0"/>
                      </a:moveTo>
                      <a:lnTo>
                        <a:pt x="360" y="0"/>
                      </a:lnTo>
                      <a:lnTo>
                        <a:pt x="368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Freeform 100"/>
                <p:cNvSpPr>
                  <a:spLocks/>
                </p:cNvSpPr>
                <p:nvPr/>
              </p:nvSpPr>
              <p:spPr bwMode="auto">
                <a:xfrm>
                  <a:off x="5115" y="1574"/>
                  <a:ext cx="34" cy="1"/>
                </a:xfrm>
                <a:custGeom>
                  <a:avLst/>
                  <a:gdLst>
                    <a:gd name="T0" fmla="*/ 0 w 368"/>
                    <a:gd name="T1" fmla="*/ 0 h 5"/>
                    <a:gd name="T2" fmla="*/ 360 w 368"/>
                    <a:gd name="T3" fmla="*/ 0 h 5"/>
                    <a:gd name="T4" fmla="*/ 368 w 368"/>
                    <a:gd name="T5" fmla="*/ 5 h 5"/>
                    <a:gd name="T6" fmla="*/ 0 w 36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8" h="5">
                      <a:moveTo>
                        <a:pt x="0" y="0"/>
                      </a:moveTo>
                      <a:lnTo>
                        <a:pt x="360" y="0"/>
                      </a:lnTo>
                      <a:lnTo>
                        <a:pt x="368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Freeform 101"/>
                <p:cNvSpPr>
                  <a:spLocks/>
                </p:cNvSpPr>
                <p:nvPr/>
              </p:nvSpPr>
              <p:spPr bwMode="auto">
                <a:xfrm>
                  <a:off x="5154" y="1574"/>
                  <a:ext cx="44" cy="1"/>
                </a:xfrm>
                <a:custGeom>
                  <a:avLst/>
                  <a:gdLst>
                    <a:gd name="T0" fmla="*/ 2 w 475"/>
                    <a:gd name="T1" fmla="*/ 0 h 5"/>
                    <a:gd name="T2" fmla="*/ 0 w 475"/>
                    <a:gd name="T3" fmla="*/ 5 h 5"/>
                    <a:gd name="T4" fmla="*/ 475 w 475"/>
                    <a:gd name="T5" fmla="*/ 5 h 5"/>
                    <a:gd name="T6" fmla="*/ 2 w 47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5" h="5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475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5" name="Freeform 102"/>
                <p:cNvSpPr>
                  <a:spLocks/>
                </p:cNvSpPr>
                <p:nvPr/>
              </p:nvSpPr>
              <p:spPr bwMode="auto">
                <a:xfrm>
                  <a:off x="5154" y="1574"/>
                  <a:ext cx="44" cy="1"/>
                </a:xfrm>
                <a:custGeom>
                  <a:avLst/>
                  <a:gdLst>
                    <a:gd name="T0" fmla="*/ 2 w 475"/>
                    <a:gd name="T1" fmla="*/ 0 h 5"/>
                    <a:gd name="T2" fmla="*/ 0 w 475"/>
                    <a:gd name="T3" fmla="*/ 5 h 5"/>
                    <a:gd name="T4" fmla="*/ 475 w 475"/>
                    <a:gd name="T5" fmla="*/ 5 h 5"/>
                    <a:gd name="T6" fmla="*/ 2 w 47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5" h="5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475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6" name="Freeform 103"/>
                <p:cNvSpPr>
                  <a:spLocks/>
                </p:cNvSpPr>
                <p:nvPr/>
              </p:nvSpPr>
              <p:spPr bwMode="auto">
                <a:xfrm>
                  <a:off x="5155" y="1574"/>
                  <a:ext cx="43" cy="1"/>
                </a:xfrm>
                <a:custGeom>
                  <a:avLst/>
                  <a:gdLst>
                    <a:gd name="T0" fmla="*/ 0 w 473"/>
                    <a:gd name="T1" fmla="*/ 0 h 5"/>
                    <a:gd name="T2" fmla="*/ 472 w 473"/>
                    <a:gd name="T3" fmla="*/ 0 h 5"/>
                    <a:gd name="T4" fmla="*/ 473 w 473"/>
                    <a:gd name="T5" fmla="*/ 5 h 5"/>
                    <a:gd name="T6" fmla="*/ 0 w 47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5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7" name="Freeform 104"/>
                <p:cNvSpPr>
                  <a:spLocks/>
                </p:cNvSpPr>
                <p:nvPr/>
              </p:nvSpPr>
              <p:spPr bwMode="auto">
                <a:xfrm>
                  <a:off x="5155" y="1574"/>
                  <a:ext cx="43" cy="1"/>
                </a:xfrm>
                <a:custGeom>
                  <a:avLst/>
                  <a:gdLst>
                    <a:gd name="T0" fmla="*/ 0 w 473"/>
                    <a:gd name="T1" fmla="*/ 0 h 5"/>
                    <a:gd name="T2" fmla="*/ 472 w 473"/>
                    <a:gd name="T3" fmla="*/ 0 h 5"/>
                    <a:gd name="T4" fmla="*/ 473 w 473"/>
                    <a:gd name="T5" fmla="*/ 5 h 5"/>
                    <a:gd name="T6" fmla="*/ 0 w 47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5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8" name="Freeform 105"/>
                <p:cNvSpPr>
                  <a:spLocks/>
                </p:cNvSpPr>
                <p:nvPr/>
              </p:nvSpPr>
              <p:spPr bwMode="auto">
                <a:xfrm>
                  <a:off x="5115" y="1575"/>
                  <a:ext cx="38" cy="2"/>
                </a:xfrm>
                <a:custGeom>
                  <a:avLst/>
                  <a:gdLst>
                    <a:gd name="T0" fmla="*/ 5 w 422"/>
                    <a:gd name="T1" fmla="*/ 0 h 24"/>
                    <a:gd name="T2" fmla="*/ 0 w 422"/>
                    <a:gd name="T3" fmla="*/ 24 h 24"/>
                    <a:gd name="T4" fmla="*/ 422 w 422"/>
                    <a:gd name="T5" fmla="*/ 24 h 24"/>
                    <a:gd name="T6" fmla="*/ 5 w 422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2" h="24">
                      <a:moveTo>
                        <a:pt x="5" y="0"/>
                      </a:moveTo>
                      <a:lnTo>
                        <a:pt x="0" y="24"/>
                      </a:lnTo>
                      <a:lnTo>
                        <a:pt x="422" y="2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9" name="Freeform 106"/>
                <p:cNvSpPr>
                  <a:spLocks/>
                </p:cNvSpPr>
                <p:nvPr/>
              </p:nvSpPr>
              <p:spPr bwMode="auto">
                <a:xfrm>
                  <a:off x="5115" y="1575"/>
                  <a:ext cx="38" cy="2"/>
                </a:xfrm>
                <a:custGeom>
                  <a:avLst/>
                  <a:gdLst>
                    <a:gd name="T0" fmla="*/ 5 w 422"/>
                    <a:gd name="T1" fmla="*/ 0 h 24"/>
                    <a:gd name="T2" fmla="*/ 0 w 422"/>
                    <a:gd name="T3" fmla="*/ 24 h 24"/>
                    <a:gd name="T4" fmla="*/ 422 w 422"/>
                    <a:gd name="T5" fmla="*/ 24 h 24"/>
                    <a:gd name="T6" fmla="*/ 5 w 422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2" h="24">
                      <a:moveTo>
                        <a:pt x="5" y="0"/>
                      </a:moveTo>
                      <a:lnTo>
                        <a:pt x="0" y="24"/>
                      </a:lnTo>
                      <a:lnTo>
                        <a:pt x="422" y="2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0" name="Freeform 107"/>
                <p:cNvSpPr>
                  <a:spLocks/>
                </p:cNvSpPr>
                <p:nvPr/>
              </p:nvSpPr>
              <p:spPr bwMode="auto">
                <a:xfrm>
                  <a:off x="5115" y="1575"/>
                  <a:ext cx="38" cy="2"/>
                </a:xfrm>
                <a:custGeom>
                  <a:avLst/>
                  <a:gdLst>
                    <a:gd name="T0" fmla="*/ 0 w 417"/>
                    <a:gd name="T1" fmla="*/ 0 h 24"/>
                    <a:gd name="T2" fmla="*/ 369 w 417"/>
                    <a:gd name="T3" fmla="*/ 0 h 24"/>
                    <a:gd name="T4" fmla="*/ 417 w 417"/>
                    <a:gd name="T5" fmla="*/ 24 h 24"/>
                    <a:gd name="T6" fmla="*/ 0 w 417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7" h="24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417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1" name="Freeform 108"/>
                <p:cNvSpPr>
                  <a:spLocks/>
                </p:cNvSpPr>
                <p:nvPr/>
              </p:nvSpPr>
              <p:spPr bwMode="auto">
                <a:xfrm>
                  <a:off x="5115" y="1575"/>
                  <a:ext cx="38" cy="2"/>
                </a:xfrm>
                <a:custGeom>
                  <a:avLst/>
                  <a:gdLst>
                    <a:gd name="T0" fmla="*/ 0 w 417"/>
                    <a:gd name="T1" fmla="*/ 0 h 24"/>
                    <a:gd name="T2" fmla="*/ 369 w 417"/>
                    <a:gd name="T3" fmla="*/ 0 h 24"/>
                    <a:gd name="T4" fmla="*/ 417 w 417"/>
                    <a:gd name="T5" fmla="*/ 24 h 24"/>
                    <a:gd name="T6" fmla="*/ 0 w 417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7" h="24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417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2" name="Freeform 109"/>
                <p:cNvSpPr>
                  <a:spLocks/>
                </p:cNvSpPr>
                <p:nvPr/>
              </p:nvSpPr>
              <p:spPr bwMode="auto">
                <a:xfrm>
                  <a:off x="5153" y="1575"/>
                  <a:ext cx="45" cy="2"/>
                </a:xfrm>
                <a:custGeom>
                  <a:avLst/>
                  <a:gdLst>
                    <a:gd name="T0" fmla="*/ 16 w 495"/>
                    <a:gd name="T1" fmla="*/ 0 h 24"/>
                    <a:gd name="T2" fmla="*/ 0 w 495"/>
                    <a:gd name="T3" fmla="*/ 24 h 24"/>
                    <a:gd name="T4" fmla="*/ 495 w 495"/>
                    <a:gd name="T5" fmla="*/ 24 h 24"/>
                    <a:gd name="T6" fmla="*/ 16 w 495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5" h="24">
                      <a:moveTo>
                        <a:pt x="16" y="0"/>
                      </a:moveTo>
                      <a:lnTo>
                        <a:pt x="0" y="24"/>
                      </a:lnTo>
                      <a:lnTo>
                        <a:pt x="495" y="2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3" name="Freeform 110"/>
                <p:cNvSpPr>
                  <a:spLocks/>
                </p:cNvSpPr>
                <p:nvPr/>
              </p:nvSpPr>
              <p:spPr bwMode="auto">
                <a:xfrm>
                  <a:off x="5153" y="1575"/>
                  <a:ext cx="45" cy="2"/>
                </a:xfrm>
                <a:custGeom>
                  <a:avLst/>
                  <a:gdLst>
                    <a:gd name="T0" fmla="*/ 16 w 495"/>
                    <a:gd name="T1" fmla="*/ 0 h 24"/>
                    <a:gd name="T2" fmla="*/ 0 w 495"/>
                    <a:gd name="T3" fmla="*/ 24 h 24"/>
                    <a:gd name="T4" fmla="*/ 495 w 495"/>
                    <a:gd name="T5" fmla="*/ 24 h 24"/>
                    <a:gd name="T6" fmla="*/ 16 w 495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5" h="24">
                      <a:moveTo>
                        <a:pt x="16" y="0"/>
                      </a:moveTo>
                      <a:lnTo>
                        <a:pt x="0" y="24"/>
                      </a:lnTo>
                      <a:lnTo>
                        <a:pt x="495" y="2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4" name="Freeform 111"/>
                <p:cNvSpPr>
                  <a:spLocks/>
                </p:cNvSpPr>
                <p:nvPr/>
              </p:nvSpPr>
              <p:spPr bwMode="auto">
                <a:xfrm>
                  <a:off x="5154" y="1575"/>
                  <a:ext cx="44" cy="2"/>
                </a:xfrm>
                <a:custGeom>
                  <a:avLst/>
                  <a:gdLst>
                    <a:gd name="T0" fmla="*/ 0 w 479"/>
                    <a:gd name="T1" fmla="*/ 0 h 24"/>
                    <a:gd name="T2" fmla="*/ 475 w 479"/>
                    <a:gd name="T3" fmla="*/ 0 h 24"/>
                    <a:gd name="T4" fmla="*/ 479 w 479"/>
                    <a:gd name="T5" fmla="*/ 24 h 24"/>
                    <a:gd name="T6" fmla="*/ 0 w 479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9" h="24">
                      <a:moveTo>
                        <a:pt x="0" y="0"/>
                      </a:moveTo>
                      <a:lnTo>
                        <a:pt x="475" y="0"/>
                      </a:lnTo>
                      <a:lnTo>
                        <a:pt x="479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5" name="Freeform 112"/>
                <p:cNvSpPr>
                  <a:spLocks/>
                </p:cNvSpPr>
                <p:nvPr/>
              </p:nvSpPr>
              <p:spPr bwMode="auto">
                <a:xfrm>
                  <a:off x="5154" y="1575"/>
                  <a:ext cx="44" cy="2"/>
                </a:xfrm>
                <a:custGeom>
                  <a:avLst/>
                  <a:gdLst>
                    <a:gd name="T0" fmla="*/ 0 w 479"/>
                    <a:gd name="T1" fmla="*/ 0 h 24"/>
                    <a:gd name="T2" fmla="*/ 475 w 479"/>
                    <a:gd name="T3" fmla="*/ 0 h 24"/>
                    <a:gd name="T4" fmla="*/ 479 w 479"/>
                    <a:gd name="T5" fmla="*/ 24 h 24"/>
                    <a:gd name="T6" fmla="*/ 0 w 479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9" h="24">
                      <a:moveTo>
                        <a:pt x="0" y="0"/>
                      </a:moveTo>
                      <a:lnTo>
                        <a:pt x="475" y="0"/>
                      </a:lnTo>
                      <a:lnTo>
                        <a:pt x="479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6" name="Freeform 113"/>
                <p:cNvSpPr>
                  <a:spLocks/>
                </p:cNvSpPr>
                <p:nvPr/>
              </p:nvSpPr>
              <p:spPr bwMode="auto">
                <a:xfrm>
                  <a:off x="5113" y="1577"/>
                  <a:ext cx="86" cy="5"/>
                </a:xfrm>
                <a:custGeom>
                  <a:avLst/>
                  <a:gdLst>
                    <a:gd name="T0" fmla="*/ 12 w 938"/>
                    <a:gd name="T1" fmla="*/ 0 h 61"/>
                    <a:gd name="T2" fmla="*/ 0 w 938"/>
                    <a:gd name="T3" fmla="*/ 61 h 61"/>
                    <a:gd name="T4" fmla="*/ 938 w 938"/>
                    <a:gd name="T5" fmla="*/ 61 h 61"/>
                    <a:gd name="T6" fmla="*/ 12 w 938"/>
                    <a:gd name="T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8" h="61">
                      <a:moveTo>
                        <a:pt x="12" y="0"/>
                      </a:moveTo>
                      <a:lnTo>
                        <a:pt x="0" y="61"/>
                      </a:lnTo>
                      <a:lnTo>
                        <a:pt x="938" y="6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7" name="Freeform 114"/>
                <p:cNvSpPr>
                  <a:spLocks/>
                </p:cNvSpPr>
                <p:nvPr/>
              </p:nvSpPr>
              <p:spPr bwMode="auto">
                <a:xfrm>
                  <a:off x="5113" y="1577"/>
                  <a:ext cx="86" cy="5"/>
                </a:xfrm>
                <a:custGeom>
                  <a:avLst/>
                  <a:gdLst>
                    <a:gd name="T0" fmla="*/ 12 w 938"/>
                    <a:gd name="T1" fmla="*/ 0 h 61"/>
                    <a:gd name="T2" fmla="*/ 0 w 938"/>
                    <a:gd name="T3" fmla="*/ 61 h 61"/>
                    <a:gd name="T4" fmla="*/ 938 w 938"/>
                    <a:gd name="T5" fmla="*/ 61 h 61"/>
                    <a:gd name="T6" fmla="*/ 12 w 938"/>
                    <a:gd name="T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8" h="61">
                      <a:moveTo>
                        <a:pt x="12" y="0"/>
                      </a:moveTo>
                      <a:lnTo>
                        <a:pt x="0" y="61"/>
                      </a:lnTo>
                      <a:lnTo>
                        <a:pt x="938" y="6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8" name="Freeform 115"/>
                <p:cNvSpPr>
                  <a:spLocks/>
                </p:cNvSpPr>
                <p:nvPr/>
              </p:nvSpPr>
              <p:spPr bwMode="auto">
                <a:xfrm>
                  <a:off x="5115" y="1577"/>
                  <a:ext cx="84" cy="5"/>
                </a:xfrm>
                <a:custGeom>
                  <a:avLst/>
                  <a:gdLst>
                    <a:gd name="T0" fmla="*/ 0 w 926"/>
                    <a:gd name="T1" fmla="*/ 0 h 61"/>
                    <a:gd name="T2" fmla="*/ 917 w 926"/>
                    <a:gd name="T3" fmla="*/ 0 h 61"/>
                    <a:gd name="T4" fmla="*/ 926 w 926"/>
                    <a:gd name="T5" fmla="*/ 61 h 61"/>
                    <a:gd name="T6" fmla="*/ 0 w 926"/>
                    <a:gd name="T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6" h="61">
                      <a:moveTo>
                        <a:pt x="0" y="0"/>
                      </a:moveTo>
                      <a:lnTo>
                        <a:pt x="917" y="0"/>
                      </a:lnTo>
                      <a:lnTo>
                        <a:pt x="926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9" name="Freeform 116"/>
                <p:cNvSpPr>
                  <a:spLocks/>
                </p:cNvSpPr>
                <p:nvPr/>
              </p:nvSpPr>
              <p:spPr bwMode="auto">
                <a:xfrm>
                  <a:off x="5115" y="1577"/>
                  <a:ext cx="84" cy="5"/>
                </a:xfrm>
                <a:custGeom>
                  <a:avLst/>
                  <a:gdLst>
                    <a:gd name="T0" fmla="*/ 0 w 926"/>
                    <a:gd name="T1" fmla="*/ 0 h 61"/>
                    <a:gd name="T2" fmla="*/ 917 w 926"/>
                    <a:gd name="T3" fmla="*/ 0 h 61"/>
                    <a:gd name="T4" fmla="*/ 926 w 926"/>
                    <a:gd name="T5" fmla="*/ 61 h 61"/>
                    <a:gd name="T6" fmla="*/ 0 w 926"/>
                    <a:gd name="T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6" h="61">
                      <a:moveTo>
                        <a:pt x="0" y="0"/>
                      </a:moveTo>
                      <a:lnTo>
                        <a:pt x="917" y="0"/>
                      </a:lnTo>
                      <a:lnTo>
                        <a:pt x="926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0" name="Freeform 117"/>
                <p:cNvSpPr>
                  <a:spLocks/>
                </p:cNvSpPr>
                <p:nvPr/>
              </p:nvSpPr>
              <p:spPr bwMode="auto">
                <a:xfrm>
                  <a:off x="5112" y="1582"/>
                  <a:ext cx="89" cy="18"/>
                </a:xfrm>
                <a:custGeom>
                  <a:avLst/>
                  <a:gdLst>
                    <a:gd name="T0" fmla="*/ 20 w 986"/>
                    <a:gd name="T1" fmla="*/ 0 h 197"/>
                    <a:gd name="T2" fmla="*/ 0 w 986"/>
                    <a:gd name="T3" fmla="*/ 197 h 197"/>
                    <a:gd name="T4" fmla="*/ 986 w 986"/>
                    <a:gd name="T5" fmla="*/ 197 h 197"/>
                    <a:gd name="T6" fmla="*/ 20 w 986"/>
                    <a:gd name="T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6" h="197">
                      <a:moveTo>
                        <a:pt x="20" y="0"/>
                      </a:moveTo>
                      <a:lnTo>
                        <a:pt x="0" y="197"/>
                      </a:lnTo>
                      <a:lnTo>
                        <a:pt x="986" y="19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1" name="Freeform 118"/>
                <p:cNvSpPr>
                  <a:spLocks/>
                </p:cNvSpPr>
                <p:nvPr/>
              </p:nvSpPr>
              <p:spPr bwMode="auto">
                <a:xfrm>
                  <a:off x="5112" y="1582"/>
                  <a:ext cx="89" cy="18"/>
                </a:xfrm>
                <a:custGeom>
                  <a:avLst/>
                  <a:gdLst>
                    <a:gd name="T0" fmla="*/ 20 w 986"/>
                    <a:gd name="T1" fmla="*/ 0 h 197"/>
                    <a:gd name="T2" fmla="*/ 0 w 986"/>
                    <a:gd name="T3" fmla="*/ 197 h 197"/>
                    <a:gd name="T4" fmla="*/ 986 w 986"/>
                    <a:gd name="T5" fmla="*/ 197 h 197"/>
                    <a:gd name="T6" fmla="*/ 20 w 986"/>
                    <a:gd name="T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6" h="197">
                      <a:moveTo>
                        <a:pt x="20" y="0"/>
                      </a:moveTo>
                      <a:lnTo>
                        <a:pt x="0" y="197"/>
                      </a:lnTo>
                      <a:lnTo>
                        <a:pt x="986" y="19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2" name="Freeform 119"/>
                <p:cNvSpPr>
                  <a:spLocks/>
                </p:cNvSpPr>
                <p:nvPr/>
              </p:nvSpPr>
              <p:spPr bwMode="auto">
                <a:xfrm>
                  <a:off x="5113" y="1582"/>
                  <a:ext cx="88" cy="18"/>
                </a:xfrm>
                <a:custGeom>
                  <a:avLst/>
                  <a:gdLst>
                    <a:gd name="T0" fmla="*/ 0 w 966"/>
                    <a:gd name="T1" fmla="*/ 0 h 197"/>
                    <a:gd name="T2" fmla="*/ 938 w 966"/>
                    <a:gd name="T3" fmla="*/ 0 h 197"/>
                    <a:gd name="T4" fmla="*/ 966 w 966"/>
                    <a:gd name="T5" fmla="*/ 197 h 197"/>
                    <a:gd name="T6" fmla="*/ 0 w 966"/>
                    <a:gd name="T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6" h="197">
                      <a:moveTo>
                        <a:pt x="0" y="0"/>
                      </a:moveTo>
                      <a:lnTo>
                        <a:pt x="938" y="0"/>
                      </a:lnTo>
                      <a:lnTo>
                        <a:pt x="966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3" name="Freeform 120"/>
                <p:cNvSpPr>
                  <a:spLocks/>
                </p:cNvSpPr>
                <p:nvPr/>
              </p:nvSpPr>
              <p:spPr bwMode="auto">
                <a:xfrm>
                  <a:off x="5113" y="1582"/>
                  <a:ext cx="88" cy="18"/>
                </a:xfrm>
                <a:custGeom>
                  <a:avLst/>
                  <a:gdLst>
                    <a:gd name="T0" fmla="*/ 0 w 966"/>
                    <a:gd name="T1" fmla="*/ 0 h 197"/>
                    <a:gd name="T2" fmla="*/ 938 w 966"/>
                    <a:gd name="T3" fmla="*/ 0 h 197"/>
                    <a:gd name="T4" fmla="*/ 966 w 966"/>
                    <a:gd name="T5" fmla="*/ 197 h 197"/>
                    <a:gd name="T6" fmla="*/ 0 w 966"/>
                    <a:gd name="T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6" h="197">
                      <a:moveTo>
                        <a:pt x="0" y="0"/>
                      </a:moveTo>
                      <a:lnTo>
                        <a:pt x="938" y="0"/>
                      </a:lnTo>
                      <a:lnTo>
                        <a:pt x="966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4" name="Freeform 121"/>
                <p:cNvSpPr>
                  <a:spLocks/>
                </p:cNvSpPr>
                <p:nvPr/>
              </p:nvSpPr>
              <p:spPr bwMode="auto">
                <a:xfrm>
                  <a:off x="5110" y="1600"/>
                  <a:ext cx="90" cy="15"/>
                </a:xfrm>
                <a:custGeom>
                  <a:avLst/>
                  <a:gdLst>
                    <a:gd name="T0" fmla="*/ 16 w 991"/>
                    <a:gd name="T1" fmla="*/ 0 h 158"/>
                    <a:gd name="T2" fmla="*/ 0 w 991"/>
                    <a:gd name="T3" fmla="*/ 158 h 158"/>
                    <a:gd name="T4" fmla="*/ 991 w 991"/>
                    <a:gd name="T5" fmla="*/ 158 h 158"/>
                    <a:gd name="T6" fmla="*/ 16 w 991"/>
                    <a:gd name="T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1" h="158">
                      <a:moveTo>
                        <a:pt x="16" y="0"/>
                      </a:moveTo>
                      <a:lnTo>
                        <a:pt x="0" y="158"/>
                      </a:lnTo>
                      <a:lnTo>
                        <a:pt x="991" y="15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5" name="Freeform 122"/>
                <p:cNvSpPr>
                  <a:spLocks/>
                </p:cNvSpPr>
                <p:nvPr/>
              </p:nvSpPr>
              <p:spPr bwMode="auto">
                <a:xfrm>
                  <a:off x="5110" y="1600"/>
                  <a:ext cx="90" cy="15"/>
                </a:xfrm>
                <a:custGeom>
                  <a:avLst/>
                  <a:gdLst>
                    <a:gd name="T0" fmla="*/ 16 w 991"/>
                    <a:gd name="T1" fmla="*/ 0 h 158"/>
                    <a:gd name="T2" fmla="*/ 0 w 991"/>
                    <a:gd name="T3" fmla="*/ 158 h 158"/>
                    <a:gd name="T4" fmla="*/ 991 w 991"/>
                    <a:gd name="T5" fmla="*/ 158 h 158"/>
                    <a:gd name="T6" fmla="*/ 16 w 991"/>
                    <a:gd name="T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1" h="158">
                      <a:moveTo>
                        <a:pt x="16" y="0"/>
                      </a:moveTo>
                      <a:lnTo>
                        <a:pt x="0" y="158"/>
                      </a:lnTo>
                      <a:lnTo>
                        <a:pt x="991" y="15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6" name="Freeform 123"/>
                <p:cNvSpPr>
                  <a:spLocks/>
                </p:cNvSpPr>
                <p:nvPr/>
              </p:nvSpPr>
              <p:spPr bwMode="auto">
                <a:xfrm>
                  <a:off x="5112" y="1600"/>
                  <a:ext cx="89" cy="15"/>
                </a:xfrm>
                <a:custGeom>
                  <a:avLst/>
                  <a:gdLst>
                    <a:gd name="T0" fmla="*/ 0 w 986"/>
                    <a:gd name="T1" fmla="*/ 0 h 158"/>
                    <a:gd name="T2" fmla="*/ 986 w 986"/>
                    <a:gd name="T3" fmla="*/ 0 h 158"/>
                    <a:gd name="T4" fmla="*/ 975 w 986"/>
                    <a:gd name="T5" fmla="*/ 158 h 158"/>
                    <a:gd name="T6" fmla="*/ 0 w 986"/>
                    <a:gd name="T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6" h="158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75" y="1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7" name="Freeform 124"/>
                <p:cNvSpPr>
                  <a:spLocks/>
                </p:cNvSpPr>
                <p:nvPr/>
              </p:nvSpPr>
              <p:spPr bwMode="auto">
                <a:xfrm>
                  <a:off x="5112" y="1600"/>
                  <a:ext cx="89" cy="15"/>
                </a:xfrm>
                <a:custGeom>
                  <a:avLst/>
                  <a:gdLst>
                    <a:gd name="T0" fmla="*/ 0 w 986"/>
                    <a:gd name="T1" fmla="*/ 0 h 158"/>
                    <a:gd name="T2" fmla="*/ 986 w 986"/>
                    <a:gd name="T3" fmla="*/ 0 h 158"/>
                    <a:gd name="T4" fmla="*/ 975 w 986"/>
                    <a:gd name="T5" fmla="*/ 158 h 158"/>
                    <a:gd name="T6" fmla="*/ 0 w 986"/>
                    <a:gd name="T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6" h="158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75" y="1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8" name="Freeform 125"/>
                <p:cNvSpPr>
                  <a:spLocks/>
                </p:cNvSpPr>
                <p:nvPr/>
              </p:nvSpPr>
              <p:spPr bwMode="auto">
                <a:xfrm>
                  <a:off x="5110" y="1615"/>
                  <a:ext cx="89" cy="13"/>
                </a:xfrm>
                <a:custGeom>
                  <a:avLst/>
                  <a:gdLst>
                    <a:gd name="T0" fmla="*/ 0 w 982"/>
                    <a:gd name="T1" fmla="*/ 0 h 149"/>
                    <a:gd name="T2" fmla="*/ 0 w 982"/>
                    <a:gd name="T3" fmla="*/ 149 h 149"/>
                    <a:gd name="T4" fmla="*/ 982 w 982"/>
                    <a:gd name="T5" fmla="*/ 149 h 149"/>
                    <a:gd name="T6" fmla="*/ 0 w 982"/>
                    <a:gd name="T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2" h="149">
                      <a:moveTo>
                        <a:pt x="0" y="0"/>
                      </a:moveTo>
                      <a:lnTo>
                        <a:pt x="0" y="149"/>
                      </a:lnTo>
                      <a:lnTo>
                        <a:pt x="982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9" name="Freeform 126"/>
                <p:cNvSpPr>
                  <a:spLocks/>
                </p:cNvSpPr>
                <p:nvPr/>
              </p:nvSpPr>
              <p:spPr bwMode="auto">
                <a:xfrm>
                  <a:off x="5110" y="1615"/>
                  <a:ext cx="89" cy="13"/>
                </a:xfrm>
                <a:custGeom>
                  <a:avLst/>
                  <a:gdLst>
                    <a:gd name="T0" fmla="*/ 0 w 982"/>
                    <a:gd name="T1" fmla="*/ 0 h 149"/>
                    <a:gd name="T2" fmla="*/ 0 w 982"/>
                    <a:gd name="T3" fmla="*/ 149 h 149"/>
                    <a:gd name="T4" fmla="*/ 982 w 982"/>
                    <a:gd name="T5" fmla="*/ 149 h 149"/>
                    <a:gd name="T6" fmla="*/ 0 w 982"/>
                    <a:gd name="T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2" h="149">
                      <a:moveTo>
                        <a:pt x="0" y="0"/>
                      </a:moveTo>
                      <a:lnTo>
                        <a:pt x="0" y="149"/>
                      </a:lnTo>
                      <a:lnTo>
                        <a:pt x="982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0" name="Freeform 127"/>
                <p:cNvSpPr>
                  <a:spLocks/>
                </p:cNvSpPr>
                <p:nvPr/>
              </p:nvSpPr>
              <p:spPr bwMode="auto">
                <a:xfrm>
                  <a:off x="5110" y="1615"/>
                  <a:ext cx="90" cy="13"/>
                </a:xfrm>
                <a:custGeom>
                  <a:avLst/>
                  <a:gdLst>
                    <a:gd name="T0" fmla="*/ 0 w 991"/>
                    <a:gd name="T1" fmla="*/ 0 h 149"/>
                    <a:gd name="T2" fmla="*/ 991 w 991"/>
                    <a:gd name="T3" fmla="*/ 0 h 149"/>
                    <a:gd name="T4" fmla="*/ 982 w 991"/>
                    <a:gd name="T5" fmla="*/ 149 h 149"/>
                    <a:gd name="T6" fmla="*/ 0 w 991"/>
                    <a:gd name="T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1" h="149">
                      <a:moveTo>
                        <a:pt x="0" y="0"/>
                      </a:moveTo>
                      <a:lnTo>
                        <a:pt x="991" y="0"/>
                      </a:lnTo>
                      <a:lnTo>
                        <a:pt x="982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1" name="Freeform 128"/>
                <p:cNvSpPr>
                  <a:spLocks/>
                </p:cNvSpPr>
                <p:nvPr/>
              </p:nvSpPr>
              <p:spPr bwMode="auto">
                <a:xfrm>
                  <a:off x="5110" y="1615"/>
                  <a:ext cx="90" cy="13"/>
                </a:xfrm>
                <a:custGeom>
                  <a:avLst/>
                  <a:gdLst>
                    <a:gd name="T0" fmla="*/ 0 w 991"/>
                    <a:gd name="T1" fmla="*/ 0 h 149"/>
                    <a:gd name="T2" fmla="*/ 991 w 991"/>
                    <a:gd name="T3" fmla="*/ 0 h 149"/>
                    <a:gd name="T4" fmla="*/ 982 w 991"/>
                    <a:gd name="T5" fmla="*/ 149 h 149"/>
                    <a:gd name="T6" fmla="*/ 0 w 991"/>
                    <a:gd name="T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1" h="149">
                      <a:moveTo>
                        <a:pt x="0" y="0"/>
                      </a:moveTo>
                      <a:lnTo>
                        <a:pt x="991" y="0"/>
                      </a:lnTo>
                      <a:lnTo>
                        <a:pt x="982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2" name="Freeform 129"/>
                <p:cNvSpPr>
                  <a:spLocks/>
                </p:cNvSpPr>
                <p:nvPr/>
              </p:nvSpPr>
              <p:spPr bwMode="auto">
                <a:xfrm>
                  <a:off x="5110" y="1628"/>
                  <a:ext cx="87" cy="15"/>
                </a:xfrm>
                <a:custGeom>
                  <a:avLst/>
                  <a:gdLst>
                    <a:gd name="T0" fmla="*/ 0 w 950"/>
                    <a:gd name="T1" fmla="*/ 0 h 162"/>
                    <a:gd name="T2" fmla="*/ 0 w 950"/>
                    <a:gd name="T3" fmla="*/ 162 h 162"/>
                    <a:gd name="T4" fmla="*/ 950 w 950"/>
                    <a:gd name="T5" fmla="*/ 162 h 162"/>
                    <a:gd name="T6" fmla="*/ 0 w 950"/>
                    <a:gd name="T7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0" h="162">
                      <a:moveTo>
                        <a:pt x="0" y="0"/>
                      </a:moveTo>
                      <a:lnTo>
                        <a:pt x="0" y="162"/>
                      </a:lnTo>
                      <a:lnTo>
                        <a:pt x="950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3" name="Freeform 130"/>
                <p:cNvSpPr>
                  <a:spLocks/>
                </p:cNvSpPr>
                <p:nvPr/>
              </p:nvSpPr>
              <p:spPr bwMode="auto">
                <a:xfrm>
                  <a:off x="5110" y="1628"/>
                  <a:ext cx="87" cy="15"/>
                </a:xfrm>
                <a:custGeom>
                  <a:avLst/>
                  <a:gdLst>
                    <a:gd name="T0" fmla="*/ 0 w 950"/>
                    <a:gd name="T1" fmla="*/ 0 h 162"/>
                    <a:gd name="T2" fmla="*/ 0 w 950"/>
                    <a:gd name="T3" fmla="*/ 162 h 162"/>
                    <a:gd name="T4" fmla="*/ 950 w 950"/>
                    <a:gd name="T5" fmla="*/ 162 h 162"/>
                    <a:gd name="T6" fmla="*/ 0 w 950"/>
                    <a:gd name="T7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0" h="162">
                      <a:moveTo>
                        <a:pt x="0" y="0"/>
                      </a:moveTo>
                      <a:lnTo>
                        <a:pt x="0" y="162"/>
                      </a:lnTo>
                      <a:lnTo>
                        <a:pt x="950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4" name="Freeform 131"/>
                <p:cNvSpPr>
                  <a:spLocks/>
                </p:cNvSpPr>
                <p:nvPr/>
              </p:nvSpPr>
              <p:spPr bwMode="auto">
                <a:xfrm>
                  <a:off x="5110" y="1628"/>
                  <a:ext cx="89" cy="15"/>
                </a:xfrm>
                <a:custGeom>
                  <a:avLst/>
                  <a:gdLst>
                    <a:gd name="T0" fmla="*/ 0 w 982"/>
                    <a:gd name="T1" fmla="*/ 0 h 162"/>
                    <a:gd name="T2" fmla="*/ 982 w 982"/>
                    <a:gd name="T3" fmla="*/ 0 h 162"/>
                    <a:gd name="T4" fmla="*/ 950 w 982"/>
                    <a:gd name="T5" fmla="*/ 162 h 162"/>
                    <a:gd name="T6" fmla="*/ 0 w 982"/>
                    <a:gd name="T7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2" h="162">
                      <a:moveTo>
                        <a:pt x="0" y="0"/>
                      </a:moveTo>
                      <a:lnTo>
                        <a:pt x="982" y="0"/>
                      </a:lnTo>
                      <a:lnTo>
                        <a:pt x="950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5" name="Freeform 132"/>
                <p:cNvSpPr>
                  <a:spLocks/>
                </p:cNvSpPr>
                <p:nvPr/>
              </p:nvSpPr>
              <p:spPr bwMode="auto">
                <a:xfrm>
                  <a:off x="5110" y="1628"/>
                  <a:ext cx="89" cy="15"/>
                </a:xfrm>
                <a:custGeom>
                  <a:avLst/>
                  <a:gdLst>
                    <a:gd name="T0" fmla="*/ 0 w 982"/>
                    <a:gd name="T1" fmla="*/ 0 h 162"/>
                    <a:gd name="T2" fmla="*/ 982 w 982"/>
                    <a:gd name="T3" fmla="*/ 0 h 162"/>
                    <a:gd name="T4" fmla="*/ 950 w 982"/>
                    <a:gd name="T5" fmla="*/ 162 h 162"/>
                    <a:gd name="T6" fmla="*/ 0 w 982"/>
                    <a:gd name="T7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2" h="162">
                      <a:moveTo>
                        <a:pt x="0" y="0"/>
                      </a:moveTo>
                      <a:lnTo>
                        <a:pt x="982" y="0"/>
                      </a:lnTo>
                      <a:lnTo>
                        <a:pt x="950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6" name="Freeform 133"/>
                <p:cNvSpPr>
                  <a:spLocks/>
                </p:cNvSpPr>
                <p:nvPr/>
              </p:nvSpPr>
              <p:spPr bwMode="auto">
                <a:xfrm>
                  <a:off x="5110" y="1643"/>
                  <a:ext cx="85" cy="9"/>
                </a:xfrm>
                <a:custGeom>
                  <a:avLst/>
                  <a:gdLst>
                    <a:gd name="T0" fmla="*/ 0 w 930"/>
                    <a:gd name="T1" fmla="*/ 0 h 105"/>
                    <a:gd name="T2" fmla="*/ 24 w 930"/>
                    <a:gd name="T3" fmla="*/ 105 h 105"/>
                    <a:gd name="T4" fmla="*/ 930 w 930"/>
                    <a:gd name="T5" fmla="*/ 105 h 105"/>
                    <a:gd name="T6" fmla="*/ 0 w 930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0" h="105">
                      <a:moveTo>
                        <a:pt x="0" y="0"/>
                      </a:moveTo>
                      <a:lnTo>
                        <a:pt x="24" y="105"/>
                      </a:lnTo>
                      <a:lnTo>
                        <a:pt x="93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7" name="Freeform 134"/>
                <p:cNvSpPr>
                  <a:spLocks/>
                </p:cNvSpPr>
                <p:nvPr/>
              </p:nvSpPr>
              <p:spPr bwMode="auto">
                <a:xfrm>
                  <a:off x="5110" y="1643"/>
                  <a:ext cx="85" cy="9"/>
                </a:xfrm>
                <a:custGeom>
                  <a:avLst/>
                  <a:gdLst>
                    <a:gd name="T0" fmla="*/ 0 w 930"/>
                    <a:gd name="T1" fmla="*/ 0 h 105"/>
                    <a:gd name="T2" fmla="*/ 24 w 930"/>
                    <a:gd name="T3" fmla="*/ 105 h 105"/>
                    <a:gd name="T4" fmla="*/ 930 w 930"/>
                    <a:gd name="T5" fmla="*/ 105 h 105"/>
                    <a:gd name="T6" fmla="*/ 0 w 930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0" h="105">
                      <a:moveTo>
                        <a:pt x="0" y="0"/>
                      </a:moveTo>
                      <a:lnTo>
                        <a:pt x="24" y="105"/>
                      </a:lnTo>
                      <a:lnTo>
                        <a:pt x="93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8" name="Freeform 135"/>
                <p:cNvSpPr>
                  <a:spLocks/>
                </p:cNvSpPr>
                <p:nvPr/>
              </p:nvSpPr>
              <p:spPr bwMode="auto">
                <a:xfrm>
                  <a:off x="5110" y="1643"/>
                  <a:ext cx="87" cy="9"/>
                </a:xfrm>
                <a:custGeom>
                  <a:avLst/>
                  <a:gdLst>
                    <a:gd name="T0" fmla="*/ 0 w 950"/>
                    <a:gd name="T1" fmla="*/ 0 h 105"/>
                    <a:gd name="T2" fmla="*/ 950 w 950"/>
                    <a:gd name="T3" fmla="*/ 0 h 105"/>
                    <a:gd name="T4" fmla="*/ 930 w 950"/>
                    <a:gd name="T5" fmla="*/ 105 h 105"/>
                    <a:gd name="T6" fmla="*/ 0 w 950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0" h="105">
                      <a:moveTo>
                        <a:pt x="0" y="0"/>
                      </a:moveTo>
                      <a:lnTo>
                        <a:pt x="950" y="0"/>
                      </a:lnTo>
                      <a:lnTo>
                        <a:pt x="93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9" name="Freeform 136"/>
                <p:cNvSpPr>
                  <a:spLocks/>
                </p:cNvSpPr>
                <p:nvPr/>
              </p:nvSpPr>
              <p:spPr bwMode="auto">
                <a:xfrm>
                  <a:off x="5110" y="1643"/>
                  <a:ext cx="87" cy="9"/>
                </a:xfrm>
                <a:custGeom>
                  <a:avLst/>
                  <a:gdLst>
                    <a:gd name="T0" fmla="*/ 0 w 950"/>
                    <a:gd name="T1" fmla="*/ 0 h 105"/>
                    <a:gd name="T2" fmla="*/ 950 w 950"/>
                    <a:gd name="T3" fmla="*/ 0 h 105"/>
                    <a:gd name="T4" fmla="*/ 930 w 950"/>
                    <a:gd name="T5" fmla="*/ 105 h 105"/>
                    <a:gd name="T6" fmla="*/ 0 w 950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0" h="105">
                      <a:moveTo>
                        <a:pt x="0" y="0"/>
                      </a:moveTo>
                      <a:lnTo>
                        <a:pt x="950" y="0"/>
                      </a:lnTo>
                      <a:lnTo>
                        <a:pt x="93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0" name="Freeform 137"/>
                <p:cNvSpPr>
                  <a:spLocks/>
                </p:cNvSpPr>
                <p:nvPr/>
              </p:nvSpPr>
              <p:spPr bwMode="auto">
                <a:xfrm>
                  <a:off x="5112" y="1652"/>
                  <a:ext cx="79" cy="14"/>
                </a:xfrm>
                <a:custGeom>
                  <a:avLst/>
                  <a:gdLst>
                    <a:gd name="T0" fmla="*/ 0 w 866"/>
                    <a:gd name="T1" fmla="*/ 0 h 145"/>
                    <a:gd name="T2" fmla="*/ 32 w 866"/>
                    <a:gd name="T3" fmla="*/ 145 h 145"/>
                    <a:gd name="T4" fmla="*/ 866 w 866"/>
                    <a:gd name="T5" fmla="*/ 145 h 145"/>
                    <a:gd name="T6" fmla="*/ 0 w 866"/>
                    <a:gd name="T7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6" h="145">
                      <a:moveTo>
                        <a:pt x="0" y="0"/>
                      </a:moveTo>
                      <a:lnTo>
                        <a:pt x="32" y="145"/>
                      </a:lnTo>
                      <a:lnTo>
                        <a:pt x="866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1" name="Freeform 138"/>
                <p:cNvSpPr>
                  <a:spLocks/>
                </p:cNvSpPr>
                <p:nvPr/>
              </p:nvSpPr>
              <p:spPr bwMode="auto">
                <a:xfrm>
                  <a:off x="5112" y="1652"/>
                  <a:ext cx="79" cy="14"/>
                </a:xfrm>
                <a:custGeom>
                  <a:avLst/>
                  <a:gdLst>
                    <a:gd name="T0" fmla="*/ 0 w 866"/>
                    <a:gd name="T1" fmla="*/ 0 h 145"/>
                    <a:gd name="T2" fmla="*/ 32 w 866"/>
                    <a:gd name="T3" fmla="*/ 145 h 145"/>
                    <a:gd name="T4" fmla="*/ 866 w 866"/>
                    <a:gd name="T5" fmla="*/ 145 h 145"/>
                    <a:gd name="T6" fmla="*/ 0 w 866"/>
                    <a:gd name="T7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6" h="145">
                      <a:moveTo>
                        <a:pt x="0" y="0"/>
                      </a:moveTo>
                      <a:lnTo>
                        <a:pt x="32" y="145"/>
                      </a:lnTo>
                      <a:lnTo>
                        <a:pt x="866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2" name="Freeform 139"/>
                <p:cNvSpPr>
                  <a:spLocks/>
                </p:cNvSpPr>
                <p:nvPr/>
              </p:nvSpPr>
              <p:spPr bwMode="auto">
                <a:xfrm>
                  <a:off x="5112" y="1652"/>
                  <a:ext cx="83" cy="14"/>
                </a:xfrm>
                <a:custGeom>
                  <a:avLst/>
                  <a:gdLst>
                    <a:gd name="T0" fmla="*/ 0 w 906"/>
                    <a:gd name="T1" fmla="*/ 0 h 145"/>
                    <a:gd name="T2" fmla="*/ 906 w 906"/>
                    <a:gd name="T3" fmla="*/ 0 h 145"/>
                    <a:gd name="T4" fmla="*/ 866 w 906"/>
                    <a:gd name="T5" fmla="*/ 145 h 145"/>
                    <a:gd name="T6" fmla="*/ 0 w 906"/>
                    <a:gd name="T7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6" h="145">
                      <a:moveTo>
                        <a:pt x="0" y="0"/>
                      </a:moveTo>
                      <a:lnTo>
                        <a:pt x="906" y="0"/>
                      </a:lnTo>
                      <a:lnTo>
                        <a:pt x="866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3" name="Freeform 140"/>
                <p:cNvSpPr>
                  <a:spLocks/>
                </p:cNvSpPr>
                <p:nvPr/>
              </p:nvSpPr>
              <p:spPr bwMode="auto">
                <a:xfrm>
                  <a:off x="5112" y="1652"/>
                  <a:ext cx="83" cy="14"/>
                </a:xfrm>
                <a:custGeom>
                  <a:avLst/>
                  <a:gdLst>
                    <a:gd name="T0" fmla="*/ 0 w 906"/>
                    <a:gd name="T1" fmla="*/ 0 h 145"/>
                    <a:gd name="T2" fmla="*/ 906 w 906"/>
                    <a:gd name="T3" fmla="*/ 0 h 145"/>
                    <a:gd name="T4" fmla="*/ 866 w 906"/>
                    <a:gd name="T5" fmla="*/ 145 h 145"/>
                    <a:gd name="T6" fmla="*/ 0 w 906"/>
                    <a:gd name="T7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6" h="145">
                      <a:moveTo>
                        <a:pt x="0" y="0"/>
                      </a:moveTo>
                      <a:lnTo>
                        <a:pt x="906" y="0"/>
                      </a:lnTo>
                      <a:lnTo>
                        <a:pt x="866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4" name="Freeform 141"/>
                <p:cNvSpPr>
                  <a:spLocks/>
                </p:cNvSpPr>
                <p:nvPr/>
              </p:nvSpPr>
              <p:spPr bwMode="auto">
                <a:xfrm>
                  <a:off x="5115" y="1666"/>
                  <a:ext cx="72" cy="16"/>
                </a:xfrm>
                <a:custGeom>
                  <a:avLst/>
                  <a:gdLst>
                    <a:gd name="T0" fmla="*/ 0 w 785"/>
                    <a:gd name="T1" fmla="*/ 0 h 178"/>
                    <a:gd name="T2" fmla="*/ 76 w 785"/>
                    <a:gd name="T3" fmla="*/ 178 h 178"/>
                    <a:gd name="T4" fmla="*/ 785 w 785"/>
                    <a:gd name="T5" fmla="*/ 178 h 178"/>
                    <a:gd name="T6" fmla="*/ 0 w 785"/>
                    <a:gd name="T7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5" h="178">
                      <a:moveTo>
                        <a:pt x="0" y="0"/>
                      </a:moveTo>
                      <a:lnTo>
                        <a:pt x="76" y="178"/>
                      </a:lnTo>
                      <a:lnTo>
                        <a:pt x="785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5" name="Freeform 142"/>
                <p:cNvSpPr>
                  <a:spLocks/>
                </p:cNvSpPr>
                <p:nvPr/>
              </p:nvSpPr>
              <p:spPr bwMode="auto">
                <a:xfrm>
                  <a:off x="5115" y="1666"/>
                  <a:ext cx="72" cy="16"/>
                </a:xfrm>
                <a:custGeom>
                  <a:avLst/>
                  <a:gdLst>
                    <a:gd name="T0" fmla="*/ 0 w 785"/>
                    <a:gd name="T1" fmla="*/ 0 h 178"/>
                    <a:gd name="T2" fmla="*/ 76 w 785"/>
                    <a:gd name="T3" fmla="*/ 178 h 178"/>
                    <a:gd name="T4" fmla="*/ 785 w 785"/>
                    <a:gd name="T5" fmla="*/ 178 h 178"/>
                    <a:gd name="T6" fmla="*/ 0 w 785"/>
                    <a:gd name="T7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5" h="178">
                      <a:moveTo>
                        <a:pt x="0" y="0"/>
                      </a:moveTo>
                      <a:lnTo>
                        <a:pt x="76" y="178"/>
                      </a:lnTo>
                      <a:lnTo>
                        <a:pt x="785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6" name="Freeform 143"/>
                <p:cNvSpPr>
                  <a:spLocks/>
                </p:cNvSpPr>
                <p:nvPr/>
              </p:nvSpPr>
              <p:spPr bwMode="auto">
                <a:xfrm>
                  <a:off x="5115" y="1666"/>
                  <a:ext cx="76" cy="16"/>
                </a:xfrm>
                <a:custGeom>
                  <a:avLst/>
                  <a:gdLst>
                    <a:gd name="T0" fmla="*/ 0 w 834"/>
                    <a:gd name="T1" fmla="*/ 0 h 178"/>
                    <a:gd name="T2" fmla="*/ 834 w 834"/>
                    <a:gd name="T3" fmla="*/ 0 h 178"/>
                    <a:gd name="T4" fmla="*/ 785 w 834"/>
                    <a:gd name="T5" fmla="*/ 178 h 178"/>
                    <a:gd name="T6" fmla="*/ 0 w 834"/>
                    <a:gd name="T7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4" h="178">
                      <a:moveTo>
                        <a:pt x="0" y="0"/>
                      </a:moveTo>
                      <a:lnTo>
                        <a:pt x="834" y="0"/>
                      </a:lnTo>
                      <a:lnTo>
                        <a:pt x="785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7" name="Freeform 144"/>
                <p:cNvSpPr>
                  <a:spLocks/>
                </p:cNvSpPr>
                <p:nvPr/>
              </p:nvSpPr>
              <p:spPr bwMode="auto">
                <a:xfrm>
                  <a:off x="5115" y="1666"/>
                  <a:ext cx="76" cy="16"/>
                </a:xfrm>
                <a:custGeom>
                  <a:avLst/>
                  <a:gdLst>
                    <a:gd name="T0" fmla="*/ 0 w 834"/>
                    <a:gd name="T1" fmla="*/ 0 h 178"/>
                    <a:gd name="T2" fmla="*/ 834 w 834"/>
                    <a:gd name="T3" fmla="*/ 0 h 178"/>
                    <a:gd name="T4" fmla="*/ 785 w 834"/>
                    <a:gd name="T5" fmla="*/ 178 h 178"/>
                    <a:gd name="T6" fmla="*/ 0 w 834"/>
                    <a:gd name="T7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4" h="178">
                      <a:moveTo>
                        <a:pt x="0" y="0"/>
                      </a:moveTo>
                      <a:lnTo>
                        <a:pt x="834" y="0"/>
                      </a:lnTo>
                      <a:lnTo>
                        <a:pt x="785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8" name="Freeform 145"/>
                <p:cNvSpPr>
                  <a:spLocks/>
                </p:cNvSpPr>
                <p:nvPr/>
              </p:nvSpPr>
              <p:spPr bwMode="auto">
                <a:xfrm>
                  <a:off x="5122" y="1682"/>
                  <a:ext cx="61" cy="7"/>
                </a:xfrm>
                <a:custGeom>
                  <a:avLst/>
                  <a:gdLst>
                    <a:gd name="T0" fmla="*/ 0 w 674"/>
                    <a:gd name="T1" fmla="*/ 0 h 81"/>
                    <a:gd name="T2" fmla="*/ 33 w 674"/>
                    <a:gd name="T3" fmla="*/ 81 h 81"/>
                    <a:gd name="T4" fmla="*/ 674 w 674"/>
                    <a:gd name="T5" fmla="*/ 81 h 81"/>
                    <a:gd name="T6" fmla="*/ 0 w 674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4" h="81">
                      <a:moveTo>
                        <a:pt x="0" y="0"/>
                      </a:moveTo>
                      <a:lnTo>
                        <a:pt x="33" y="81"/>
                      </a:lnTo>
                      <a:lnTo>
                        <a:pt x="674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9" name="Freeform 146"/>
                <p:cNvSpPr>
                  <a:spLocks/>
                </p:cNvSpPr>
                <p:nvPr/>
              </p:nvSpPr>
              <p:spPr bwMode="auto">
                <a:xfrm>
                  <a:off x="5122" y="1682"/>
                  <a:ext cx="61" cy="7"/>
                </a:xfrm>
                <a:custGeom>
                  <a:avLst/>
                  <a:gdLst>
                    <a:gd name="T0" fmla="*/ 0 w 674"/>
                    <a:gd name="T1" fmla="*/ 0 h 81"/>
                    <a:gd name="T2" fmla="*/ 33 w 674"/>
                    <a:gd name="T3" fmla="*/ 81 h 81"/>
                    <a:gd name="T4" fmla="*/ 674 w 674"/>
                    <a:gd name="T5" fmla="*/ 81 h 81"/>
                    <a:gd name="T6" fmla="*/ 0 w 674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4" h="81">
                      <a:moveTo>
                        <a:pt x="0" y="0"/>
                      </a:moveTo>
                      <a:lnTo>
                        <a:pt x="33" y="81"/>
                      </a:lnTo>
                      <a:lnTo>
                        <a:pt x="674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0" name="Freeform 147"/>
                <p:cNvSpPr>
                  <a:spLocks/>
                </p:cNvSpPr>
                <p:nvPr/>
              </p:nvSpPr>
              <p:spPr bwMode="auto">
                <a:xfrm>
                  <a:off x="5122" y="1682"/>
                  <a:ext cx="65" cy="7"/>
                </a:xfrm>
                <a:custGeom>
                  <a:avLst/>
                  <a:gdLst>
                    <a:gd name="T0" fmla="*/ 0 w 709"/>
                    <a:gd name="T1" fmla="*/ 0 h 81"/>
                    <a:gd name="T2" fmla="*/ 709 w 709"/>
                    <a:gd name="T3" fmla="*/ 0 h 81"/>
                    <a:gd name="T4" fmla="*/ 674 w 709"/>
                    <a:gd name="T5" fmla="*/ 81 h 81"/>
                    <a:gd name="T6" fmla="*/ 0 w 709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9" h="81">
                      <a:moveTo>
                        <a:pt x="0" y="0"/>
                      </a:moveTo>
                      <a:lnTo>
                        <a:pt x="709" y="0"/>
                      </a:lnTo>
                      <a:lnTo>
                        <a:pt x="674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1" name="Freeform 148"/>
                <p:cNvSpPr>
                  <a:spLocks/>
                </p:cNvSpPr>
                <p:nvPr/>
              </p:nvSpPr>
              <p:spPr bwMode="auto">
                <a:xfrm>
                  <a:off x="5122" y="1682"/>
                  <a:ext cx="65" cy="7"/>
                </a:xfrm>
                <a:custGeom>
                  <a:avLst/>
                  <a:gdLst>
                    <a:gd name="T0" fmla="*/ 0 w 709"/>
                    <a:gd name="T1" fmla="*/ 0 h 81"/>
                    <a:gd name="T2" fmla="*/ 709 w 709"/>
                    <a:gd name="T3" fmla="*/ 0 h 81"/>
                    <a:gd name="T4" fmla="*/ 674 w 709"/>
                    <a:gd name="T5" fmla="*/ 81 h 81"/>
                    <a:gd name="T6" fmla="*/ 0 w 709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9" h="81">
                      <a:moveTo>
                        <a:pt x="0" y="0"/>
                      </a:moveTo>
                      <a:lnTo>
                        <a:pt x="709" y="0"/>
                      </a:lnTo>
                      <a:lnTo>
                        <a:pt x="674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2" name="Freeform 149"/>
                <p:cNvSpPr>
                  <a:spLocks/>
                </p:cNvSpPr>
                <p:nvPr/>
              </p:nvSpPr>
              <p:spPr bwMode="auto">
                <a:xfrm>
                  <a:off x="5125" y="1689"/>
                  <a:ext cx="52" cy="16"/>
                </a:xfrm>
                <a:custGeom>
                  <a:avLst/>
                  <a:gdLst>
                    <a:gd name="T0" fmla="*/ 0 w 568"/>
                    <a:gd name="T1" fmla="*/ 0 h 173"/>
                    <a:gd name="T2" fmla="*/ 85 w 568"/>
                    <a:gd name="T3" fmla="*/ 173 h 173"/>
                    <a:gd name="T4" fmla="*/ 568 w 568"/>
                    <a:gd name="T5" fmla="*/ 173 h 173"/>
                    <a:gd name="T6" fmla="*/ 0 w 568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8" h="173">
                      <a:moveTo>
                        <a:pt x="0" y="0"/>
                      </a:moveTo>
                      <a:lnTo>
                        <a:pt x="85" y="173"/>
                      </a:lnTo>
                      <a:lnTo>
                        <a:pt x="568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3" name="Freeform 150"/>
                <p:cNvSpPr>
                  <a:spLocks/>
                </p:cNvSpPr>
                <p:nvPr/>
              </p:nvSpPr>
              <p:spPr bwMode="auto">
                <a:xfrm>
                  <a:off x="5125" y="1689"/>
                  <a:ext cx="52" cy="16"/>
                </a:xfrm>
                <a:custGeom>
                  <a:avLst/>
                  <a:gdLst>
                    <a:gd name="T0" fmla="*/ 0 w 568"/>
                    <a:gd name="T1" fmla="*/ 0 h 173"/>
                    <a:gd name="T2" fmla="*/ 85 w 568"/>
                    <a:gd name="T3" fmla="*/ 173 h 173"/>
                    <a:gd name="T4" fmla="*/ 568 w 568"/>
                    <a:gd name="T5" fmla="*/ 173 h 173"/>
                    <a:gd name="T6" fmla="*/ 0 w 568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8" h="173">
                      <a:moveTo>
                        <a:pt x="0" y="0"/>
                      </a:moveTo>
                      <a:lnTo>
                        <a:pt x="85" y="173"/>
                      </a:lnTo>
                      <a:lnTo>
                        <a:pt x="568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4" name="Freeform 151"/>
                <p:cNvSpPr>
                  <a:spLocks/>
                </p:cNvSpPr>
                <p:nvPr/>
              </p:nvSpPr>
              <p:spPr bwMode="auto">
                <a:xfrm>
                  <a:off x="5125" y="1689"/>
                  <a:ext cx="58" cy="16"/>
                </a:xfrm>
                <a:custGeom>
                  <a:avLst/>
                  <a:gdLst>
                    <a:gd name="T0" fmla="*/ 0 w 641"/>
                    <a:gd name="T1" fmla="*/ 0 h 173"/>
                    <a:gd name="T2" fmla="*/ 641 w 641"/>
                    <a:gd name="T3" fmla="*/ 0 h 173"/>
                    <a:gd name="T4" fmla="*/ 568 w 641"/>
                    <a:gd name="T5" fmla="*/ 173 h 173"/>
                    <a:gd name="T6" fmla="*/ 0 w 641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1" h="173">
                      <a:moveTo>
                        <a:pt x="0" y="0"/>
                      </a:moveTo>
                      <a:lnTo>
                        <a:pt x="641" y="0"/>
                      </a:lnTo>
                      <a:lnTo>
                        <a:pt x="568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5" name="Freeform 152"/>
                <p:cNvSpPr>
                  <a:spLocks/>
                </p:cNvSpPr>
                <p:nvPr/>
              </p:nvSpPr>
              <p:spPr bwMode="auto">
                <a:xfrm>
                  <a:off x="5125" y="1689"/>
                  <a:ext cx="58" cy="16"/>
                </a:xfrm>
                <a:custGeom>
                  <a:avLst/>
                  <a:gdLst>
                    <a:gd name="T0" fmla="*/ 0 w 641"/>
                    <a:gd name="T1" fmla="*/ 0 h 173"/>
                    <a:gd name="T2" fmla="*/ 641 w 641"/>
                    <a:gd name="T3" fmla="*/ 0 h 173"/>
                    <a:gd name="T4" fmla="*/ 568 w 641"/>
                    <a:gd name="T5" fmla="*/ 173 h 173"/>
                    <a:gd name="T6" fmla="*/ 0 w 641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1" h="173">
                      <a:moveTo>
                        <a:pt x="0" y="0"/>
                      </a:moveTo>
                      <a:lnTo>
                        <a:pt x="641" y="0"/>
                      </a:lnTo>
                      <a:lnTo>
                        <a:pt x="568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6" name="Freeform 153"/>
                <p:cNvSpPr>
                  <a:spLocks/>
                </p:cNvSpPr>
                <p:nvPr/>
              </p:nvSpPr>
              <p:spPr bwMode="auto">
                <a:xfrm>
                  <a:off x="5133" y="1705"/>
                  <a:ext cx="43" cy="1"/>
                </a:xfrm>
                <a:custGeom>
                  <a:avLst/>
                  <a:gdLst>
                    <a:gd name="T0" fmla="*/ 0 w 478"/>
                    <a:gd name="T1" fmla="*/ 0 h 12"/>
                    <a:gd name="T2" fmla="*/ 5 w 478"/>
                    <a:gd name="T3" fmla="*/ 12 h 12"/>
                    <a:gd name="T4" fmla="*/ 478 w 478"/>
                    <a:gd name="T5" fmla="*/ 12 h 12"/>
                    <a:gd name="T6" fmla="*/ 0 w 478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8" h="12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47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7" name="Freeform 154"/>
                <p:cNvSpPr>
                  <a:spLocks/>
                </p:cNvSpPr>
                <p:nvPr/>
              </p:nvSpPr>
              <p:spPr bwMode="auto">
                <a:xfrm>
                  <a:off x="5133" y="1705"/>
                  <a:ext cx="43" cy="1"/>
                </a:xfrm>
                <a:custGeom>
                  <a:avLst/>
                  <a:gdLst>
                    <a:gd name="T0" fmla="*/ 0 w 478"/>
                    <a:gd name="T1" fmla="*/ 0 h 12"/>
                    <a:gd name="T2" fmla="*/ 5 w 478"/>
                    <a:gd name="T3" fmla="*/ 12 h 12"/>
                    <a:gd name="T4" fmla="*/ 478 w 478"/>
                    <a:gd name="T5" fmla="*/ 12 h 12"/>
                    <a:gd name="T6" fmla="*/ 0 w 478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8" h="12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47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8" name="Freeform 155"/>
                <p:cNvSpPr>
                  <a:spLocks/>
                </p:cNvSpPr>
                <p:nvPr/>
              </p:nvSpPr>
              <p:spPr bwMode="auto">
                <a:xfrm>
                  <a:off x="5133" y="1705"/>
                  <a:ext cx="44" cy="1"/>
                </a:xfrm>
                <a:custGeom>
                  <a:avLst/>
                  <a:gdLst>
                    <a:gd name="T0" fmla="*/ 0 w 483"/>
                    <a:gd name="T1" fmla="*/ 0 h 12"/>
                    <a:gd name="T2" fmla="*/ 483 w 483"/>
                    <a:gd name="T3" fmla="*/ 0 h 12"/>
                    <a:gd name="T4" fmla="*/ 478 w 483"/>
                    <a:gd name="T5" fmla="*/ 12 h 12"/>
                    <a:gd name="T6" fmla="*/ 0 w 48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3" h="12">
                      <a:moveTo>
                        <a:pt x="0" y="0"/>
                      </a:moveTo>
                      <a:lnTo>
                        <a:pt x="483" y="0"/>
                      </a:lnTo>
                      <a:lnTo>
                        <a:pt x="47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9" name="Freeform 156"/>
                <p:cNvSpPr>
                  <a:spLocks/>
                </p:cNvSpPr>
                <p:nvPr/>
              </p:nvSpPr>
              <p:spPr bwMode="auto">
                <a:xfrm>
                  <a:off x="5133" y="1705"/>
                  <a:ext cx="44" cy="1"/>
                </a:xfrm>
                <a:custGeom>
                  <a:avLst/>
                  <a:gdLst>
                    <a:gd name="T0" fmla="*/ 0 w 483"/>
                    <a:gd name="T1" fmla="*/ 0 h 12"/>
                    <a:gd name="T2" fmla="*/ 483 w 483"/>
                    <a:gd name="T3" fmla="*/ 0 h 12"/>
                    <a:gd name="T4" fmla="*/ 478 w 483"/>
                    <a:gd name="T5" fmla="*/ 12 h 12"/>
                    <a:gd name="T6" fmla="*/ 0 w 48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3" h="12">
                      <a:moveTo>
                        <a:pt x="0" y="0"/>
                      </a:moveTo>
                      <a:lnTo>
                        <a:pt x="483" y="0"/>
                      </a:lnTo>
                      <a:lnTo>
                        <a:pt x="47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0" name="Freeform 157"/>
                <p:cNvSpPr>
                  <a:spLocks/>
                </p:cNvSpPr>
                <p:nvPr/>
              </p:nvSpPr>
              <p:spPr bwMode="auto">
                <a:xfrm>
                  <a:off x="5133" y="1706"/>
                  <a:ext cx="37" cy="10"/>
                </a:xfrm>
                <a:custGeom>
                  <a:avLst/>
                  <a:gdLst>
                    <a:gd name="T0" fmla="*/ 0 w 405"/>
                    <a:gd name="T1" fmla="*/ 0 h 113"/>
                    <a:gd name="T2" fmla="*/ 51 w 405"/>
                    <a:gd name="T3" fmla="*/ 113 h 113"/>
                    <a:gd name="T4" fmla="*/ 405 w 405"/>
                    <a:gd name="T5" fmla="*/ 113 h 113"/>
                    <a:gd name="T6" fmla="*/ 0 w 405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5" h="113">
                      <a:moveTo>
                        <a:pt x="0" y="0"/>
                      </a:moveTo>
                      <a:lnTo>
                        <a:pt x="51" y="113"/>
                      </a:lnTo>
                      <a:lnTo>
                        <a:pt x="405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1" name="Freeform 158"/>
                <p:cNvSpPr>
                  <a:spLocks/>
                </p:cNvSpPr>
                <p:nvPr/>
              </p:nvSpPr>
              <p:spPr bwMode="auto">
                <a:xfrm>
                  <a:off x="5133" y="1706"/>
                  <a:ext cx="37" cy="10"/>
                </a:xfrm>
                <a:custGeom>
                  <a:avLst/>
                  <a:gdLst>
                    <a:gd name="T0" fmla="*/ 0 w 405"/>
                    <a:gd name="T1" fmla="*/ 0 h 113"/>
                    <a:gd name="T2" fmla="*/ 51 w 405"/>
                    <a:gd name="T3" fmla="*/ 113 h 113"/>
                    <a:gd name="T4" fmla="*/ 405 w 405"/>
                    <a:gd name="T5" fmla="*/ 113 h 113"/>
                    <a:gd name="T6" fmla="*/ 0 w 405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5" h="113">
                      <a:moveTo>
                        <a:pt x="0" y="0"/>
                      </a:moveTo>
                      <a:lnTo>
                        <a:pt x="51" y="113"/>
                      </a:lnTo>
                      <a:lnTo>
                        <a:pt x="405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2" name="Freeform 159"/>
                <p:cNvSpPr>
                  <a:spLocks/>
                </p:cNvSpPr>
                <p:nvPr/>
              </p:nvSpPr>
              <p:spPr bwMode="auto">
                <a:xfrm>
                  <a:off x="5133" y="1706"/>
                  <a:ext cx="43" cy="10"/>
                </a:xfrm>
                <a:custGeom>
                  <a:avLst/>
                  <a:gdLst>
                    <a:gd name="T0" fmla="*/ 0 w 473"/>
                    <a:gd name="T1" fmla="*/ 0 h 113"/>
                    <a:gd name="T2" fmla="*/ 473 w 473"/>
                    <a:gd name="T3" fmla="*/ 0 h 113"/>
                    <a:gd name="T4" fmla="*/ 405 w 473"/>
                    <a:gd name="T5" fmla="*/ 113 h 113"/>
                    <a:gd name="T6" fmla="*/ 0 w 473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113">
                      <a:moveTo>
                        <a:pt x="0" y="0"/>
                      </a:moveTo>
                      <a:lnTo>
                        <a:pt x="473" y="0"/>
                      </a:lnTo>
                      <a:lnTo>
                        <a:pt x="405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3" name="Freeform 160"/>
                <p:cNvSpPr>
                  <a:spLocks/>
                </p:cNvSpPr>
                <p:nvPr/>
              </p:nvSpPr>
              <p:spPr bwMode="auto">
                <a:xfrm>
                  <a:off x="5133" y="1706"/>
                  <a:ext cx="43" cy="10"/>
                </a:xfrm>
                <a:custGeom>
                  <a:avLst/>
                  <a:gdLst>
                    <a:gd name="T0" fmla="*/ 0 w 473"/>
                    <a:gd name="T1" fmla="*/ 0 h 113"/>
                    <a:gd name="T2" fmla="*/ 473 w 473"/>
                    <a:gd name="T3" fmla="*/ 0 h 113"/>
                    <a:gd name="T4" fmla="*/ 405 w 473"/>
                    <a:gd name="T5" fmla="*/ 113 h 113"/>
                    <a:gd name="T6" fmla="*/ 0 w 473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3" h="113">
                      <a:moveTo>
                        <a:pt x="0" y="0"/>
                      </a:moveTo>
                      <a:lnTo>
                        <a:pt x="473" y="0"/>
                      </a:lnTo>
                      <a:lnTo>
                        <a:pt x="405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4" name="Freeform 161"/>
                <p:cNvSpPr>
                  <a:spLocks/>
                </p:cNvSpPr>
                <p:nvPr/>
              </p:nvSpPr>
              <p:spPr bwMode="auto">
                <a:xfrm>
                  <a:off x="5138" y="1716"/>
                  <a:ext cx="27" cy="9"/>
                </a:xfrm>
                <a:custGeom>
                  <a:avLst/>
                  <a:gdLst>
                    <a:gd name="T0" fmla="*/ 0 w 293"/>
                    <a:gd name="T1" fmla="*/ 0 h 101"/>
                    <a:gd name="T2" fmla="*/ 45 w 293"/>
                    <a:gd name="T3" fmla="*/ 101 h 101"/>
                    <a:gd name="T4" fmla="*/ 293 w 293"/>
                    <a:gd name="T5" fmla="*/ 101 h 101"/>
                    <a:gd name="T6" fmla="*/ 0 w 293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3" h="101">
                      <a:moveTo>
                        <a:pt x="0" y="0"/>
                      </a:moveTo>
                      <a:lnTo>
                        <a:pt x="45" y="101"/>
                      </a:lnTo>
                      <a:lnTo>
                        <a:pt x="293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5" name="Freeform 162"/>
                <p:cNvSpPr>
                  <a:spLocks/>
                </p:cNvSpPr>
                <p:nvPr/>
              </p:nvSpPr>
              <p:spPr bwMode="auto">
                <a:xfrm>
                  <a:off x="5138" y="1716"/>
                  <a:ext cx="27" cy="9"/>
                </a:xfrm>
                <a:custGeom>
                  <a:avLst/>
                  <a:gdLst>
                    <a:gd name="T0" fmla="*/ 0 w 293"/>
                    <a:gd name="T1" fmla="*/ 0 h 101"/>
                    <a:gd name="T2" fmla="*/ 45 w 293"/>
                    <a:gd name="T3" fmla="*/ 101 h 101"/>
                    <a:gd name="T4" fmla="*/ 293 w 293"/>
                    <a:gd name="T5" fmla="*/ 101 h 101"/>
                    <a:gd name="T6" fmla="*/ 0 w 293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3" h="101">
                      <a:moveTo>
                        <a:pt x="0" y="0"/>
                      </a:moveTo>
                      <a:lnTo>
                        <a:pt x="45" y="101"/>
                      </a:lnTo>
                      <a:lnTo>
                        <a:pt x="293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6" name="Freeform 163"/>
                <p:cNvSpPr>
                  <a:spLocks/>
                </p:cNvSpPr>
                <p:nvPr/>
              </p:nvSpPr>
              <p:spPr bwMode="auto">
                <a:xfrm>
                  <a:off x="5138" y="1716"/>
                  <a:ext cx="32" cy="9"/>
                </a:xfrm>
                <a:custGeom>
                  <a:avLst/>
                  <a:gdLst>
                    <a:gd name="T0" fmla="*/ 0 w 354"/>
                    <a:gd name="T1" fmla="*/ 0 h 101"/>
                    <a:gd name="T2" fmla="*/ 354 w 354"/>
                    <a:gd name="T3" fmla="*/ 0 h 101"/>
                    <a:gd name="T4" fmla="*/ 293 w 354"/>
                    <a:gd name="T5" fmla="*/ 101 h 101"/>
                    <a:gd name="T6" fmla="*/ 0 w 354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4" h="101">
                      <a:moveTo>
                        <a:pt x="0" y="0"/>
                      </a:moveTo>
                      <a:lnTo>
                        <a:pt x="354" y="0"/>
                      </a:lnTo>
                      <a:lnTo>
                        <a:pt x="293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50" name="Freeform 164"/>
              <p:cNvSpPr>
                <a:spLocks/>
              </p:cNvSpPr>
              <p:nvPr/>
            </p:nvSpPr>
            <p:spPr bwMode="auto">
              <a:xfrm>
                <a:off x="4448" y="1721"/>
                <a:ext cx="41" cy="38"/>
              </a:xfrm>
              <a:custGeom>
                <a:avLst/>
                <a:gdLst>
                  <a:gd name="T0" fmla="*/ 0 w 248"/>
                  <a:gd name="T1" fmla="*/ 0 h 210"/>
                  <a:gd name="T2" fmla="*/ 248 w 248"/>
                  <a:gd name="T3" fmla="*/ 0 h 210"/>
                  <a:gd name="T4" fmla="*/ 95 w 248"/>
                  <a:gd name="T5" fmla="*/ 210 h 210"/>
                  <a:gd name="T6" fmla="*/ 0 w 248"/>
                  <a:gd name="T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210">
                    <a:moveTo>
                      <a:pt x="0" y="0"/>
                    </a:moveTo>
                    <a:lnTo>
                      <a:pt x="248" y="0"/>
                    </a:lnTo>
                    <a:lnTo>
                      <a:pt x="95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607" name="Picture 6" descr="D:\煤气化中心资料\煤气化文献资料\气化炉图片\清华炉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7" y="2499519"/>
            <a:ext cx="704830" cy="13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" name="Picture 4" descr="首页">
            <a:hlinkClick r:id="rId9" tooltip="首页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872" y="4252119"/>
            <a:ext cx="1032562" cy="9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7" descr="http://www.energy.siemens.com.cn/CN/OperatingCompanies/GSP/PublishingImages/GS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7" y="5374427"/>
            <a:ext cx="1073236" cy="9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0" name="Rectangle 609"/>
          <p:cNvSpPr/>
          <p:nvPr/>
        </p:nvSpPr>
        <p:spPr>
          <a:xfrm>
            <a:off x="6365493" y="1066646"/>
            <a:ext cx="4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Technology Development</a:t>
            </a:r>
            <a:endParaRPr lang="en-US" altLang="zh-CN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Content Placeholder 8"/>
          <p:cNvSpPr txBox="1">
            <a:spLocks/>
          </p:cNvSpPr>
          <p:nvPr/>
        </p:nvSpPr>
        <p:spPr>
          <a:xfrm>
            <a:off x="628581" y="4252119"/>
            <a:ext cx="2815088" cy="4708170"/>
          </a:xfrm>
          <a:prstGeom prst="rect">
            <a:avLst/>
          </a:prstGeom>
        </p:spPr>
        <p:txBody>
          <a:bodyPr lIns="91424" tIns="45712" rIns="91424" bIns="45712"/>
          <a:lstStyle>
            <a:lvl1pPr marL="390455" indent="-390455" algn="l" defTabSz="1042801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573" indent="-325380" algn="l" defTabSz="1042801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03105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5299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2345905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803022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141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259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4174378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Shenhua &amp; GE Gasification JV </a:t>
            </a:r>
          </a:p>
          <a:p>
            <a:endParaRPr lang="en-US" altLang="zh-CN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Shenhua </a:t>
            </a:r>
            <a:r>
              <a:rPr lang="en-US" altLang="zh-CN" sz="2400" kern="0" dirty="0" err="1" smtClean="0">
                <a:latin typeface="Times New Roman" pitchFamily="18" charset="0"/>
                <a:cs typeface="Times New Roman" pitchFamily="18" charset="0"/>
              </a:rPr>
              <a:t>Ningmei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 &amp; Siemens JV</a:t>
            </a:r>
            <a:endParaRPr lang="zh-CN" alt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2" name="Picture 4" descr="首页">
            <a:hlinkClick r:id="rId9" tooltip="首页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1954" y="5423588"/>
            <a:ext cx="990190" cy="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" name="Picture 4" descr="首页">
            <a:hlinkClick r:id="rId9" tooltip="首页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9898" y="4309269"/>
            <a:ext cx="990190" cy="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7970837" y="3261519"/>
            <a:ext cx="685800" cy="990600"/>
          </a:xfrm>
          <a:prstGeom prst="downArrow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83" eaLnBrk="0" hangingPunct="0"/>
            <a:endParaRPr lang="zh-CN" altLang="en-US" sz="320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179" name="Content Placeholder 10"/>
          <p:cNvSpPr txBox="1">
            <a:spLocks/>
          </p:cNvSpPr>
          <p:nvPr/>
        </p:nvSpPr>
        <p:spPr>
          <a:xfrm>
            <a:off x="6599237" y="4590917"/>
            <a:ext cx="3775067" cy="1718602"/>
          </a:xfrm>
          <a:prstGeom prst="rect">
            <a:avLst/>
          </a:prstGeom>
        </p:spPr>
        <p:txBody>
          <a:bodyPr lIns="91424" tIns="45712" rIns="91424" bIns="45712"/>
          <a:lstStyle>
            <a:lvl1pPr marL="390455" indent="-390455" algn="l" defTabSz="1042801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573" indent="-325380" algn="l" defTabSz="1042801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03105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5299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2345905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5pPr>
            <a:lvl6pPr marL="2803022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141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259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4174378" indent="-260303" algn="l" defTabSz="1042801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CN" b="1" kern="0" dirty="0" smtClean="0">
                <a:latin typeface="Times New Roman" pitchFamily="18" charset="0"/>
                <a:cs typeface="Times New Roman" pitchFamily="18" charset="0"/>
              </a:rPr>
              <a:t>Cost </a:t>
            </a:r>
          </a:p>
          <a:p>
            <a:pPr marL="0" indent="0" algn="ctr">
              <a:buNone/>
            </a:pPr>
            <a:r>
              <a:rPr lang="en-US" altLang="zh-CN" b="1" kern="0" dirty="0" smtClean="0">
                <a:latin typeface="Times New Roman" pitchFamily="18" charset="0"/>
                <a:cs typeface="Times New Roman" pitchFamily="18" charset="0"/>
              </a:rPr>
              <a:t>Efficiency Environment</a:t>
            </a:r>
          </a:p>
        </p:txBody>
      </p:sp>
      <p:sp>
        <p:nvSpPr>
          <p:cNvPr id="180" name="Cloud 179"/>
          <p:cNvSpPr/>
          <p:nvPr/>
        </p:nvSpPr>
        <p:spPr>
          <a:xfrm>
            <a:off x="6294437" y="4252119"/>
            <a:ext cx="4495800" cy="2286000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181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12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Arrow Connector 171"/>
          <p:cNvCxnSpPr/>
          <p:nvPr/>
        </p:nvCxnSpPr>
        <p:spPr>
          <a:xfrm>
            <a:off x="8525885" y="1484232"/>
            <a:ext cx="39738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1E0939F3-511B-44CB-BF88-F4748A9E3079}" type="slidenum">
              <a:rPr lang="de-DE" smtClean="0"/>
              <a:pPr/>
              <a:t>13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7155" y="99933"/>
            <a:ext cx="9497282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Shenhua Activities </a:t>
            </a:r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– Coal to “X”</a:t>
            </a:r>
            <a:endParaRPr lang="en-US" altLang="zh-CN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2" name="Picture 12" descr="http://t3.gstatic.com/images?q=tbn:ANd9GcScr3LkLduadyodrq-epDq-j8WlaVW_i3XsGJCJ2KW92XFZTPoccUbYq-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3953" r="7788" b="9427"/>
          <a:stretch/>
        </p:blipFill>
        <p:spPr bwMode="auto">
          <a:xfrm>
            <a:off x="188550" y="2651919"/>
            <a:ext cx="1305287" cy="14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287461" y="3216964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1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Coal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324427" y="2804319"/>
            <a:ext cx="1063056" cy="96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2"/>
          <a:stretch/>
        </p:blipFill>
        <p:spPr bwMode="auto">
          <a:xfrm>
            <a:off x="10449533" y="4404519"/>
            <a:ext cx="950304" cy="70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0081506" y="1767250"/>
            <a:ext cx="1478984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821680"/>
            <a:r>
              <a:rPr lang="en-US" altLang="zh-CN" sz="1200" b="1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Arial" pitchFamily="34" charset="0"/>
              </a:rPr>
              <a:t>Polymers</a:t>
            </a:r>
            <a:endParaRPr lang="zh-CN" altLang="en-US" sz="1200" b="1" dirty="0">
              <a:solidFill>
                <a:srgbClr val="000000"/>
              </a:solidFill>
              <a:latin typeface="+mj-lt"/>
              <a:ea typeface="宋体" pitchFamily="2" charset="-122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39787" y="6004719"/>
            <a:ext cx="802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42801">
              <a:spcBef>
                <a:spcPct val="20000"/>
              </a:spcBef>
            </a:pPr>
            <a:r>
              <a:rPr lang="en-US" altLang="zh-CN" sz="28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Integrated 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Product </a:t>
            </a:r>
            <a:r>
              <a:rPr lang="en-US" altLang="zh-CN" sz="28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Platform for Coal to Chemicals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417637" y="3348593"/>
            <a:ext cx="295205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>
          <a:xfrm flipH="1" flipV="1">
            <a:off x="7855768" y="1830839"/>
            <a:ext cx="4525" cy="256321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1" name="Straight Arrow Connector 120"/>
          <p:cNvCxnSpPr/>
          <p:nvPr/>
        </p:nvCxnSpPr>
        <p:spPr>
          <a:xfrm>
            <a:off x="5479987" y="3329357"/>
            <a:ext cx="142405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2" name="Straight Arrow Connector 121"/>
          <p:cNvCxnSpPr/>
          <p:nvPr/>
        </p:nvCxnSpPr>
        <p:spPr>
          <a:xfrm>
            <a:off x="6915912" y="2422243"/>
            <a:ext cx="0" cy="1793214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cxnSp>
        <p:nvCxnSpPr>
          <p:cNvPr id="131" name="Straight Arrow Connector 130"/>
          <p:cNvCxnSpPr/>
          <p:nvPr/>
        </p:nvCxnSpPr>
        <p:spPr>
          <a:xfrm>
            <a:off x="6904037" y="4215457"/>
            <a:ext cx="181531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cxnSp>
        <p:nvCxnSpPr>
          <p:cNvPr id="133" name="Straight Arrow Connector 132"/>
          <p:cNvCxnSpPr/>
          <p:nvPr/>
        </p:nvCxnSpPr>
        <p:spPr>
          <a:xfrm>
            <a:off x="8719347" y="4215457"/>
            <a:ext cx="0" cy="83633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sp>
        <p:nvSpPr>
          <p:cNvPr id="84" name="Rounded Rectangle 83"/>
          <p:cNvSpPr/>
          <p:nvPr/>
        </p:nvSpPr>
        <p:spPr bwMode="auto">
          <a:xfrm>
            <a:off x="1611561" y="3024938"/>
            <a:ext cx="1330076" cy="555463"/>
          </a:xfrm>
          <a:prstGeom prst="roundRect">
            <a:avLst/>
          </a:prstGeom>
          <a:solidFill>
            <a:srgbClr val="EEECE1">
              <a:lumMod val="7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Gasification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7177269" y="2092122"/>
            <a:ext cx="1373949" cy="579869"/>
          </a:xfrm>
          <a:prstGeom prst="roundRect">
            <a:avLst/>
          </a:prstGeom>
          <a:solidFill>
            <a:srgbClr val="EEECE1">
              <a:lumMod val="75000"/>
            </a:srgbClr>
          </a:solidFill>
          <a:ln w="50800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 err="1">
                <a:solidFill>
                  <a:prstClr val="black"/>
                </a:solidFill>
                <a:latin typeface="+mj-lt"/>
                <a:ea typeface="宋体" pitchFamily="2" charset="-122"/>
              </a:rPr>
              <a:t>MeOH</a:t>
            </a:r>
            <a:r>
              <a:rPr lang="en-US" altLang="zh-CN" sz="1400" b="1" kern="0" dirty="0">
                <a:solidFill>
                  <a:prstClr val="black"/>
                </a:solidFill>
                <a:latin typeface="+mj-lt"/>
                <a:ea typeface="宋体" pitchFamily="2" charset="-122"/>
              </a:rPr>
              <a:t> </a:t>
            </a:r>
            <a:r>
              <a:rPr lang="en-US" altLang="zh-CN" sz="1400" b="1" kern="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Syn.</a:t>
            </a:r>
            <a:endParaRPr lang="en-US" altLang="zh-CN" sz="1400" b="1" kern="0" dirty="0">
              <a:solidFill>
                <a:prstClr val="black"/>
              </a:solidFill>
              <a:latin typeface="+mj-lt"/>
              <a:ea typeface="宋体" pitchFamily="2" charset="-122"/>
            </a:endParaRPr>
          </a:p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black"/>
                </a:solidFill>
                <a:latin typeface="+mj-lt"/>
                <a:ea typeface="宋体" pitchFamily="2" charset="-122"/>
              </a:rPr>
              <a:t>Catalysts</a:t>
            </a:r>
          </a:p>
        </p:txBody>
      </p:sp>
      <p:sp>
        <p:nvSpPr>
          <p:cNvPr id="85" name="Rounded Rectangle 84"/>
          <p:cNvSpPr/>
          <p:nvPr/>
        </p:nvSpPr>
        <p:spPr bwMode="auto">
          <a:xfrm>
            <a:off x="7161269" y="1204119"/>
            <a:ext cx="1389949" cy="579869"/>
          </a:xfrm>
          <a:prstGeom prst="roundRect">
            <a:avLst/>
          </a:prstGeom>
          <a:solidFill>
            <a:srgbClr val="EEECE1">
              <a:lumMod val="75000"/>
            </a:srgbClr>
          </a:solidFill>
          <a:ln w="50800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MTO Catalysts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5608637" y="3014669"/>
            <a:ext cx="1091310" cy="576000"/>
          </a:xfrm>
          <a:prstGeom prst="roundRect">
            <a:avLst/>
          </a:prstGeom>
          <a:solidFill>
            <a:srgbClr val="EEECE1">
              <a:lumMod val="75000"/>
            </a:srgbClr>
          </a:solidFill>
          <a:ln w="50800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black"/>
                </a:solidFill>
                <a:latin typeface="+mj-lt"/>
                <a:ea typeface="宋体" pitchFamily="2" charset="-122"/>
              </a:rPr>
              <a:t>WGS Catalysts</a:t>
            </a: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4361497" y="3024937"/>
            <a:ext cx="1118490" cy="5844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black"/>
                </a:solidFill>
                <a:latin typeface="+mj-lt"/>
                <a:ea typeface="宋体" pitchFamily="2" charset="-122"/>
              </a:rPr>
              <a:t>Syngas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8990862" y="1219046"/>
            <a:ext cx="876366" cy="7006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black"/>
                </a:solidFill>
                <a:latin typeface="+mj-lt"/>
                <a:ea typeface="宋体" pitchFamily="2" charset="-122"/>
              </a:rPr>
              <a:t>C2/C3</a:t>
            </a:r>
          </a:p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black"/>
                </a:solidFill>
                <a:latin typeface="+mj-lt"/>
                <a:ea typeface="宋体" pitchFamily="2" charset="-122"/>
              </a:rPr>
              <a:t>Olefins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3132069" y="3047773"/>
            <a:ext cx="1028768" cy="5554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Sour</a:t>
            </a:r>
          </a:p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Syngas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宋体" pitchFamily="2" charset="-122"/>
            </a:endParaRPr>
          </a:p>
        </p:txBody>
      </p:sp>
      <p:cxnSp>
        <p:nvCxnSpPr>
          <p:cNvPr id="81" name="Elbow Connector 80"/>
          <p:cNvCxnSpPr/>
          <p:nvPr/>
        </p:nvCxnSpPr>
        <p:spPr bwMode="auto">
          <a:xfrm>
            <a:off x="3646453" y="3609392"/>
            <a:ext cx="5074509" cy="1442395"/>
          </a:xfrm>
          <a:prstGeom prst="bentConnector3">
            <a:avLst>
              <a:gd name="adj1" fmla="val -393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Rounded Rectangle 133"/>
          <p:cNvSpPr/>
          <p:nvPr/>
        </p:nvSpPr>
        <p:spPr bwMode="auto">
          <a:xfrm>
            <a:off x="4416618" y="4710024"/>
            <a:ext cx="1091310" cy="576000"/>
          </a:xfrm>
          <a:prstGeom prst="roundRect">
            <a:avLst/>
          </a:prstGeom>
          <a:solidFill>
            <a:srgbClr val="EEECE1">
              <a:lumMod val="75000"/>
            </a:srgbClr>
          </a:solidFill>
          <a:ln w="50800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black"/>
                </a:solidFill>
                <a:latin typeface="+mj-lt"/>
                <a:ea typeface="宋体" pitchFamily="2" charset="-122"/>
              </a:rPr>
              <a:t>WGS Catalysts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8728241" y="4633119"/>
            <a:ext cx="24790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>
            <a:off x="6904037" y="3353110"/>
            <a:ext cx="2013286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8" name="Rounded Rectangle 87"/>
          <p:cNvSpPr/>
          <p:nvPr/>
        </p:nvSpPr>
        <p:spPr bwMode="auto">
          <a:xfrm>
            <a:off x="7147779" y="2963212"/>
            <a:ext cx="1403439" cy="579869"/>
          </a:xfrm>
          <a:prstGeom prst="roundRect">
            <a:avLst/>
          </a:prstGeom>
          <a:solidFill>
            <a:srgbClr val="EEECE1">
              <a:lumMod val="75000"/>
            </a:srgbClr>
          </a:solidFill>
          <a:ln w="50800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FT </a:t>
            </a:r>
            <a:r>
              <a:rPr lang="en-US" altLang="zh-CN" sz="1400" b="1" kern="0" dirty="0">
                <a:solidFill>
                  <a:prstClr val="black"/>
                </a:solidFill>
                <a:ea typeface="宋体" pitchFamily="2" charset="-122"/>
              </a:rPr>
              <a:t>Synthesis</a:t>
            </a:r>
          </a:p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prstClr val="black"/>
                </a:solidFill>
                <a:ea typeface="宋体" pitchFamily="2" charset="-122"/>
              </a:rPr>
              <a:t>Catalysts</a:t>
            </a:r>
            <a:endParaRPr lang="en-US" altLang="zh-CN" sz="1400" b="1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9037637" y="3032919"/>
            <a:ext cx="829591" cy="5554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>
                <a:solidFill>
                  <a:prstClr val="black"/>
                </a:solidFill>
                <a:latin typeface="+mj-lt"/>
                <a:ea typeface="宋体" pitchFamily="2" charset="-122"/>
              </a:rPr>
              <a:t>Liquid Fuels</a:t>
            </a: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9043309" y="4404519"/>
            <a:ext cx="823919" cy="493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endParaRPr lang="en-US" altLang="zh-CN" sz="1400" b="1" kern="0" dirty="0" smtClean="0">
              <a:solidFill>
                <a:prstClr val="black"/>
              </a:solidFill>
              <a:latin typeface="+mj-lt"/>
              <a:ea typeface="宋体" pitchFamily="2" charset="-122"/>
            </a:endParaRPr>
          </a:p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kern="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SNG</a:t>
            </a:r>
          </a:p>
          <a:p>
            <a:pPr algn="ctr" defTabSz="957710" fontAlgn="auto">
              <a:spcBef>
                <a:spcPts val="0"/>
              </a:spcBef>
              <a:spcAft>
                <a:spcPts val="0"/>
              </a:spcAft>
            </a:pPr>
            <a:endParaRPr lang="en-US" altLang="zh-CN" sz="1400" b="1" kern="0" dirty="0">
              <a:solidFill>
                <a:prstClr val="black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754017" y="4739050"/>
            <a:ext cx="1797201" cy="579869"/>
          </a:xfrm>
          <a:prstGeom prst="roundRect">
            <a:avLst/>
          </a:prstGeom>
          <a:solidFill>
            <a:srgbClr val="EEECE1">
              <a:lumMod val="75000"/>
            </a:srgbClr>
          </a:solidFill>
          <a:ln w="50800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Sour </a:t>
            </a:r>
            <a:r>
              <a:rPr kumimoji="0" lang="en-US" altLang="zh-C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Methanation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 Catalysts</a:t>
            </a: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138316" y="3871119"/>
            <a:ext cx="1412902" cy="579869"/>
          </a:xfrm>
          <a:prstGeom prst="roundRect">
            <a:avLst/>
          </a:prstGeom>
          <a:solidFill>
            <a:srgbClr val="EEECE1">
              <a:lumMod val="75000"/>
            </a:srgbClr>
          </a:solidFill>
          <a:ln w="50800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Methanation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 </a:t>
            </a:r>
          </a:p>
          <a:p>
            <a:pPr marL="0" marR="0" lvl="0" indent="0" algn="ctr" defTabSz="9577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itchFamily="2" charset="-122"/>
              </a:rPr>
              <a:t>Catalysts</a:t>
            </a:r>
          </a:p>
        </p:txBody>
      </p:sp>
      <p:sp>
        <p:nvSpPr>
          <p:cNvPr id="175" name="Right Arrow 174"/>
          <p:cNvSpPr/>
          <p:nvPr/>
        </p:nvSpPr>
        <p:spPr>
          <a:xfrm>
            <a:off x="9990403" y="1430581"/>
            <a:ext cx="334024" cy="297707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3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宋体"/>
            </a:endParaRPr>
          </a:p>
        </p:txBody>
      </p:sp>
      <p:sp>
        <p:nvSpPr>
          <p:cNvPr id="177" name="Right Arrow 176"/>
          <p:cNvSpPr/>
          <p:nvPr/>
        </p:nvSpPr>
        <p:spPr>
          <a:xfrm>
            <a:off x="9973765" y="3179071"/>
            <a:ext cx="350662" cy="297707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3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宋体"/>
            </a:endParaRPr>
          </a:p>
        </p:txBody>
      </p:sp>
      <p:sp>
        <p:nvSpPr>
          <p:cNvPr id="178" name="Right Arrow 177"/>
          <p:cNvSpPr/>
          <p:nvPr/>
        </p:nvSpPr>
        <p:spPr>
          <a:xfrm>
            <a:off x="9973765" y="4502627"/>
            <a:ext cx="350662" cy="297707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3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宋体"/>
            </a:endParaRPr>
          </a:p>
        </p:txBody>
      </p: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065" y="1350823"/>
            <a:ext cx="1108685" cy="4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3" name="Straight Arrow Connector 192"/>
          <p:cNvCxnSpPr/>
          <p:nvPr/>
        </p:nvCxnSpPr>
        <p:spPr>
          <a:xfrm>
            <a:off x="6904037" y="2424326"/>
            <a:ext cx="231899" cy="1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47" y="1137902"/>
            <a:ext cx="1288390" cy="1309037"/>
          </a:xfrm>
          <a:prstGeom prst="rect">
            <a:avLst/>
          </a:prstGeom>
        </p:spPr>
      </p:pic>
      <p:pic>
        <p:nvPicPr>
          <p:cNvPr id="67" name="Picture 440" descr="1_001-DY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127919"/>
            <a:ext cx="1445453" cy="13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15" y="1127919"/>
            <a:ext cx="1459522" cy="13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13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4453" y="137319"/>
            <a:ext cx="9877184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>
            <a:defPPr>
              <a:defRPr lang="en-US"/>
            </a:defPPr>
            <a:lvl1pPr>
              <a:defRPr sz="400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Shenhua Activities – Coal to Chemicals</a:t>
            </a:r>
            <a:endParaRPr lang="en-US" altLang="zh-CN" dirty="0"/>
          </a:p>
        </p:txBody>
      </p:sp>
      <p:pic>
        <p:nvPicPr>
          <p:cNvPr id="50" name="Picture 2" descr="a36 煤直接液化现场夜景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899319"/>
            <a:ext cx="5105400" cy="230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989637" y="1204119"/>
            <a:ext cx="6054632" cy="594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6573" tIns="53286" rIns="106573" bIns="53286" anchor="ctr"/>
          <a:lstStyle/>
          <a:p>
            <a:pPr marL="436651" indent="-436651">
              <a:lnSpc>
                <a:spcPct val="150000"/>
              </a:lnSpc>
              <a:defRPr/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Shenhua 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DCL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endParaRPr lang="en-US" altLang="zh-CN" sz="28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6651" indent="-436651">
              <a:lnSpc>
                <a:spcPct val="150000"/>
              </a:lnSpc>
              <a:defRPr/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1.08 Mt/a)</a:t>
            </a:r>
          </a:p>
        </p:txBody>
      </p:sp>
      <p:pic>
        <p:nvPicPr>
          <p:cNvPr id="54" name="Picture 4" descr="DSC02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2804319"/>
            <a:ext cx="4953000" cy="22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50539" y="3642519"/>
            <a:ext cx="5901098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6573" tIns="53286" rIns="106573" bIns="53286" anchor="ctr"/>
          <a:lstStyle/>
          <a:p>
            <a:pPr marL="436651" indent="-436651">
              <a:defRPr/>
            </a:pPr>
            <a:r>
              <a:rPr lang="en-US" altLang="zh-CN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Shenhua CTL Demonstration </a:t>
            </a:r>
            <a:r>
              <a:rPr lang="en-US" altLang="zh-CN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</a:p>
          <a:p>
            <a:pPr marL="436651" indent="-436651">
              <a:defRPr/>
            </a:pPr>
            <a:r>
              <a:rPr lang="en-US" altLang="zh-CN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(180 </a:t>
            </a:r>
            <a:r>
              <a:rPr lang="en-US" altLang="zh-CN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altLang="zh-CN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/a)</a:t>
            </a:r>
          </a:p>
          <a:p>
            <a:pPr marL="436651" indent="-436651">
              <a:lnSpc>
                <a:spcPct val="90000"/>
              </a:lnSpc>
              <a:defRPr/>
            </a:pPr>
            <a:endParaRPr lang="en-US" altLang="zh-CN" sz="2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5" descr="煤化工厂区0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4709319"/>
            <a:ext cx="5105400" cy="193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913437" y="5852319"/>
            <a:ext cx="4815114" cy="809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6573" tIns="53286" rIns="106573" bIns="53286" anchor="ctr"/>
          <a:lstStyle/>
          <a:p>
            <a:pPr marL="436651" indent="-436651">
              <a:lnSpc>
                <a:spcPct val="150000"/>
              </a:lnSpc>
              <a:defRPr/>
            </a:pPr>
            <a:r>
              <a:rPr lang="pt-BR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Shenhua MTO </a:t>
            </a:r>
            <a:r>
              <a:rPr lang="pt-BR" altLang="zh-C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</a:p>
          <a:p>
            <a:pPr marL="436651" indent="-436651">
              <a:lnSpc>
                <a:spcPct val="150000"/>
              </a:lnSpc>
              <a:defRPr/>
            </a:pPr>
            <a:r>
              <a:rPr lang="pt-BR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(600kt/a)</a:t>
            </a:r>
            <a:endParaRPr lang="en-US" altLang="zh-CN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6651" indent="-436651">
              <a:lnSpc>
                <a:spcPct val="90000"/>
              </a:lnSpc>
              <a:defRPr/>
            </a:pPr>
            <a:endParaRPr lang="en-US" altLang="zh-CN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14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chunyan\Desktop\QQ截图201501292135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8" y="3629206"/>
            <a:ext cx="5655250" cy="29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31837" y="5557699"/>
            <a:ext cx="41654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042801">
              <a:spcBef>
                <a:spcPct val="20000"/>
              </a:spcBef>
            </a:pPr>
            <a:r>
              <a:rPr lang="en-US" altLang="zh-CN" sz="28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Cost Advantage </a:t>
            </a:r>
            <a:endParaRPr lang="en-US" sz="2800" b="1" kern="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Picture 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78" y="1889919"/>
            <a:ext cx="1480759" cy="13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19"/>
          <p:cNvSpPr>
            <a:spLocks/>
          </p:cNvSpPr>
          <p:nvPr/>
        </p:nvSpPr>
        <p:spPr bwMode="auto">
          <a:xfrm>
            <a:off x="2601621" y="2423319"/>
            <a:ext cx="2168815" cy="299703"/>
          </a:xfrm>
          <a:prstGeom prst="rightArrow">
            <a:avLst>
              <a:gd name="adj1" fmla="val 53824"/>
              <a:gd name="adj2" fmla="val 4479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C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5" name="Picture 44" descr="http://t3.gstatic.com/images?q=tbn:ANd9GcScr3LkLduadyodrq-epDq-j8WlaVW_i3XsGJCJ2KW92XFZTPoccUbYq-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3953" r="7788" b="9427"/>
          <a:stretch/>
        </p:blipFill>
        <p:spPr bwMode="auto">
          <a:xfrm>
            <a:off x="725393" y="1509428"/>
            <a:ext cx="1678707" cy="19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63512" y="2281099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Coal</a:t>
            </a:r>
            <a:endParaRPr lang="en-US" sz="2800" b="1" dirty="0"/>
          </a:p>
        </p:txBody>
      </p:sp>
      <p:sp>
        <p:nvSpPr>
          <p:cNvPr id="57" name="文本框 19"/>
          <p:cNvSpPr txBox="1"/>
          <p:nvPr/>
        </p:nvSpPr>
        <p:spPr>
          <a:xfrm>
            <a:off x="884237" y="3947319"/>
            <a:ext cx="457844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2801">
              <a:spcBef>
                <a:spcPct val="20000"/>
              </a:spcBef>
            </a:pPr>
            <a:r>
              <a:rPr lang="en-US" altLang="zh-CN" sz="2800" b="1" i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Hydrogen Production</a:t>
            </a:r>
          </a:p>
          <a:p>
            <a:pPr defTabSz="1042801">
              <a:spcBef>
                <a:spcPct val="20000"/>
              </a:spcBef>
            </a:pPr>
            <a:r>
              <a:rPr lang="en-US" altLang="zh-CN" sz="2800" b="1" i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Hydrogen Infrastructure</a:t>
            </a:r>
          </a:p>
        </p:txBody>
      </p:sp>
      <p:sp>
        <p:nvSpPr>
          <p:cNvPr id="44" name="文本框 19"/>
          <p:cNvSpPr txBox="1"/>
          <p:nvPr/>
        </p:nvSpPr>
        <p:spPr>
          <a:xfrm>
            <a:off x="1619493" y="2892187"/>
            <a:ext cx="383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b="1" dirty="0" smtClean="0">
                <a:solidFill>
                  <a:schemeClr val="tx1"/>
                </a:solidFill>
              </a:rPr>
              <a:t>Coal to Hydrogen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253" y="137319"/>
            <a:ext cx="9877184" cy="661631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>
            <a:defPPr>
              <a:defRPr lang="en-US"/>
            </a:defPPr>
            <a:lvl1pPr>
              <a:defRPr sz="400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sz="3600" dirty="0" smtClean="0"/>
              <a:t>Shenhua Activities – Hydrogen Applications</a:t>
            </a:r>
            <a:endParaRPr lang="en-US" altLang="zh-CN" sz="3600" dirty="0"/>
          </a:p>
        </p:txBody>
      </p:sp>
      <p:grpSp>
        <p:nvGrpSpPr>
          <p:cNvPr id="35" name="组 13"/>
          <p:cNvGrpSpPr/>
          <p:nvPr/>
        </p:nvGrpSpPr>
        <p:grpSpPr>
          <a:xfrm>
            <a:off x="2636837" y="746919"/>
            <a:ext cx="2133721" cy="1494206"/>
            <a:chOff x="1382177" y="1177000"/>
            <a:chExt cx="2240665" cy="1938992"/>
          </a:xfrm>
        </p:grpSpPr>
        <p:sp>
          <p:nvSpPr>
            <p:cNvPr id="36" name="矩形 11"/>
            <p:cNvSpPr/>
            <p:nvPr/>
          </p:nvSpPr>
          <p:spPr>
            <a:xfrm>
              <a:off x="1382177" y="1177000"/>
              <a:ext cx="213372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0" b="0" i="0" dirty="0" smtClean="0">
                  <a:solidFill>
                    <a:srgbClr val="FF0000"/>
                  </a:solidFill>
                  <a:latin typeface="Webdings"/>
                  <a:ea typeface="Webdings"/>
                  <a:cs typeface="Webdings"/>
                </a:rPr>
                <a:t></a:t>
              </a:r>
              <a:endParaRPr lang="zh-CN" altLang="en-US" sz="12000" dirty="0">
                <a:solidFill>
                  <a:srgbClr val="FF0000"/>
                </a:solidFill>
              </a:endParaRPr>
            </a:p>
          </p:txBody>
        </p:sp>
        <p:sp>
          <p:nvSpPr>
            <p:cNvPr id="37" name="文本框 12"/>
            <p:cNvSpPr txBox="1"/>
            <p:nvPr/>
          </p:nvSpPr>
          <p:spPr>
            <a:xfrm>
              <a:off x="1671052" y="1800088"/>
              <a:ext cx="1951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800" dirty="0" smtClean="0">
                  <a:solidFill>
                    <a:schemeClr val="tx2"/>
                  </a:solidFill>
                </a:rPr>
                <a:t>CO</a:t>
              </a:r>
              <a:r>
                <a:rPr kumimoji="1" lang="en-US" altLang="zh-CN" sz="4800" baseline="-25000" dirty="0" smtClean="0">
                  <a:solidFill>
                    <a:schemeClr val="tx2"/>
                  </a:solidFill>
                </a:rPr>
                <a:t>2</a:t>
              </a:r>
              <a:endParaRPr kumimoji="1" lang="zh-CN" altLang="en-US" sz="4800" baseline="-25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8" name="Picture 10" descr="Project: Australia: R.M.I.T: RMIT Hydrogen fuel cell truck (H-Truck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45" y="2575719"/>
            <a:ext cx="1620292" cy="12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... announces sale of a 14 9 mw fuel cell park in connecticut 14 dec 2012">
            <a:hlinkClick r:id="rId8" tooltip="... announces sale of a 14 9 mw fuel cell park in connecticut 14 dec 201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54" y="1065385"/>
            <a:ext cx="2124383" cy="11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 flipV="1">
            <a:off x="6681079" y="1670373"/>
            <a:ext cx="944183" cy="524346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681079" y="2735316"/>
            <a:ext cx="944183" cy="34153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948541" y="1366044"/>
            <a:ext cx="1298896" cy="600075"/>
          </a:xfrm>
          <a:prstGeom prst="rect">
            <a:avLst/>
          </a:prstGeom>
          <a:noFill/>
        </p:spPr>
        <p:txBody>
          <a:bodyPr wrap="none" lIns="106592" tIns="53296" rIns="106592" bIns="53296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Power 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Generation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723437" y="2956719"/>
            <a:ext cx="922062" cy="353854"/>
          </a:xfrm>
          <a:prstGeom prst="rect">
            <a:avLst/>
          </a:prstGeom>
          <a:noFill/>
        </p:spPr>
        <p:txBody>
          <a:bodyPr wrap="none" lIns="106592" tIns="53296" rIns="106592" bIns="53296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Vehicle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0837" y="1204119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2000" b="1" kern="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20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Capture/Storage</a:t>
            </a:r>
            <a:endParaRPr lang="en-US" altLang="zh-CN" sz="20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Cloud 62"/>
          <p:cNvSpPr/>
          <p:nvPr/>
        </p:nvSpPr>
        <p:spPr>
          <a:xfrm>
            <a:off x="884237" y="5166519"/>
            <a:ext cx="3784481" cy="1428921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83" eaLnBrk="0" hangingPunct="0"/>
            <a:endParaRPr lang="en-US" sz="28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5277858" y="3608765"/>
            <a:ext cx="132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>
                <a:solidFill>
                  <a:schemeClr val="tx1"/>
                </a:solidFill>
              </a:rPr>
              <a:t>US$/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kg H2</a:t>
            </a:r>
            <a:endParaRPr kumimoji="1"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15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1E0939F3-511B-44CB-BF88-F4748A9E3079}" type="slidenum">
              <a:rPr lang="de-DE" smtClean="0"/>
              <a:pPr/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7155" y="99933"/>
            <a:ext cx="9497282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Waste Recycling</a:t>
            </a:r>
            <a:endParaRPr lang="en-US" altLang="zh-CN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8120267" y="518319"/>
            <a:ext cx="3279570" cy="693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742" tIns="40742" rIns="40742" bIns="40742" anchor="t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 pitchFamily="31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 pitchFamily="31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 pitchFamily="31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5900" b="1">
                <a:solidFill>
                  <a:srgbClr val="009F83"/>
                </a:solidFill>
                <a:latin typeface="Helvetica" pitchFamily="31" charset="0"/>
                <a:ea typeface="ヒラギノ角ゴ Pro W6" pitchFamily="31" charset="-128"/>
                <a:cs typeface="ヒラギノ角ゴ Pro W6" pitchFamily="31" charset="-128"/>
                <a:sym typeface="Helvetica" pitchFamily="31" charset="0"/>
              </a:defRPr>
            </a:lvl9pPr>
          </a:lstStyle>
          <a:p>
            <a:pPr>
              <a:lnSpc>
                <a:spcPct val="150000"/>
              </a:lnSpc>
              <a:spcAft>
                <a:spcPts val="1800"/>
              </a:spcAft>
              <a:defRPr/>
            </a:pPr>
            <a:endParaRPr lang="en-US" altLang="zh-CN" sz="2400" u="sng" dirty="0">
              <a:solidFill>
                <a:schemeClr val="tx1"/>
              </a:solidFill>
              <a:latin typeface="FrutigerNext LT Regular" pitchFamily="34" charset="0"/>
              <a:ea typeface="ＭＳ Ｐゴシック" pitchFamily="34" charset="-128"/>
              <a:cs typeface="+mn-cs"/>
            </a:endParaRPr>
          </a:p>
          <a:p>
            <a:pPr marL="285750" indent="-285750">
              <a:lnSpc>
                <a:spcPts val="3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Shenhua generates 60+MT  fly ash each year</a:t>
            </a:r>
          </a:p>
          <a:p>
            <a:pPr marL="285750" indent="-285750">
              <a:lnSpc>
                <a:spcPts val="3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2+MM annual liquefaction residue expected for Shehua Plants </a:t>
            </a:r>
          </a:p>
          <a:p>
            <a:pPr marL="285750" indent="-285750">
              <a:lnSpc>
                <a:spcPts val="3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C2C: ~10 Gallon water used for 1  Gallon of product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" y="1127919"/>
            <a:ext cx="7978693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16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9" y="4223740"/>
            <a:ext cx="1962121" cy="155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9" y="2147511"/>
            <a:ext cx="1823040" cy="130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484903" y="3423444"/>
            <a:ext cx="199953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Coal fired power </a:t>
            </a:r>
            <a:r>
              <a:rPr lang="en-US" altLang="zh-CN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plants</a:t>
            </a:r>
          </a:p>
        </p:txBody>
      </p:sp>
      <p:pic>
        <p:nvPicPr>
          <p:cNvPr id="20" name="Picture 2" descr="File:Coal anthraci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035" y="877234"/>
            <a:ext cx="1153402" cy="93648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187762" y="1082114"/>
            <a:ext cx="659298" cy="353854"/>
          </a:xfrm>
          <a:prstGeom prst="rect">
            <a:avLst/>
          </a:prstGeom>
          <a:noFill/>
        </p:spPr>
        <p:txBody>
          <a:bodyPr wrap="none" lIns="106592" tIns="53296" rIns="106592" bIns="53296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Coal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048194" y="3185319"/>
            <a:ext cx="1408043" cy="1592202"/>
            <a:chOff x="2889561" y="3185319"/>
            <a:chExt cx="966476" cy="756599"/>
          </a:xfrm>
        </p:grpSpPr>
        <p:pic>
          <p:nvPicPr>
            <p:cNvPr id="29" name="Picture 8" descr="http://www.greenbuildinglawupdate.com/uploads/image/fly%20ash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9561" y="3185319"/>
              <a:ext cx="966476" cy="756599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>
              <a:off x="2984504" y="3572375"/>
              <a:ext cx="795898" cy="257310"/>
            </a:xfrm>
            <a:prstGeom prst="rect">
              <a:avLst/>
            </a:prstGeom>
          </p:spPr>
          <p:txBody>
            <a:bodyPr wrap="square" lIns="124254" tIns="62127" rIns="124254" bIns="62127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FFFF00"/>
                  </a:solidFill>
                  <a:latin typeface="+mn-lt"/>
                </a:rPr>
                <a:t>Fly </a:t>
              </a:r>
              <a:r>
                <a:rPr lang="en-US" b="1" dirty="0" smtClean="0">
                  <a:solidFill>
                    <a:srgbClr val="FFFF00"/>
                  </a:solidFill>
                  <a:latin typeface="+mn-lt"/>
                </a:rPr>
                <a:t>ash</a:t>
              </a:r>
              <a:r>
                <a:rPr lang="en-US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 </a:t>
              </a:r>
              <a:endParaRPr lang="en-US" b="1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36" name="Elbow Connector 35"/>
          <p:cNvCxnSpPr>
            <a:stCxn id="17" idx="3"/>
            <a:endCxn id="29" idx="1"/>
          </p:cNvCxnSpPr>
          <p:nvPr/>
        </p:nvCxnSpPr>
        <p:spPr bwMode="auto">
          <a:xfrm>
            <a:off x="2446809" y="2799929"/>
            <a:ext cx="1601385" cy="1181491"/>
          </a:xfrm>
          <a:prstGeom prst="bentConnector3">
            <a:avLst>
              <a:gd name="adj1" fmla="val 50000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0" idx="2"/>
            <a:endCxn id="17" idx="0"/>
          </p:cNvCxnSpPr>
          <p:nvPr/>
        </p:nvCxnSpPr>
        <p:spPr bwMode="auto">
          <a:xfrm>
            <a:off x="1526736" y="1813719"/>
            <a:ext cx="8553" cy="333792"/>
          </a:xfrm>
          <a:prstGeom prst="straightConnector1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3627437" y="4947444"/>
            <a:ext cx="2819400" cy="3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60 million tons / year</a:t>
            </a:r>
          </a:p>
        </p:txBody>
      </p:sp>
      <p:sp>
        <p:nvSpPr>
          <p:cNvPr id="48" name="Rectangle 78"/>
          <p:cNvSpPr>
            <a:spLocks noChangeArrowheads="1"/>
          </p:cNvSpPr>
          <p:nvPr/>
        </p:nvSpPr>
        <p:spPr bwMode="auto">
          <a:xfrm>
            <a:off x="372851" y="5938044"/>
            <a:ext cx="2295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Shenhua </a:t>
            </a:r>
            <a:r>
              <a:rPr lang="en-US" altLang="zh-CN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Coal fired plants</a:t>
            </a:r>
            <a:endParaRPr lang="en-US" altLang="zh-CN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70237" y="1051719"/>
            <a:ext cx="3810000" cy="1833627"/>
          </a:xfrm>
          <a:prstGeom prst="rect">
            <a:avLst/>
          </a:prstGeom>
          <a:noFill/>
        </p:spPr>
        <p:txBody>
          <a:bodyPr wrap="square" lIns="124254" tIns="62127" rIns="124254" bIns="62127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"/>
              </a:rPr>
              <a:t>Material and Process Technologies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"/>
              </a:rPr>
              <a:t>Value-added Product Portfolio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7155" y="99933"/>
            <a:ext cx="9497282" cy="661631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Shenhua</a:t>
            </a:r>
            <a:r>
              <a:rPr lang="en-US" altLang="zh-CN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Activities – </a:t>
            </a:r>
            <a:r>
              <a:rPr lang="en-US" altLang="zh-CN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Fly </a:t>
            </a:r>
            <a:r>
              <a:rPr lang="en-US" altLang="zh-CN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en-US" altLang="zh-CN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 </a:t>
            </a:r>
            <a:r>
              <a:rPr lang="en-US" altLang="zh-CN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</a:t>
            </a:r>
            <a:r>
              <a:rPr lang="en-US" altLang="zh-CN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tilization</a:t>
            </a:r>
            <a:endParaRPr lang="en-US" altLang="zh-CN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5" name="Elbow Connector 4"/>
          <p:cNvCxnSpPr>
            <a:stCxn id="16" idx="3"/>
          </p:cNvCxnSpPr>
          <p:nvPr/>
        </p:nvCxnSpPr>
        <p:spPr bwMode="auto">
          <a:xfrm flipV="1">
            <a:off x="2585890" y="3981420"/>
            <a:ext cx="661611" cy="102196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7970838" y="971887"/>
            <a:ext cx="3124199" cy="3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6592" tIns="53296" rIns="106592" bIns="53296" anchor="ctr">
            <a:spAutoFit/>
          </a:bodyPr>
          <a:lstStyle/>
          <a:p>
            <a:pPr algn="ctr" eaLnBrk="0" hangingPunct="0"/>
            <a:r>
              <a:rPr lang="en-US" altLang="zh-CN" sz="1800" b="1" dirty="0" smtClean="0">
                <a:solidFill>
                  <a:srgbClr val="0070C0"/>
                </a:solidFill>
                <a:latin typeface="+mn-lt"/>
                <a:ea typeface="楷体" pitchFamily="49" charset="-122"/>
              </a:rPr>
              <a:t>Functional fillers market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70837" y="1356519"/>
            <a:ext cx="3101420" cy="1600200"/>
          </a:xfrm>
          <a:prstGeom prst="rect">
            <a:avLst/>
          </a:prstGeom>
          <a:noFill/>
          <a:ln>
            <a:solidFill>
              <a:srgbClr val="009999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65916"/>
            <a:endParaRPr lang="en-US" sz="1900">
              <a:solidFill>
                <a:schemeClr val="bg1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970838" y="5212053"/>
            <a:ext cx="3145140" cy="1478466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65916"/>
            <a:endParaRPr lang="en-US" sz="1900">
              <a:solidFill>
                <a:schemeClr val="bg1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123237" y="4861719"/>
            <a:ext cx="3161760" cy="3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6592" tIns="53296" rIns="106592" bIns="53296" anchor="ctr">
            <a:spAutoFit/>
          </a:bodyPr>
          <a:lstStyle/>
          <a:p>
            <a:pPr algn="ctr" eaLnBrk="0" hangingPunct="0"/>
            <a:r>
              <a:rPr lang="en-US" altLang="zh-CN" sz="1800" b="1" dirty="0">
                <a:solidFill>
                  <a:srgbClr val="0070C0"/>
                </a:solidFill>
                <a:latin typeface="+mn-lt"/>
                <a:ea typeface="楷体" pitchFamily="49" charset="-122"/>
              </a:rPr>
              <a:t>Building materials market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970837" y="3368497"/>
            <a:ext cx="3148267" cy="144000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323" tIns="46162" rIns="92323" bIns="46162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65916"/>
            <a:endParaRPr lang="en-US" sz="1900">
              <a:solidFill>
                <a:srgbClr val="7030A0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7970837" y="3032919"/>
            <a:ext cx="3148267" cy="3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6592" tIns="53296" rIns="106592" bIns="53296" anchor="ctr">
            <a:spAutoFit/>
          </a:bodyPr>
          <a:lstStyle/>
          <a:p>
            <a:pPr algn="ctr" eaLnBrk="0" hangingPunct="0"/>
            <a:r>
              <a:rPr lang="en-US" altLang="zh-CN" sz="1800" b="1" dirty="0" smtClean="0">
                <a:solidFill>
                  <a:srgbClr val="0070C0"/>
                </a:solidFill>
                <a:latin typeface="+mn-lt"/>
                <a:ea typeface="楷体" pitchFamily="49" charset="-122"/>
              </a:rPr>
              <a:t>Industrial products market</a:t>
            </a:r>
          </a:p>
        </p:txBody>
      </p:sp>
      <p:pic>
        <p:nvPicPr>
          <p:cNvPr id="88" name="Picture 87" descr="C:\Users\wangbaodong\Desktop\b-20100514142728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56" y="1432719"/>
            <a:ext cx="1319422" cy="14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496" y="1432394"/>
            <a:ext cx="1192923" cy="1438599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554" y="5310473"/>
            <a:ext cx="1166053" cy="117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51" y="5333073"/>
            <a:ext cx="1373608" cy="11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40" y="3494109"/>
            <a:ext cx="1320819" cy="125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76" y="3434464"/>
            <a:ext cx="1169931" cy="12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Rectangle 78"/>
          <p:cNvSpPr>
            <a:spLocks noChangeArrowheads="1"/>
          </p:cNvSpPr>
          <p:nvPr/>
        </p:nvSpPr>
        <p:spPr bwMode="auto">
          <a:xfrm>
            <a:off x="8289180" y="2270919"/>
            <a:ext cx="12056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b="1" dirty="0" smtClean="0">
                <a:cs typeface="Times New Roman" pitchFamily="18" charset="0"/>
              </a:rPr>
              <a:t>White </a:t>
            </a:r>
          </a:p>
          <a:p>
            <a:pPr algn="ctr"/>
            <a:r>
              <a:rPr lang="en-US" altLang="zh-CN" b="1" dirty="0" smtClean="0">
                <a:cs typeface="Times New Roman" pitchFamily="18" charset="0"/>
              </a:rPr>
              <a:t>CB</a:t>
            </a:r>
            <a:endParaRPr lang="en-US" altLang="zh-CN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6" name="Rectangle 78"/>
          <p:cNvSpPr>
            <a:spLocks noChangeArrowheads="1"/>
          </p:cNvSpPr>
          <p:nvPr/>
        </p:nvSpPr>
        <p:spPr bwMode="auto">
          <a:xfrm>
            <a:off x="9827656" y="2270919"/>
            <a:ext cx="125617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cs typeface="Times New Roman" pitchFamily="18" charset="0"/>
              </a:rPr>
              <a:t>Polymer </a:t>
            </a:r>
            <a:r>
              <a:rPr lang="en-US" altLang="zh-CN" b="1" dirty="0" smtClean="0">
                <a:solidFill>
                  <a:schemeClr val="tx1"/>
                </a:solidFill>
                <a:cs typeface="Times New Roman" pitchFamily="18" charset="0"/>
              </a:rPr>
              <a:t>Fillers</a:t>
            </a:r>
            <a:endParaRPr lang="en-US" altLang="zh-CN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7" name="Rectangle 78"/>
          <p:cNvSpPr>
            <a:spLocks noChangeArrowheads="1"/>
          </p:cNvSpPr>
          <p:nvPr/>
        </p:nvSpPr>
        <p:spPr bwMode="auto">
          <a:xfrm>
            <a:off x="8275637" y="4435297"/>
            <a:ext cx="1066800" cy="3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b="1" dirty="0" smtClean="0">
                <a:cs typeface="Times New Roman" pitchFamily="18" charset="0"/>
              </a:rPr>
              <a:t>Alumina</a:t>
            </a:r>
            <a:endParaRPr lang="en-US" altLang="zh-CN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9813554" y="4130497"/>
            <a:ext cx="118904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cs typeface="Times New Roman" pitchFamily="18" charset="0"/>
              </a:rPr>
              <a:t>Molecular Sieve</a:t>
            </a:r>
            <a:r>
              <a:rPr lang="en-US" altLang="zh-CN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99" name="Rectangle 78"/>
          <p:cNvSpPr>
            <a:spLocks noChangeArrowheads="1"/>
          </p:cNvSpPr>
          <p:nvPr/>
        </p:nvSpPr>
        <p:spPr bwMode="auto">
          <a:xfrm>
            <a:off x="9838867" y="6004719"/>
            <a:ext cx="125617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cs typeface="Times New Roman" pitchFamily="18" charset="0"/>
              </a:rPr>
              <a:t>Foam panels</a:t>
            </a:r>
            <a:endParaRPr lang="en-US" altLang="zh-CN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0" name="Rectangle 78"/>
          <p:cNvSpPr>
            <a:spLocks noChangeArrowheads="1"/>
          </p:cNvSpPr>
          <p:nvPr/>
        </p:nvSpPr>
        <p:spPr bwMode="auto">
          <a:xfrm>
            <a:off x="8351837" y="5928519"/>
            <a:ext cx="97668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6592" tIns="53296" rIns="106592" bIns="53296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cs typeface="Times New Roman" pitchFamily="18" charset="0"/>
              </a:rPr>
              <a:t>UC Glass</a:t>
            </a:r>
            <a:endParaRPr lang="en-US" altLang="zh-CN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13201" y="3621053"/>
            <a:ext cx="2490330" cy="402466"/>
          </a:xfrm>
          <a:prstGeom prst="rect">
            <a:avLst/>
          </a:prstGeom>
          <a:noFill/>
        </p:spPr>
        <p:txBody>
          <a:bodyPr wrap="none" lIns="124254" tIns="62127" rIns="124254" bIns="62127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</a:rPr>
              <a:t>Products and </a:t>
            </a:r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Markets</a:t>
            </a:r>
          </a:p>
        </p:txBody>
      </p:sp>
      <p:cxnSp>
        <p:nvCxnSpPr>
          <p:cNvPr id="38" name="Straight Connector 37"/>
          <p:cNvCxnSpPr>
            <a:stCxn id="29" idx="3"/>
          </p:cNvCxnSpPr>
          <p:nvPr/>
        </p:nvCxnSpPr>
        <p:spPr bwMode="auto">
          <a:xfrm>
            <a:off x="5456237" y="398142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980237" y="2147511"/>
            <a:ext cx="0" cy="38196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6980237" y="2153917"/>
            <a:ext cx="914400" cy="27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6980237" y="398142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endCxn id="59" idx="1"/>
          </p:cNvCxnSpPr>
          <p:nvPr/>
        </p:nvCxnSpPr>
        <p:spPr bwMode="auto">
          <a:xfrm>
            <a:off x="6980237" y="5951286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17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1E0939F3-511B-44CB-BF88-F4748A9E3079}" type="slidenum">
              <a:rPr lang="de-DE" smtClean="0"/>
              <a:pPr/>
              <a:t>18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745037" y="3337719"/>
            <a:ext cx="2016000" cy="2880000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8016" tIns="72000" rIns="128016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CN" sz="1800" b="1" kern="1200" dirty="0" smtClean="0"/>
              <a:t>High Salt </a:t>
            </a:r>
            <a:r>
              <a:rPr lang="en-US" altLang="zh-CN" sz="1800" b="1" dirty="0"/>
              <a:t>Content</a:t>
            </a:r>
            <a:r>
              <a:rPr lang="en-US" altLang="zh-CN" sz="1800" b="1" kern="1200" dirty="0" smtClean="0"/>
              <a:t> </a:t>
            </a:r>
            <a:endParaRPr lang="zh-CN" altLang="en-US" sz="1800" b="1" kern="1200" dirty="0"/>
          </a:p>
          <a:p>
            <a:pPr marL="171450" lvl="1" indent="-171450" algn="l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CN" sz="1800" b="1" kern="1200" dirty="0" smtClean="0"/>
              <a:t>High Organic Content</a:t>
            </a:r>
          </a:p>
          <a:p>
            <a:pPr marL="171450" lvl="1" indent="-171450" algn="l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CN" sz="1800" b="1" dirty="0" smtClean="0"/>
              <a:t>Cost</a:t>
            </a:r>
            <a:endParaRPr lang="zh-CN" altLang="en-US" sz="1800" b="1" kern="1200" dirty="0"/>
          </a:p>
        </p:txBody>
      </p:sp>
      <p:sp>
        <p:nvSpPr>
          <p:cNvPr id="7" name="Rectangle 6"/>
          <p:cNvSpPr/>
          <p:nvPr/>
        </p:nvSpPr>
        <p:spPr>
          <a:xfrm>
            <a:off x="6729239" y="1797284"/>
            <a:ext cx="4334082" cy="1164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685064" y="1018354"/>
            <a:ext cx="2340000" cy="162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000" b="-39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3551237" y="1018354"/>
            <a:ext cx="2340000" cy="162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6492874" y="1018354"/>
            <a:ext cx="4678363" cy="162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808037" y="3398380"/>
            <a:ext cx="2016000" cy="2880000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8016" tIns="72000" rIns="128016" bIns="128016" numCol="1" spcCol="127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b="1" dirty="0"/>
              <a:t>Coal </a:t>
            </a:r>
            <a:r>
              <a:rPr lang="en-US" altLang="zh-CN" sz="1800" b="1" dirty="0" smtClean="0"/>
              <a:t>to Chemical Wastewater </a:t>
            </a:r>
            <a:endParaRPr lang="zh-CN" altLang="en-US" sz="1800" b="1" dirty="0"/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b="1" dirty="0" smtClean="0"/>
              <a:t>Power Generation Wastewater</a:t>
            </a:r>
            <a:endParaRPr lang="zh-CN" altLang="en-US" sz="1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92874" y="3337719"/>
            <a:ext cx="2016000" cy="2880000"/>
            <a:chOff x="7982973" y="2412024"/>
            <a:chExt cx="2548162" cy="2159980"/>
          </a:xfrm>
          <a:solidFill>
            <a:schemeClr val="accent1">
              <a:lumMod val="9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Rectangle 20"/>
            <p:cNvSpPr/>
            <p:nvPr/>
          </p:nvSpPr>
          <p:spPr>
            <a:xfrm>
              <a:off x="7982973" y="2412024"/>
              <a:ext cx="2548162" cy="2159980"/>
            </a:xfrm>
            <a:prstGeom prst="rect">
              <a:avLst/>
            </a:prstGeom>
            <a:grpFill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982973" y="2412024"/>
              <a:ext cx="2548162" cy="2159980"/>
            </a:xfrm>
            <a:prstGeom prst="rect">
              <a:avLst/>
            </a:prstGeom>
            <a:grpFill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72000" rIns="128016" bIns="128016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Char char="••"/>
              </a:pPr>
              <a:r>
                <a:rPr lang="en-US" altLang="zh-CN" sz="1800" b="1" dirty="0"/>
                <a:t>Process Development</a:t>
              </a:r>
              <a:endParaRPr lang="zh-CN" altLang="en-US" sz="1800" b="1" dirty="0"/>
            </a:p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Char char="••"/>
              </a:pPr>
              <a:r>
                <a:rPr lang="en-US" altLang="zh-CN" sz="1800" b="1" dirty="0"/>
                <a:t>Component Technology</a:t>
              </a:r>
              <a:endParaRPr lang="zh-CN" altLang="en-US" sz="1800" b="1" dirty="0"/>
            </a:p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Char char="••"/>
              </a:pPr>
              <a:r>
                <a:rPr lang="en-US" altLang="zh-CN" sz="1800" b="1" dirty="0"/>
                <a:t>Integrated Package</a:t>
              </a:r>
              <a:endParaRPr lang="zh-CN" altLang="en-US" sz="18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7155" y="213519"/>
            <a:ext cx="10564082" cy="661631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Shenhua</a:t>
            </a:r>
            <a:r>
              <a:rPr lang="en-US" altLang="zh-CN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Activities – Wastewater </a:t>
            </a:r>
            <a:r>
              <a:rPr lang="en-US" altLang="zh-CN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Recycle</a:t>
            </a:r>
            <a:endParaRPr lang="en-US" altLang="zh-CN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97237" y="2804319"/>
            <a:ext cx="23400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Challenges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864" y="2836787"/>
            <a:ext cx="23400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Applications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72460" y="2723654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Shenhua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Solutions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3094037" y="1661318"/>
            <a:ext cx="457200" cy="3810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42437" y="3375461"/>
            <a:ext cx="2016000" cy="2862322"/>
          </a:xfrm>
          <a:prstGeom prst="rect">
            <a:avLst/>
          </a:prstGeom>
          <a:solidFill>
            <a:schemeClr val="accent1">
              <a:lumMod val="90000"/>
            </a:schemeClr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solidFill>
                  <a:schemeClr val="tx2"/>
                </a:solidFill>
              </a:rPr>
              <a:t>Cost effective Zero Liquid Discharge</a:t>
            </a:r>
          </a:p>
          <a:p>
            <a:pPr>
              <a:lnSpc>
                <a:spcPct val="150000"/>
              </a:lnSpc>
            </a:pPr>
            <a:endParaRPr lang="en-US" altLang="zh-CN" sz="2000" b="1" i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2000" b="1" i="1" dirty="0">
              <a:solidFill>
                <a:schemeClr val="tx2"/>
              </a:solidFill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8656637" y="4252119"/>
            <a:ext cx="533400" cy="525600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989637" y="1661318"/>
            <a:ext cx="457200" cy="3810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18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155" y="284599"/>
            <a:ext cx="9954482" cy="507742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2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Shenhua</a:t>
            </a:r>
            <a:r>
              <a:rPr lang="en-US" altLang="zh-CN" sz="2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Activities – Direct Coal Liquefaction Residuals Utilization</a:t>
            </a:r>
            <a:endParaRPr lang="en-US" altLang="zh-CN" sz="2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637" y="5318919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</a:rPr>
              <a:t>0.7 MT in 2013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</a:rPr>
              <a:t>2t MT by 2019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pic>
        <p:nvPicPr>
          <p:cNvPr id="8200" name="Picture 8" descr="C:\Users\lichunyan\Desktop\QQ截图2015012914383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7" y="963797"/>
            <a:ext cx="1219200" cy="19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lichunyan\Desktop\QQ截图2015012914380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 bwMode="auto">
          <a:xfrm>
            <a:off x="753601" y="1065834"/>
            <a:ext cx="1045036" cy="1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 bwMode="auto">
          <a:xfrm>
            <a:off x="1951037" y="1652589"/>
            <a:ext cx="1625600" cy="27455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4837" y="120411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tx2"/>
                </a:solidFill>
              </a:rPr>
              <a:t>Liquefaction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484437" y="1966119"/>
            <a:ext cx="381000" cy="1087200"/>
          </a:xfrm>
          <a:prstGeom prst="downArrow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pic>
        <p:nvPicPr>
          <p:cNvPr id="21" name="Picture 3" descr="C:\Users\gongxiaoyi\AppData\Local\Temp\Rar$DI08.956\C20131211-6_00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37" y="5043351"/>
            <a:ext cx="1671686" cy="15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22637" y="2194719"/>
            <a:ext cx="17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tx2"/>
                </a:solidFill>
              </a:rPr>
              <a:t>Liquid Fuels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3261519"/>
            <a:ext cx="2447925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80036" y="1885454"/>
            <a:ext cx="228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  <a:latin typeface="+mn-lt"/>
              </a:rPr>
              <a:t>Large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+mn-lt"/>
              </a:rPr>
              <a:t>Volume</a:t>
            </a:r>
            <a:endParaRPr lang="zh-CN" altLang="en-US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47036" y="1873787"/>
            <a:ext cx="228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70C0"/>
                </a:solidFill>
                <a:latin typeface="+mn-lt"/>
              </a:rPr>
              <a:t>Green Asphalt</a:t>
            </a:r>
            <a:endParaRPr lang="zh-CN" altLang="en-US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80036" y="4644787"/>
            <a:ext cx="228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 smtClean="0">
                <a:solidFill>
                  <a:srgbClr val="0070C0"/>
                </a:solidFill>
                <a:latin typeface="+mn-lt"/>
              </a:rPr>
              <a:t>Hign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+mn-lt"/>
              </a:rPr>
              <a:t> Value</a:t>
            </a:r>
            <a:endParaRPr lang="zh-CN" altLang="en-US" sz="2400" b="1" i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7208837" y="4861719"/>
            <a:ext cx="490426" cy="1390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7699263" y="4633119"/>
            <a:ext cx="228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70C0"/>
                </a:solidFill>
                <a:latin typeface="+mn-lt"/>
              </a:rPr>
              <a:t>Carbon Fiber</a:t>
            </a:r>
            <a:endParaRPr lang="zh-CN" altLang="en-US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27637" y="5090319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err="1" smtClean="0">
                <a:solidFill>
                  <a:schemeClr val="tx2"/>
                </a:solidFill>
              </a:rPr>
              <a:t>Mesophase</a:t>
            </a:r>
            <a:endParaRPr lang="en-US" altLang="zh-CN" sz="1800" b="1" dirty="0" smtClean="0">
              <a:solidFill>
                <a:schemeClr val="tx2"/>
              </a:solidFill>
            </a:endParaRPr>
          </a:p>
          <a:p>
            <a:pPr algn="ctr"/>
            <a:r>
              <a:rPr lang="en-US" altLang="zh-CN" sz="1800" b="1" dirty="0" smtClean="0">
                <a:solidFill>
                  <a:schemeClr val="tx2"/>
                </a:solidFill>
              </a:rPr>
              <a:t>Pitch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51637" y="5090319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tx2"/>
                </a:solidFill>
              </a:rPr>
              <a:t>Pitch </a:t>
            </a:r>
          </a:p>
          <a:p>
            <a:pPr algn="ctr"/>
            <a:r>
              <a:rPr lang="en-US" altLang="zh-CN" sz="1800" b="1" dirty="0" smtClean="0">
                <a:solidFill>
                  <a:schemeClr val="tx2"/>
                </a:solidFill>
              </a:rPr>
              <a:t>Articles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7037" y="5090319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tx2"/>
                </a:solidFill>
              </a:rPr>
              <a:t>Carbon Articles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6827837" y="5413484"/>
            <a:ext cx="381000" cy="2"/>
          </a:xfrm>
          <a:prstGeom prst="straightConnector1">
            <a:avLst/>
          </a:prstGeom>
          <a:noFill/>
          <a:ln w="2286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8047037" y="5413485"/>
            <a:ext cx="428400" cy="0"/>
          </a:xfrm>
          <a:prstGeom prst="straightConnector1">
            <a:avLst/>
          </a:prstGeom>
          <a:noFill/>
          <a:ln w="2286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5075237" y="2423319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tx2"/>
                </a:solidFill>
              </a:rPr>
              <a:t>Formulation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75437" y="2423319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tx2"/>
                </a:solidFill>
              </a:rPr>
              <a:t>Blending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23237" y="2423319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tx2"/>
                </a:solidFill>
              </a:rPr>
              <a:t>Emulsion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6674603" y="2607986"/>
            <a:ext cx="360000" cy="1"/>
          </a:xfrm>
          <a:prstGeom prst="straightConnector1">
            <a:avLst/>
          </a:prstGeom>
          <a:noFill/>
          <a:ln w="2286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stCxn id="20" idx="3"/>
            <a:endCxn id="32" idx="1"/>
          </p:cNvCxnSpPr>
          <p:nvPr/>
        </p:nvCxnSpPr>
        <p:spPr bwMode="auto">
          <a:xfrm flipV="1">
            <a:off x="7666037" y="2104620"/>
            <a:ext cx="380999" cy="11667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8123237" y="2607986"/>
            <a:ext cx="360000" cy="1"/>
          </a:xfrm>
          <a:prstGeom prst="straightConnector1">
            <a:avLst/>
          </a:prstGeom>
          <a:noFill/>
          <a:ln w="2286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3" name="Picture 82" descr="D:\Polymer Materials\experiment\paveroad\乳化沥青\SealMaster\IMG_20140925_10544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951" y="2437492"/>
            <a:ext cx="1671686" cy="16480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>
            <a:stCxn id="23" idx="3"/>
          </p:cNvCxnSpPr>
          <p:nvPr/>
        </p:nvCxnSpPr>
        <p:spPr bwMode="auto">
          <a:xfrm>
            <a:off x="3856037" y="4179888"/>
            <a:ext cx="1210655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066692" y="2104619"/>
            <a:ext cx="0" cy="277100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075237" y="2118519"/>
            <a:ext cx="356759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075237" y="4861719"/>
            <a:ext cx="356759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19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5147471" y="964296"/>
            <a:ext cx="6163209" cy="574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world largest coal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supplier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US" altLang="zh-CN" sz="7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One of the largest power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producers in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China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Expanding rapidly to other energy areas (shale gas, wind, solar)</a:t>
            </a:r>
            <a:endParaRPr lang="en-US" altLang="zh-CN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US" altLang="zh-CN" sz="7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2014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revenue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~ $50B with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the net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profit of $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10B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US" altLang="zh-CN" sz="7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Ranked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165th among the Fortune Global 500 companies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2014)</a:t>
            </a:r>
            <a:endParaRPr lang="en-US" altLang="zh-CN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437" y="99933"/>
            <a:ext cx="8619833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Shenhua Group</a:t>
            </a:r>
            <a:endParaRPr lang="zh-CN" altLang="en-US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" name="Picture 2" descr="http://www.shenhuagroup.com.cn/cs/shenhua/sh_en/images/sy-yw-01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9" y="153613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shenhuagroup.com.cn/cs/shenhua/sh_en/images/sy-yw-02d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9" y="3290093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henhuagroup.com.cn/cs/shenhua/sh_en/images/sy-yw-03t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9" y="4966493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shenhuagroup.com.cn/cs/shenhua/sh_en/images/sy-yw-04g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69" y="153613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shenhuagroup.com.cn/cs/shenhua/sh_en/images/sy-yw-05h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3290093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shenhuagroup.com.cn/cs/shenhua/sh_en/images/sy-yw-06mzyh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4966493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0143" y="897960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+mj-lt"/>
              </a:rPr>
              <a:t>Core Businesses</a:t>
            </a:r>
            <a:endParaRPr lang="en-US" altLang="zh-C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861" y="2822607"/>
            <a:ext cx="64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j-lt"/>
              </a:rPr>
              <a:t>Coal</a:t>
            </a:r>
            <a:endParaRPr lang="zh-CN" altLang="en-US" sz="1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7069" y="4551053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j-lt"/>
              </a:rPr>
              <a:t>Power</a:t>
            </a:r>
            <a:endParaRPr lang="zh-CN" altLang="en-US" sz="1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7069" y="6230342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j-lt"/>
              </a:rPr>
              <a:t>Railway</a:t>
            </a:r>
            <a:endParaRPr lang="zh-CN" altLang="en-US" sz="14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3397" y="2775829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j-lt"/>
              </a:rPr>
              <a:t>Port</a:t>
            </a:r>
            <a:endParaRPr lang="zh-CN" altLang="en-US" sz="14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9237" y="4551052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j-lt"/>
              </a:rPr>
              <a:t>Marine</a:t>
            </a:r>
            <a:endParaRPr lang="zh-CN" altLang="en-US" sz="14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03397" y="6230341"/>
            <a:ext cx="1605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j-lt"/>
              </a:rPr>
              <a:t>Coal to chemicals</a:t>
            </a:r>
            <a:endParaRPr lang="zh-CN" altLang="en-US" sz="1400" dirty="0">
              <a:latin typeface="+mj-lt"/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2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449" y="823119"/>
            <a:ext cx="10369183" cy="4685989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800" b="1" i="1" kern="12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Coal is </a:t>
            </a:r>
            <a:r>
              <a:rPr lang="en-US" altLang="zh-CN" sz="2800" b="1" i="1" kern="1200" dirty="0" smtClean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a major energy source today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800" b="1" i="1" kern="1200" dirty="0" smtClean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Coal </a:t>
            </a:r>
            <a:r>
              <a:rPr lang="en-US" altLang="zh-CN" sz="2800" b="1" i="1" kern="12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will </a:t>
            </a:r>
            <a:r>
              <a:rPr lang="en-US" altLang="zh-CN" sz="2800" b="1" i="1" kern="1200" dirty="0" smtClean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continue to be an important energy component in the foreseeable future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800" b="1" i="1" kern="1200" dirty="0" smtClean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Coal applications need to be clean and can be clean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2800" b="1" i="1" kern="1200" dirty="0" smtClean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Technology innovation will drive </a:t>
            </a:r>
            <a:r>
              <a:rPr lang="en-US" altLang="zh-CN" sz="2800" b="1" i="1" kern="1200" dirty="0" smtClean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economics</a:t>
            </a:r>
            <a:endParaRPr lang="zh-CN" altLang="en-US" sz="2800" b="1" i="1" kern="12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79437" y="137319"/>
            <a:ext cx="9144000" cy="69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200" tIns="39600" rIns="79200" bIns="39600">
            <a:spAutoFit/>
          </a:bodyPr>
          <a:lstStyle/>
          <a:p>
            <a:r>
              <a:rPr lang="en-US" altLang="zh-CN" sz="4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SUMMARY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20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242" name="Picture 2" descr="D:\Nice\CEO related\Various work at NICE\Photos\Shenhua photo\QQ截图201411301652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25" y="4305424"/>
            <a:ext cx="4680000" cy="21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Nice\CEO related\Various work at NICE\Photos\Shenhua photo\QQ截图201411301705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" y="4328320"/>
            <a:ext cx="4680000" cy="21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7" name="Picture 9" descr="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3"/>
            <a:ext cx="11520364" cy="71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718419" y="2276215"/>
            <a:ext cx="7862018" cy="152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460" tIns="41231" rIns="82460" bIns="41231">
            <a:spAutoFit/>
          </a:bodyPr>
          <a:lstStyle/>
          <a:p>
            <a:r>
              <a:rPr lang="en-US" altLang="zh-CN" sz="3500" b="1" dirty="0">
                <a:solidFill>
                  <a:srgbClr val="FFFFFF"/>
                </a:solidFill>
                <a:ea typeface="汉仪中等线简" pitchFamily="49" charset="-122"/>
              </a:rPr>
              <a:t>Questions ?</a:t>
            </a:r>
          </a:p>
          <a:p>
            <a:endParaRPr lang="en-US" altLang="zh-CN" sz="3500" b="1" dirty="0">
              <a:solidFill>
                <a:srgbClr val="000000"/>
              </a:solidFill>
              <a:ea typeface="汉仪中等线简" pitchFamily="49" charset="-122"/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  <a:latin typeface="Myriad Pro" pitchFamily="34" charset="0"/>
              </a:rPr>
              <a:t>Thanks for your time, and any questions?</a:t>
            </a:r>
            <a:endParaRPr lang="zh-CN" altLang="en-US" sz="24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795395" y="4112110"/>
            <a:ext cx="6207483" cy="10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460" tIns="41231" rIns="82460" bIns="41231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Arial"/>
                <a:ea typeface="微软雅黑" pitchFamily="34" charset="-122"/>
              </a:rPr>
              <a:t>Shenhua </a:t>
            </a:r>
            <a:r>
              <a:rPr lang="en-US" altLang="zh-CN" dirty="0">
                <a:solidFill>
                  <a:srgbClr val="FFFFFF"/>
                </a:solidFill>
                <a:latin typeface="Arial"/>
                <a:ea typeface="微软雅黑" pitchFamily="34" charset="-122"/>
              </a:rPr>
              <a:t>NICE, Future Science &amp; Technology City, Changping District, </a:t>
            </a:r>
            <a:r>
              <a:rPr lang="en-US" altLang="zh-CN" dirty="0" smtClean="0">
                <a:solidFill>
                  <a:srgbClr val="FFFFFF"/>
                </a:solidFill>
                <a:latin typeface="Arial"/>
                <a:ea typeface="微软雅黑" pitchFamily="34" charset="-122"/>
              </a:rPr>
              <a:t>Beijing, </a:t>
            </a:r>
            <a:r>
              <a:rPr lang="en-US" altLang="zh-CN" dirty="0">
                <a:solidFill>
                  <a:srgbClr val="FFFFFF"/>
                </a:solidFill>
                <a:latin typeface="Arial"/>
                <a:ea typeface="微软雅黑" pitchFamily="34" charset="-122"/>
              </a:rPr>
              <a:t>P. R. </a:t>
            </a:r>
            <a:r>
              <a:rPr lang="en-US" altLang="zh-CN" dirty="0" smtClean="0">
                <a:solidFill>
                  <a:srgbClr val="FFFFFF"/>
                </a:solidFill>
                <a:latin typeface="Arial"/>
                <a:ea typeface="微软雅黑" pitchFamily="34" charset="-122"/>
              </a:rPr>
              <a:t>China, </a:t>
            </a:r>
            <a:r>
              <a:rPr lang="zh-CN" altLang="en-US" dirty="0" smtClean="0">
                <a:solidFill>
                  <a:srgbClr val="FFFFFF"/>
                </a:solidFill>
                <a:latin typeface="Arial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Arial"/>
                <a:ea typeface="微软雅黑" pitchFamily="34" charset="-122"/>
              </a:rPr>
              <a:t>102209</a:t>
            </a:r>
            <a:endParaRPr lang="en-US" altLang="zh-CN" dirty="0">
              <a:solidFill>
                <a:srgbClr val="FFFFFF"/>
              </a:solidFill>
              <a:latin typeface="Arial"/>
              <a:ea typeface="微软雅黑" pitchFamily="34" charset="-122"/>
            </a:endParaRPr>
          </a:p>
          <a:p>
            <a:endParaRPr lang="en-US" altLang="zh-CN" dirty="0">
              <a:solidFill>
                <a:srgbClr val="FFFFFF"/>
              </a:solidFill>
              <a:latin typeface="Arial"/>
              <a:ea typeface="微软雅黑" pitchFamily="34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Arial"/>
                <a:ea typeface="微软雅黑" pitchFamily="34" charset="-122"/>
              </a:rPr>
              <a:t>T: +86-10-57595508   F : +86-10-57339834</a:t>
            </a:r>
            <a:endParaRPr lang="zh-CN" altLang="en-US" dirty="0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pic>
        <p:nvPicPr>
          <p:cNvPr id="3074" name="Picture 2" descr="http://www.nicenergy.com/s/files/062504_resiz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09" y="435523"/>
            <a:ext cx="3646483" cy="191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icenergy.com/nice/s/images/temp/about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64" y="435523"/>
            <a:ext cx="3168690" cy="191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79437" y="213519"/>
            <a:ext cx="9829800" cy="538520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National Institute of Clean-and-Low-Carbon </a:t>
            </a:r>
            <a:r>
              <a:rPr lang="en-US" altLang="zh-CN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Energy (NICE)</a:t>
            </a:r>
            <a:endParaRPr lang="zh-CN" altLang="en-US" sz="28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7937" y="823119"/>
            <a:ext cx="7704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zh-CN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</a:t>
            </a:r>
            <a:r>
              <a:rPr lang="en-US" altLang="zh-CN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orporate </a:t>
            </a:r>
            <a:r>
              <a:rPr lang="en-US" altLang="zh-CN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altLang="zh-CN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esearch </a:t>
            </a:r>
            <a:r>
              <a:rPr lang="en-US" altLang="zh-CN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zh-CN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rm </a:t>
            </a:r>
            <a:r>
              <a:rPr lang="en-US" altLang="zh-CN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Shenhua Group</a:t>
            </a:r>
          </a:p>
        </p:txBody>
      </p:sp>
      <p:pic>
        <p:nvPicPr>
          <p:cNvPr id="5" name="Picture 2" descr="D:\Nice\CEO related\Various work at NICE\Reported to Group\2015.01.12 - 向玉卓总汇报\领域图标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34" y="1813719"/>
            <a:ext cx="1580337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Nice\CEO related\Various work at NICE\Reported to Group\2015.01.12 - 向玉卓总汇报\领域图标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81" y="2575719"/>
            <a:ext cx="1577776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Nice\CEO related\Various work at NICE\Reported to Group\2015.01.12 - 向玉卓总汇报\领域图标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81" y="4179519"/>
            <a:ext cx="1577776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Nice\CEO related\Various work at NICE\Reported to Group\2015.01.12 - 向玉卓总汇报\领域图标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89" y="4906026"/>
            <a:ext cx="157896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Nice\CEO related\Various work at NICE\Reported to Group\2015.01.12 - 向玉卓总汇报\领域图标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03" y="4143795"/>
            <a:ext cx="1577776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Nice\CEO related\Various work at NICE\Reported to Group\2015.01.12 - 向玉卓总汇报\领域图标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14" y="2518532"/>
            <a:ext cx="1577776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exagon 10"/>
          <p:cNvSpPr/>
          <p:nvPr/>
        </p:nvSpPr>
        <p:spPr>
          <a:xfrm>
            <a:off x="4576973" y="3357344"/>
            <a:ext cx="1566618" cy="1368000"/>
          </a:xfrm>
          <a:prstGeom prst="hexag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9" descr="D:\Nice\CEO related\Various work at NICE\Reported to Group\2015.01.12 - 向玉卓总汇报\QQ截图2015012113313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90" y="3814947"/>
            <a:ext cx="1265510" cy="4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16757" y="1508919"/>
            <a:ext cx="4265720" cy="107720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Coal conversion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Utilization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Coal Upgrading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Coal Gasification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Near Zero Emission Combustion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88357" y="2870113"/>
            <a:ext cx="4265720" cy="107720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Coal-based Performance Materials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 Materials 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Waste-to-value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pplications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Specialty Materials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88357" y="4470313"/>
            <a:ext cx="4265720" cy="107720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Hydrogen &amp; Applications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H2 Production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H2 Distribution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Design &amp; Control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17637" y="2565313"/>
            <a:ext cx="4265720" cy="107720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Catalysis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Coal to olefins 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Coal to liquids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Coal to SNG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6637" y="4165513"/>
            <a:ext cx="4265720" cy="107720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Energy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 Film Solar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Storage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Systems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38317" y="5689513"/>
            <a:ext cx="4265720" cy="107720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Processes</a:t>
            </a: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TTT Applications*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 Technologies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13" indent="-285713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1771" y="648972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*TTT: Tough-to-treat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3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07155" y="99933"/>
            <a:ext cx="9268682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World Energy Outlook</a:t>
            </a:r>
            <a:endParaRPr lang="zh-CN" altLang="en-US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3320"/>
          <a:stretch/>
        </p:blipFill>
        <p:spPr bwMode="auto">
          <a:xfrm>
            <a:off x="1112837" y="3300072"/>
            <a:ext cx="4153777" cy="30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732837" y="2448144"/>
            <a:ext cx="2019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Source: BP Energy Outlook 2035</a:t>
            </a:r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7" y="2931895"/>
            <a:ext cx="4648200" cy="35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1440" y="6351965"/>
            <a:ext cx="2922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tx1"/>
                </a:solidFill>
              </a:rPr>
              <a:t>Global </a:t>
            </a:r>
            <a:r>
              <a:rPr lang="en-US" altLang="zh-CN" b="1" i="1" dirty="0">
                <a:solidFill>
                  <a:schemeClr val="tx1"/>
                </a:solidFill>
              </a:rPr>
              <a:t>Consumption by fuel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34242" y="6364883"/>
            <a:ext cx="2988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chemeClr val="tx1"/>
                </a:solidFill>
              </a:rPr>
              <a:t>Coal Consumption </a:t>
            </a:r>
            <a:r>
              <a:rPr lang="en-US" altLang="zh-CN" b="1" i="1" dirty="0">
                <a:solidFill>
                  <a:schemeClr val="tx1"/>
                </a:solidFill>
              </a:rPr>
              <a:t>by </a:t>
            </a:r>
            <a:r>
              <a:rPr lang="en-US" altLang="zh-CN" b="1" i="1" dirty="0" smtClean="0">
                <a:solidFill>
                  <a:schemeClr val="tx1"/>
                </a:solidFill>
              </a:rPr>
              <a:t>region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8517" y="944503"/>
            <a:ext cx="55935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chemeClr val="tx1"/>
                </a:solidFill>
              </a:rPr>
              <a:t>Coal continues a key energy component</a:t>
            </a:r>
          </a:p>
          <a:p>
            <a:endParaRPr lang="en-US" altLang="zh-CN" sz="2000" b="1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chemeClr val="tx1"/>
                </a:solidFill>
              </a:rPr>
              <a:t>China accounts for ~50% of the world’s coal consumption</a:t>
            </a:r>
          </a:p>
          <a:p>
            <a:pPr marL="342900" indent="-342900">
              <a:buFont typeface="Arial" pitchFamily="34" charset="0"/>
              <a:buChar char="•"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Nice\CEO related\Various work at NICE\Meetings\Visit other places\2015\2015.01.15 - speech at Santa Barbara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40" y="899319"/>
            <a:ext cx="2316998" cy="241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ent Arrow 3"/>
          <p:cNvSpPr/>
          <p:nvPr/>
        </p:nvSpPr>
        <p:spPr bwMode="auto">
          <a:xfrm flipH="1">
            <a:off x="4036393" y="2552397"/>
            <a:ext cx="734043" cy="886610"/>
          </a:xfrm>
          <a:prstGeom prst="ben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4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79437" y="99933"/>
            <a:ext cx="8619833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Coal in China Today</a:t>
            </a:r>
            <a:endParaRPr lang="zh-CN" altLang="en-US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4760" y="975519"/>
            <a:ext cx="5225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Coal </a:t>
            </a:r>
            <a:r>
              <a:rPr lang="en-US" altLang="zh-CN" b="1" dirty="0">
                <a:solidFill>
                  <a:schemeClr val="tx1"/>
                </a:solidFill>
              </a:rPr>
              <a:t>demand in China by sector, 2000‐35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eia.gov/countries/analysisbriefs/China/images/coal_production_consump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2"/>
          <a:stretch/>
        </p:blipFill>
        <p:spPr bwMode="auto">
          <a:xfrm>
            <a:off x="655637" y="916811"/>
            <a:ext cx="4953483" cy="28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ia.gov/countries/analysisbriefs/China/images/total_energy_consump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" b="11446"/>
          <a:stretch/>
        </p:blipFill>
        <p:spPr bwMode="auto">
          <a:xfrm>
            <a:off x="737056" y="3764253"/>
            <a:ext cx="4338182" cy="29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1699416"/>
            <a:ext cx="5761038" cy="331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8416" y="5305524"/>
            <a:ext cx="5715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chemeClr val="tx1"/>
                </a:solidFill>
              </a:rPr>
              <a:t>In China </a:t>
            </a:r>
          </a:p>
          <a:p>
            <a:pPr marL="800018" lvl="1" indent="-342900">
              <a:buFont typeface="Arial" pitchFamily="34" charset="0"/>
              <a:buChar char="•"/>
            </a:pPr>
            <a:r>
              <a:rPr lang="en-US" altLang="zh-CN" sz="2400" i="1" dirty="0" smtClean="0">
                <a:solidFill>
                  <a:schemeClr val="tx1"/>
                </a:solidFill>
              </a:rPr>
              <a:t>Coal is a dominant energy source</a:t>
            </a:r>
          </a:p>
          <a:p>
            <a:pPr marL="800018" lvl="1" indent="-342900">
              <a:buFont typeface="Arial" pitchFamily="34" charset="0"/>
              <a:buChar char="•"/>
            </a:pPr>
            <a:r>
              <a:rPr lang="en-US" altLang="zh-CN" sz="2400" i="1" dirty="0" smtClean="0">
                <a:solidFill>
                  <a:schemeClr val="tx1"/>
                </a:solidFill>
              </a:rPr>
              <a:t>Clean </a:t>
            </a:r>
            <a:r>
              <a:rPr lang="en-US" altLang="zh-CN" sz="2400" i="1" dirty="0">
                <a:solidFill>
                  <a:schemeClr val="tx1"/>
                </a:solidFill>
              </a:rPr>
              <a:t>c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oal </a:t>
            </a:r>
            <a:r>
              <a:rPr lang="en-US" altLang="zh-CN" sz="2400" i="1" dirty="0">
                <a:solidFill>
                  <a:schemeClr val="tx1"/>
                </a:solidFill>
              </a:rPr>
              <a:t>t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echnologies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c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ritical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5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4"/>
          <p:cNvGrpSpPr>
            <a:grpSpLocks/>
          </p:cNvGrpSpPr>
          <p:nvPr/>
        </p:nvGrpSpPr>
        <p:grpSpPr bwMode="auto">
          <a:xfrm>
            <a:off x="731837" y="1154460"/>
            <a:ext cx="9981799" cy="4642819"/>
            <a:chOff x="2508752" y="1788311"/>
            <a:chExt cx="7145339" cy="2652512"/>
          </a:xfrm>
        </p:grpSpPr>
        <p:sp>
          <p:nvSpPr>
            <p:cNvPr id="7178" name="AutoShape 4"/>
            <p:cNvSpPr>
              <a:spLocks noChangeArrowheads="1"/>
            </p:cNvSpPr>
            <p:nvPr/>
          </p:nvSpPr>
          <p:spPr bwMode="gray">
            <a:xfrm>
              <a:off x="3535865" y="2403458"/>
              <a:ext cx="5286375" cy="1615041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CN" altLang="zh-CN" sz="4200"/>
            </a:p>
          </p:txBody>
        </p:sp>
        <p:sp>
          <p:nvSpPr>
            <p:cNvPr id="13316" name="AutoShape 5"/>
            <p:cNvSpPr>
              <a:spLocks noChangeArrowheads="1"/>
            </p:cNvSpPr>
            <p:nvPr/>
          </p:nvSpPr>
          <p:spPr bwMode="gray">
            <a:xfrm>
              <a:off x="3323521" y="1788311"/>
              <a:ext cx="5939652" cy="5188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BE0E3"/>
                </a:gs>
                <a:gs pos="50000">
                  <a:srgbClr val="D3EBED"/>
                </a:gs>
                <a:gs pos="100000">
                  <a:srgbClr val="BBE0E3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zh-CN" sz="3700" dirty="0" smtClean="0">
                  <a:solidFill>
                    <a:schemeClr val="tx2"/>
                  </a:solidFill>
                  <a:latin typeface="+mj-lt"/>
                </a:rPr>
                <a:t>Clean Coal Technology</a:t>
              </a:r>
              <a:r>
                <a:rPr lang="zh-CN" altLang="en-US" sz="3700" dirty="0" smtClean="0">
                  <a:solidFill>
                    <a:schemeClr val="tx2"/>
                  </a:solidFill>
                  <a:latin typeface="+mj-lt"/>
                </a:rPr>
                <a:t>（</a:t>
              </a:r>
              <a:r>
                <a:rPr lang="en-US" altLang="zh-CN" sz="3700" dirty="0">
                  <a:solidFill>
                    <a:schemeClr val="tx2"/>
                  </a:solidFill>
                  <a:latin typeface="+mj-lt"/>
                </a:rPr>
                <a:t>CCT</a:t>
              </a:r>
              <a:r>
                <a:rPr lang="zh-CN" altLang="en-US" sz="3700" dirty="0">
                  <a:solidFill>
                    <a:schemeClr val="tx2"/>
                  </a:solidFill>
                  <a:latin typeface="+mj-lt"/>
                </a:rPr>
                <a:t>）</a:t>
              </a:r>
            </a:p>
          </p:txBody>
        </p:sp>
        <p:grpSp>
          <p:nvGrpSpPr>
            <p:cNvPr id="7180" name="Group 6"/>
            <p:cNvGrpSpPr>
              <a:grpSpLocks/>
            </p:cNvGrpSpPr>
            <p:nvPr/>
          </p:nvGrpSpPr>
          <p:grpSpPr bwMode="auto">
            <a:xfrm>
              <a:off x="2508752" y="3064461"/>
              <a:ext cx="1501775" cy="1371600"/>
              <a:chOff x="998" y="3085"/>
              <a:chExt cx="722" cy="696"/>
            </a:xfrm>
          </p:grpSpPr>
          <p:grpSp>
            <p:nvGrpSpPr>
              <p:cNvPr id="7196" name="Group 7"/>
              <p:cNvGrpSpPr>
                <a:grpSpLocks/>
              </p:cNvGrpSpPr>
              <p:nvPr/>
            </p:nvGrpSpPr>
            <p:grpSpPr bwMode="auto">
              <a:xfrm>
                <a:off x="1037" y="3085"/>
                <a:ext cx="683" cy="696"/>
                <a:chOff x="2016" y="1920"/>
                <a:chExt cx="1680" cy="1680"/>
              </a:xfrm>
            </p:grpSpPr>
            <p:sp>
              <p:nvSpPr>
                <p:cNvPr id="7198" name="Oval 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99"/>
                    </a:gs>
                    <a:gs pos="100000">
                      <a:srgbClr val="20206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>
                    <a:spcBef>
                      <a:spcPct val="0"/>
                    </a:spcBef>
                  </a:pPr>
                  <a:endParaRPr lang="zh-CN" altLang="zh-CN" sz="4200"/>
                </a:p>
              </p:txBody>
            </p:sp>
            <p:sp>
              <p:nvSpPr>
                <p:cNvPr id="7199" name="Freeform 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33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197" name="Text Box 10"/>
              <p:cNvSpPr txBox="1">
                <a:spLocks noChangeArrowheads="1"/>
              </p:cNvSpPr>
              <p:nvPr/>
            </p:nvSpPr>
            <p:spPr bwMode="gray">
              <a:xfrm>
                <a:off x="998" y="3241"/>
                <a:ext cx="7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FFFF00"/>
                    </a:solidFill>
                  </a:rPr>
                  <a:t>Coal Processing Technologies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181" name="Group 11"/>
            <p:cNvGrpSpPr>
              <a:grpSpLocks/>
            </p:cNvGrpSpPr>
            <p:nvPr/>
          </p:nvGrpSpPr>
          <p:grpSpPr bwMode="auto">
            <a:xfrm>
              <a:off x="4367715" y="3064461"/>
              <a:ext cx="1500187" cy="1376362"/>
              <a:chOff x="1892" y="3085"/>
              <a:chExt cx="721" cy="699"/>
            </a:xfrm>
          </p:grpSpPr>
          <p:grpSp>
            <p:nvGrpSpPr>
              <p:cNvPr id="7192" name="Group 12"/>
              <p:cNvGrpSpPr>
                <a:grpSpLocks/>
              </p:cNvGrpSpPr>
              <p:nvPr/>
            </p:nvGrpSpPr>
            <p:grpSpPr bwMode="auto">
              <a:xfrm>
                <a:off x="1913" y="3085"/>
                <a:ext cx="700" cy="699"/>
                <a:chOff x="2016" y="1920"/>
                <a:chExt cx="1680" cy="1680"/>
              </a:xfrm>
            </p:grpSpPr>
            <p:sp>
              <p:nvSpPr>
                <p:cNvPr id="7194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4F4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>
                    <a:spcBef>
                      <a:spcPct val="0"/>
                    </a:spcBef>
                  </a:pPr>
                  <a:endParaRPr lang="zh-CN" altLang="zh-CN" sz="4200"/>
                </a:p>
              </p:txBody>
            </p:sp>
            <p:sp>
              <p:nvSpPr>
                <p:cNvPr id="7195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193" name="Text Box 15"/>
              <p:cNvSpPr txBox="1">
                <a:spLocks noChangeArrowheads="1"/>
              </p:cNvSpPr>
              <p:nvPr/>
            </p:nvSpPr>
            <p:spPr bwMode="gray">
              <a:xfrm>
                <a:off x="1892" y="3241"/>
                <a:ext cx="7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FFFF00"/>
                    </a:solidFill>
                  </a:rPr>
                  <a:t>Coal Conversion Technologies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182" name="Group 16"/>
            <p:cNvGrpSpPr>
              <a:grpSpLocks/>
            </p:cNvGrpSpPr>
            <p:nvPr/>
          </p:nvGrpSpPr>
          <p:grpSpPr bwMode="auto">
            <a:xfrm>
              <a:off x="6365490" y="3023186"/>
              <a:ext cx="1489028" cy="1377950"/>
              <a:chOff x="2853" y="3064"/>
              <a:chExt cx="716" cy="699"/>
            </a:xfrm>
          </p:grpSpPr>
          <p:grpSp>
            <p:nvGrpSpPr>
              <p:cNvPr id="7188" name="Group 17"/>
              <p:cNvGrpSpPr>
                <a:grpSpLocks/>
              </p:cNvGrpSpPr>
              <p:nvPr/>
            </p:nvGrpSpPr>
            <p:grpSpPr bwMode="auto">
              <a:xfrm>
                <a:off x="2858" y="3064"/>
                <a:ext cx="700" cy="699"/>
                <a:chOff x="2016" y="1920"/>
                <a:chExt cx="1680" cy="1680"/>
              </a:xfrm>
            </p:grpSpPr>
            <p:sp>
              <p:nvSpPr>
                <p:cNvPr id="7190" name="Oval 1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BE0E3"/>
                    </a:gs>
                    <a:gs pos="100000">
                      <a:srgbClr val="60737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>
                    <a:spcBef>
                      <a:spcPct val="0"/>
                    </a:spcBef>
                  </a:pPr>
                  <a:endParaRPr lang="zh-CN" altLang="zh-CN" sz="4200"/>
                </a:p>
              </p:txBody>
            </p:sp>
            <p:sp>
              <p:nvSpPr>
                <p:cNvPr id="7191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BBE0E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189" name="Text Box 20"/>
              <p:cNvSpPr txBox="1">
                <a:spLocks noChangeArrowheads="1"/>
              </p:cNvSpPr>
              <p:nvPr/>
            </p:nvSpPr>
            <p:spPr bwMode="gray">
              <a:xfrm>
                <a:off x="2853" y="3240"/>
                <a:ext cx="7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FFFF00"/>
                    </a:solidFill>
                  </a:rPr>
                  <a:t>Combustion &amp; Power Generation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183" name="Group 21"/>
            <p:cNvGrpSpPr>
              <a:grpSpLocks/>
            </p:cNvGrpSpPr>
            <p:nvPr/>
          </p:nvGrpSpPr>
          <p:grpSpPr bwMode="auto">
            <a:xfrm>
              <a:off x="8164796" y="3023186"/>
              <a:ext cx="1489295" cy="1385888"/>
              <a:chOff x="3718" y="3064"/>
              <a:chExt cx="716" cy="704"/>
            </a:xfrm>
          </p:grpSpPr>
          <p:grpSp>
            <p:nvGrpSpPr>
              <p:cNvPr id="7184" name="Group 22"/>
              <p:cNvGrpSpPr>
                <a:grpSpLocks/>
              </p:cNvGrpSpPr>
              <p:nvPr/>
            </p:nvGrpSpPr>
            <p:grpSpPr bwMode="auto">
              <a:xfrm>
                <a:off x="3733" y="3064"/>
                <a:ext cx="701" cy="704"/>
                <a:chOff x="2016" y="1920"/>
                <a:chExt cx="1680" cy="1680"/>
              </a:xfrm>
            </p:grpSpPr>
            <p:sp>
              <p:nvSpPr>
                <p:cNvPr id="7186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2532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>
                    <a:spcBef>
                      <a:spcPct val="0"/>
                    </a:spcBef>
                  </a:pPr>
                  <a:endParaRPr lang="zh-CN" altLang="zh-CN" sz="4200"/>
                </a:p>
              </p:txBody>
            </p:sp>
            <p:sp>
              <p:nvSpPr>
                <p:cNvPr id="7187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185" name="Text Box 25"/>
              <p:cNvSpPr txBox="1">
                <a:spLocks noChangeArrowheads="1"/>
              </p:cNvSpPr>
              <p:nvPr/>
            </p:nvSpPr>
            <p:spPr bwMode="gray">
              <a:xfrm>
                <a:off x="3718" y="3181"/>
                <a:ext cx="71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rgbClr val="FFFF00"/>
                    </a:solidFill>
                  </a:rPr>
                  <a:t>Emission Control &amp; Waste Recycling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4" name="Title 1"/>
          <p:cNvSpPr txBox="1">
            <a:spLocks/>
          </p:cNvSpPr>
          <p:nvPr/>
        </p:nvSpPr>
        <p:spPr>
          <a:xfrm>
            <a:off x="5498992" y="4015412"/>
            <a:ext cx="1946350" cy="2085306"/>
          </a:xfrm>
          <a:prstGeom prst="rect">
            <a:avLst/>
          </a:prstGeom>
        </p:spPr>
        <p:txBody>
          <a:bodyPr lIns="106590" tIns="53295" rIns="106590" bIns="53295" anchor="b"/>
          <a:lstStyle/>
          <a:p>
            <a:pPr indent="473740">
              <a:defRPr/>
            </a:pPr>
            <a:endParaRPr lang="zh-CN" altLang="zh-CN" sz="1900" kern="0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437" y="99933"/>
            <a:ext cx="10080210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Clean Coal Technology</a:t>
            </a:r>
            <a:endParaRPr lang="zh-CN" altLang="en-US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3" name="Picture 18" descr="P15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/>
          <a:stretch/>
        </p:blipFill>
        <p:spPr bwMode="auto">
          <a:xfrm>
            <a:off x="537368" y="5348299"/>
            <a:ext cx="2538810" cy="126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P25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86" y="5363380"/>
            <a:ext cx="2162752" cy="126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nenergy.org/dujia/201407/W0201407044676487529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63" y="5311874"/>
            <a:ext cx="2014080" cy="13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26" y="5234663"/>
            <a:ext cx="2159509" cy="14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6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999" y="99933"/>
            <a:ext cx="10454838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Coal Processing – Coal Upgrading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9885" y="5355791"/>
            <a:ext cx="5799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zh-CN" sz="2000" b="1" i="1" dirty="0">
                <a:solidFill>
                  <a:prstClr val="black"/>
                </a:solidFill>
                <a:latin typeface="Garamond" panose="02020404030301010803" pitchFamily="18" charset="0"/>
              </a:rPr>
              <a:t>I</a:t>
            </a:r>
            <a:r>
              <a:rPr lang="en-US" altLang="zh-CN" sz="20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mproved </a:t>
            </a:r>
            <a:r>
              <a:rPr lang="en-US" altLang="zh-CN" sz="2000" b="1" i="1" dirty="0">
                <a:solidFill>
                  <a:prstClr val="black"/>
                </a:solidFill>
                <a:latin typeface="Garamond" panose="02020404030301010803" pitchFamily="18" charset="0"/>
              </a:rPr>
              <a:t>pollution </a:t>
            </a:r>
            <a:r>
              <a:rPr lang="en-US" altLang="zh-CN" sz="20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control –significant </a:t>
            </a:r>
          </a:p>
          <a:p>
            <a:r>
              <a:rPr lang="en-US" altLang="zh-CN" sz="2000" b="1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20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amount of mercury/sulfur removed </a:t>
            </a:r>
            <a:endParaRPr lang="zh-CN" altLang="en-US" sz="20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Reduced </a:t>
            </a:r>
            <a:r>
              <a:rPr lang="en-US" altLang="zh-CN" sz="2000" b="1" i="1" dirty="0">
                <a:solidFill>
                  <a:prstClr val="black"/>
                </a:solidFill>
                <a:latin typeface="Garamond" panose="02020404030301010803" pitchFamily="18" charset="0"/>
              </a:rPr>
              <a:t>FGD and SCR </a:t>
            </a:r>
            <a:r>
              <a:rPr lang="en-US" altLang="zh-CN" sz="20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cost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zh-CN" sz="2000" b="1" i="1" dirty="0">
                <a:solidFill>
                  <a:prstClr val="black"/>
                </a:solidFill>
                <a:latin typeface="Garamond" panose="02020404030301010803" pitchFamily="18" charset="0"/>
              </a:rPr>
              <a:t>Reduced transportation </a:t>
            </a:r>
            <a:r>
              <a:rPr lang="en-US" altLang="zh-CN" sz="20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cost</a:t>
            </a:r>
            <a:endParaRPr lang="en-US" altLang="zh-CN" sz="20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905637" y="2138919"/>
            <a:ext cx="1656000" cy="1656000"/>
            <a:chOff x="3996955" y="2086743"/>
            <a:chExt cx="1831124" cy="1849406"/>
          </a:xfrm>
        </p:grpSpPr>
        <p:sp>
          <p:nvSpPr>
            <p:cNvPr id="33" name="Oval 32"/>
            <p:cNvSpPr/>
            <p:nvPr/>
          </p:nvSpPr>
          <p:spPr>
            <a:xfrm>
              <a:off x="3996955" y="2086743"/>
              <a:ext cx="1831124" cy="1849406"/>
            </a:xfrm>
            <a:prstGeom prst="ellipse">
              <a:avLst/>
            </a:prstGeom>
            <a:solidFill>
              <a:srgbClr val="0AA61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4066496" y="2325669"/>
              <a:ext cx="1722702" cy="130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000" b="1" dirty="0" smtClean="0">
                  <a:solidFill>
                    <a:sysClr val="window" lastClr="FFFFFF"/>
                  </a:solidFill>
                  <a:ea typeface="宋体"/>
                </a:rPr>
                <a:t>Power Generation</a:t>
              </a:r>
              <a:endParaRPr lang="zh-CN" altLang="en-US" sz="2000" b="1" dirty="0">
                <a:solidFill>
                  <a:sysClr val="window" lastClr="FFFFFF"/>
                </a:solidFill>
                <a:ea typeface="宋体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836" y="843519"/>
            <a:ext cx="1656003" cy="1656000"/>
            <a:chOff x="4452965" y="214828"/>
            <a:chExt cx="2001709" cy="2053610"/>
          </a:xfrm>
        </p:grpSpPr>
        <p:sp>
          <p:nvSpPr>
            <p:cNvPr id="36" name="Oval 35"/>
            <p:cNvSpPr/>
            <p:nvPr/>
          </p:nvSpPr>
          <p:spPr>
            <a:xfrm>
              <a:off x="4452965" y="214828"/>
              <a:ext cx="2001709" cy="2053610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4523703" y="461957"/>
              <a:ext cx="1883258" cy="1452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000" b="1" dirty="0" smtClean="0">
                  <a:solidFill>
                    <a:sysClr val="window" lastClr="FFFFFF"/>
                  </a:solidFill>
                  <a:ea typeface="宋体"/>
                </a:rPr>
                <a:t>Heat Generation</a:t>
              </a:r>
              <a:endParaRPr lang="zh-CN" altLang="en-US" sz="2000" b="1" dirty="0">
                <a:solidFill>
                  <a:sysClr val="window" lastClr="FFFFFF"/>
                </a:solidFill>
                <a:ea typeface="宋体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515237" y="4175919"/>
            <a:ext cx="1656000" cy="1656000"/>
            <a:chOff x="3593425" y="3313485"/>
            <a:chExt cx="1930557" cy="1959848"/>
          </a:xfrm>
        </p:grpSpPr>
        <p:sp>
          <p:nvSpPr>
            <p:cNvPr id="39" name="Oval 38"/>
            <p:cNvSpPr/>
            <p:nvPr/>
          </p:nvSpPr>
          <p:spPr>
            <a:xfrm>
              <a:off x="3593425" y="3313485"/>
              <a:ext cx="1930557" cy="1959848"/>
            </a:xfrm>
            <a:prstGeom prst="ellipse">
              <a:avLst/>
            </a:prstGeom>
            <a:solidFill>
              <a:srgbClr val="0AA61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3836144" y="3641110"/>
              <a:ext cx="1687838" cy="138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000" b="1" dirty="0" smtClean="0">
                  <a:solidFill>
                    <a:sysClr val="window" lastClr="FFFFFF"/>
                  </a:solidFill>
                  <a:ea typeface="宋体"/>
                </a:rPr>
                <a:t>Chemical Production</a:t>
              </a:r>
              <a:endParaRPr lang="zh-CN" altLang="en-US" sz="2000" b="1" dirty="0">
                <a:solidFill>
                  <a:sysClr val="window" lastClr="FFFFFF"/>
                </a:solidFill>
                <a:ea typeface="宋体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3794351" y="2075319"/>
            <a:ext cx="1872000" cy="1872000"/>
          </a:xfrm>
          <a:prstGeom prst="ellipse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9" name="Rectangle 28"/>
          <p:cNvSpPr/>
          <p:nvPr/>
        </p:nvSpPr>
        <p:spPr>
          <a:xfrm>
            <a:off x="4041209" y="227091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 smtClean="0">
                <a:solidFill>
                  <a:prstClr val="white"/>
                </a:solidFill>
                <a:latin typeface="Arial"/>
                <a:ea typeface="仿宋" pitchFamily="49" charset="-122"/>
                <a:cs typeface="Arial" pitchFamily="34" charset="0"/>
              </a:rPr>
              <a:t>Upgrading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 smtClean="0">
                <a:solidFill>
                  <a:prstClr val="white"/>
                </a:solidFill>
                <a:latin typeface="Arial"/>
                <a:ea typeface="仿宋" pitchFamily="49" charset="-122"/>
                <a:cs typeface="Arial" pitchFamily="34" charset="0"/>
              </a:rPr>
              <a:t>/ Refining</a:t>
            </a:r>
            <a:endParaRPr lang="zh-CN" altLang="en-US" sz="1800" b="1" kern="0" dirty="0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837" y="2804319"/>
            <a:ext cx="1666673" cy="10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 bwMode="auto">
          <a:xfrm>
            <a:off x="886636" y="1029066"/>
            <a:ext cx="2438401" cy="118470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00CC99">
                <a:alpha val="40000"/>
              </a:srgbClr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04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Lignite</a:t>
            </a:r>
          </a:p>
          <a:p>
            <a:pPr defTabSz="960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00" b="1" kern="0" dirty="0" smtClean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  <a:p>
            <a:pPr marL="171450" indent="-171450" defTabSz="960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500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13% China reserve</a:t>
            </a:r>
          </a:p>
          <a:p>
            <a:pPr marL="171450" indent="-171450" defTabSz="960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500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Moisture content: 25%+</a:t>
            </a:r>
          </a:p>
          <a:p>
            <a:pPr marL="171450" indent="-171450" defTabSz="960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500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Volatile content ~10%</a:t>
            </a:r>
          </a:p>
          <a:p>
            <a:pPr marL="171450" indent="-171450" defTabSz="960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kern="0" dirty="0" smtClean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34237" y="4052071"/>
            <a:ext cx="2590801" cy="111444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00CC99">
                <a:alpha val="40000"/>
              </a:srgbClr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0438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kern="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Sub-bituminous Coal</a:t>
            </a:r>
          </a:p>
          <a:p>
            <a:pPr marL="171450" indent="-171450" defTabSz="960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500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31</a:t>
            </a:r>
            <a:r>
              <a:rPr lang="en-US" altLang="zh-CN" sz="1500" kern="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% China </a:t>
            </a:r>
            <a:r>
              <a:rPr lang="en-US" altLang="zh-CN" sz="1500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reserve</a:t>
            </a:r>
          </a:p>
          <a:p>
            <a:pPr marL="171450" indent="-171450" defTabSz="960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500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Volatile content: 30%+</a:t>
            </a:r>
            <a:endParaRPr lang="en-US" altLang="zh-CN" sz="1500" kern="0" dirty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  <a:p>
            <a:pPr marL="171450" indent="-171450" defTabSz="9604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500" kern="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Oil yield: &gt;10%</a:t>
            </a:r>
          </a:p>
        </p:txBody>
      </p:sp>
      <p:sp>
        <p:nvSpPr>
          <p:cNvPr id="50" name="Bent Arrow 49"/>
          <p:cNvSpPr/>
          <p:nvPr/>
        </p:nvSpPr>
        <p:spPr bwMode="auto">
          <a:xfrm>
            <a:off x="2003237" y="2886203"/>
            <a:ext cx="1548000" cy="1008000"/>
          </a:xfrm>
          <a:prstGeom prst="bentArrow">
            <a:avLst>
              <a:gd name="adj1" fmla="val 14482"/>
              <a:gd name="adj2" fmla="val 23292"/>
              <a:gd name="adj3" fmla="val 25000"/>
              <a:gd name="adj4" fmla="val 43750"/>
            </a:avLst>
          </a:prstGeom>
          <a:solidFill>
            <a:srgbClr val="00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0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mtClean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  <p:sp>
        <p:nvSpPr>
          <p:cNvPr id="51" name="Bent Arrow 50"/>
          <p:cNvSpPr/>
          <p:nvPr/>
        </p:nvSpPr>
        <p:spPr bwMode="auto">
          <a:xfrm flipV="1">
            <a:off x="2003237" y="2347119"/>
            <a:ext cx="1548000" cy="1008000"/>
          </a:xfrm>
          <a:prstGeom prst="bentArrow">
            <a:avLst>
              <a:gd name="adj1" fmla="val 16537"/>
              <a:gd name="adj2" fmla="val 23292"/>
              <a:gd name="adj3" fmla="val 25000"/>
              <a:gd name="adj4" fmla="val 43750"/>
            </a:avLst>
          </a:prstGeom>
          <a:solidFill>
            <a:srgbClr val="00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0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mtClean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  <p:cxnSp>
        <p:nvCxnSpPr>
          <p:cNvPr id="54" name="Straight Connector 53"/>
          <p:cNvCxnSpPr>
            <a:stCxn id="42" idx="7"/>
            <a:endCxn id="36" idx="2"/>
          </p:cNvCxnSpPr>
          <p:nvPr/>
        </p:nvCxnSpPr>
        <p:spPr bwMode="auto">
          <a:xfrm flipV="1">
            <a:off x="5392203" y="1671519"/>
            <a:ext cx="1684632" cy="677948"/>
          </a:xfrm>
          <a:prstGeom prst="line">
            <a:avLst/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42" idx="5"/>
            <a:endCxn id="39" idx="1"/>
          </p:cNvCxnSpPr>
          <p:nvPr/>
        </p:nvCxnSpPr>
        <p:spPr bwMode="auto">
          <a:xfrm>
            <a:off x="5392203" y="3673171"/>
            <a:ext cx="4365550" cy="745264"/>
          </a:xfrm>
          <a:prstGeom prst="line">
            <a:avLst/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42" idx="6"/>
            <a:endCxn id="33" idx="2"/>
          </p:cNvCxnSpPr>
          <p:nvPr/>
        </p:nvCxnSpPr>
        <p:spPr bwMode="auto">
          <a:xfrm flipV="1">
            <a:off x="5666351" y="2966919"/>
            <a:ext cx="3239286" cy="44400"/>
          </a:xfrm>
          <a:prstGeom prst="line">
            <a:avLst/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urved Right Arrow 7"/>
          <p:cNvSpPr/>
          <p:nvPr/>
        </p:nvSpPr>
        <p:spPr bwMode="auto">
          <a:xfrm>
            <a:off x="4041209" y="4093916"/>
            <a:ext cx="538264" cy="1495487"/>
          </a:xfrm>
          <a:prstGeom prst="curvedRightArrow">
            <a:avLst>
              <a:gd name="adj1" fmla="val 50000"/>
              <a:gd name="adj2" fmla="val 109027"/>
              <a:gd name="adj3" fmla="val 25000"/>
            </a:avLst>
          </a:prstGeom>
          <a:gradFill>
            <a:gsLst>
              <a:gs pos="57000">
                <a:srgbClr val="777777"/>
              </a:gs>
              <a:gs pos="100000">
                <a:srgbClr val="EAEAEA"/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0438" fontAlgn="auto">
              <a:spcBef>
                <a:spcPts val="0"/>
              </a:spcBef>
              <a:spcAft>
                <a:spcPts val="0"/>
              </a:spcAft>
            </a:pPr>
            <a:endParaRPr lang="zh-CN" altLang="en-US" sz="2000" kern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7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253" y="99933"/>
            <a:ext cx="9877184" cy="723186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Shenhua Activities - </a:t>
            </a:r>
            <a:r>
              <a:rPr lang="en-US" altLang="zh-CN" sz="4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Coal </a:t>
            </a:r>
            <a:r>
              <a:rPr lang="en-US" altLang="zh-CN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Upgrading</a:t>
            </a:r>
            <a:endParaRPr lang="en-US" altLang="zh-CN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525932" y="5509419"/>
            <a:ext cx="0" cy="54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042954" y="5509419"/>
            <a:ext cx="0" cy="54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5559976" y="5509419"/>
            <a:ext cx="0" cy="54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7076998" y="5509419"/>
            <a:ext cx="0" cy="54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8594020" y="5509419"/>
            <a:ext cx="0" cy="54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979487" y="59120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84437" y="59120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01459" y="59120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18481" y="59120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35503" y="59120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52525" y="59120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1008910" y="5509419"/>
            <a:ext cx="0" cy="54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4065587" y="3630737"/>
            <a:ext cx="154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tangle 103"/>
          <p:cNvSpPr/>
          <p:nvPr/>
        </p:nvSpPr>
        <p:spPr>
          <a:xfrm>
            <a:off x="2077575" y="2737614"/>
            <a:ext cx="3435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CoalRef</a:t>
            </a:r>
            <a:r>
              <a:rPr lang="en-US" altLang="zh-CN" sz="2000" b="1" u="sng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(gas heating-carrier)</a:t>
            </a:r>
            <a:endParaRPr lang="zh-CN" altLang="en-US" sz="1400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>
            <a:off x="5613587" y="3382321"/>
            <a:ext cx="0" cy="46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5608637" y="3630737"/>
            <a:ext cx="1296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5570537" y="3262437"/>
            <a:ext cx="1392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1MMTA PDP Dev.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6904637" y="3382321"/>
            <a:ext cx="0" cy="46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6904037" y="3630737"/>
            <a:ext cx="367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Rectangle 109"/>
          <p:cNvSpPr/>
          <p:nvPr/>
        </p:nvSpPr>
        <p:spPr>
          <a:xfrm>
            <a:off x="7040939" y="3262437"/>
            <a:ext cx="33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Applications, Improvements &amp; Integration Study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179888" y="3262437"/>
            <a:ext cx="1236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>
            <a:off x="433646" y="5343803"/>
            <a:ext cx="10977304" cy="62281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0438"/>
            <a:endParaRPr lang="zh-CN" altLang="en-US" sz="2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>
            <a:off x="1008910" y="5097587"/>
            <a:ext cx="217512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Rectangle 112"/>
          <p:cNvSpPr/>
          <p:nvPr/>
        </p:nvSpPr>
        <p:spPr>
          <a:xfrm>
            <a:off x="2038930" y="4203828"/>
            <a:ext cx="3423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HPU</a:t>
            </a:r>
            <a:r>
              <a:rPr lang="en-US" altLang="zh-CN" sz="2000" b="1" u="sng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 </a:t>
            </a:r>
            <a:r>
              <a:rPr lang="en-US" altLang="zh-CN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(Hot Press Upgrading)</a:t>
            </a:r>
            <a:endParaRPr lang="zh-CN" altLang="en-US" sz="1400" b="1" u="sng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3184037" y="4830121"/>
            <a:ext cx="0" cy="46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/>
          <p:nvPr/>
        </p:nvCxnSpPr>
        <p:spPr bwMode="auto">
          <a:xfrm>
            <a:off x="3187139" y="5093927"/>
            <a:ext cx="342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Rectangle 115"/>
          <p:cNvSpPr/>
          <p:nvPr/>
        </p:nvSpPr>
        <p:spPr>
          <a:xfrm>
            <a:off x="3864434" y="4729287"/>
            <a:ext cx="2286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1MMTA Demo.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6614735" y="4830121"/>
            <a:ext cx="0" cy="46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6611135" y="5093927"/>
            <a:ext cx="320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118"/>
          <p:cNvSpPr/>
          <p:nvPr/>
        </p:nvSpPr>
        <p:spPr>
          <a:xfrm>
            <a:off x="6751637" y="4729287"/>
            <a:ext cx="2993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of Integration with gasification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106229" y="4729287"/>
            <a:ext cx="1855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1286" y="3885327"/>
            <a:ext cx="1718511" cy="90572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Drying &amp; Briquetting for </a:t>
            </a:r>
            <a:r>
              <a:rPr lang="en-US" altLang="zh-CN" b="1" u="sng" dirty="0">
                <a:solidFill>
                  <a:srgbClr val="000000"/>
                </a:solidFill>
              </a:rPr>
              <a:t>LIGNITE</a:t>
            </a:r>
            <a:endParaRPr lang="zh-CN" altLang="en-US" b="1" u="sng" dirty="0" smtClean="0">
              <a:solidFill>
                <a:srgbClr val="000000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141287" y="2454315"/>
            <a:ext cx="1718510" cy="90572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Drying &amp; Pyrolysis for </a:t>
            </a:r>
            <a:r>
              <a:rPr lang="en-US" altLang="zh-CN" b="1" u="sng" dirty="0" smtClean="0">
                <a:solidFill>
                  <a:srgbClr val="000000"/>
                </a:solidFill>
              </a:rPr>
              <a:t>LIGNITE</a:t>
            </a:r>
            <a:endParaRPr lang="zh-CN" altLang="en-US" b="1" u="sng" dirty="0" smtClean="0">
              <a:solidFill>
                <a:srgbClr val="000000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141286" y="1024275"/>
            <a:ext cx="1718511" cy="905726"/>
          </a:xfrm>
          <a:prstGeom prst="round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Drying and Pyrolysis for </a:t>
            </a:r>
            <a:r>
              <a:rPr lang="en-US" altLang="zh-CN" b="1" u="sng" dirty="0" smtClean="0">
                <a:solidFill>
                  <a:srgbClr val="000000"/>
                </a:solidFill>
              </a:rPr>
              <a:t>SUB-BIT COAL</a:t>
            </a:r>
            <a:endParaRPr lang="zh-CN" altLang="en-US" b="1" u="sng" dirty="0" smtClean="0">
              <a:solidFill>
                <a:srgbClr val="00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031611" y="1108809"/>
            <a:ext cx="3693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CoalRef</a:t>
            </a:r>
            <a:r>
              <a:rPr lang="en-US" altLang="zh-CN" sz="2000" b="1" u="sng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(solid heating-carrier)</a:t>
            </a:r>
            <a:endParaRPr lang="zh-CN" altLang="en-US" sz="1400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 bwMode="auto">
          <a:xfrm>
            <a:off x="2499935" y="2049587"/>
            <a:ext cx="169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>
            <a:off x="4191935" y="1801171"/>
            <a:ext cx="0" cy="46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/>
          <p:nvPr/>
        </p:nvCxnSpPr>
        <p:spPr bwMode="auto">
          <a:xfrm>
            <a:off x="4207073" y="2049587"/>
            <a:ext cx="198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Rectangle 127"/>
          <p:cNvSpPr/>
          <p:nvPr/>
        </p:nvSpPr>
        <p:spPr>
          <a:xfrm>
            <a:off x="4259897" y="1680369"/>
            <a:ext cx="1745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 Test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 bwMode="auto">
          <a:xfrm>
            <a:off x="8008937" y="1801171"/>
            <a:ext cx="0" cy="46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/>
          <p:nvPr/>
        </p:nvCxnSpPr>
        <p:spPr bwMode="auto">
          <a:xfrm>
            <a:off x="8008937" y="2049587"/>
            <a:ext cx="262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Rectangle 130"/>
          <p:cNvSpPr/>
          <p:nvPr/>
        </p:nvSpPr>
        <p:spPr>
          <a:xfrm>
            <a:off x="8090898" y="1680369"/>
            <a:ext cx="2394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Demo., Scale-up &amp; Further Applications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595186" y="1680369"/>
            <a:ext cx="1236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3" name="Straight Arrow Connector 132"/>
          <p:cNvCxnSpPr/>
          <p:nvPr/>
        </p:nvCxnSpPr>
        <p:spPr bwMode="auto">
          <a:xfrm>
            <a:off x="6172937" y="2049587"/>
            <a:ext cx="1836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Rectangle 133"/>
          <p:cNvSpPr/>
          <p:nvPr/>
        </p:nvSpPr>
        <p:spPr>
          <a:xfrm>
            <a:off x="6256337" y="1680369"/>
            <a:ext cx="1651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Reactor Improvement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6186737" y="1813719"/>
            <a:ext cx="0" cy="46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7893347" y="917919"/>
            <a:ext cx="0" cy="5544000"/>
          </a:xfrm>
          <a:prstGeom prst="line">
            <a:avLst/>
          </a:prstGeom>
          <a:noFill/>
          <a:ln w="6350" cap="flat" cmpd="sng" algn="ctr">
            <a:solidFill>
              <a:srgbClr val="FF0000">
                <a:alpha val="8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/>
          <p:cNvSpPr/>
          <p:nvPr/>
        </p:nvSpPr>
        <p:spPr>
          <a:xfrm>
            <a:off x="1646237" y="839340"/>
            <a:ext cx="612000" cy="249251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100" b="1" dirty="0">
                <a:solidFill>
                  <a:srgbClr val="000000"/>
                </a:solidFill>
              </a:rPr>
              <a:t>750 </a:t>
            </a:r>
            <a:r>
              <a:rPr lang="en-US" altLang="zh-CN" sz="1100" b="1" baseline="30000" dirty="0" err="1">
                <a:solidFill>
                  <a:srgbClr val="000000"/>
                </a:solidFill>
              </a:rPr>
              <a:t>o</a:t>
            </a:r>
            <a:r>
              <a:rPr lang="en-US" altLang="zh-CN" sz="1100" b="1" dirty="0" err="1">
                <a:solidFill>
                  <a:srgbClr val="000000"/>
                </a:solidFill>
              </a:rPr>
              <a:t>C</a:t>
            </a:r>
            <a:endParaRPr lang="zh-CN" altLang="en-US" sz="1100" b="1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46237" y="2269932"/>
            <a:ext cx="612000" cy="24925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100" b="1" dirty="0">
                <a:solidFill>
                  <a:srgbClr val="000000"/>
                </a:solidFill>
              </a:rPr>
              <a:t>500 </a:t>
            </a:r>
            <a:r>
              <a:rPr lang="en-US" altLang="zh-CN" sz="1100" b="1" baseline="30000" dirty="0" err="1">
                <a:solidFill>
                  <a:srgbClr val="000000"/>
                </a:solidFill>
              </a:rPr>
              <a:t>o</a:t>
            </a:r>
            <a:r>
              <a:rPr lang="en-US" altLang="zh-CN" sz="1100" b="1" dirty="0" err="1">
                <a:solidFill>
                  <a:srgbClr val="000000"/>
                </a:solidFill>
              </a:rPr>
              <a:t>C</a:t>
            </a:r>
            <a:endParaRPr lang="zh-CN" altLang="en-US" sz="1100" b="1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46237" y="3716050"/>
            <a:ext cx="612000" cy="249251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100" b="1" dirty="0">
                <a:solidFill>
                  <a:srgbClr val="000000"/>
                </a:solidFill>
              </a:rPr>
              <a:t>200 </a:t>
            </a:r>
            <a:r>
              <a:rPr lang="en-US" altLang="zh-CN" sz="1100" b="1" baseline="30000" dirty="0" err="1">
                <a:solidFill>
                  <a:srgbClr val="000000"/>
                </a:solidFill>
              </a:rPr>
              <a:t>o</a:t>
            </a:r>
            <a:r>
              <a:rPr lang="en-US" altLang="zh-CN" sz="1100" b="1" dirty="0" err="1">
                <a:solidFill>
                  <a:srgbClr val="000000"/>
                </a:solidFill>
              </a:rPr>
              <a:t>C</a:t>
            </a:r>
            <a:endParaRPr lang="zh-CN" altLang="en-US" sz="1100" b="1" dirty="0">
              <a:solidFill>
                <a:srgbClr val="000000"/>
              </a:solidFill>
            </a:endParaRPr>
          </a:p>
        </p:txBody>
      </p:sp>
      <p:sp>
        <p:nvSpPr>
          <p:cNvPr id="56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8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07155" y="213519"/>
            <a:ext cx="10106882" cy="569298"/>
          </a:xfrm>
          <a:prstGeom prst="rect">
            <a:avLst/>
          </a:prstGeom>
          <a:noFill/>
        </p:spPr>
        <p:txBody>
          <a:bodyPr wrap="square" lIns="106592" tIns="53296" rIns="106592" bIns="53296" rtlCol="0">
            <a:spAutoFit/>
          </a:bodyPr>
          <a:lstStyle/>
          <a:p>
            <a:r>
              <a:rPr lang="en-US" altLang="zh-CN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Combustion/Power Generation</a:t>
            </a:r>
            <a:endParaRPr lang="en-US" altLang="zh-CN" sz="3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15240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6" y="1204119"/>
            <a:ext cx="452838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74733"/>
              </p:ext>
            </p:extLst>
          </p:nvPr>
        </p:nvGraphicFramePr>
        <p:xfrm>
          <a:off x="5714999" y="2194719"/>
          <a:ext cx="5608638" cy="21117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6981"/>
                <a:gridCol w="1157337"/>
                <a:gridCol w="1402160"/>
                <a:gridCol w="1402160"/>
              </a:tblGrid>
              <a:tr h="9878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EP</a:t>
                      </a:r>
                    </a:p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indicator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Soot</a:t>
                      </a:r>
                    </a:p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(mg/Nm</a:t>
                      </a:r>
                      <a:r>
                        <a:rPr lang="en-US" altLang="zh-CN" sz="18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SO2</a:t>
                      </a:r>
                    </a:p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(mg/Nm</a:t>
                      </a:r>
                      <a:r>
                        <a:rPr lang="en-US" altLang="zh-CN" sz="18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>
                          <a:solidFill>
                            <a:schemeClr val="tx1"/>
                          </a:solidFill>
                        </a:rPr>
                        <a:t>NOx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(mg/Nm</a:t>
                      </a:r>
                      <a:r>
                        <a:rPr lang="en-US" altLang="zh-CN" sz="18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2388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National Standard</a:t>
                      </a:r>
                      <a:r>
                        <a:rPr lang="en-US" altLang="zh-CN" sz="1800" baseline="0" dirty="0" smtClean="0"/>
                        <a:t> </a:t>
                      </a:r>
                    </a:p>
                    <a:p>
                      <a:r>
                        <a:rPr lang="en-US" altLang="zh-CN" sz="1800" baseline="0" dirty="0" smtClean="0"/>
                        <a:t>(Gas firing)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18237" y="1204119"/>
            <a:ext cx="44534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Current  Emission Standard 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(Nature Gas)</a:t>
            </a:r>
            <a:endParaRPr lang="en-US" altLang="zh-CN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437" y="5242719"/>
            <a:ext cx="51054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801">
              <a:spcBef>
                <a:spcPct val="20000"/>
              </a:spcBef>
            </a:pPr>
            <a:r>
              <a:rPr lang="en-US" altLang="zh-CN" sz="2800" b="1" kern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Shenhua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…66GW Capacity of </a:t>
            </a:r>
          </a:p>
          <a:p>
            <a:pPr algn="ctr" defTabSz="1042801">
              <a:spcBef>
                <a:spcPct val="20000"/>
              </a:spcBef>
            </a:pP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Coal–fired Power Plants</a:t>
            </a:r>
            <a:endParaRPr lang="en-US" altLang="zh-CN" sz="2800" b="1" kern="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3437" y="5242719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801">
              <a:spcBef>
                <a:spcPct val="20000"/>
              </a:spcBef>
            </a:pPr>
            <a:r>
              <a:rPr lang="en-US" altLang="zh-CN" sz="2800" b="1" i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Can coal-fired emission meet the nature gas standard??</a:t>
            </a:r>
            <a:endParaRPr lang="en-US" altLang="zh-CN" sz="2800" b="1" i="1" kern="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660596" y="4633119"/>
            <a:ext cx="5663041" cy="2057400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83" eaLnBrk="0" hangingPunct="0"/>
            <a:endParaRPr lang="en-US" sz="28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01870" y="6707238"/>
            <a:ext cx="521767" cy="364281"/>
          </a:xfrm>
          <a:prstGeom prst="rect">
            <a:avLst/>
          </a:prstGeom>
        </p:spPr>
        <p:txBody>
          <a:bodyPr lIns="91416" tIns="45708" rIns="91416" bIns="45708"/>
          <a:lstStyle>
            <a:defPPr>
              <a:defRPr lang="en-US"/>
            </a:defPPr>
            <a:lvl1pPr marL="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95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89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8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80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876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573" algn="l" defTabSz="9133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D2E465-D113-4681-A8F2-410786984825}" type="slidenum">
              <a:rPr lang="zh-CN" altLang="en-US" smtClean="0">
                <a:solidFill>
                  <a:prstClr val="white"/>
                </a:solidFill>
              </a:rPr>
              <a:pPr/>
              <a:t>9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y14Draft2">
  <a:themeElements>
    <a:clrScheme name="1_华赛PPT模板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华赛PPT模板001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华赛PPT模板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内文">
  <a:themeElements>
    <a:clrScheme name="内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文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内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F8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DC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 W6"/>
        <a:cs typeface="ヒラギノ角ゴ Pro W6"/>
      </a:majorFont>
      <a:minorFont>
        <a:latin typeface="Helvetic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1" charset="0"/>
            <a:ea typeface="ヒラギノ角ゴ Pro W3" pitchFamily="31" charset="-128"/>
            <a:cs typeface="ヒラギノ角ゴ Pro W3" pitchFamily="31" charset="-128"/>
            <a:sym typeface="Gill Sans" pitchFamily="3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1" charset="0"/>
            <a:ea typeface="ヒラギノ角ゴ Pro W3" pitchFamily="31" charset="-128"/>
            <a:cs typeface="ヒラギノ角ゴ Pro W3" pitchFamily="31" charset="-128"/>
            <a:sym typeface="Gill Sans" pitchFamily="3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华赛PPT模板001">
  <a:themeElements>
    <a:clrScheme name="1_华赛PPT模板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华赛PPT模板001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华赛PPT模板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华赛PPT模板0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华赛PPT模板0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F8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DC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 W6"/>
        <a:cs typeface="ヒラギノ角ゴ Pro W6"/>
      </a:majorFont>
      <a:minorFont>
        <a:latin typeface="Helvetic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1" charset="0"/>
            <a:ea typeface="ヒラギノ角ゴ Pro W3" pitchFamily="31" charset="-128"/>
            <a:cs typeface="ヒラギノ角ゴ Pro W3" pitchFamily="31" charset="-128"/>
            <a:sym typeface="Gill Sans" pitchFamily="3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1" charset="0"/>
            <a:ea typeface="ヒラギノ角ゴ Pro W3" pitchFamily="31" charset="-128"/>
            <a:cs typeface="ヒラギノ角ゴ Pro W3" pitchFamily="31" charset="-128"/>
            <a:sym typeface="Gill Sans" pitchFamily="3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May14Draft2</Template>
  <TotalTime>10422</TotalTime>
  <Words>909</Words>
  <Application>Microsoft Office PowerPoint</Application>
  <PresentationFormat>Custom</PresentationFormat>
  <Paragraphs>322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May14Draft2</vt:lpstr>
      <vt:lpstr>内文</vt:lpstr>
      <vt:lpstr>1_自定义设计方案</vt:lpstr>
      <vt:lpstr>Title &amp; Bullets</vt:lpstr>
      <vt:lpstr>1_华赛PPT模板001</vt:lpstr>
      <vt:lpstr>2_Title &amp; Bullets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AutoCAD Drawing</vt:lpstr>
      <vt:lpstr>Clean Coal Applications…NICE Perspectives  Chang Wei National Institute of Clean-and-Low-Carbon Energy (NICE) Shenhua Group, China  February 2,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Town Hall Meeting May 14th, 2012</dc:title>
  <dc:creator>Zhen Liu</dc:creator>
  <cp:lastModifiedBy>Wei, Chang</cp:lastModifiedBy>
  <cp:revision>612</cp:revision>
  <cp:lastPrinted>2015-01-29T15:11:08Z</cp:lastPrinted>
  <dcterms:created xsi:type="dcterms:W3CDTF">2012-05-09T07:45:26Z</dcterms:created>
  <dcterms:modified xsi:type="dcterms:W3CDTF">2015-02-02T15:33:45Z</dcterms:modified>
</cp:coreProperties>
</file>