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6" r:id="rId4"/>
    <p:sldMasterId id="2147483653" r:id="rId5"/>
    <p:sldMasterId id="2147483655" r:id="rId6"/>
  </p:sldMasterIdLst>
  <p:notesMasterIdLst>
    <p:notesMasterId r:id="rId36"/>
  </p:notesMasterIdLst>
  <p:sldIdLst>
    <p:sldId id="269" r:id="rId7"/>
    <p:sldId id="359" r:id="rId8"/>
    <p:sldId id="360" r:id="rId9"/>
    <p:sldId id="358" r:id="rId10"/>
    <p:sldId id="322" r:id="rId11"/>
    <p:sldId id="328" r:id="rId12"/>
    <p:sldId id="330" r:id="rId13"/>
    <p:sldId id="342" r:id="rId14"/>
    <p:sldId id="320" r:id="rId15"/>
    <p:sldId id="321" r:id="rId16"/>
    <p:sldId id="319" r:id="rId17"/>
    <p:sldId id="348" r:id="rId18"/>
    <p:sldId id="337" r:id="rId19"/>
    <p:sldId id="325" r:id="rId20"/>
    <p:sldId id="335" r:id="rId21"/>
    <p:sldId id="334" r:id="rId22"/>
    <p:sldId id="344" r:id="rId23"/>
    <p:sldId id="343" r:id="rId24"/>
    <p:sldId id="346" r:id="rId25"/>
    <p:sldId id="351" r:id="rId26"/>
    <p:sldId id="354" r:id="rId27"/>
    <p:sldId id="352" r:id="rId28"/>
    <p:sldId id="353" r:id="rId29"/>
    <p:sldId id="355" r:id="rId30"/>
    <p:sldId id="305" r:id="rId31"/>
    <p:sldId id="296" r:id="rId32"/>
    <p:sldId id="356" r:id="rId33"/>
    <p:sldId id="292" r:id="rId34"/>
    <p:sldId id="361" r:id="rId35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7" autoAdjust="0"/>
    <p:restoredTop sz="72329" autoAdjust="0"/>
  </p:normalViewPr>
  <p:slideViewPr>
    <p:cSldViewPr>
      <p:cViewPr>
        <p:scale>
          <a:sx n="73" d="100"/>
          <a:sy n="73" d="100"/>
        </p:scale>
        <p:origin x="-8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jl465\Desktop\AUD\chn_Country_en_excel_v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qld4-bne\CESRE-Share5\Sustainable%20Dev\Current%20Projects\ETF\R-56-14%20-%20Energy%20in%20Society\001_Societal%20Uptake\My%20Power\National%20survey\DATA\Talia's%20working%20files\Condition%20One%20Match%20u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qld4-bne\CESRE-Share5\Sustainable%20Dev\Current%20Projects\ETF\R-56-14%20-%20Energy%20in%20Society\001_Societal%20Uptake\My%20Power\National%20survey\DATA\Talia's%20working%20files\MyPower_FinalData_Values%20UPDA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1"/>
          <c:order val="1"/>
          <c:tx>
            <c:v>GDP</c:v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[chn_Country_en_excel_v2.xls]Sheet1!$Y$3:$BD$3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[chn_Country_en_excel_v2.xls]Sheet1!$Y$5:$BD$5</c:f>
              <c:numCache>
                <c:formatCode>General</c:formatCode>
                <c:ptCount val="32"/>
                <c:pt idx="0">
                  <c:v>514.1183273790885</c:v>
                </c:pt>
                <c:pt idx="1">
                  <c:v>540.8524804027992</c:v>
                </c:pt>
                <c:pt idx="2">
                  <c:v>590.070056119456</c:v>
                </c:pt>
                <c:pt idx="3">
                  <c:v>654.3876922364789</c:v>
                </c:pt>
                <c:pt idx="4">
                  <c:v>753.8546214564224</c:v>
                </c:pt>
                <c:pt idx="5">
                  <c:v>855.6249953530386</c:v>
                </c:pt>
                <c:pt idx="6">
                  <c:v>930.9199949441065</c:v>
                </c:pt>
                <c:pt idx="7">
                  <c:v>1038.906714357623</c:v>
                </c:pt>
                <c:pt idx="8">
                  <c:v>1156.303173080034</c:v>
                </c:pt>
                <c:pt idx="9">
                  <c:v>1203.711603176317</c:v>
                </c:pt>
                <c:pt idx="10">
                  <c:v>1249.452644097016</c:v>
                </c:pt>
                <c:pt idx="11">
                  <c:v>1364.402287353942</c:v>
                </c:pt>
                <c:pt idx="12">
                  <c:v>1558.1474121582</c:v>
                </c:pt>
                <c:pt idx="13">
                  <c:v>1776.28804986035</c:v>
                </c:pt>
                <c:pt idx="14">
                  <c:v>2008.981784392054</c:v>
                </c:pt>
                <c:pt idx="15">
                  <c:v>2227.960798890787</c:v>
                </c:pt>
                <c:pt idx="16">
                  <c:v>2450.756878779868</c:v>
                </c:pt>
                <c:pt idx="17">
                  <c:v>2678.677268506396</c:v>
                </c:pt>
                <c:pt idx="18">
                  <c:v>2887.614095449896</c:v>
                </c:pt>
                <c:pt idx="19">
                  <c:v>3107.072766704087</c:v>
                </c:pt>
                <c:pt idx="20">
                  <c:v>3368.066879107228</c:v>
                </c:pt>
                <c:pt idx="21">
                  <c:v>3647.61643007313</c:v>
                </c:pt>
                <c:pt idx="22">
                  <c:v>3979.549525209785</c:v>
                </c:pt>
                <c:pt idx="23">
                  <c:v>4377.504477730758</c:v>
                </c:pt>
                <c:pt idx="24">
                  <c:v>4819.63242998159</c:v>
                </c:pt>
                <c:pt idx="25">
                  <c:v>5364.250894569498</c:v>
                </c:pt>
                <c:pt idx="26">
                  <c:v>6045.510758179802</c:v>
                </c:pt>
                <c:pt idx="27">
                  <c:v>6903.973285841341</c:v>
                </c:pt>
                <c:pt idx="28">
                  <c:v>7566.754721282115</c:v>
                </c:pt>
                <c:pt idx="29">
                  <c:v>8262.896155640039</c:v>
                </c:pt>
                <c:pt idx="30">
                  <c:v>9122.23735582665</c:v>
                </c:pt>
                <c:pt idx="31">
                  <c:v>9970.605429918521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024936"/>
        <c:axId val="-2036717528"/>
      </c:lineChart>
      <c:lineChart>
        <c:grouping val="stacked"/>
        <c:varyColors val="0"/>
        <c:ser>
          <c:idx val="0"/>
          <c:order val="0"/>
          <c:tx>
            <c:v>Total Energy Production</c:v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[chn_Country_en_excel_v2.xls]Sheet1!$Y$3:$BD$3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[chn_Country_en_excel_v2.xls]Sheet1!$Y$4:$BD$4</c:f>
              <c:numCache>
                <c:formatCode>General</c:formatCode>
                <c:ptCount val="32"/>
                <c:pt idx="0">
                  <c:v>615.471891</c:v>
                </c:pt>
                <c:pt idx="1">
                  <c:v>612.3191989999983</c:v>
                </c:pt>
                <c:pt idx="2">
                  <c:v>637.8167059999994</c:v>
                </c:pt>
                <c:pt idx="3">
                  <c:v>669.29962</c:v>
                </c:pt>
                <c:pt idx="4">
                  <c:v>717.156779</c:v>
                </c:pt>
                <c:pt idx="5">
                  <c:v>743.484096</c:v>
                </c:pt>
                <c:pt idx="6">
                  <c:v>762.984661</c:v>
                </c:pt>
                <c:pt idx="7">
                  <c:v>785.556698999998</c:v>
                </c:pt>
                <c:pt idx="8">
                  <c:v>817.105857</c:v>
                </c:pt>
                <c:pt idx="9">
                  <c:v>858.5679869999983</c:v>
                </c:pt>
                <c:pt idx="10">
                  <c:v>880.8345649999981</c:v>
                </c:pt>
                <c:pt idx="11">
                  <c:v>886.670154</c:v>
                </c:pt>
                <c:pt idx="12">
                  <c:v>903.9500229999982</c:v>
                </c:pt>
                <c:pt idx="13">
                  <c:v>932.8681579999982</c:v>
                </c:pt>
                <c:pt idx="14">
                  <c:v>986.079011</c:v>
                </c:pt>
                <c:pt idx="15">
                  <c:v>1064.499583</c:v>
                </c:pt>
                <c:pt idx="16">
                  <c:v>1091.071246</c:v>
                </c:pt>
                <c:pt idx="17">
                  <c:v>1080.015402</c:v>
                </c:pt>
                <c:pt idx="18">
                  <c:v>1080.690545</c:v>
                </c:pt>
                <c:pt idx="19">
                  <c:v>1075.89772</c:v>
                </c:pt>
                <c:pt idx="20">
                  <c:v>1129.800858</c:v>
                </c:pt>
                <c:pt idx="21">
                  <c:v>1188.852819</c:v>
                </c:pt>
                <c:pt idx="22">
                  <c:v>1243.625845</c:v>
                </c:pt>
                <c:pt idx="23">
                  <c:v>1398.534778</c:v>
                </c:pt>
                <c:pt idx="24">
                  <c:v>1563.013744</c:v>
                </c:pt>
                <c:pt idx="25">
                  <c:v>1701.391806</c:v>
                </c:pt>
                <c:pt idx="26">
                  <c:v>1813.57855</c:v>
                </c:pt>
                <c:pt idx="27">
                  <c:v>1915.243268</c:v>
                </c:pt>
                <c:pt idx="28">
                  <c:v>1995.442559</c:v>
                </c:pt>
                <c:pt idx="29">
                  <c:v>2092.897381</c:v>
                </c:pt>
                <c:pt idx="30">
                  <c:v>2262.039051</c:v>
                </c:pt>
                <c:pt idx="31">
                  <c:v>2432.504845999998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6946408"/>
        <c:axId val="-2138732504"/>
      </c:lineChart>
      <c:catAx>
        <c:axId val="-2078024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36717528"/>
        <c:crosses val="autoZero"/>
        <c:auto val="1"/>
        <c:lblAlgn val="ctr"/>
        <c:lblOffset val="100"/>
        <c:noMultiLvlLbl val="0"/>
      </c:catAx>
      <c:valAx>
        <c:axId val="-2036717528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GDP (billion USD)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8024936"/>
        <c:crosses val="autoZero"/>
        <c:crossBetween val="between"/>
      </c:valAx>
      <c:valAx>
        <c:axId val="-21387325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Total Energy Production (million tonne oil equivalent)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6946408"/>
        <c:crosses val="max"/>
        <c:crossBetween val="between"/>
      </c:valAx>
      <c:catAx>
        <c:axId val="-205694640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-213873250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0%</c:v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updated'!$Y$2:$Y$6</c:f>
              <c:numCache>
                <c:formatCode>General</c:formatCode>
                <c:ptCount val="5"/>
                <c:pt idx="0">
                  <c:v>0.826899128269012</c:v>
                </c:pt>
                <c:pt idx="1">
                  <c:v>0.545454545454545</c:v>
                </c:pt>
                <c:pt idx="2">
                  <c:v>0.333748443337499</c:v>
                </c:pt>
                <c:pt idx="3">
                  <c:v>0.166874221668738</c:v>
                </c:pt>
                <c:pt idx="4">
                  <c:v>0.100871731008717</c:v>
                </c:pt>
              </c:numCache>
            </c:numRef>
          </c:val>
        </c:ser>
        <c:ser>
          <c:idx val="1"/>
          <c:order val="1"/>
          <c:tx>
            <c:v>10%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updated'!$Z$2:$Z$6</c:f>
              <c:numCache>
                <c:formatCode>General</c:formatCode>
                <c:ptCount val="5"/>
                <c:pt idx="0">
                  <c:v>0.0373599003735993</c:v>
                </c:pt>
                <c:pt idx="1">
                  <c:v>0.23412204234122</c:v>
                </c:pt>
                <c:pt idx="2">
                  <c:v>0.195516811955168</c:v>
                </c:pt>
                <c:pt idx="3">
                  <c:v>0.225404732254047</c:v>
                </c:pt>
                <c:pt idx="4">
                  <c:v>0.247820672478207</c:v>
                </c:pt>
              </c:numCache>
            </c:numRef>
          </c:val>
        </c:ser>
        <c:ser>
          <c:idx val="2"/>
          <c:order val="2"/>
          <c:tx>
            <c:v>20%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updated'!$AA$2:$AA$6</c:f>
              <c:numCache>
                <c:formatCode>General</c:formatCode>
                <c:ptCount val="5"/>
                <c:pt idx="0">
                  <c:v>0.0386052303860523</c:v>
                </c:pt>
                <c:pt idx="1">
                  <c:v>0.123287671232877</c:v>
                </c:pt>
                <c:pt idx="2">
                  <c:v>0.138231631382322</c:v>
                </c:pt>
                <c:pt idx="3">
                  <c:v>0.181818181818188</c:v>
                </c:pt>
                <c:pt idx="4">
                  <c:v>0.13200498132005</c:v>
                </c:pt>
              </c:numCache>
            </c:numRef>
          </c:val>
        </c:ser>
        <c:ser>
          <c:idx val="3"/>
          <c:order val="3"/>
          <c:tx>
            <c:v>30%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updated'!$AB$2:$AB$6</c:f>
              <c:numCache>
                <c:formatCode>General</c:formatCode>
                <c:ptCount val="5"/>
                <c:pt idx="0">
                  <c:v>0.02988792029888</c:v>
                </c:pt>
                <c:pt idx="1">
                  <c:v>0.0660024906600249</c:v>
                </c:pt>
                <c:pt idx="2">
                  <c:v>0.0958904109589041</c:v>
                </c:pt>
                <c:pt idx="3">
                  <c:v>0.119551681195517</c:v>
                </c:pt>
                <c:pt idx="4">
                  <c:v>0.114570361145703</c:v>
                </c:pt>
              </c:numCache>
            </c:numRef>
          </c:val>
        </c:ser>
        <c:ser>
          <c:idx val="4"/>
          <c:order val="4"/>
          <c:tx>
            <c:v>40%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updated'!$AC$2:$AC$6</c:f>
              <c:numCache>
                <c:formatCode>General</c:formatCode>
                <c:ptCount val="5"/>
                <c:pt idx="0">
                  <c:v>0.022415940224161</c:v>
                </c:pt>
                <c:pt idx="1">
                  <c:v>0.0273972602739726</c:v>
                </c:pt>
                <c:pt idx="2">
                  <c:v>0.0510585305105853</c:v>
                </c:pt>
                <c:pt idx="3">
                  <c:v>0.0946450809464517</c:v>
                </c:pt>
                <c:pt idx="4">
                  <c:v>0.117061021170614</c:v>
                </c:pt>
              </c:numCache>
            </c:numRef>
          </c:val>
        </c:ser>
        <c:ser>
          <c:idx val="5"/>
          <c:order val="5"/>
          <c:tx>
            <c:v>50%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updated'!$AD$2:$AD$6</c:f>
              <c:numCache>
                <c:formatCode>General</c:formatCode>
                <c:ptCount val="5"/>
                <c:pt idx="0">
                  <c:v>0.0136986301369863</c:v>
                </c:pt>
                <c:pt idx="1">
                  <c:v>0.0112079701120797</c:v>
                </c:pt>
                <c:pt idx="2">
                  <c:v>0.046077210460772</c:v>
                </c:pt>
                <c:pt idx="3">
                  <c:v>0.0709838107098381</c:v>
                </c:pt>
                <c:pt idx="4">
                  <c:v>0.112079701120797</c:v>
                </c:pt>
              </c:numCache>
            </c:numRef>
          </c:val>
        </c:ser>
        <c:ser>
          <c:idx val="6"/>
          <c:order val="6"/>
          <c:tx>
            <c:v>60%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updated'!$AE$2:$AE$6</c:f>
              <c:numCache>
                <c:formatCode>General</c:formatCode>
                <c:ptCount val="5"/>
                <c:pt idx="0">
                  <c:v>0.0099626400996272</c:v>
                </c:pt>
                <c:pt idx="1">
                  <c:v>0.00373599003736003</c:v>
                </c:pt>
                <c:pt idx="2">
                  <c:v>0.0311332503113325</c:v>
                </c:pt>
                <c:pt idx="3">
                  <c:v>0.0410958904109589</c:v>
                </c:pt>
                <c:pt idx="4">
                  <c:v>0.0435865504358655</c:v>
                </c:pt>
              </c:numCache>
            </c:numRef>
          </c:val>
        </c:ser>
        <c:ser>
          <c:idx val="7"/>
          <c:order val="7"/>
          <c:tx>
            <c:v>70%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updated'!$AF$2:$AF$6</c:f>
              <c:numCache>
                <c:formatCode>General</c:formatCode>
                <c:ptCount val="5"/>
                <c:pt idx="0">
                  <c:v>0.00871731008717309</c:v>
                </c:pt>
                <c:pt idx="1">
                  <c:v>0.0</c:v>
                </c:pt>
                <c:pt idx="2">
                  <c:v>0.0211706102117062</c:v>
                </c:pt>
                <c:pt idx="3">
                  <c:v>0.0211706102117062</c:v>
                </c:pt>
                <c:pt idx="4">
                  <c:v>0.0410958904109589</c:v>
                </c:pt>
              </c:numCache>
            </c:numRef>
          </c:val>
        </c:ser>
        <c:ser>
          <c:idx val="8"/>
          <c:order val="8"/>
          <c:tx>
            <c:v>80%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updated'!$AG$2:$AG$6</c:f>
              <c:numCache>
                <c:formatCode>General</c:formatCode>
                <c:ptCount val="5"/>
                <c:pt idx="0">
                  <c:v>0.012453300124533</c:v>
                </c:pt>
                <c:pt idx="1">
                  <c:v>0.0</c:v>
                </c:pt>
                <c:pt idx="2">
                  <c:v>0.062266500622665</c:v>
                </c:pt>
                <c:pt idx="3">
                  <c:v>0.028642590286426</c:v>
                </c:pt>
                <c:pt idx="4">
                  <c:v>0.0410958904109589</c:v>
                </c:pt>
              </c:numCache>
            </c:numRef>
          </c:val>
        </c:ser>
        <c:ser>
          <c:idx val="9"/>
          <c:order val="9"/>
          <c:tx>
            <c:v>90%</c:v>
          </c:tx>
          <c:invertIfNegative val="0"/>
          <c:cat>
            <c:strRef>
              <c:f>'Tech frequecncies updated'!$X$2:$X$6</c:f>
              <c:strCache>
                <c:ptCount val="5"/>
                <c:pt idx="0">
                  <c:v>Nuclear</c:v>
                </c:pt>
                <c:pt idx="1">
                  <c:v>CCS</c:v>
                </c:pt>
                <c:pt idx="2">
                  <c:v>Coal</c:v>
                </c:pt>
                <c:pt idx="3">
                  <c:v>Gas</c:v>
                </c:pt>
                <c:pt idx="4">
                  <c:v>Renewable</c:v>
                </c:pt>
              </c:strCache>
            </c:strRef>
          </c:cat>
          <c:val>
            <c:numRef>
              <c:f>'Tech frequecncies updated'!$AH$2:$AH$6</c:f>
              <c:numCache>
                <c:formatCode>General</c:formatCode>
                <c:ptCount val="5"/>
                <c:pt idx="0">
                  <c:v>0.012453300124533</c:v>
                </c:pt>
                <c:pt idx="1">
                  <c:v>0.0012453300124533</c:v>
                </c:pt>
                <c:pt idx="2">
                  <c:v>0.0373599003735993</c:v>
                </c:pt>
                <c:pt idx="3">
                  <c:v>0.062266500622665</c:v>
                </c:pt>
                <c:pt idx="4">
                  <c:v>0.062266500622665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243816"/>
        <c:axId val="-2015542824"/>
      </c:barChart>
      <c:catAx>
        <c:axId val="2128243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15542824"/>
        <c:crosses val="autoZero"/>
        <c:auto val="1"/>
        <c:lblAlgn val="ctr"/>
        <c:lblOffset val="100"/>
        <c:noMultiLvlLbl val="0"/>
      </c:catAx>
      <c:valAx>
        <c:axId val="-20155428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28243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"/>
          <c:y val="0.919076812533095"/>
          <c:w val="0.909472981262952"/>
          <c:h val="0.062599105149932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'Social norms'!$H$2</c:f>
              <c:strCache>
                <c:ptCount val="1"/>
                <c:pt idx="0">
                  <c:v>They would disapprove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'Social norms'!$G$8:$G$11</c:f>
              <c:strCache>
                <c:ptCount val="4"/>
                <c:pt idx="0">
                  <c:v>Low-emission nuclear energy</c:v>
                </c:pt>
                <c:pt idx="1">
                  <c:v>Traditional fossil-fuel based energy</c:v>
                </c:pt>
                <c:pt idx="2">
                  <c:v>Low-emission fossil-fuel based energy</c:v>
                </c:pt>
                <c:pt idx="3">
                  <c:v>Renewable energy</c:v>
                </c:pt>
              </c:strCache>
            </c:strRef>
          </c:cat>
          <c:val>
            <c:numRef>
              <c:f>'Social norms'!$H$8:$H$11</c:f>
              <c:numCache>
                <c:formatCode>0.00%</c:formatCode>
                <c:ptCount val="4"/>
                <c:pt idx="0">
                  <c:v>0.194586112200863</c:v>
                </c:pt>
                <c:pt idx="1">
                  <c:v>0.123185562965869</c:v>
                </c:pt>
                <c:pt idx="2">
                  <c:v>0.0411926245586525</c:v>
                </c:pt>
                <c:pt idx="3">
                  <c:v>0.00823852491173008</c:v>
                </c:pt>
              </c:numCache>
            </c:numRef>
          </c:val>
        </c:ser>
        <c:ser>
          <c:idx val="1"/>
          <c:order val="1"/>
          <c:tx>
            <c:strRef>
              <c:f>'Social norms'!$I$2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'Social norms'!$G$8:$G$11</c:f>
              <c:strCache>
                <c:ptCount val="4"/>
                <c:pt idx="0">
                  <c:v>Low-emission nuclear energy</c:v>
                </c:pt>
                <c:pt idx="1">
                  <c:v>Traditional fossil-fuel based energy</c:v>
                </c:pt>
                <c:pt idx="2">
                  <c:v>Low-emission fossil-fuel based energy</c:v>
                </c:pt>
                <c:pt idx="3">
                  <c:v>Renewable energy</c:v>
                </c:pt>
              </c:strCache>
            </c:strRef>
          </c:cat>
          <c:val>
            <c:numRef>
              <c:f>'Social norms'!$I$8:$I$11</c:f>
              <c:numCache>
                <c:formatCode>0.00%</c:formatCode>
                <c:ptCount val="4"/>
                <c:pt idx="0">
                  <c:v>0.147116516280894</c:v>
                </c:pt>
                <c:pt idx="1">
                  <c:v>0.158101216163201</c:v>
                </c:pt>
                <c:pt idx="2">
                  <c:v>0.0949391918399372</c:v>
                </c:pt>
                <c:pt idx="3">
                  <c:v>0.0196155355041198</c:v>
                </c:pt>
              </c:numCache>
            </c:numRef>
          </c:val>
        </c:ser>
        <c:ser>
          <c:idx val="2"/>
          <c:order val="2"/>
          <c:tx>
            <c:strRef>
              <c:f>'Social norms'!$J$2</c:f>
              <c:strCache>
                <c:ptCount val="1"/>
                <c:pt idx="0">
                  <c:v>Neither approve nor disapprove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'Social norms'!$G$8:$G$11</c:f>
              <c:strCache>
                <c:ptCount val="4"/>
                <c:pt idx="0">
                  <c:v>Low-emission nuclear energy</c:v>
                </c:pt>
                <c:pt idx="1">
                  <c:v>Traditional fossil-fuel based energy</c:v>
                </c:pt>
                <c:pt idx="2">
                  <c:v>Low-emission fossil-fuel based energy</c:v>
                </c:pt>
                <c:pt idx="3">
                  <c:v>Renewable energy</c:v>
                </c:pt>
              </c:strCache>
            </c:strRef>
          </c:cat>
          <c:val>
            <c:numRef>
              <c:f>'Social norms'!$J$8:$J$11</c:f>
              <c:numCache>
                <c:formatCode>0.00%</c:formatCode>
                <c:ptCount val="4"/>
                <c:pt idx="0">
                  <c:v>0.386426049431153</c:v>
                </c:pt>
                <c:pt idx="1">
                  <c:v>0.519419380149078</c:v>
                </c:pt>
                <c:pt idx="2">
                  <c:v>0.542173401333857</c:v>
                </c:pt>
                <c:pt idx="3">
                  <c:v>0.288348371910572</c:v>
                </c:pt>
              </c:numCache>
            </c:numRef>
          </c:val>
        </c:ser>
        <c:ser>
          <c:idx val="3"/>
          <c:order val="3"/>
          <c:tx>
            <c:strRef>
              <c:f>'Social norms'!$K$2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invertIfNegative val="0"/>
          <c:cat>
            <c:strRef>
              <c:f>'Social norms'!$G$8:$G$11</c:f>
              <c:strCache>
                <c:ptCount val="4"/>
                <c:pt idx="0">
                  <c:v>Low-emission nuclear energy</c:v>
                </c:pt>
                <c:pt idx="1">
                  <c:v>Traditional fossil-fuel based energy</c:v>
                </c:pt>
                <c:pt idx="2">
                  <c:v>Low-emission fossil-fuel based energy</c:v>
                </c:pt>
                <c:pt idx="3">
                  <c:v>Renewable energy</c:v>
                </c:pt>
              </c:strCache>
            </c:strRef>
          </c:cat>
          <c:val>
            <c:numRef>
              <c:f>'Social norms'!$K$8:$K$11</c:f>
              <c:numCache>
                <c:formatCode>0.00%</c:formatCode>
                <c:ptCount val="4"/>
                <c:pt idx="0">
                  <c:v>0.17771675166733</c:v>
                </c:pt>
                <c:pt idx="1">
                  <c:v>0.140054923499412</c:v>
                </c:pt>
                <c:pt idx="2">
                  <c:v>0.224401726167129</c:v>
                </c:pt>
                <c:pt idx="3">
                  <c:v>0.267948214986269</c:v>
                </c:pt>
              </c:numCache>
            </c:numRef>
          </c:val>
        </c:ser>
        <c:ser>
          <c:idx val="4"/>
          <c:order val="4"/>
          <c:tx>
            <c:strRef>
              <c:f>'Social norms'!$L$2</c:f>
              <c:strCache>
                <c:ptCount val="1"/>
                <c:pt idx="0">
                  <c:v>They would approve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strRef>
              <c:f>'Social norms'!$G$8:$G$11</c:f>
              <c:strCache>
                <c:ptCount val="4"/>
                <c:pt idx="0">
                  <c:v>Low-emission nuclear energy</c:v>
                </c:pt>
                <c:pt idx="1">
                  <c:v>Traditional fossil-fuel based energy</c:v>
                </c:pt>
                <c:pt idx="2">
                  <c:v>Low-emission fossil-fuel based energy</c:v>
                </c:pt>
                <c:pt idx="3">
                  <c:v>Renewable energy</c:v>
                </c:pt>
              </c:strCache>
            </c:strRef>
          </c:cat>
          <c:val>
            <c:numRef>
              <c:f>'Social norms'!$L$8:$L$11</c:f>
              <c:numCache>
                <c:formatCode>0.00%</c:formatCode>
                <c:ptCount val="4"/>
                <c:pt idx="0">
                  <c:v>0.0941545704197743</c:v>
                </c:pt>
                <c:pt idx="1">
                  <c:v>0.0592389172224427</c:v>
                </c:pt>
                <c:pt idx="2">
                  <c:v>0.0972930561004315</c:v>
                </c:pt>
                <c:pt idx="3">
                  <c:v>0.415849352687328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8651048"/>
        <c:axId val="-2089170312"/>
      </c:barChart>
      <c:catAx>
        <c:axId val="2048651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9170312"/>
        <c:crosses val="autoZero"/>
        <c:auto val="1"/>
        <c:lblAlgn val="ctr"/>
        <c:lblOffset val="100"/>
        <c:noMultiLvlLbl val="0"/>
      </c:catAx>
      <c:valAx>
        <c:axId val="-20891703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4865104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00190615762935006"/>
          <c:y val="0.938995677010963"/>
          <c:w val="0.998093869609375"/>
          <c:h val="0.051200401420410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45D98-E2AF-0F4A-9273-9F481D4C029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FCA2C596-002F-514F-938A-DA2F8E7360D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260A0F-E823-6943-B7DE-20FC7B0ED913}" type="parTrans" cxnId="{569EB151-50B6-D44A-B39C-49FA7547D247}">
      <dgm:prSet/>
      <dgm:spPr/>
      <dgm:t>
        <a:bodyPr/>
        <a:lstStyle/>
        <a:p>
          <a:endParaRPr lang="en-US"/>
        </a:p>
      </dgm:t>
    </dgm:pt>
    <dgm:pt modelId="{D9002001-BC2C-FD4A-B1F2-E001BE1830E7}" type="sibTrans" cxnId="{569EB151-50B6-D44A-B39C-49FA7547D247}">
      <dgm:prSet/>
      <dgm:spPr/>
      <dgm:t>
        <a:bodyPr/>
        <a:lstStyle/>
        <a:p>
          <a:endParaRPr lang="en-US"/>
        </a:p>
      </dgm:t>
    </dgm:pt>
    <dgm:pt modelId="{057B9E6E-4221-BB4E-BDC7-190CB0039C3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8FF64C5-F563-8842-92F5-7B2DB5DB40BA}" type="parTrans" cxnId="{3645EBA7-817A-2947-A4B5-4535EF387D46}">
      <dgm:prSet/>
      <dgm:spPr/>
      <dgm:t>
        <a:bodyPr/>
        <a:lstStyle/>
        <a:p>
          <a:endParaRPr lang="en-US"/>
        </a:p>
      </dgm:t>
    </dgm:pt>
    <dgm:pt modelId="{396354B7-E193-DF4F-8AEB-8935FA1D34D5}" type="sibTrans" cxnId="{3645EBA7-817A-2947-A4B5-4535EF387D46}">
      <dgm:prSet/>
      <dgm:spPr/>
      <dgm:t>
        <a:bodyPr/>
        <a:lstStyle/>
        <a:p>
          <a:endParaRPr lang="en-US"/>
        </a:p>
      </dgm:t>
    </dgm:pt>
    <dgm:pt modelId="{C4D275A8-5830-FD44-965A-B33B8C76C58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44CD2C-6EB0-4C48-9021-CCB2DF30C1B7}" type="sibTrans" cxnId="{DCD406C7-F8F8-ED48-A523-F615E3DD1B51}">
      <dgm:prSet/>
      <dgm:spPr/>
      <dgm:t>
        <a:bodyPr/>
        <a:lstStyle/>
        <a:p>
          <a:endParaRPr lang="en-US"/>
        </a:p>
      </dgm:t>
    </dgm:pt>
    <dgm:pt modelId="{1052AD20-3341-854D-A7AA-C8C7EE50FFE3}" type="parTrans" cxnId="{DCD406C7-F8F8-ED48-A523-F615E3DD1B51}">
      <dgm:prSet/>
      <dgm:spPr/>
      <dgm:t>
        <a:bodyPr/>
        <a:lstStyle/>
        <a:p>
          <a:endParaRPr lang="en-US"/>
        </a:p>
      </dgm:t>
    </dgm:pt>
    <dgm:pt modelId="{2B09A05D-AC1F-5943-A1C2-05D84B095337}" type="pres">
      <dgm:prSet presAssocID="{B1F45D98-E2AF-0F4A-9273-9F481D4C0296}" presName="compositeShape" presStyleCnt="0">
        <dgm:presLayoutVars>
          <dgm:chMax val="7"/>
          <dgm:dir/>
          <dgm:resizeHandles val="exact"/>
        </dgm:presLayoutVars>
      </dgm:prSet>
      <dgm:spPr/>
    </dgm:pt>
    <dgm:pt modelId="{1C212BB0-6AEC-AF44-8C88-F746AF01EC28}" type="pres">
      <dgm:prSet presAssocID="{057B9E6E-4221-BB4E-BDC7-190CB0039C3E}" presName="circ1" presStyleLbl="vennNode1" presStyleIdx="0" presStyleCnt="3"/>
      <dgm:spPr/>
      <dgm:t>
        <a:bodyPr/>
        <a:lstStyle/>
        <a:p>
          <a:endParaRPr lang="en-US"/>
        </a:p>
      </dgm:t>
    </dgm:pt>
    <dgm:pt modelId="{0D66612F-4F4D-6444-9B0D-346B06E9EF9C}" type="pres">
      <dgm:prSet presAssocID="{057B9E6E-4221-BB4E-BDC7-190CB0039C3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6DD4E-F110-3C42-B64D-3C32D9A88BC8}" type="pres">
      <dgm:prSet presAssocID="{C4D275A8-5830-FD44-965A-B33B8C76C580}" presName="circ2" presStyleLbl="vennNode1" presStyleIdx="1" presStyleCnt="3"/>
      <dgm:spPr/>
      <dgm:t>
        <a:bodyPr/>
        <a:lstStyle/>
        <a:p>
          <a:endParaRPr lang="en-US"/>
        </a:p>
      </dgm:t>
    </dgm:pt>
    <dgm:pt modelId="{52B19422-A862-E04D-8A69-37B75438F464}" type="pres">
      <dgm:prSet presAssocID="{C4D275A8-5830-FD44-965A-B33B8C76C5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5FB27-E179-2E40-BECC-7AC3AAFA1998}" type="pres">
      <dgm:prSet presAssocID="{FCA2C596-002F-514F-938A-DA2F8E7360DC}" presName="circ3" presStyleLbl="vennNode1" presStyleIdx="2" presStyleCnt="3"/>
      <dgm:spPr/>
      <dgm:t>
        <a:bodyPr/>
        <a:lstStyle/>
        <a:p>
          <a:endParaRPr lang="en-US"/>
        </a:p>
      </dgm:t>
    </dgm:pt>
    <dgm:pt modelId="{F1AB961B-A1B5-D14C-9727-89845FFE84F9}" type="pres">
      <dgm:prSet presAssocID="{FCA2C596-002F-514F-938A-DA2F8E7360D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82E30-F5D8-6E40-BB75-F8E400963076}" type="presOf" srcId="{C4D275A8-5830-FD44-965A-B33B8C76C580}" destId="{14E6DD4E-F110-3C42-B64D-3C32D9A88BC8}" srcOrd="0" destOrd="0" presId="urn:microsoft.com/office/officeart/2005/8/layout/venn1"/>
    <dgm:cxn modelId="{2312F601-F5D7-AA4B-B7E6-A3112D8547C6}" type="presOf" srcId="{FCA2C596-002F-514F-938A-DA2F8E7360DC}" destId="{0B85FB27-E179-2E40-BECC-7AC3AAFA1998}" srcOrd="0" destOrd="0" presId="urn:microsoft.com/office/officeart/2005/8/layout/venn1"/>
    <dgm:cxn modelId="{4D30B77F-DF3C-D942-869F-3DA937A02480}" type="presOf" srcId="{057B9E6E-4221-BB4E-BDC7-190CB0039C3E}" destId="{0D66612F-4F4D-6444-9B0D-346B06E9EF9C}" srcOrd="1" destOrd="0" presId="urn:microsoft.com/office/officeart/2005/8/layout/venn1"/>
    <dgm:cxn modelId="{DCD406C7-F8F8-ED48-A523-F615E3DD1B51}" srcId="{B1F45D98-E2AF-0F4A-9273-9F481D4C0296}" destId="{C4D275A8-5830-FD44-965A-B33B8C76C580}" srcOrd="1" destOrd="0" parTransId="{1052AD20-3341-854D-A7AA-C8C7EE50FFE3}" sibTransId="{9A44CD2C-6EB0-4C48-9021-CCB2DF30C1B7}"/>
    <dgm:cxn modelId="{3B597129-9585-0A43-90B0-58F68E58603D}" type="presOf" srcId="{FCA2C596-002F-514F-938A-DA2F8E7360DC}" destId="{F1AB961B-A1B5-D14C-9727-89845FFE84F9}" srcOrd="1" destOrd="0" presId="urn:microsoft.com/office/officeart/2005/8/layout/venn1"/>
    <dgm:cxn modelId="{335A3DEF-C7A3-1E42-8807-DB5F06FE4F36}" type="presOf" srcId="{C4D275A8-5830-FD44-965A-B33B8C76C580}" destId="{52B19422-A862-E04D-8A69-37B75438F464}" srcOrd="1" destOrd="0" presId="urn:microsoft.com/office/officeart/2005/8/layout/venn1"/>
    <dgm:cxn modelId="{A33162A9-DA93-924F-99BC-3C1E46F24FA3}" type="presOf" srcId="{057B9E6E-4221-BB4E-BDC7-190CB0039C3E}" destId="{1C212BB0-6AEC-AF44-8C88-F746AF01EC28}" srcOrd="0" destOrd="0" presId="urn:microsoft.com/office/officeart/2005/8/layout/venn1"/>
    <dgm:cxn modelId="{339CB67D-030F-624E-BC75-47A54558BAB2}" type="presOf" srcId="{B1F45D98-E2AF-0F4A-9273-9F481D4C0296}" destId="{2B09A05D-AC1F-5943-A1C2-05D84B095337}" srcOrd="0" destOrd="0" presId="urn:microsoft.com/office/officeart/2005/8/layout/venn1"/>
    <dgm:cxn modelId="{569EB151-50B6-D44A-B39C-49FA7547D247}" srcId="{B1F45D98-E2AF-0F4A-9273-9F481D4C0296}" destId="{FCA2C596-002F-514F-938A-DA2F8E7360DC}" srcOrd="2" destOrd="0" parTransId="{F3260A0F-E823-6943-B7DE-20FC7B0ED913}" sibTransId="{D9002001-BC2C-FD4A-B1F2-E001BE1830E7}"/>
    <dgm:cxn modelId="{3645EBA7-817A-2947-A4B5-4535EF387D46}" srcId="{B1F45D98-E2AF-0F4A-9273-9F481D4C0296}" destId="{057B9E6E-4221-BB4E-BDC7-190CB0039C3E}" srcOrd="0" destOrd="0" parTransId="{68FF64C5-F563-8842-92F5-7B2DB5DB40BA}" sibTransId="{396354B7-E193-DF4F-8AEB-8935FA1D34D5}"/>
    <dgm:cxn modelId="{0A7DC1A2-5AFC-694F-8000-9D89152A37A3}" type="presParOf" srcId="{2B09A05D-AC1F-5943-A1C2-05D84B095337}" destId="{1C212BB0-6AEC-AF44-8C88-F746AF01EC28}" srcOrd="0" destOrd="0" presId="urn:microsoft.com/office/officeart/2005/8/layout/venn1"/>
    <dgm:cxn modelId="{B8F0CCEB-6D53-6649-BA8E-FE20C8550E2B}" type="presParOf" srcId="{2B09A05D-AC1F-5943-A1C2-05D84B095337}" destId="{0D66612F-4F4D-6444-9B0D-346B06E9EF9C}" srcOrd="1" destOrd="0" presId="urn:microsoft.com/office/officeart/2005/8/layout/venn1"/>
    <dgm:cxn modelId="{DD6CB522-9899-804A-9013-F9959FAAE4A7}" type="presParOf" srcId="{2B09A05D-AC1F-5943-A1C2-05D84B095337}" destId="{14E6DD4E-F110-3C42-B64D-3C32D9A88BC8}" srcOrd="2" destOrd="0" presId="urn:microsoft.com/office/officeart/2005/8/layout/venn1"/>
    <dgm:cxn modelId="{FD7E3DCC-36CE-E242-B8B6-C090C8E1453D}" type="presParOf" srcId="{2B09A05D-AC1F-5943-A1C2-05D84B095337}" destId="{52B19422-A862-E04D-8A69-37B75438F464}" srcOrd="3" destOrd="0" presId="urn:microsoft.com/office/officeart/2005/8/layout/venn1"/>
    <dgm:cxn modelId="{E643D029-4784-D54D-AE67-B6F4EA88CB67}" type="presParOf" srcId="{2B09A05D-AC1F-5943-A1C2-05D84B095337}" destId="{0B85FB27-E179-2E40-BECC-7AC3AAFA1998}" srcOrd="4" destOrd="0" presId="urn:microsoft.com/office/officeart/2005/8/layout/venn1"/>
    <dgm:cxn modelId="{2EBE394C-D890-F047-BF08-4619E838C578}" type="presParOf" srcId="{2B09A05D-AC1F-5943-A1C2-05D84B095337}" destId="{F1AB961B-A1B5-D14C-9727-89845FFE84F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12BB0-6AEC-AF44-8C88-F746AF01EC28}">
      <dsp:nvSpPr>
        <dsp:cNvPr id="0" name=""/>
        <dsp:cNvSpPr/>
      </dsp:nvSpPr>
      <dsp:spPr>
        <a:xfrm>
          <a:off x="868051" y="545693"/>
          <a:ext cx="2405685" cy="24056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88809" y="966688"/>
        <a:ext cx="1764169" cy="1082558"/>
      </dsp:txXfrm>
    </dsp:sp>
    <dsp:sp modelId="{14E6DD4E-F110-3C42-B64D-3C32D9A88BC8}">
      <dsp:nvSpPr>
        <dsp:cNvPr id="0" name=""/>
        <dsp:cNvSpPr/>
      </dsp:nvSpPr>
      <dsp:spPr>
        <a:xfrm>
          <a:off x="1736102" y="2049246"/>
          <a:ext cx="2405685" cy="24056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471841" y="2670715"/>
        <a:ext cx="1443411" cy="1323126"/>
      </dsp:txXfrm>
    </dsp:sp>
    <dsp:sp modelId="{0B85FB27-E179-2E40-BECC-7AC3AAFA1998}">
      <dsp:nvSpPr>
        <dsp:cNvPr id="0" name=""/>
        <dsp:cNvSpPr/>
      </dsp:nvSpPr>
      <dsp:spPr>
        <a:xfrm>
          <a:off x="0" y="2049246"/>
          <a:ext cx="2405685" cy="24056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26535" y="2670715"/>
        <a:ext cx="1443411" cy="1323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A508CC-671E-40F7-A5C1-5F71DAD27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6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508CC-671E-40F7-A5C1-5F71DAD2752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9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+ 2 </a:t>
            </a:r>
          </a:p>
          <a:p>
            <a:r>
              <a:rPr lang="en-US" dirty="0" smtClean="0"/>
              <a:t>Capital of France</a:t>
            </a:r>
          </a:p>
          <a:p>
            <a:r>
              <a:rPr lang="en-US" dirty="0" smtClean="0"/>
              <a:t>Drive a car</a:t>
            </a:r>
          </a:p>
          <a:p>
            <a:r>
              <a:rPr lang="en-US" dirty="0" smtClean="0"/>
              <a:t>24 x 17</a:t>
            </a:r>
          </a:p>
          <a:p>
            <a:r>
              <a:rPr lang="en-US" dirty="0" smtClean="0"/>
              <a:t>Purchase insurance cover</a:t>
            </a:r>
          </a:p>
          <a:p>
            <a:r>
              <a:rPr lang="en-US" dirty="0" smtClean="0"/>
              <a:t>System 2 – requires effort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508CC-671E-40F7-A5C1-5F71DAD2752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2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2" descr="Q:\Individual\Caroline Stott\Private\6. Marketing and Events\UQEI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8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2" descr="Q:\Individual\Caroline Stott\Private\6. Marketing and Events\UQEI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2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1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7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03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25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5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4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0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2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21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8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50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8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5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60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4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5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7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1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6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6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7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39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50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77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0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1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2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5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83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6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7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99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7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1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46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9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52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5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3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3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00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3970" name="Picture 2" descr="Q:\Individual\Caroline Stott\Private\6. Marketing and Events\UQEI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0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Q:\Individual\Caroline Stott\Private\6. Marketing and Events\UQEI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5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Q:\Individual\Caroline Stott\Private\6. Marketing and Events\UQEI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w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w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w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4.w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27" name="Picture 3" descr="UQlogoC-colour-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6713"/>
            <a:ext cx="1646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468313" y="98107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68313" y="630872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2" descr="Q:\Individual\Caroline Stott\Private\6. Marketing and Events\UQEI 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2051" name="Picture 3" descr="UQlogoC-colour-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6713"/>
            <a:ext cx="1646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Q:\Individual\Caroline Stott\Private\6. Marketing and Events\UQEI 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468313" y="98107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468313" y="630872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3079" name="Picture 19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2" descr="Q:\Individual\Caroline Stott\Private\6. Marketing and Events\UQEI 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4101" name="Picture 7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Q:\Individual\Caroline Stott\Private\6. Marketing and Events\UQEI 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68313" y="98107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8313" y="630872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5127" name="Picture 11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2" descr="Q:\Individual\Caroline Stott\Private\6. Marketing and Events\UQEI 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6149" name="Picture 7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08"/>
            <a:ext cx="9144000" cy="3710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Q:\Individual\Caroline Stott\Private\6. Marketing and Events\UQEI 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956"/>
            <a:ext cx="1835695" cy="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.org/sustainabledevelopment/poverty/" TargetMode="Externa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://www.skynews.com.au/culture/offbeat/2015/12/14/us-town-bans-solar--fearing-it-steals-energy.html?cid=BP_RSS_sn-offbeat_0_us-town-bans-solar--fearing-it-steals-energy_14121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kynews.com.au/culture/offbeat/2015/12/14/us-town-bans-solar--fearing-it-steals-energy.html?cid=BP_RSS_sn-offbeat_0_us-town-bans-solar--fearing-it-steals-energy_14121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hyperlink" Target="http://www.un.org/sustainabledevelopment/pover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stainabledevelopment.un.org/sdgs" TargetMode="External"/><Relationship Id="rId3" Type="http://schemas.openxmlformats.org/officeDocument/2006/relationships/hyperlink" Target="http://www.un.org/sustainabledevelopment/pover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sus.gov/popcloc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hyperlink" Target="http://www.google.co.uk/url?sa=i&amp;source=images&amp;cd=&amp;cad=rja&amp;uact=8&amp;docid=RWn8OXA678InqM&amp;tbnid=jR-Q1pcBecXyDM:&amp;ved=0CAgQjRw&amp;url=https://www.chinadialogue.net/article/4739-Chinese-waste-the-burning-issue&amp;ei=wLNcU_neEYSnlAW-m4DQCQ&amp;psig=AFQjCNFU3_-Tg9Nx9RBvAUDn50hQacMJJg&amp;ust=1398670656344700" TargetMode="External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05064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The public: Problem or solution for sustainability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496944" cy="72008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Peta Ashworth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– Adjunct Assoc. Professor</a:t>
            </a:r>
          </a:p>
          <a:p>
            <a:r>
              <a:rPr lang="en-US" sz="1800" i="1" dirty="0" err="1" smtClean="0">
                <a:solidFill>
                  <a:schemeClr val="tx2"/>
                </a:solidFill>
              </a:rPr>
              <a:t>TeraWatts</a:t>
            </a:r>
            <a:r>
              <a:rPr lang="en-US" sz="1800" i="1" dirty="0" smtClean="0">
                <a:solidFill>
                  <a:schemeClr val="tx2"/>
                </a:solidFill>
              </a:rPr>
              <a:t> </a:t>
            </a:r>
            <a:r>
              <a:rPr lang="en-US" sz="1800" i="1" dirty="0" err="1" smtClean="0">
                <a:solidFill>
                  <a:schemeClr val="tx2"/>
                </a:solidFill>
              </a:rPr>
              <a:t>TeraGrams</a:t>
            </a:r>
            <a:r>
              <a:rPr lang="en-US" sz="1800" i="1" dirty="0" smtClean="0">
                <a:solidFill>
                  <a:schemeClr val="tx2"/>
                </a:solidFill>
              </a:rPr>
              <a:t>, </a:t>
            </a:r>
            <a:r>
              <a:rPr lang="en-US" sz="1800" i="1" dirty="0" err="1" smtClean="0">
                <a:solidFill>
                  <a:schemeClr val="tx2"/>
                </a:solidFill>
              </a:rPr>
              <a:t>TeraLiters</a:t>
            </a:r>
            <a:r>
              <a:rPr lang="en-US" sz="1800" i="1" dirty="0" smtClean="0">
                <a:solidFill>
                  <a:schemeClr val="tx2"/>
                </a:solidFill>
              </a:rPr>
              <a:t> 2016 </a:t>
            </a:r>
            <a:r>
              <a:rPr lang="en-US" sz="1800" dirty="0" smtClean="0">
                <a:solidFill>
                  <a:schemeClr val="tx2"/>
                </a:solidFill>
              </a:rPr>
              <a:t>1</a:t>
            </a:r>
            <a:r>
              <a:rPr lang="en-US" sz="1800" baseline="30000" dirty="0" smtClean="0">
                <a:solidFill>
                  <a:schemeClr val="tx2"/>
                </a:solidFill>
              </a:rPr>
              <a:t>st</a:t>
            </a:r>
            <a:r>
              <a:rPr lang="en-US" sz="1800" dirty="0" smtClean="0">
                <a:solidFill>
                  <a:schemeClr val="tx2"/>
                </a:solidFill>
              </a:rPr>
              <a:t> February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" smtClean="0">
                <a:ea typeface="ＭＳ Ｐゴシック" pitchFamily="34" charset="-128"/>
              </a:rPr>
              <a:t>CRICOS Provider No 00025B</a:t>
            </a:r>
            <a:endParaRPr lang="en-US" altLang="en-US" sz="600" smtClean="0">
              <a:ea typeface="ＭＳ Ｐゴシック" pitchFamily="34" charset="-128"/>
            </a:endParaRPr>
          </a:p>
        </p:txBody>
      </p:sp>
      <p:pic>
        <p:nvPicPr>
          <p:cNvPr id="6" name="Picture 1" descr="C:\Users\lac03d\Desktop\1054x372-santos-city-of-lig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76412" cy="322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SYRIA – since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35975" cy="5040561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250,000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People killed</a:t>
            </a: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1,000,000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Injured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6,500,000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Displaced within</a:t>
            </a: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4,600,000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Refugees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13,500,000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In dire need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en-US" sz="1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yrian-refugee-crisis-photos-1381956964957-superJumb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r="22431"/>
          <a:stretch>
            <a:fillRect/>
          </a:stretch>
        </p:blipFill>
        <p:spPr/>
      </p:pic>
      <p:pic>
        <p:nvPicPr>
          <p:cNvPr id="7" name="Content Placeholder 6" descr="syria-refuge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r="223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Seventeen  (17)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5538"/>
            <a:ext cx="8569647" cy="5111774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400" dirty="0" smtClean="0">
                <a:hlinkClick r:id="rId2"/>
              </a:rPr>
              <a:t>http://www.un.org/sustainabledevelopment/poverty/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1297" r="84"/>
          <a:stretch/>
        </p:blipFill>
        <p:spPr bwMode="auto">
          <a:xfrm>
            <a:off x="1" y="1431368"/>
            <a:ext cx="9144000" cy="43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2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7" name="Content Placeholder 6" descr="optical-illusion-300x1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r="4170"/>
          <a:stretch>
            <a:fillRect/>
          </a:stretch>
        </p:blipFill>
        <p:spPr>
          <a:xfrm>
            <a:off x="457200" y="1052736"/>
            <a:ext cx="8435975" cy="5000625"/>
          </a:xfrm>
        </p:spPr>
      </p:pic>
    </p:spTree>
    <p:extLst>
      <p:ext uri="{BB962C8B-B14F-4D97-AF65-F5344CB8AC3E}">
        <p14:creationId xmlns:p14="http://schemas.microsoft.com/office/powerpoint/2010/main" val="289545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14" name="Content Placeholder 13" descr="41RtytNpsfL._SX332_BO1,204,203,200_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3" b="9593"/>
          <a:stretch>
            <a:fillRect/>
          </a:stretch>
        </p:blipFill>
        <p:spPr>
          <a:xfrm>
            <a:off x="457200" y="1125538"/>
            <a:ext cx="3826768" cy="5000625"/>
          </a:xfrm>
        </p:spPr>
      </p:pic>
      <p:pic>
        <p:nvPicPr>
          <p:cNvPr id="17" name="Content Placeholder 16" descr="a344-tortoise-and-hare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5237"/>
          <a:stretch/>
        </p:blipFill>
        <p:spPr>
          <a:xfrm>
            <a:off x="4279522" y="1124744"/>
            <a:ext cx="4864478" cy="5000625"/>
          </a:xfrm>
        </p:spPr>
      </p:pic>
    </p:spTree>
    <p:extLst>
      <p:ext uri="{BB962C8B-B14F-4D97-AF65-F5344CB8AC3E}">
        <p14:creationId xmlns:p14="http://schemas.microsoft.com/office/powerpoint/2010/main" val="11672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6912768" cy="706437"/>
          </a:xfrm>
        </p:spPr>
        <p:txBody>
          <a:bodyPr/>
          <a:lstStyle/>
          <a:p>
            <a:r>
              <a:rPr lang="en-US" dirty="0" smtClean="0"/>
              <a:t>North Carolina, Woodlands Council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colorTemperature colorTemp="7043"/>
                    </a14:imgEffect>
                    <a14:imgEffect>
                      <a14:brightnessContrast bright="11000" contrast="20000"/>
                    </a14:imgEffect>
                  </a14:imgLayer>
                </a14:imgProps>
              </a:ext>
            </a:extLst>
          </a:blip>
          <a:srcRect t="3392" b="339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V="1">
            <a:off x="363538" y="6021288"/>
            <a:ext cx="8600950" cy="262037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>
                <a:hlinkClick r:id="rId4"/>
              </a:rPr>
              <a:t>http://www.skynews.com.au/culture/offbeat/2015/12/14/us-town-bans-solar--fearing-it-steals-energy.html?cid=BP_RSS_sn-offbeat_0_us-town-bans-solar--fearing-it-steals-energy_141215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8922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596336" cy="706437"/>
          </a:xfrm>
        </p:spPr>
        <p:txBody>
          <a:bodyPr/>
          <a:lstStyle/>
          <a:p>
            <a:r>
              <a:rPr lang="en-US" dirty="0"/>
              <a:t>US town bans solar, fearing it steals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5539"/>
            <a:ext cx="8497639" cy="43196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dirty="0"/>
              <a:t>Woodland Town </a:t>
            </a:r>
            <a:r>
              <a:rPr lang="en-US" dirty="0" smtClean="0"/>
              <a:t>Council voted </a:t>
            </a:r>
            <a:r>
              <a:rPr lang="en-US" dirty="0"/>
              <a:t>against a solar farm, and </a:t>
            </a:r>
            <a:r>
              <a:rPr lang="en-US" b="1" dirty="0"/>
              <a:t>later voted for a complete moratorium on the energy panels</a:t>
            </a:r>
            <a:r>
              <a:rPr lang="en-US" dirty="0"/>
              <a:t> after hearing from concerned </a:t>
            </a:r>
            <a:r>
              <a:rPr lang="en-US" dirty="0" smtClean="0"/>
              <a:t>locals.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Jane Mann, </a:t>
            </a:r>
            <a:r>
              <a:rPr lang="en-US" b="1" dirty="0"/>
              <a:t>a retired science teacher </a:t>
            </a:r>
            <a:r>
              <a:rPr lang="en-US" dirty="0"/>
              <a:t>who has lived in the town for 50 years, told the council that </a:t>
            </a:r>
            <a:r>
              <a:rPr lang="en-US" b="1" dirty="0"/>
              <a:t>solar panels were stealing sunlight from plants,</a:t>
            </a:r>
            <a:r>
              <a:rPr lang="en-US" dirty="0"/>
              <a:t> stopping their ability to </a:t>
            </a:r>
            <a:r>
              <a:rPr lang="en-US" dirty="0" smtClean="0"/>
              <a:t>photosynthesize. She </a:t>
            </a:r>
            <a:r>
              <a:rPr lang="en-US" dirty="0"/>
              <a:t>also raised her concerns that the </a:t>
            </a:r>
            <a:r>
              <a:rPr lang="en-US" b="1" dirty="0"/>
              <a:t>panels may cause cancer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Another local resident, Bobby Mann, told the council meeting the </a:t>
            </a:r>
            <a:r>
              <a:rPr lang="en-US" b="1" dirty="0" smtClean="0"/>
              <a:t>farm would suck up all the energy from the sun and stop new businesses from coming to Woodland</a:t>
            </a:r>
            <a:r>
              <a:rPr lang="en-US" dirty="0" smtClean="0"/>
              <a:t>. '</a:t>
            </a:r>
            <a:r>
              <a:rPr lang="en-US" dirty="0"/>
              <a:t>You're killing your town,' he said. '</a:t>
            </a:r>
            <a:r>
              <a:rPr lang="en-US" b="1" dirty="0"/>
              <a:t>All the young people are going to move out</a:t>
            </a:r>
            <a:r>
              <a:rPr lang="en-US" dirty="0" smtClean="0"/>
              <a:t>.’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 smtClean="0">
                <a:hlinkClick r:id="rId2"/>
              </a:rPr>
              <a:t>http://www.skynews.com.au/culture/offbeat/2015/12/14/us-town-bans-solar--fearing-it-steals-energy.html?cid=BP_RSS_sn-offbeat_0_us-town-bans-solar--fearing-it-steals-energy_141215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8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BANANA Concept</a:t>
            </a:r>
            <a:endParaRPr lang="en-US" dirty="0"/>
          </a:p>
        </p:txBody>
      </p:sp>
      <p:pic>
        <p:nvPicPr>
          <p:cNvPr id="5" name="Content Placeholder 4" descr="the-big-bana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 b="1004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 new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19256" cy="5000625"/>
          </a:xfrm>
        </p:spPr>
        <p:txBody>
          <a:bodyPr/>
          <a:lstStyle/>
          <a:p>
            <a:r>
              <a:rPr lang="en-US" sz="4000" b="1" dirty="0" smtClean="0"/>
              <a:t>B</a:t>
            </a:r>
            <a:r>
              <a:rPr lang="en-US" sz="4000" dirty="0" smtClean="0"/>
              <a:t>uild</a:t>
            </a:r>
          </a:p>
          <a:p>
            <a:r>
              <a:rPr lang="en-US" sz="4000" b="1" dirty="0" smtClean="0"/>
              <a:t>A</a:t>
            </a:r>
            <a:r>
              <a:rPr lang="en-US" sz="4000" dirty="0" smtClean="0"/>
              <a:t>bsolutely</a:t>
            </a:r>
          </a:p>
          <a:p>
            <a:r>
              <a:rPr lang="en-US" sz="4000" b="1" dirty="0" smtClean="0"/>
              <a:t>N</a:t>
            </a:r>
            <a:r>
              <a:rPr lang="en-US" sz="4000" dirty="0" smtClean="0"/>
              <a:t>othing</a:t>
            </a:r>
          </a:p>
          <a:p>
            <a:r>
              <a:rPr lang="en-US" sz="4000" b="1" dirty="0" smtClean="0"/>
              <a:t>A</a:t>
            </a:r>
            <a:r>
              <a:rPr lang="en-US" sz="4000" dirty="0" smtClean="0"/>
              <a:t>nywhere</a:t>
            </a:r>
          </a:p>
          <a:p>
            <a:r>
              <a:rPr lang="en-US" sz="4000" b="1" dirty="0" smtClean="0"/>
              <a:t>N</a:t>
            </a:r>
            <a:r>
              <a:rPr lang="en-US" sz="4000" dirty="0" smtClean="0"/>
              <a:t>ear </a:t>
            </a:r>
          </a:p>
          <a:p>
            <a:r>
              <a:rPr lang="en-US" sz="4000" b="1" dirty="0" smtClean="0"/>
              <a:t>A</a:t>
            </a:r>
            <a:r>
              <a:rPr lang="en-US" sz="4000" dirty="0" smtClean="0"/>
              <a:t>nybody</a:t>
            </a:r>
          </a:p>
          <a:p>
            <a:pPr marL="0" indent="0" algn="ctr">
              <a:buNone/>
            </a:pPr>
            <a:r>
              <a:rPr lang="en-US" sz="4400" dirty="0" smtClean="0"/>
              <a:t>NIMBY, NUMBY, PIMBY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1" name="Content Placeholder 10" descr="big-banana-2111108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-74295" b="-51067"/>
          <a:stretch/>
        </p:blipFill>
        <p:spPr>
          <a:xfrm>
            <a:off x="4427984" y="1628800"/>
            <a:ext cx="7219519" cy="50006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technology is the answer?</a:t>
            </a:r>
            <a:endParaRPr lang="en-US" dirty="0"/>
          </a:p>
        </p:txBody>
      </p:sp>
      <p:pic>
        <p:nvPicPr>
          <p:cNvPr id="8" name="Content Placeholder 7" descr="14397009001_d7d717962e_b-e14218011572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r="6635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3608" y="6237312"/>
            <a:ext cx="1905000" cy="241300"/>
          </a:xfrm>
        </p:spPr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75656" y="609329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http://www.un.org/sustainabledevelopment</a:t>
            </a:r>
            <a:r>
              <a:rPr lang="en-US" dirty="0" smtClean="0">
                <a:hlinkClick r:id="rId3"/>
              </a:rPr>
              <a:t>/energy/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7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193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145"/>
          <a:stretch/>
        </p:blipFill>
        <p:spPr>
          <a:xfrm>
            <a:off x="0" y="-40173"/>
            <a:ext cx="9144000" cy="68981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0" y="64710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673200" algn="r">
              <a:buNone/>
            </a:pPr>
            <a:r>
              <a:rPr lang="en-AU" dirty="0" err="1" smtClean="0">
                <a:solidFill>
                  <a:srgbClr val="000000"/>
                </a:solidFill>
              </a:rPr>
              <a:t>fb</a:t>
            </a:r>
            <a:r>
              <a:rPr lang="en-AU" dirty="0" smtClean="0">
                <a:solidFill>
                  <a:srgbClr val="000000"/>
                </a:solidFill>
              </a:rPr>
              <a:t>/</a:t>
            </a:r>
            <a:r>
              <a:rPr lang="en-AU" dirty="0" err="1" smtClean="0">
                <a:solidFill>
                  <a:srgbClr val="000000"/>
                </a:solidFill>
              </a:rPr>
              <a:t>TheIDEAlist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8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428"/>
            <a:ext cx="7024744" cy="7865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Trust &amp; context are critical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425273" cy="456386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AU" dirty="0">
                <a:latin typeface="Calibri"/>
                <a:cs typeface="Calibri"/>
              </a:rPr>
              <a:t>A </a:t>
            </a:r>
            <a:r>
              <a:rPr lang="en-AU" b="1" dirty="0">
                <a:latin typeface="Calibri"/>
                <a:cs typeface="Calibri"/>
              </a:rPr>
              <a:t>lack of confidence</a:t>
            </a:r>
            <a:r>
              <a:rPr lang="en-AU" dirty="0">
                <a:latin typeface="Calibri"/>
                <a:cs typeface="Calibri"/>
              </a:rPr>
              <a:t> in government, industry and science to manage associated health, environment and social risks is likely to </a:t>
            </a:r>
            <a:r>
              <a:rPr lang="en-AU" b="1" dirty="0">
                <a:latin typeface="Calibri"/>
                <a:cs typeface="Calibri"/>
              </a:rPr>
              <a:t>compound negative</a:t>
            </a:r>
            <a:r>
              <a:rPr lang="en-AU" dirty="0">
                <a:latin typeface="Calibri"/>
                <a:cs typeface="Calibri"/>
              </a:rPr>
              <a:t> perceptions</a:t>
            </a:r>
          </a:p>
          <a:p>
            <a:pPr>
              <a:buFont typeface="Arial"/>
              <a:buChar char="•"/>
            </a:pPr>
            <a:r>
              <a:rPr lang="en-AU" dirty="0">
                <a:latin typeface="Calibri"/>
                <a:cs typeface="Calibri"/>
              </a:rPr>
              <a:t>Can we </a:t>
            </a:r>
            <a:r>
              <a:rPr lang="en-AU" b="1" dirty="0">
                <a:latin typeface="Calibri"/>
                <a:cs typeface="Calibri"/>
              </a:rPr>
              <a:t>trust</a:t>
            </a:r>
            <a:r>
              <a:rPr lang="en-AU" dirty="0">
                <a:latin typeface="Calibri"/>
                <a:cs typeface="Calibri"/>
              </a:rPr>
              <a:t> the project owners and government to take care of our problems?</a:t>
            </a:r>
          </a:p>
          <a:p>
            <a:pPr>
              <a:buFont typeface="Arial"/>
              <a:buChar char="•"/>
            </a:pPr>
            <a:r>
              <a:rPr lang="en-AU" dirty="0">
                <a:latin typeface="Calibri"/>
                <a:cs typeface="Calibri"/>
              </a:rPr>
              <a:t>What have our </a:t>
            </a:r>
            <a:r>
              <a:rPr lang="en-AU" b="1" dirty="0">
                <a:latin typeface="Calibri"/>
                <a:cs typeface="Calibri"/>
              </a:rPr>
              <a:t>previous relationships</a:t>
            </a:r>
            <a:r>
              <a:rPr lang="en-AU" dirty="0">
                <a:latin typeface="Calibri"/>
                <a:cs typeface="Calibri"/>
              </a:rPr>
              <a:t> been like?</a:t>
            </a:r>
          </a:p>
          <a:p>
            <a:pPr marL="68580" indent="0">
              <a:buNone/>
            </a:pPr>
            <a:endParaRPr lang="en-AU" sz="14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en-AU" sz="1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Ashworth</a:t>
            </a:r>
            <a:r>
              <a:rPr lang="en-AU" sz="1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,P</a:t>
            </a:r>
            <a:r>
              <a:rPr lang="en-AU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 Bradbury, J; </a:t>
            </a:r>
            <a:r>
              <a:rPr lang="en-AU" sz="1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Feenstra</a:t>
            </a:r>
            <a:r>
              <a:rPr lang="en-AU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Y; Greenberg, S; </a:t>
            </a:r>
            <a:r>
              <a:rPr lang="en-AU" sz="1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Hund</a:t>
            </a:r>
            <a:r>
              <a:rPr lang="en-AU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G; </a:t>
            </a:r>
            <a:r>
              <a:rPr lang="en-AU" sz="1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Mikunda</a:t>
            </a:r>
            <a:r>
              <a:rPr lang="en-AU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T; Wade, S (2012)</a:t>
            </a:r>
            <a:endParaRPr lang="en-US" sz="1400" dirty="0"/>
          </a:p>
        </p:txBody>
      </p:sp>
      <p:pic>
        <p:nvPicPr>
          <p:cNvPr id="4" name="Picture 3" descr="thCAHNJ5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21088"/>
            <a:ext cx="2955736" cy="1807001"/>
          </a:xfrm>
          <a:prstGeom prst="rect">
            <a:avLst/>
          </a:prstGeom>
        </p:spPr>
      </p:pic>
      <p:pic>
        <p:nvPicPr>
          <p:cNvPr id="5" name="Picture 4" descr="thCAC9DGX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21088"/>
            <a:ext cx="3119136" cy="18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7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Procedural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5538"/>
            <a:ext cx="4536504" cy="500062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AU" dirty="0">
                <a:cs typeface="Calibri"/>
              </a:rPr>
              <a:t>Will the process be </a:t>
            </a:r>
            <a:r>
              <a:rPr lang="en-AU" b="1" dirty="0">
                <a:cs typeface="Calibri"/>
              </a:rPr>
              <a:t>fair</a:t>
            </a:r>
            <a:r>
              <a:rPr lang="en-AU" dirty="0">
                <a:cs typeface="Calibri"/>
              </a:rPr>
              <a:t>?</a:t>
            </a:r>
          </a:p>
          <a:p>
            <a:pPr>
              <a:buFont typeface="Arial"/>
              <a:buChar char="•"/>
            </a:pPr>
            <a:r>
              <a:rPr lang="en-AU" dirty="0">
                <a:cs typeface="Calibri"/>
              </a:rPr>
              <a:t>Is it </a:t>
            </a:r>
            <a:r>
              <a:rPr lang="en-AU" b="1" dirty="0">
                <a:cs typeface="Calibri"/>
              </a:rPr>
              <a:t>transparent?</a:t>
            </a:r>
          </a:p>
          <a:p>
            <a:pPr>
              <a:buFont typeface="Arial"/>
              <a:buChar char="•"/>
            </a:pPr>
            <a:r>
              <a:rPr lang="en-AU" dirty="0">
                <a:cs typeface="Calibri"/>
              </a:rPr>
              <a:t>Will anyone </a:t>
            </a:r>
            <a:r>
              <a:rPr lang="en-AU" b="1" dirty="0">
                <a:cs typeface="Calibri"/>
              </a:rPr>
              <a:t>listen</a:t>
            </a:r>
            <a:r>
              <a:rPr lang="en-AU" dirty="0">
                <a:cs typeface="Calibri"/>
              </a:rPr>
              <a:t> to us?</a:t>
            </a:r>
          </a:p>
          <a:p>
            <a:pPr>
              <a:buFont typeface="Arial"/>
              <a:buChar char="•"/>
            </a:pPr>
            <a:r>
              <a:rPr lang="en-AU" dirty="0">
                <a:cs typeface="Calibri"/>
              </a:rPr>
              <a:t>Can we </a:t>
            </a:r>
            <a:r>
              <a:rPr lang="en-AU" b="1" dirty="0">
                <a:cs typeface="Calibri"/>
              </a:rPr>
              <a:t>have a say</a:t>
            </a:r>
            <a:r>
              <a:rPr lang="en-AU" dirty="0">
                <a:cs typeface="Calibri"/>
              </a:rPr>
              <a:t> in what happens?</a:t>
            </a:r>
          </a:p>
          <a:p>
            <a:pPr>
              <a:buFont typeface="Arial"/>
              <a:buChar char="•"/>
            </a:pPr>
            <a:r>
              <a:rPr lang="en-AU" dirty="0">
                <a:cs typeface="Calibri"/>
              </a:rPr>
              <a:t>Who can I </a:t>
            </a:r>
            <a:r>
              <a:rPr lang="en-AU" b="1" dirty="0">
                <a:cs typeface="Calibri"/>
              </a:rPr>
              <a:t>call</a:t>
            </a:r>
            <a:r>
              <a:rPr lang="en-AU" dirty="0">
                <a:cs typeface="Calibri"/>
              </a:rPr>
              <a:t>? </a:t>
            </a:r>
          </a:p>
          <a:p>
            <a:endParaRPr lang="en-US" dirty="0"/>
          </a:p>
        </p:txBody>
      </p:sp>
      <p:pic>
        <p:nvPicPr>
          <p:cNvPr id="10" name="Content Placeholder 7" descr="prot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5670" r="256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Bradbury, J., Ray, I., Peterson, T., Wade, S., Wong-</a:t>
            </a:r>
            <a:r>
              <a:rPr lang="en-US" dirty="0" err="1"/>
              <a:t>Parodi</a:t>
            </a:r>
            <a:r>
              <a:rPr lang="en-US" dirty="0"/>
              <a:t>, G. and </a:t>
            </a:r>
            <a:r>
              <a:rPr lang="en-US" dirty="0" err="1"/>
              <a:t>Feldpausch</a:t>
            </a:r>
            <a:r>
              <a:rPr lang="en-US" dirty="0"/>
              <a:t>, A. (2009)</a:t>
            </a:r>
          </a:p>
        </p:txBody>
      </p:sp>
    </p:spTree>
    <p:extLst>
      <p:ext uri="{BB962C8B-B14F-4D97-AF65-F5344CB8AC3E}">
        <p14:creationId xmlns:p14="http://schemas.microsoft.com/office/powerpoint/2010/main" val="73651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bother with engagement?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5538"/>
            <a:ext cx="4536504" cy="5000625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Most people are </a:t>
            </a:r>
            <a:r>
              <a:rPr lang="en-AU" b="1" dirty="0"/>
              <a:t>unsure</a:t>
            </a:r>
            <a:r>
              <a:rPr lang="en-AU" dirty="0"/>
              <a:t> about how they feel about proposed alternatives</a:t>
            </a:r>
          </a:p>
          <a:p>
            <a:r>
              <a:rPr lang="en-AU" b="1" dirty="0"/>
              <a:t>Minimal understanding </a:t>
            </a:r>
            <a:r>
              <a:rPr lang="en-AU" dirty="0"/>
              <a:t>of broader context in which decisions must be made;</a:t>
            </a:r>
          </a:p>
          <a:p>
            <a:r>
              <a:rPr lang="en-AU" dirty="0"/>
              <a:t>Unclear about how their </a:t>
            </a:r>
            <a:r>
              <a:rPr lang="en-AU" b="1" dirty="0"/>
              <a:t>values will be affected</a:t>
            </a:r>
            <a:r>
              <a:rPr lang="en-AU" dirty="0"/>
              <a:t>;</a:t>
            </a:r>
          </a:p>
          <a:p>
            <a:r>
              <a:rPr lang="en-AU" dirty="0"/>
              <a:t>Prone to </a:t>
            </a:r>
            <a:r>
              <a:rPr lang="en-AU" b="1" dirty="0"/>
              <a:t>judgmental biases</a:t>
            </a:r>
            <a:r>
              <a:rPr lang="en-AU" dirty="0"/>
              <a:t>;</a:t>
            </a:r>
          </a:p>
          <a:p>
            <a:r>
              <a:rPr lang="en-AU" dirty="0"/>
              <a:t>Ill-equipped (or unwilling) to address the required </a:t>
            </a:r>
            <a:r>
              <a:rPr lang="en-AU" b="1" dirty="0" smtClean="0"/>
              <a:t>trade-offs.</a:t>
            </a:r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US" sz="1700" dirty="0" err="1" smtClean="0"/>
              <a:t>Arvai</a:t>
            </a:r>
            <a:r>
              <a:rPr lang="en-US" sz="1700" dirty="0"/>
              <a:t>, J. L.; et al. </a:t>
            </a:r>
            <a:r>
              <a:rPr lang="en-US" sz="1700" dirty="0" smtClean="0"/>
              <a:t> (2012)</a:t>
            </a:r>
            <a:endParaRPr lang="en-US" sz="17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2"/>
          <a:srcRect t="13413" b="477"/>
          <a:stretch/>
        </p:blipFill>
        <p:spPr bwMode="auto">
          <a:xfrm>
            <a:off x="4788024" y="980728"/>
            <a:ext cx="3853755" cy="54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07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7" y="-44358"/>
            <a:ext cx="8725813" cy="1473634"/>
          </a:xfrm>
        </p:spPr>
        <p:txBody>
          <a:bodyPr>
            <a:normAutofit/>
          </a:bodyPr>
          <a:lstStyle/>
          <a:p>
            <a:r>
              <a:rPr lang="en-AU" sz="3000" dirty="0" smtClean="0"/>
              <a:t>Be aware most of us are cognitive misers…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3508977"/>
          </a:xfrm>
        </p:spPr>
        <p:txBody>
          <a:bodyPr>
            <a:normAutofit/>
          </a:bodyPr>
          <a:lstStyle/>
          <a:p>
            <a:r>
              <a:rPr lang="en-AU" dirty="0"/>
              <a:t>Limited cognitive ability to fully investigate every issue we face.</a:t>
            </a:r>
          </a:p>
          <a:p>
            <a:r>
              <a:rPr lang="en-AU" dirty="0"/>
              <a:t>We employ ideological filters that reflect our identity, worldview, and belief systems. </a:t>
            </a:r>
          </a:p>
          <a:p>
            <a:r>
              <a:rPr lang="en-AU" dirty="0"/>
              <a:t>These filters are strongly influenced by group values. </a:t>
            </a:r>
          </a:p>
          <a:p>
            <a:r>
              <a:rPr lang="en-AU" dirty="0"/>
              <a:t>We generally endorse the position that most directly reinforces the connection we have with others in our referent group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pPr marL="0" indent="0" algn="r">
              <a:buNone/>
            </a:pPr>
            <a:r>
              <a:rPr lang="en-AU" sz="1400" dirty="0"/>
              <a:t>Fiske, S. T., &amp; Taylor, S. E. (1991</a:t>
            </a:r>
            <a:r>
              <a:rPr lang="en-AU" sz="1400" dirty="0" smtClean="0"/>
              <a:t>)</a:t>
            </a:r>
            <a:endParaRPr lang="en-AU" sz="1400" dirty="0"/>
          </a:p>
          <a:p>
            <a:endParaRPr lang="en-US" dirty="0"/>
          </a:p>
        </p:txBody>
      </p:sp>
      <p:pic>
        <p:nvPicPr>
          <p:cNvPr id="6" name="Content Placeholder 7" descr="prote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4149080"/>
            <a:ext cx="3772048" cy="22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Consultation involving decision makers, key stakeholders and content area experts</a:t>
            </a:r>
          </a:p>
          <a:p>
            <a:r>
              <a:rPr lang="en-US" dirty="0" smtClean="0"/>
              <a:t>Access </a:t>
            </a:r>
            <a:r>
              <a:rPr lang="en-US" dirty="0"/>
              <a:t>to high quality information (science, local knowledge) on which to base choices (science based decision making)</a:t>
            </a:r>
          </a:p>
          <a:p>
            <a:r>
              <a:rPr lang="en-US" dirty="0"/>
              <a:t>Processes that  facilitate negotiation</a:t>
            </a:r>
          </a:p>
          <a:p>
            <a:r>
              <a:rPr lang="en-US" dirty="0"/>
              <a:t>The importance of fostering transparency and building trust with respect to the participants and the process</a:t>
            </a:r>
            <a:r>
              <a:rPr lang="en-US" i="1" dirty="0"/>
              <a:t> Fairness </a:t>
            </a:r>
            <a:r>
              <a:rPr lang="en-US" dirty="0"/>
              <a:t>and </a:t>
            </a:r>
            <a:r>
              <a:rPr lang="en-US" i="1" dirty="0" smtClean="0"/>
              <a:t>Competence</a:t>
            </a:r>
            <a:endParaRPr lang="en-US" i="1" dirty="0"/>
          </a:p>
          <a:p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Joe </a:t>
            </a:r>
            <a:r>
              <a:rPr lang="en-US" sz="1400" dirty="0" err="1" smtClean="0"/>
              <a:t>Arvai</a:t>
            </a:r>
            <a:r>
              <a:rPr lang="en-US" sz="1400" dirty="0" smtClean="0"/>
              <a:t>, University of Michigan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52320" cy="706437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Distribution % preferences </a:t>
            </a:r>
            <a:r>
              <a:rPr lang="en-US" sz="2800" dirty="0" err="1" smtClean="0">
                <a:solidFill>
                  <a:srgbClr val="000000"/>
                </a:solidFill>
              </a:rPr>
              <a:t>MyPower</a:t>
            </a:r>
            <a:r>
              <a:rPr lang="en-US" sz="2800" dirty="0" smtClean="0">
                <a:solidFill>
                  <a:srgbClr val="000000"/>
                </a:solidFill>
              </a:rPr>
              <a:t> (n=813)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3986778"/>
              </p:ext>
            </p:extLst>
          </p:nvPr>
        </p:nvGraphicFramePr>
        <p:xfrm>
          <a:off x="0" y="90872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528773" y="6165304"/>
            <a:ext cx="3620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Jeanneret</a:t>
            </a:r>
            <a:r>
              <a:rPr lang="en-US" sz="1400" dirty="0"/>
              <a:t>, T., </a:t>
            </a:r>
            <a:r>
              <a:rPr lang="en-US" sz="1400" dirty="0" err="1"/>
              <a:t>Muriuki</a:t>
            </a:r>
            <a:r>
              <a:rPr lang="en-US" sz="1400" dirty="0"/>
              <a:t>, G., and Ashworth, P.</a:t>
            </a:r>
          </a:p>
        </p:txBody>
      </p:sp>
    </p:spTree>
    <p:extLst>
      <p:ext uri="{BB962C8B-B14F-4D97-AF65-F5344CB8AC3E}">
        <p14:creationId xmlns:p14="http://schemas.microsoft.com/office/powerpoint/2010/main" val="198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Social Approval (n=2549)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3873643"/>
              </p:ext>
            </p:extLst>
          </p:nvPr>
        </p:nvGraphicFramePr>
        <p:xfrm>
          <a:off x="467544" y="548680"/>
          <a:ext cx="80648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067944" y="5949280"/>
            <a:ext cx="3620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Jeanneret</a:t>
            </a:r>
            <a:r>
              <a:rPr lang="en-US" sz="1400" dirty="0"/>
              <a:t>, T., </a:t>
            </a:r>
            <a:r>
              <a:rPr lang="en-US" sz="1400" dirty="0" err="1"/>
              <a:t>Muriuki</a:t>
            </a:r>
            <a:r>
              <a:rPr lang="en-US" sz="1400" dirty="0"/>
              <a:t>, G., and Ashworth, P.</a:t>
            </a:r>
          </a:p>
        </p:txBody>
      </p:sp>
    </p:spTree>
    <p:extLst>
      <p:ext uri="{BB962C8B-B14F-4D97-AF65-F5344CB8AC3E}">
        <p14:creationId xmlns:p14="http://schemas.microsoft.com/office/powerpoint/2010/main" val="167457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10" name="Content Placeholder 9" descr="Quote_Anita-Roddick-on-making-an-impact_UK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2" b="10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52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  <p:pic>
        <p:nvPicPr>
          <p:cNvPr id="5" name="Picture 2" descr="C:\Users\ash101\AppData\Local\Microsoft\Windows\Temporary Internet Files\Content.Outlook\D7ECS88T\City Light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5" b="22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99592" y="4005064"/>
            <a:ext cx="54726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Thank you</a:t>
            </a:r>
          </a:p>
          <a:p>
            <a:endParaRPr lang="en-US" sz="4400" b="1" dirty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Email: </a:t>
            </a:r>
            <a:r>
              <a:rPr lang="en-US" sz="2800" b="1" dirty="0" err="1" smtClean="0">
                <a:solidFill>
                  <a:srgbClr val="FFFFFF"/>
                </a:solidFill>
              </a:rPr>
              <a:t>p.ashworth@uq.edu.au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8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673200">
              <a:buNone/>
            </a:pPr>
            <a:r>
              <a:rPr lang="en-US" sz="1600" dirty="0" err="1" smtClean="0"/>
              <a:t>Arvai</a:t>
            </a:r>
            <a:r>
              <a:rPr lang="en-US" sz="1600" dirty="0"/>
              <a:t>, J. L.; et al. Decision support for developing energy strategies. Issues Sci. Technol. 2012, 28 (4), 43−52. </a:t>
            </a:r>
            <a:endParaRPr lang="en-AU" sz="1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-673200">
              <a:buNone/>
            </a:pPr>
            <a:r>
              <a:rPr lang="en-AU" sz="16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Ashworth</a:t>
            </a:r>
            <a:r>
              <a:rPr lang="en-AU" sz="16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,P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 Bradbury, J; </a:t>
            </a:r>
            <a:r>
              <a:rPr lang="en-AU" sz="16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Feenstra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Y; Greenberg, S; </a:t>
            </a:r>
            <a:r>
              <a:rPr lang="en-AU" sz="16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Hund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G; </a:t>
            </a:r>
            <a:r>
              <a:rPr lang="en-AU" sz="16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Mikunda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T; Wade, S (2012)What’s in </a:t>
            </a:r>
            <a:r>
              <a:rPr lang="en-AU" sz="16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Store:Lessons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learnt from CCS. </a:t>
            </a:r>
            <a:r>
              <a:rPr lang="en-A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International Journal of Greenhouse Gas Control. 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Issue 9. Pages 402-408</a:t>
            </a: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-673200">
              <a:buNone/>
            </a:pPr>
            <a:r>
              <a:rPr lang="en-US" sz="1600" dirty="0"/>
              <a:t>Ashworth, P.A., Liang, X., Lin, Y., Cao, S., (2015). Public participation for developing a CCUS project in the Guangdong region of China. Presentation for PACITA Conference, Berlin, 25-27 February. </a:t>
            </a:r>
            <a:endParaRPr lang="en-AU" sz="1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indent="-673200">
              <a:buNone/>
            </a:pPr>
            <a:r>
              <a:rPr lang="en-US" sz="1600" dirty="0"/>
              <a:t>Bradbury, J., Ray, I., Peterson, T., Wade, S., Wong-</a:t>
            </a:r>
            <a:r>
              <a:rPr lang="en-US" sz="1600" dirty="0" err="1"/>
              <a:t>Parodi</a:t>
            </a:r>
            <a:r>
              <a:rPr lang="en-US" sz="1600" dirty="0"/>
              <a:t>, G. and </a:t>
            </a:r>
            <a:r>
              <a:rPr lang="en-US" sz="1600" dirty="0" err="1"/>
              <a:t>Feldpausch</a:t>
            </a:r>
            <a:r>
              <a:rPr lang="en-US" sz="1600" dirty="0"/>
              <a:t>, A. (2009). The Role of Social Factors in Shaping Public Perceptions of CCS: Results of Multi-State Focus Group Interviews in the U.S. Energy </a:t>
            </a:r>
            <a:r>
              <a:rPr lang="en-US" sz="1600" dirty="0" err="1"/>
              <a:t>Procedia</a:t>
            </a:r>
            <a:r>
              <a:rPr lang="en-US" sz="1600" dirty="0"/>
              <a:t>, 1(1), 4665-</a:t>
            </a:r>
            <a:r>
              <a:rPr lang="en-US" sz="1600" dirty="0" smtClean="0"/>
              <a:t>4672</a:t>
            </a:r>
          </a:p>
          <a:p>
            <a:pPr indent="-673200">
              <a:buNone/>
            </a:pPr>
            <a:r>
              <a:rPr lang="en-US" sz="1600" dirty="0"/>
              <a:t>Fiske, S. T., &amp; Taylor, S. E. (1991). </a:t>
            </a:r>
            <a:r>
              <a:rPr lang="en-US" sz="1600" i="1" dirty="0"/>
              <a:t>Social cognition </a:t>
            </a:r>
            <a:r>
              <a:rPr lang="en-US" sz="1600" dirty="0"/>
              <a:t>(2nd ed.). New York: McGraw-Hill. </a:t>
            </a:r>
            <a:endParaRPr lang="en-AU" sz="1600" b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indent="-673200">
              <a:buNone/>
            </a:pPr>
            <a:r>
              <a:rPr lang="en-US" sz="1600" dirty="0" err="1"/>
              <a:t>Jeanneret</a:t>
            </a:r>
            <a:r>
              <a:rPr lang="en-US" sz="1600" dirty="0"/>
              <a:t>, T., </a:t>
            </a:r>
            <a:r>
              <a:rPr lang="en-US" sz="1600" dirty="0" err="1"/>
              <a:t>Muriuki</a:t>
            </a:r>
            <a:r>
              <a:rPr lang="en-US" sz="1600" dirty="0"/>
              <a:t>, G., and Ashworth, P., (2014). Energy technology preferences of the Australian public: Results of a 2013 national survey, CSIRO, </a:t>
            </a:r>
            <a:r>
              <a:rPr lang="en-US" sz="1600" dirty="0" smtClean="0"/>
              <a:t>Australia</a:t>
            </a:r>
            <a:endParaRPr lang="en-AU" sz="1600" dirty="0" smtClean="0">
              <a:solidFill>
                <a:srgbClr val="000000"/>
              </a:solidFill>
            </a:endParaRPr>
          </a:p>
          <a:p>
            <a:pPr indent="-673200">
              <a:buNone/>
            </a:pPr>
            <a:r>
              <a:rPr lang="en-AU" sz="1600" dirty="0" err="1" smtClean="0">
                <a:solidFill>
                  <a:srgbClr val="000000"/>
                </a:solidFill>
              </a:rPr>
              <a:t>Terwel</a:t>
            </a:r>
            <a:r>
              <a:rPr lang="en-AU" sz="1600" dirty="0">
                <a:solidFill>
                  <a:srgbClr val="000000"/>
                </a:solidFill>
              </a:rPr>
              <a:t>, B., </a:t>
            </a:r>
            <a:r>
              <a:rPr lang="en-AU" sz="1600" dirty="0" err="1">
                <a:solidFill>
                  <a:srgbClr val="000000"/>
                </a:solidFill>
              </a:rPr>
              <a:t>Harink</a:t>
            </a:r>
            <a:r>
              <a:rPr lang="en-AU" sz="1600" dirty="0">
                <a:solidFill>
                  <a:srgbClr val="000000"/>
                </a:solidFill>
              </a:rPr>
              <a:t>, F, </a:t>
            </a:r>
            <a:r>
              <a:rPr lang="en-AU" sz="1600" dirty="0" err="1">
                <a:solidFill>
                  <a:srgbClr val="000000"/>
                </a:solidFill>
              </a:rPr>
              <a:t>Ellemers</a:t>
            </a:r>
            <a:r>
              <a:rPr lang="en-AU" sz="1600" dirty="0">
                <a:solidFill>
                  <a:srgbClr val="000000"/>
                </a:solidFill>
              </a:rPr>
              <a:t>, N &amp; </a:t>
            </a:r>
            <a:r>
              <a:rPr lang="en-AU" sz="1600" dirty="0" err="1">
                <a:solidFill>
                  <a:srgbClr val="000000"/>
                </a:solidFill>
              </a:rPr>
              <a:t>D.Daamen</a:t>
            </a:r>
            <a:r>
              <a:rPr lang="en-AU" sz="1600" dirty="0">
                <a:solidFill>
                  <a:srgbClr val="000000"/>
                </a:solidFill>
              </a:rPr>
              <a:t> (2011) Going beyond the properties of CO2 capture and storage (CCS) technology: How trust in stakeholders affects public acceptance of CCS. </a:t>
            </a:r>
            <a:r>
              <a:rPr lang="en-A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International Journal of Greenhouse Gas Control 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Issue 5. Pages 181-188</a:t>
            </a: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-673200">
              <a:buNone/>
            </a:pP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Websites accessed:</a:t>
            </a:r>
          </a:p>
          <a:p>
            <a:pPr indent="-673200">
              <a:buNone/>
            </a:pP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United Nations </a:t>
            </a:r>
            <a:r>
              <a:rPr lang="en-AU" sz="16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Sustainabie</a:t>
            </a: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Development </a:t>
            </a: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Platform Accessed 30</a:t>
            </a:r>
            <a:r>
              <a:rPr lang="en-AU" sz="1600" baseline="30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</a:t>
            </a: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January, 2016 </a:t>
            </a:r>
            <a:r>
              <a:rPr lang="en-AU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hlinkClick r:id="rId2"/>
              </a:rPr>
              <a:t>https://sustainabledevelopment.un.org/</a:t>
            </a:r>
            <a:r>
              <a:rPr lang="en-A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hlinkClick r:id="rId2"/>
              </a:rPr>
              <a:t>sdgs</a:t>
            </a:r>
            <a:endParaRPr lang="en-AU" sz="1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indent="-673200">
              <a:buNone/>
            </a:pPr>
            <a:r>
              <a:rPr lang="en-AU" sz="1600" dirty="0">
                <a:solidFill>
                  <a:srgbClr val="000000"/>
                </a:solidFill>
              </a:rPr>
              <a:t>https://</a:t>
            </a:r>
            <a:r>
              <a:rPr lang="en-AU" sz="1600" dirty="0" err="1">
                <a:solidFill>
                  <a:srgbClr val="000000"/>
                </a:solidFill>
              </a:rPr>
              <a:t>www.facebook.com</a:t>
            </a:r>
            <a:r>
              <a:rPr lang="en-AU" sz="1600" dirty="0">
                <a:solidFill>
                  <a:srgbClr val="000000"/>
                </a:solidFill>
              </a:rPr>
              <a:t>/</a:t>
            </a:r>
            <a:r>
              <a:rPr lang="en-AU" sz="1600" dirty="0" err="1">
                <a:solidFill>
                  <a:srgbClr val="000000"/>
                </a:solidFill>
              </a:rPr>
              <a:t>TheIDEAlistRevolution</a:t>
            </a:r>
            <a:endParaRPr lang="en-AU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7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Food, water, energy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061897"/>
              </p:ext>
            </p:extLst>
          </p:nvPr>
        </p:nvGraphicFramePr>
        <p:xfrm>
          <a:off x="26467" y="1124744"/>
          <a:ext cx="4141788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788024" cy="50006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problem for us is how to get enough clean </a:t>
            </a:r>
            <a:r>
              <a:rPr lang="en-US" i="1" dirty="0" smtClean="0"/>
              <a:t>water. </a:t>
            </a:r>
            <a:r>
              <a:rPr lang="en-US" i="1" dirty="0"/>
              <a:t>Without that the bugs will evolve to solve the problem by starting a massive </a:t>
            </a:r>
            <a:r>
              <a:rPr lang="en-US" i="1" dirty="0" smtClean="0"/>
              <a:t>plague. The </a:t>
            </a:r>
            <a:r>
              <a:rPr lang="en-US" i="1" dirty="0"/>
              <a:t>bugs will solve the problem unless we get there first as there will be no one left </a:t>
            </a:r>
            <a:r>
              <a:rPr lang="en-US" i="1" dirty="0" smtClean="0"/>
              <a:t>anyway.</a:t>
            </a:r>
            <a:r>
              <a:rPr lang="en-US" i="1" dirty="0"/>
              <a:t> </a:t>
            </a:r>
            <a:r>
              <a:rPr lang="en-US" i="1" dirty="0" smtClean="0"/>
              <a:t>That </a:t>
            </a:r>
            <a:r>
              <a:rPr lang="en-US" i="1" dirty="0"/>
              <a:t>requires energy ,either nuclear or new technologies </a:t>
            </a:r>
            <a:r>
              <a:rPr lang="en-US" i="1" dirty="0" smtClean="0"/>
              <a:t>(</a:t>
            </a:r>
            <a:r>
              <a:rPr lang="en-US" i="1" dirty="0"/>
              <a:t>not solar or wind </a:t>
            </a:r>
            <a:r>
              <a:rPr lang="en-US" i="1" dirty="0" smtClean="0"/>
              <a:t>).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elephant in the room</a:t>
            </a:r>
            <a:endParaRPr lang="en-US" dirty="0"/>
          </a:p>
        </p:txBody>
      </p:sp>
      <p:pic>
        <p:nvPicPr>
          <p:cNvPr id="5" name="Content Placeholder 4" descr="gallery_298_17_1230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1345" r="-98" b="3535"/>
          <a:stretch/>
        </p:blipFill>
        <p:spPr>
          <a:xfrm>
            <a:off x="1331640" y="980728"/>
            <a:ext cx="5904656" cy="5236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2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these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7,302,457,374</a:t>
            </a:r>
          </a:p>
          <a:p>
            <a:pPr marL="0" indent="0" algn="ctr"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7,302,457,600</a:t>
            </a:r>
            <a:endParaRPr lang="en-US" sz="1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en-US" sz="1200" dirty="0">
                <a:hlinkClick r:id="rId2"/>
              </a:rPr>
              <a:t>http://www.census.gov/popclock/</a:t>
            </a:r>
            <a:endParaRPr lang="en-US" sz="1200" dirty="0"/>
          </a:p>
          <a:p>
            <a:pPr marL="0" indent="0" algn="ctr">
              <a:buNone/>
            </a:pPr>
            <a:endParaRPr lang="en-US" sz="1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9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6285"/>
            <a:ext cx="2133600" cy="47624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fld id="{1F3E0C96-C57D-ED47-9881-114EC34D4634}" type="slidenum">
              <a:rPr lang="en-GB" altLang="zh-CN" sz="1400" smtClean="0"/>
              <a:pPr>
                <a:defRPr/>
              </a:pPr>
              <a:t>6</a:t>
            </a:fld>
            <a:endParaRPr lang="en-GB" altLang="zh-CN" sz="140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3144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262063" y="406400"/>
            <a:ext cx="415131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8080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b="1">
                <a:solidFill>
                  <a:schemeClr val="tx1"/>
                </a:solidFill>
              </a:rPr>
              <a:t>Chinese GDP versus Total Energy Production (1980 to 2011)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</a:rPr>
              <a:t>Source: The World Bank (2014)</a:t>
            </a:r>
            <a:endParaRPr lang="en-GB" altLang="zh-CN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6285"/>
            <a:ext cx="2133600" cy="47624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fld id="{0502D9D9-1851-0A40-8FD0-8DA154083293}" type="slidenum">
              <a:rPr lang="en-GB" altLang="zh-CN" sz="1400" smtClean="0"/>
              <a:pPr>
                <a:defRPr/>
              </a:pPr>
              <a:t>7</a:t>
            </a:fld>
            <a:endParaRPr lang="en-GB" altLang="zh-CN" sz="1400" smtClean="0"/>
          </a:p>
        </p:txBody>
      </p:sp>
      <p:sp>
        <p:nvSpPr>
          <p:cNvPr id="1229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标题 1"/>
          <p:cNvSpPr>
            <a:spLocks noGrp="1"/>
          </p:cNvSpPr>
          <p:nvPr>
            <p:ph type="title" idx="4294967295"/>
          </p:nvPr>
        </p:nvSpPr>
        <p:spPr>
          <a:xfrm>
            <a:off x="366713" y="228600"/>
            <a:ext cx="8229600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solidFill>
                  <a:srgbClr val="D0103A"/>
                </a:solidFill>
                <a:latin typeface="Calibri" charset="0"/>
                <a:ea typeface="宋体" charset="0"/>
              </a:rPr>
              <a:t>Economy and Social Transition</a:t>
            </a:r>
            <a:endParaRPr lang="zh-CN" altLang="en-US" sz="3200" dirty="0">
              <a:solidFill>
                <a:srgbClr val="D0103A"/>
              </a:solidFill>
              <a:latin typeface="Calibri" charset="0"/>
              <a:ea typeface="宋体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1511" name="Picture 9" descr="http://www.google.co.uk/url?sa=i&amp;source=images&amp;cd=&amp;docid=3-YH7SLH04EoTM&amp;tbnid=bzGB0daqF0QuDM:&amp;ved=0CAUQjBw4owE&amp;url=http%3A%2F%2Fblogs.nottingham.ac.uk%2Fchinapolicyinstitute%2Ffiles%2F2013%2F04%2Fchinapol-420x210.jpg&amp;ei=p5VcU_bVFY6LlAXQpIDoDA&amp;psig=AFQjCNF-FKLnEs78tOPI9laNo3dOEbphwA&amp;ust=1398662951404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56484" cy="257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http://images.china.cn/attachement/jpg/site1007/20110110/001372acd0b50e94e23a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0184"/>
            <a:ext cx="3854450" cy="3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http://t0.gstatic.com/images?q=tbn:ANd9GcTjgk1A340xPNOtyA05i_pfjwG1er_i7rc0Qo0-5xBD_pzBdKWb7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701925" cy="22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n-elephant-relieves-an-itch-on-a-smal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 b="549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these numbers mean anything?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35975" cy="5040561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250,000</a:t>
            </a: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1,000,000</a:t>
            </a: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6,500,000</a:t>
            </a: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4,600,000</a:t>
            </a:r>
          </a:p>
          <a:p>
            <a:pPr marL="0" indent="0"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13,500,000</a:t>
            </a:r>
          </a:p>
          <a:p>
            <a:pPr marL="0" indent="0">
              <a:buNone/>
            </a:pP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en-US" sz="1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CRICOS Provider No 00025B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SPinS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ASPinS 2014</Template>
  <TotalTime>4367</TotalTime>
  <Words>1363</Words>
  <Application>Microsoft Macintosh PowerPoint</Application>
  <PresentationFormat>On-screen Show (4:3)</PresentationFormat>
  <Paragraphs>150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ASPinS 2014</vt:lpstr>
      <vt:lpstr>2_Custom Design</vt:lpstr>
      <vt:lpstr>3_Custom Design</vt:lpstr>
      <vt:lpstr>7_Custom Design</vt:lpstr>
      <vt:lpstr>4_Custom Design</vt:lpstr>
      <vt:lpstr>6_Custom Design</vt:lpstr>
      <vt:lpstr>The public: Problem or solution for sustainability </vt:lpstr>
      <vt:lpstr>PowerPoint Presentation</vt:lpstr>
      <vt:lpstr>Food, water, energy</vt:lpstr>
      <vt:lpstr>The elephant in the room</vt:lpstr>
      <vt:lpstr>Recognize these numbers?</vt:lpstr>
      <vt:lpstr>PowerPoint Presentation</vt:lpstr>
      <vt:lpstr>Economy and Social Transition</vt:lpstr>
      <vt:lpstr>PowerPoint Presentation</vt:lpstr>
      <vt:lpstr>Do these numbers mean anything?</vt:lpstr>
      <vt:lpstr>SYRIA – since 2011</vt:lpstr>
      <vt:lpstr>PowerPoint Presentation</vt:lpstr>
      <vt:lpstr>Seventeen  (17)</vt:lpstr>
      <vt:lpstr>PowerPoint Presentation</vt:lpstr>
      <vt:lpstr>Decision making</vt:lpstr>
      <vt:lpstr>North Carolina, Woodlands Council</vt:lpstr>
      <vt:lpstr>US town bans solar, fearing it steals energy</vt:lpstr>
      <vt:lpstr>The BANANA Concept</vt:lpstr>
      <vt:lpstr>Attitudes to new development</vt:lpstr>
      <vt:lpstr>What technology is the answer?</vt:lpstr>
      <vt:lpstr>Trust &amp; context are critical</vt:lpstr>
      <vt:lpstr>Procedural fairness</vt:lpstr>
      <vt:lpstr>Why bother with engagement?</vt:lpstr>
      <vt:lpstr>Be aware most of us are cognitive misers…</vt:lpstr>
      <vt:lpstr>Improving decision making</vt:lpstr>
      <vt:lpstr>Distribution % preferences MyPower (n=813)</vt:lpstr>
      <vt:lpstr>Extent of Social Approval (n=2549)</vt:lpstr>
      <vt:lpstr>PowerPoint Presentation</vt:lpstr>
      <vt:lpstr>PowerPoint Presentation</vt:lpstr>
      <vt:lpstr>References</vt:lpstr>
    </vt:vector>
  </TitlesOfParts>
  <Company>The 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Stott</dc:creator>
  <cp:lastModifiedBy>Peta Ashworth</cp:lastModifiedBy>
  <cp:revision>166</cp:revision>
  <cp:lastPrinted>2014-11-11T05:40:52Z</cp:lastPrinted>
  <dcterms:created xsi:type="dcterms:W3CDTF">2014-10-23T05:40:11Z</dcterms:created>
  <dcterms:modified xsi:type="dcterms:W3CDTF">2016-02-03T06:44:37Z</dcterms:modified>
</cp:coreProperties>
</file>