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</p:sldMasterIdLst>
  <p:notesMasterIdLst>
    <p:notesMasterId r:id="rId22"/>
  </p:notesMasterIdLst>
  <p:sldIdLst>
    <p:sldId id="256" r:id="rId3"/>
    <p:sldId id="279" r:id="rId4"/>
    <p:sldId id="257" r:id="rId5"/>
    <p:sldId id="273" r:id="rId6"/>
    <p:sldId id="274" r:id="rId7"/>
    <p:sldId id="267" r:id="rId8"/>
    <p:sldId id="282" r:id="rId9"/>
    <p:sldId id="268" r:id="rId10"/>
    <p:sldId id="260" r:id="rId11"/>
    <p:sldId id="265" r:id="rId12"/>
    <p:sldId id="261" r:id="rId13"/>
    <p:sldId id="272" r:id="rId14"/>
    <p:sldId id="275" r:id="rId15"/>
    <p:sldId id="281" r:id="rId16"/>
    <p:sldId id="280" r:id="rId17"/>
    <p:sldId id="278" r:id="rId18"/>
    <p:sldId id="266" r:id="rId19"/>
    <p:sldId id="258" r:id="rId20"/>
    <p:sldId id="276" r:id="rId21"/>
  </p:sldIdLst>
  <p:sldSz cx="10058400" cy="7772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CC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37" autoAdjust="0"/>
  </p:normalViewPr>
  <p:slideViewPr>
    <p:cSldViewPr snapToGrid="0">
      <p:cViewPr varScale="1">
        <p:scale>
          <a:sx n="80" d="100"/>
          <a:sy n="80" d="100"/>
        </p:scale>
        <p:origin x="780" y="1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42888-033A-48DC-A482-30981B8BB74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68808C-8D3D-4D1F-85BF-0335648A4AF2}">
      <dgm:prSet phldrT="[Text]"/>
      <dgm:spPr/>
      <dgm:t>
        <a:bodyPr/>
        <a:lstStyle/>
        <a:p>
          <a:r>
            <a:rPr lang="en-US" dirty="0" smtClean="0"/>
            <a:t>Electrolysis Needs</a:t>
          </a:r>
          <a:endParaRPr lang="en-US" dirty="0"/>
        </a:p>
      </dgm:t>
    </dgm:pt>
    <dgm:pt modelId="{D23FF79F-A746-460B-A3B7-5CDB503FF315}" type="parTrans" cxnId="{02D71ECB-8BAE-4F88-8C8D-6BAD1C2964D6}">
      <dgm:prSet/>
      <dgm:spPr/>
      <dgm:t>
        <a:bodyPr/>
        <a:lstStyle/>
        <a:p>
          <a:endParaRPr lang="en-US"/>
        </a:p>
      </dgm:t>
    </dgm:pt>
    <dgm:pt modelId="{3A4336C0-2A55-4A2D-99FC-C620444F3D58}" type="sibTrans" cxnId="{02D71ECB-8BAE-4F88-8C8D-6BAD1C2964D6}">
      <dgm:prSet/>
      <dgm:spPr/>
      <dgm:t>
        <a:bodyPr/>
        <a:lstStyle/>
        <a:p>
          <a:endParaRPr lang="en-US"/>
        </a:p>
      </dgm:t>
    </dgm:pt>
    <dgm:pt modelId="{B99C4E55-484D-44AB-A9FF-8CA7808E11DF}">
      <dgm:prSet phldrT="[Text]"/>
      <dgm:spPr/>
      <dgm:t>
        <a:bodyPr/>
        <a:lstStyle/>
        <a:p>
          <a:r>
            <a:rPr lang="en-US" dirty="0" smtClean="0"/>
            <a:t>NASA</a:t>
          </a:r>
          <a:endParaRPr lang="en-US" dirty="0"/>
        </a:p>
      </dgm:t>
    </dgm:pt>
    <dgm:pt modelId="{6BF53B3E-1246-4DAF-BA36-341484C9C9C4}" type="parTrans" cxnId="{BE2DBAC2-B818-4558-B4BA-CC1BD014F130}">
      <dgm:prSet/>
      <dgm:spPr/>
      <dgm:t>
        <a:bodyPr/>
        <a:lstStyle/>
        <a:p>
          <a:endParaRPr lang="en-US"/>
        </a:p>
      </dgm:t>
    </dgm:pt>
    <dgm:pt modelId="{DAFE1D43-B192-4D0E-AC1C-BFF4274B0D30}" type="sibTrans" cxnId="{BE2DBAC2-B818-4558-B4BA-CC1BD014F130}">
      <dgm:prSet/>
      <dgm:spPr/>
      <dgm:t>
        <a:bodyPr/>
        <a:lstStyle/>
        <a:p>
          <a:endParaRPr lang="en-US"/>
        </a:p>
      </dgm:t>
    </dgm:pt>
    <dgm:pt modelId="{825CF0BA-694D-4534-809F-B9EEDA89E9B8}">
      <dgm:prSet phldrT="[Text]"/>
      <dgm:spPr/>
      <dgm:t>
        <a:bodyPr/>
        <a:lstStyle/>
        <a:p>
          <a:r>
            <a:rPr lang="en-US" dirty="0" smtClean="0"/>
            <a:t>AMO</a:t>
          </a:r>
          <a:endParaRPr lang="en-US" dirty="0"/>
        </a:p>
      </dgm:t>
    </dgm:pt>
    <dgm:pt modelId="{6C0603C8-5C48-4BB3-A508-C94528AA4F1D}" type="parTrans" cxnId="{D121170D-2E84-434B-ABEA-F3B933F59103}">
      <dgm:prSet/>
      <dgm:spPr/>
      <dgm:t>
        <a:bodyPr/>
        <a:lstStyle/>
        <a:p>
          <a:endParaRPr lang="en-US"/>
        </a:p>
      </dgm:t>
    </dgm:pt>
    <dgm:pt modelId="{5FDF17BC-C76A-4802-90EB-9A9DEEBE122F}" type="sibTrans" cxnId="{D121170D-2E84-434B-ABEA-F3B933F59103}">
      <dgm:prSet/>
      <dgm:spPr/>
      <dgm:t>
        <a:bodyPr/>
        <a:lstStyle/>
        <a:p>
          <a:endParaRPr lang="en-US"/>
        </a:p>
      </dgm:t>
    </dgm:pt>
    <dgm:pt modelId="{8D8BFC67-F210-4934-880E-4219D205ECBF}">
      <dgm:prSet phldrT="[Text]"/>
      <dgm:spPr/>
      <dgm:t>
        <a:bodyPr lIns="0" rIns="0"/>
        <a:lstStyle/>
        <a:p>
          <a:r>
            <a:rPr lang="en-US" dirty="0" smtClean="0"/>
            <a:t>ARPA-E</a:t>
          </a:r>
          <a:endParaRPr lang="en-US" dirty="0"/>
        </a:p>
      </dgm:t>
    </dgm:pt>
    <dgm:pt modelId="{729BDB6E-E89B-4CE0-896B-4B4917B45620}" type="parTrans" cxnId="{004C4AF9-0E43-4411-B5F8-13121A7F6B96}">
      <dgm:prSet/>
      <dgm:spPr/>
      <dgm:t>
        <a:bodyPr/>
        <a:lstStyle/>
        <a:p>
          <a:endParaRPr lang="en-US"/>
        </a:p>
      </dgm:t>
    </dgm:pt>
    <dgm:pt modelId="{47F0708A-8919-4F01-A379-40D827B5EDF0}" type="sibTrans" cxnId="{004C4AF9-0E43-4411-B5F8-13121A7F6B96}">
      <dgm:prSet/>
      <dgm:spPr/>
      <dgm:t>
        <a:bodyPr/>
        <a:lstStyle/>
        <a:p>
          <a:endParaRPr lang="en-US"/>
        </a:p>
      </dgm:t>
    </dgm:pt>
    <dgm:pt modelId="{2D5D9184-3C58-44E7-9CF7-DC0479034F75}">
      <dgm:prSet phldrT="[Text]"/>
      <dgm:spPr/>
      <dgm:t>
        <a:bodyPr/>
        <a:lstStyle/>
        <a:p>
          <a:r>
            <a:rPr lang="en-US" dirty="0" err="1" smtClean="0"/>
            <a:t>DoD</a:t>
          </a:r>
          <a:endParaRPr lang="en-US" dirty="0"/>
        </a:p>
      </dgm:t>
    </dgm:pt>
    <dgm:pt modelId="{88EDF387-84C2-43DF-93AC-EA9E2CF61547}" type="parTrans" cxnId="{3F314261-B1E7-4660-B4B7-2ECB8CC8F597}">
      <dgm:prSet/>
      <dgm:spPr/>
      <dgm:t>
        <a:bodyPr/>
        <a:lstStyle/>
        <a:p>
          <a:endParaRPr lang="en-US"/>
        </a:p>
      </dgm:t>
    </dgm:pt>
    <dgm:pt modelId="{67012FC8-FC61-4458-A898-98F380A0E69E}" type="sibTrans" cxnId="{3F314261-B1E7-4660-B4B7-2ECB8CC8F597}">
      <dgm:prSet/>
      <dgm:spPr/>
      <dgm:t>
        <a:bodyPr/>
        <a:lstStyle/>
        <a:p>
          <a:endParaRPr lang="en-US"/>
        </a:p>
      </dgm:t>
    </dgm:pt>
    <dgm:pt modelId="{F43FCBF0-7349-4CBA-A799-8C7178689855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OE</a:t>
          </a:r>
          <a:endParaRPr lang="en-US" dirty="0"/>
        </a:p>
      </dgm:t>
    </dgm:pt>
    <dgm:pt modelId="{51177859-EC2C-4478-A26D-44DD7A4069CA}" type="parTrans" cxnId="{91AD785A-1A8A-4667-94F5-89E6D4C35AEA}">
      <dgm:prSet/>
      <dgm:spPr/>
      <dgm:t>
        <a:bodyPr/>
        <a:lstStyle/>
        <a:p>
          <a:endParaRPr lang="en-US"/>
        </a:p>
      </dgm:t>
    </dgm:pt>
    <dgm:pt modelId="{22261754-8649-4E28-B148-EF1E4D6A8F82}" type="sibTrans" cxnId="{91AD785A-1A8A-4667-94F5-89E6D4C35AEA}">
      <dgm:prSet/>
      <dgm:spPr/>
      <dgm:t>
        <a:bodyPr/>
        <a:lstStyle/>
        <a:p>
          <a:endParaRPr lang="en-US"/>
        </a:p>
      </dgm:t>
    </dgm:pt>
    <dgm:pt modelId="{F8580804-14B4-42AE-AA87-427866DA4BDB}">
      <dgm:prSet phldrT="[Text]"/>
      <dgm:spPr/>
      <dgm:t>
        <a:bodyPr/>
        <a:lstStyle/>
        <a:p>
          <a:r>
            <a:rPr lang="en-US" dirty="0" smtClean="0"/>
            <a:t>EERE</a:t>
          </a:r>
          <a:endParaRPr lang="en-US" dirty="0"/>
        </a:p>
      </dgm:t>
    </dgm:pt>
    <dgm:pt modelId="{8D933488-4D34-46E7-9E28-4502DC29EECB}" type="parTrans" cxnId="{CB6DBCB2-9354-4DE0-813B-E9EEA79C53B6}">
      <dgm:prSet/>
      <dgm:spPr/>
      <dgm:t>
        <a:bodyPr/>
        <a:lstStyle/>
        <a:p>
          <a:endParaRPr lang="en-US"/>
        </a:p>
      </dgm:t>
    </dgm:pt>
    <dgm:pt modelId="{FA1C8C95-EBD2-49A1-A02A-DF28E62E0903}" type="sibTrans" cxnId="{CB6DBCB2-9354-4DE0-813B-E9EEA79C53B6}">
      <dgm:prSet/>
      <dgm:spPr/>
      <dgm:t>
        <a:bodyPr/>
        <a:lstStyle/>
        <a:p>
          <a:endParaRPr lang="en-US"/>
        </a:p>
      </dgm:t>
    </dgm:pt>
    <dgm:pt modelId="{0ED914E7-2C43-447B-9918-7CB8DF6C33E6}" type="pres">
      <dgm:prSet presAssocID="{29942888-033A-48DC-A482-30981B8BB74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7C28A-CAFD-4AE8-AB1F-CADB72131D4E}" type="pres">
      <dgm:prSet presAssocID="{29942888-033A-48DC-A482-30981B8BB74E}" presName="radial" presStyleCnt="0">
        <dgm:presLayoutVars>
          <dgm:animLvl val="ctr"/>
        </dgm:presLayoutVars>
      </dgm:prSet>
      <dgm:spPr/>
    </dgm:pt>
    <dgm:pt modelId="{A140B76C-C9C0-4C28-BA7C-B20C3C6313B5}" type="pres">
      <dgm:prSet presAssocID="{8C68808C-8D3D-4D1F-85BF-0335648A4AF2}" presName="centerShape" presStyleLbl="vennNode1" presStyleIdx="0" presStyleCnt="7" custScaleX="80365" custScaleY="80816" custLinFactNeighborY="-2144"/>
      <dgm:spPr/>
      <dgm:t>
        <a:bodyPr/>
        <a:lstStyle/>
        <a:p>
          <a:endParaRPr lang="en-US"/>
        </a:p>
      </dgm:t>
    </dgm:pt>
    <dgm:pt modelId="{3A95124C-6589-45D0-891D-AC0C833CA173}" type="pres">
      <dgm:prSet presAssocID="{B99C4E55-484D-44AB-A9FF-8CA7808E11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F3FC3-2C80-4DED-AC0A-53F9A0374164}" type="pres">
      <dgm:prSet presAssocID="{F43FCBF0-7349-4CBA-A799-8C7178689855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CFBD4-11F4-4616-A566-953FC93628C7}" type="pres">
      <dgm:prSet presAssocID="{F8580804-14B4-42AE-AA87-427866DA4BDB}" presName="node" presStyleLbl="vennNode1" presStyleIdx="3" presStyleCnt="7" custRadScaleRad="95017" custRadScaleInc="1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6C518-4177-4302-88E8-1910662BC984}" type="pres">
      <dgm:prSet presAssocID="{825CF0BA-694D-4534-809F-B9EEDA89E9B8}" presName="node" presStyleLbl="vennNode1" presStyleIdx="4" presStyleCnt="7" custRadScaleRad="96585" custRadScaleInc="9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D7C40-FFDF-4F82-9F95-6E3882BB890A}" type="pres">
      <dgm:prSet presAssocID="{8D8BFC67-F210-4934-880E-4219D205ECBF}" presName="node" presStyleLbl="vennNode1" presStyleIdx="5" presStyleCnt="7" custScaleX="110389" custScaleY="109341" custRadScaleRad="96160" custRadScaleInc="-109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A85B-F714-49B6-9BC0-A8C1652A8B7C}" type="pres">
      <dgm:prSet presAssocID="{2D5D9184-3C58-44E7-9CF7-DC0479034F75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14261-B1E7-4660-B4B7-2ECB8CC8F597}" srcId="{8C68808C-8D3D-4D1F-85BF-0335648A4AF2}" destId="{2D5D9184-3C58-44E7-9CF7-DC0479034F75}" srcOrd="5" destOrd="0" parTransId="{88EDF387-84C2-43DF-93AC-EA9E2CF61547}" sibTransId="{67012FC8-FC61-4458-A898-98F380A0E69E}"/>
    <dgm:cxn modelId="{6FD0A30B-4AF2-4030-8C4D-9ADA63CEF63B}" type="presOf" srcId="{F43FCBF0-7349-4CBA-A799-8C7178689855}" destId="{E57F3FC3-2C80-4DED-AC0A-53F9A0374164}" srcOrd="0" destOrd="0" presId="urn:microsoft.com/office/officeart/2005/8/layout/radial3"/>
    <dgm:cxn modelId="{1071F78F-3AD6-4DE9-B921-5F51C9B5AC61}" type="presOf" srcId="{2D5D9184-3C58-44E7-9CF7-DC0479034F75}" destId="{F351A85B-F714-49B6-9BC0-A8C1652A8B7C}" srcOrd="0" destOrd="0" presId="urn:microsoft.com/office/officeart/2005/8/layout/radial3"/>
    <dgm:cxn modelId="{02A557EA-160C-4208-86FB-7AC94525C38B}" type="presOf" srcId="{8C68808C-8D3D-4D1F-85BF-0335648A4AF2}" destId="{A140B76C-C9C0-4C28-BA7C-B20C3C6313B5}" srcOrd="0" destOrd="0" presId="urn:microsoft.com/office/officeart/2005/8/layout/radial3"/>
    <dgm:cxn modelId="{D121170D-2E84-434B-ABEA-F3B933F59103}" srcId="{8C68808C-8D3D-4D1F-85BF-0335648A4AF2}" destId="{825CF0BA-694D-4534-809F-B9EEDA89E9B8}" srcOrd="3" destOrd="0" parTransId="{6C0603C8-5C48-4BB3-A508-C94528AA4F1D}" sibTransId="{5FDF17BC-C76A-4802-90EB-9A9DEEBE122F}"/>
    <dgm:cxn modelId="{004C4AF9-0E43-4411-B5F8-13121A7F6B96}" srcId="{8C68808C-8D3D-4D1F-85BF-0335648A4AF2}" destId="{8D8BFC67-F210-4934-880E-4219D205ECBF}" srcOrd="4" destOrd="0" parTransId="{729BDB6E-E89B-4CE0-896B-4B4917B45620}" sibTransId="{47F0708A-8919-4F01-A379-40D827B5EDF0}"/>
    <dgm:cxn modelId="{AC22A2D2-1C08-405F-84DF-99CEC109AE3E}" type="presOf" srcId="{825CF0BA-694D-4534-809F-B9EEDA89E9B8}" destId="{7176C518-4177-4302-88E8-1910662BC984}" srcOrd="0" destOrd="0" presId="urn:microsoft.com/office/officeart/2005/8/layout/radial3"/>
    <dgm:cxn modelId="{17896B2D-4A09-46BF-8B4F-DC2CE2230EEE}" type="presOf" srcId="{29942888-033A-48DC-A482-30981B8BB74E}" destId="{0ED914E7-2C43-447B-9918-7CB8DF6C33E6}" srcOrd="0" destOrd="0" presId="urn:microsoft.com/office/officeart/2005/8/layout/radial3"/>
    <dgm:cxn modelId="{91AD785A-1A8A-4667-94F5-89E6D4C35AEA}" srcId="{8C68808C-8D3D-4D1F-85BF-0335648A4AF2}" destId="{F43FCBF0-7349-4CBA-A799-8C7178689855}" srcOrd="1" destOrd="0" parTransId="{51177859-EC2C-4478-A26D-44DD7A4069CA}" sibTransId="{22261754-8649-4E28-B148-EF1E4D6A8F82}"/>
    <dgm:cxn modelId="{C5CC48CA-4B4A-4FBF-9EEA-0ADF323F3953}" type="presOf" srcId="{B99C4E55-484D-44AB-A9FF-8CA7808E11DF}" destId="{3A95124C-6589-45D0-891D-AC0C833CA173}" srcOrd="0" destOrd="0" presId="urn:microsoft.com/office/officeart/2005/8/layout/radial3"/>
    <dgm:cxn modelId="{BE2DBAC2-B818-4558-B4BA-CC1BD014F130}" srcId="{8C68808C-8D3D-4D1F-85BF-0335648A4AF2}" destId="{B99C4E55-484D-44AB-A9FF-8CA7808E11DF}" srcOrd="0" destOrd="0" parTransId="{6BF53B3E-1246-4DAF-BA36-341484C9C9C4}" sibTransId="{DAFE1D43-B192-4D0E-AC1C-BFF4274B0D30}"/>
    <dgm:cxn modelId="{CB6DBCB2-9354-4DE0-813B-E9EEA79C53B6}" srcId="{8C68808C-8D3D-4D1F-85BF-0335648A4AF2}" destId="{F8580804-14B4-42AE-AA87-427866DA4BDB}" srcOrd="2" destOrd="0" parTransId="{8D933488-4D34-46E7-9E28-4502DC29EECB}" sibTransId="{FA1C8C95-EBD2-49A1-A02A-DF28E62E0903}"/>
    <dgm:cxn modelId="{F058B0F0-7353-4DF8-B83A-2F42B03D1FD3}" type="presOf" srcId="{F8580804-14B4-42AE-AA87-427866DA4BDB}" destId="{F0DCFBD4-11F4-4616-A566-953FC93628C7}" srcOrd="0" destOrd="0" presId="urn:microsoft.com/office/officeart/2005/8/layout/radial3"/>
    <dgm:cxn modelId="{A83A90ED-CC81-4C55-B03C-B303999C6A7C}" type="presOf" srcId="{8D8BFC67-F210-4934-880E-4219D205ECBF}" destId="{192D7C40-FFDF-4F82-9F95-6E3882BB890A}" srcOrd="0" destOrd="0" presId="urn:microsoft.com/office/officeart/2005/8/layout/radial3"/>
    <dgm:cxn modelId="{02D71ECB-8BAE-4F88-8C8D-6BAD1C2964D6}" srcId="{29942888-033A-48DC-A482-30981B8BB74E}" destId="{8C68808C-8D3D-4D1F-85BF-0335648A4AF2}" srcOrd="0" destOrd="0" parTransId="{D23FF79F-A746-460B-A3B7-5CDB503FF315}" sibTransId="{3A4336C0-2A55-4A2D-99FC-C620444F3D58}"/>
    <dgm:cxn modelId="{FBC0ABFF-3DBC-43FE-B618-8E404984548E}" type="presParOf" srcId="{0ED914E7-2C43-447B-9918-7CB8DF6C33E6}" destId="{0D47C28A-CAFD-4AE8-AB1F-CADB72131D4E}" srcOrd="0" destOrd="0" presId="urn:microsoft.com/office/officeart/2005/8/layout/radial3"/>
    <dgm:cxn modelId="{2A1930B9-E3FF-42CE-AE1C-0B5A53FE47EC}" type="presParOf" srcId="{0D47C28A-CAFD-4AE8-AB1F-CADB72131D4E}" destId="{A140B76C-C9C0-4C28-BA7C-B20C3C6313B5}" srcOrd="0" destOrd="0" presId="urn:microsoft.com/office/officeart/2005/8/layout/radial3"/>
    <dgm:cxn modelId="{A3FA28EE-3FE1-4738-B1F3-324916D6F9FC}" type="presParOf" srcId="{0D47C28A-CAFD-4AE8-AB1F-CADB72131D4E}" destId="{3A95124C-6589-45D0-891D-AC0C833CA173}" srcOrd="1" destOrd="0" presId="urn:microsoft.com/office/officeart/2005/8/layout/radial3"/>
    <dgm:cxn modelId="{8C903908-DB4B-466C-9C7C-54EE58FFB0F9}" type="presParOf" srcId="{0D47C28A-CAFD-4AE8-AB1F-CADB72131D4E}" destId="{E57F3FC3-2C80-4DED-AC0A-53F9A0374164}" srcOrd="2" destOrd="0" presId="urn:microsoft.com/office/officeart/2005/8/layout/radial3"/>
    <dgm:cxn modelId="{C375461D-4571-480D-ABF3-97AF98677269}" type="presParOf" srcId="{0D47C28A-CAFD-4AE8-AB1F-CADB72131D4E}" destId="{F0DCFBD4-11F4-4616-A566-953FC93628C7}" srcOrd="3" destOrd="0" presId="urn:microsoft.com/office/officeart/2005/8/layout/radial3"/>
    <dgm:cxn modelId="{E86D7D0B-E58E-4058-A768-BC2E4EA46BC5}" type="presParOf" srcId="{0D47C28A-CAFD-4AE8-AB1F-CADB72131D4E}" destId="{7176C518-4177-4302-88E8-1910662BC984}" srcOrd="4" destOrd="0" presId="urn:microsoft.com/office/officeart/2005/8/layout/radial3"/>
    <dgm:cxn modelId="{D8CE6CC5-7EA3-47C3-B884-584944EDF83E}" type="presParOf" srcId="{0D47C28A-CAFD-4AE8-AB1F-CADB72131D4E}" destId="{192D7C40-FFDF-4F82-9F95-6E3882BB890A}" srcOrd="5" destOrd="0" presId="urn:microsoft.com/office/officeart/2005/8/layout/radial3"/>
    <dgm:cxn modelId="{F4DDB474-7390-4AC2-A33C-AEF2411B36A9}" type="presParOf" srcId="{0D47C28A-CAFD-4AE8-AB1F-CADB72131D4E}" destId="{F351A85B-F714-49B6-9BC0-A8C1652A8B7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B76C-C9C0-4C28-BA7C-B20C3C6313B5}">
      <dsp:nvSpPr>
        <dsp:cNvPr id="0" name=""/>
        <dsp:cNvSpPr/>
      </dsp:nvSpPr>
      <dsp:spPr>
        <a:xfrm>
          <a:off x="3477719" y="1265815"/>
          <a:ext cx="2167160" cy="21793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Electrolysis Needs</a:t>
          </a:r>
          <a:endParaRPr lang="en-US" sz="2200" kern="1200" dirty="0"/>
        </a:p>
      </dsp:txBody>
      <dsp:txXfrm>
        <a:off x="3795092" y="1584969"/>
        <a:ext cx="1532414" cy="1541013"/>
      </dsp:txXfrm>
    </dsp:sp>
    <dsp:sp modelId="{3A95124C-6589-45D0-891D-AC0C833CA173}">
      <dsp:nvSpPr>
        <dsp:cNvPr id="0" name=""/>
        <dsp:cNvSpPr/>
      </dsp:nvSpPr>
      <dsp:spPr>
        <a:xfrm>
          <a:off x="3887137" y="481"/>
          <a:ext cx="1348323" cy="13483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NASA</a:t>
          </a:r>
          <a:endParaRPr lang="en-US" sz="2200" kern="1200" dirty="0"/>
        </a:p>
      </dsp:txBody>
      <dsp:txXfrm>
        <a:off x="4084594" y="197938"/>
        <a:ext cx="953409" cy="953409"/>
      </dsp:txXfrm>
    </dsp:sp>
    <dsp:sp modelId="{E57F3FC3-2C80-4DED-AC0A-53F9A0374164}">
      <dsp:nvSpPr>
        <dsp:cNvPr id="0" name=""/>
        <dsp:cNvSpPr/>
      </dsp:nvSpPr>
      <dsp:spPr>
        <a:xfrm>
          <a:off x="5407996" y="878549"/>
          <a:ext cx="1348323" cy="1348323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OE</a:t>
          </a:r>
          <a:endParaRPr lang="en-US" sz="2200" kern="1200" dirty="0"/>
        </a:p>
      </dsp:txBody>
      <dsp:txXfrm>
        <a:off x="5605453" y="1076006"/>
        <a:ext cx="953409" cy="953409"/>
      </dsp:txXfrm>
    </dsp:sp>
    <dsp:sp modelId="{F0DCFBD4-11F4-4616-A566-953FC93628C7}">
      <dsp:nvSpPr>
        <dsp:cNvPr id="0" name=""/>
        <dsp:cNvSpPr/>
      </dsp:nvSpPr>
      <dsp:spPr>
        <a:xfrm>
          <a:off x="5323165" y="2606410"/>
          <a:ext cx="1348323" cy="13483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EERE</a:t>
          </a:r>
          <a:endParaRPr lang="en-US" sz="2200" kern="1200" dirty="0"/>
        </a:p>
      </dsp:txBody>
      <dsp:txXfrm>
        <a:off x="5520622" y="2803867"/>
        <a:ext cx="953409" cy="953409"/>
      </dsp:txXfrm>
    </dsp:sp>
    <dsp:sp modelId="{7176C518-4177-4302-88E8-1910662BC984}">
      <dsp:nvSpPr>
        <dsp:cNvPr id="0" name=""/>
        <dsp:cNvSpPr/>
      </dsp:nvSpPr>
      <dsp:spPr>
        <a:xfrm>
          <a:off x="2465805" y="2682247"/>
          <a:ext cx="1348323" cy="13483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AMO</a:t>
          </a:r>
          <a:endParaRPr lang="en-US" sz="2200" kern="1200" dirty="0"/>
        </a:p>
      </dsp:txBody>
      <dsp:txXfrm>
        <a:off x="2663262" y="2879704"/>
        <a:ext cx="953409" cy="953409"/>
      </dsp:txXfrm>
    </dsp:sp>
    <dsp:sp modelId="{192D7C40-FFDF-4F82-9F95-6E3882BB890A}">
      <dsp:nvSpPr>
        <dsp:cNvPr id="0" name=""/>
        <dsp:cNvSpPr/>
      </dsp:nvSpPr>
      <dsp:spPr>
        <a:xfrm>
          <a:off x="3988339" y="3373641"/>
          <a:ext cx="1488400" cy="14742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ARPA-E</a:t>
          </a:r>
          <a:endParaRPr lang="en-US" sz="2200" kern="1200" dirty="0"/>
        </a:p>
      </dsp:txBody>
      <dsp:txXfrm>
        <a:off x="4206310" y="3589543"/>
        <a:ext cx="1052458" cy="1042466"/>
      </dsp:txXfrm>
    </dsp:sp>
    <dsp:sp modelId="{F351A85B-F714-49B6-9BC0-A8C1652A8B7C}">
      <dsp:nvSpPr>
        <dsp:cNvPr id="0" name=""/>
        <dsp:cNvSpPr/>
      </dsp:nvSpPr>
      <dsp:spPr>
        <a:xfrm>
          <a:off x="2366278" y="878549"/>
          <a:ext cx="1348323" cy="13483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DoD</a:t>
          </a:r>
          <a:endParaRPr lang="en-US" sz="2200" kern="1200" dirty="0"/>
        </a:p>
      </dsp:txBody>
      <dsp:txXfrm>
        <a:off x="2563735" y="1076006"/>
        <a:ext cx="953409" cy="95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7150" y="720725"/>
            <a:ext cx="46609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DFF66BC4-6689-45BC-B042-AAF25D70B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0" y="1900238"/>
            <a:ext cx="10058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6" name="Picture 2" descr="D:\Home\My Pictures\logos\Proton OnSite\proton_onsite_logo.png"/>
          <p:cNvPicPr>
            <a:picLocks noChangeAspect="1" noChangeArrowheads="1"/>
          </p:cNvPicPr>
          <p:nvPr userDrawn="1"/>
        </p:nvPicPr>
        <p:blipFill>
          <a:blip r:embed="rId2"/>
          <a:srcRect l="10918" t="16000" r="9384" b="20000"/>
          <a:stretch>
            <a:fillRect/>
          </a:stretch>
        </p:blipFill>
        <p:spPr bwMode="auto">
          <a:xfrm>
            <a:off x="381990" y="22622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475" y="2209800"/>
            <a:ext cx="8045450" cy="166528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4038600"/>
            <a:ext cx="8045450" cy="2057400"/>
          </a:xfrm>
        </p:spPr>
        <p:txBody>
          <a:bodyPr/>
          <a:lstStyle>
            <a:lvl1pPr marL="0" indent="0">
              <a:buFontTx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12B37968-FE83-4F0C-BF6F-0C9BA4ACF75D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28600"/>
            <a:ext cx="2262188" cy="659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8600"/>
            <a:ext cx="6637337" cy="659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DB4F5D9C-F62A-40C5-BBD7-7645829FF55A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15" y="273474"/>
            <a:ext cx="9003665" cy="73765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53212" y="1381760"/>
            <a:ext cx="9002268" cy="5613400"/>
          </a:xfrm>
          <a:prstGeom prst="rect">
            <a:avLst/>
          </a:prstGeom>
        </p:spPr>
        <p:txBody>
          <a:bodyPr/>
          <a:lstStyle>
            <a:lvl1pPr>
              <a:defRPr lang="en-US" sz="2000" dirty="0" smtClean="0">
                <a:latin typeface="Calibri" pitchFamily="34" charset="0"/>
              </a:defRPr>
            </a:lvl1pPr>
            <a:lvl2pPr>
              <a:defRPr lang="en-US" sz="2000" dirty="0" smtClean="0">
                <a:latin typeface="Calibri" pitchFamily="34" charset="0"/>
              </a:defRPr>
            </a:lvl2pPr>
            <a:lvl3pPr>
              <a:defRPr lang="en-US" sz="2000" dirty="0" smtClean="0">
                <a:latin typeface="Calibri" pitchFamily="34" charset="0"/>
              </a:defRPr>
            </a:lvl3pPr>
            <a:lvl4pPr>
              <a:defRPr lang="en-US" sz="2000" dirty="0" smtClean="0">
                <a:latin typeface="Calibri" pitchFamily="34" charset="0"/>
              </a:defRPr>
            </a:lvl4pPr>
            <a:lvl5pPr>
              <a:defRPr lang="en-US" sz="2000" dirty="0">
                <a:latin typeface="Calibri" pitchFamily="34" charset="0"/>
              </a:defRPr>
            </a:lvl5pPr>
          </a:lstStyle>
          <a:p>
            <a:pPr lvl="0">
              <a:lnSpc>
                <a:spcPct val="110000"/>
              </a:lnSpc>
              <a:spcBef>
                <a:spcPts val="669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382015" lvl="1" indent="-187470">
              <a:lnSpc>
                <a:spcPct val="110000"/>
              </a:lnSpc>
              <a:spcBef>
                <a:spcPts val="669"/>
              </a:spcBef>
              <a:buClr>
                <a:schemeClr val="tx2"/>
              </a:buClr>
            </a:pPr>
            <a:r>
              <a:rPr lang="en-US" dirty="0" smtClean="0"/>
              <a:t>Second level</a:t>
            </a:r>
          </a:p>
          <a:p>
            <a:pPr marL="576558" lvl="2" indent="-194544">
              <a:lnSpc>
                <a:spcPct val="110000"/>
              </a:lnSpc>
              <a:spcBef>
                <a:spcPts val="669"/>
              </a:spcBef>
              <a:buClr>
                <a:schemeClr val="tx2"/>
              </a:buClr>
            </a:pPr>
            <a:r>
              <a:rPr lang="en-US" dirty="0" smtClean="0"/>
              <a:t>Third level</a:t>
            </a:r>
          </a:p>
          <a:p>
            <a:pPr marL="764028" lvl="3" indent="-187470">
              <a:lnSpc>
                <a:spcPct val="110000"/>
              </a:lnSpc>
              <a:spcBef>
                <a:spcPts val="669"/>
              </a:spcBef>
              <a:buClr>
                <a:schemeClr val="tx2"/>
              </a:buClr>
            </a:pPr>
            <a:r>
              <a:rPr lang="en-US" dirty="0" smtClean="0"/>
              <a:t>Fourth level</a:t>
            </a:r>
          </a:p>
          <a:p>
            <a:pPr marL="958574" lvl="4" indent="-194544">
              <a:lnSpc>
                <a:spcPct val="110000"/>
              </a:lnSpc>
              <a:spcBef>
                <a:spcPts val="669"/>
              </a:spcBef>
              <a:buClr>
                <a:schemeClr val="tx2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101455" y="7293822"/>
            <a:ext cx="426085" cy="16912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E9E9E-DB68-4F23-82E4-B133D7204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342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5263_H2_cleanaffordH2scale4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1"/>
            <a:ext cx="10057730" cy="777188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0" y="1813560"/>
            <a:ext cx="6873240" cy="863600"/>
          </a:xfrm>
        </p:spPr>
        <p:txBody>
          <a:bodyPr>
            <a:noAutofit/>
          </a:bodyPr>
          <a:lstStyle>
            <a:lvl1pPr>
              <a:buNone/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023360" y="4318000"/>
            <a:ext cx="5113020" cy="2763520"/>
          </a:xfrm>
        </p:spPr>
        <p:txBody>
          <a:bodyPr>
            <a:normAutofit/>
          </a:bodyPr>
          <a:lstStyle>
            <a:lvl1pPr>
              <a:spcAft>
                <a:spcPts val="1980"/>
              </a:spcAft>
              <a:buNone/>
              <a:defRPr sz="308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68956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263_H2_cleanaffordH2scale4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1"/>
            <a:ext cx="10057730" cy="7771882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0" y="4062374"/>
            <a:ext cx="6873240" cy="863600"/>
          </a:xfrm>
        </p:spPr>
        <p:txBody>
          <a:bodyPr>
            <a:noAutofit/>
          </a:bodyPr>
          <a:lstStyle>
            <a:lvl1pPr>
              <a:buNone/>
              <a:defRPr sz="396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481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5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34722"/>
            <a:ext cx="9052560" cy="64251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863600"/>
            <a:ext cx="10058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10058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4447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59000"/>
            <a:ext cx="4442460" cy="4836160"/>
          </a:xfrm>
        </p:spPr>
        <p:txBody>
          <a:bodyPr/>
          <a:lstStyle>
            <a:lvl1pPr>
              <a:defRPr sz="2640" b="0" baseline="0"/>
            </a:lvl1pPr>
            <a:lvl2pPr>
              <a:buSzPct val="80000"/>
              <a:buFont typeface="Courier New" pitchFamily="49" charset="0"/>
              <a:buChar char="o"/>
              <a:defRPr lang="en-US" sz="242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200"/>
            </a:lvl3pPr>
            <a:lvl4pPr>
              <a:buFont typeface="Wingdings" pitchFamily="2" charset="2"/>
              <a:buChar char="§"/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59000"/>
            <a:ext cx="4442460" cy="4836160"/>
          </a:xfrm>
        </p:spPr>
        <p:txBody>
          <a:bodyPr/>
          <a:lstStyle>
            <a:lvl1pPr>
              <a:defRPr sz="2640" b="0"/>
            </a:lvl1pPr>
            <a:lvl2pPr>
              <a:buSzPct val="80000"/>
              <a:buFont typeface="Courier New" pitchFamily="49" charset="0"/>
              <a:buChar char="o"/>
              <a:defRPr sz="2420"/>
            </a:lvl2pPr>
            <a:lvl3pPr>
              <a:buFont typeface="Calibri" pitchFamily="34" charset="0"/>
              <a:buChar char="–"/>
              <a:defRPr sz="2200"/>
            </a:lvl3pPr>
            <a:lvl4pPr>
              <a:buFont typeface="Wingdings" pitchFamily="2" charset="2"/>
              <a:buChar char="§"/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2920" y="1468120"/>
            <a:ext cx="4442460" cy="518160"/>
          </a:xfrm>
        </p:spPr>
        <p:txBody>
          <a:bodyPr>
            <a:noAutofit/>
          </a:bodyPr>
          <a:lstStyle>
            <a:lvl1pPr>
              <a:buNone/>
              <a:defRPr sz="264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113020" y="1468120"/>
            <a:ext cx="4442460" cy="518160"/>
          </a:xfrm>
        </p:spPr>
        <p:txBody>
          <a:bodyPr>
            <a:noAutofit/>
          </a:bodyPr>
          <a:lstStyle>
            <a:lvl1pPr>
              <a:buNone/>
              <a:defRPr sz="264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63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40840"/>
            <a:ext cx="4442460" cy="5354320"/>
          </a:xfrm>
        </p:spPr>
        <p:txBody>
          <a:bodyPr/>
          <a:lstStyle>
            <a:lvl1pPr>
              <a:defRPr sz="3080"/>
            </a:lvl1pPr>
            <a:lvl2pPr>
              <a:buSzPct val="80000"/>
              <a:buFont typeface="Courier New" pitchFamily="49" charset="0"/>
              <a:buChar char="o"/>
              <a:defRPr sz="2640"/>
            </a:lvl2pPr>
            <a:lvl3pPr marL="1384777" indent="-378937">
              <a:buFont typeface="Calibri" pitchFamily="34" charset="0"/>
              <a:buChar char="–"/>
              <a:defRPr sz="2200"/>
            </a:lvl3pPr>
            <a:lvl4pPr>
              <a:buFont typeface="Wingdings" pitchFamily="2" charset="2"/>
              <a:buChar char="§"/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40840"/>
            <a:ext cx="4442460" cy="5354320"/>
          </a:xfrm>
        </p:spPr>
        <p:txBody>
          <a:bodyPr/>
          <a:lstStyle>
            <a:lvl1pPr>
              <a:buNone/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00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34722"/>
            <a:ext cx="9052560" cy="64251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777240"/>
            <a:ext cx="10058400" cy="17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568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5"/>
          <p:cNvPicPr>
            <a:picLocks noChangeAspect="1" noChangeArrowheads="1"/>
          </p:cNvPicPr>
          <p:nvPr userDrawn="1"/>
        </p:nvPicPr>
        <p:blipFill>
          <a:blip r:embed="rId2" cstate="print"/>
          <a:srcRect l="3278" t="15552" r="5695" b="28944"/>
          <a:stretch>
            <a:fillRect/>
          </a:stretch>
        </p:blipFill>
        <p:spPr bwMode="auto">
          <a:xfrm>
            <a:off x="609600" y="7129463"/>
            <a:ext cx="1981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12456A85-D5D9-47E5-9515-868B480B7448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PROPRIETARY AND CONFIDENTIAL -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59000"/>
            <a:ext cx="4442460" cy="4836160"/>
          </a:xfrm>
        </p:spPr>
        <p:txBody>
          <a:bodyPr/>
          <a:lstStyle>
            <a:lvl1pPr>
              <a:defRPr sz="2640" b="0" baseline="0">
                <a:solidFill>
                  <a:schemeClr val="bg2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42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200">
                <a:solidFill>
                  <a:schemeClr val="bg2"/>
                </a:solidFill>
              </a:defRPr>
            </a:lvl3pPr>
            <a:lvl4pPr>
              <a:buFont typeface="Wingdings" pitchFamily="2" charset="2"/>
              <a:buChar char="§"/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59000"/>
            <a:ext cx="4442460" cy="4836160"/>
          </a:xfrm>
        </p:spPr>
        <p:txBody>
          <a:bodyPr/>
          <a:lstStyle>
            <a:lvl1pPr>
              <a:defRPr sz="2640" b="0"/>
            </a:lvl1pPr>
            <a:lvl2pPr>
              <a:buSzPct val="80000"/>
              <a:buFont typeface="Courier New" pitchFamily="49" charset="0"/>
              <a:buChar char="o"/>
              <a:defRPr sz="2420"/>
            </a:lvl2pPr>
            <a:lvl3pPr>
              <a:buFont typeface="Calibri" pitchFamily="34" charset="0"/>
              <a:buChar char="–"/>
              <a:defRPr sz="2200"/>
            </a:lvl3pPr>
            <a:lvl4pPr>
              <a:buFont typeface="Wingdings" pitchFamily="2" charset="2"/>
              <a:buChar char="§"/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77240"/>
            <a:ext cx="10058400" cy="17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2920" y="1468120"/>
            <a:ext cx="4442460" cy="518160"/>
          </a:xfrm>
        </p:spPr>
        <p:txBody>
          <a:bodyPr>
            <a:noAutofit/>
          </a:bodyPr>
          <a:lstStyle>
            <a:lvl1pPr>
              <a:buNone/>
              <a:defRPr sz="264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113020" y="1468120"/>
            <a:ext cx="4442460" cy="518160"/>
          </a:xfrm>
        </p:spPr>
        <p:txBody>
          <a:bodyPr>
            <a:noAutofit/>
          </a:bodyPr>
          <a:lstStyle>
            <a:lvl1pPr>
              <a:buNone/>
              <a:defRPr sz="264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770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40840"/>
            <a:ext cx="4442460" cy="5354320"/>
          </a:xfrm>
        </p:spPr>
        <p:txBody>
          <a:bodyPr/>
          <a:lstStyle>
            <a:lvl1pPr>
              <a:defRPr sz="3080"/>
            </a:lvl1pPr>
            <a:lvl2pPr>
              <a:buSzPct val="80000"/>
              <a:buFont typeface="Courier New" pitchFamily="49" charset="0"/>
              <a:buChar char="o"/>
              <a:defRPr sz="2640"/>
            </a:lvl2pPr>
            <a:lvl3pPr>
              <a:buFont typeface="Calibri" pitchFamily="34" charset="0"/>
              <a:buChar char="–"/>
              <a:defRPr sz="2200"/>
            </a:lvl3pPr>
            <a:lvl4pPr>
              <a:buFont typeface="Wingdings" pitchFamily="2" charset="2"/>
              <a:buChar char="§"/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40840"/>
            <a:ext cx="4442460" cy="5354320"/>
          </a:xfrm>
        </p:spPr>
        <p:txBody>
          <a:bodyPr/>
          <a:lstStyle>
            <a:lvl1pPr>
              <a:buNone/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777240"/>
            <a:ext cx="10058400" cy="17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5579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072640"/>
            <a:ext cx="9052560" cy="6387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777240"/>
            <a:ext cx="10058400" cy="17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2920" y="2936240"/>
            <a:ext cx="9052560" cy="690880"/>
          </a:xfrm>
        </p:spPr>
        <p:txBody>
          <a:bodyPr>
            <a:normAutofit/>
          </a:bodyPr>
          <a:lstStyle>
            <a:lvl1pPr algn="ctr">
              <a:buNone/>
              <a:defRPr sz="264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37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02920" y="1423342"/>
            <a:ext cx="9052560" cy="5519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7190" indent="-209550" algn="l" rtl="0">
              <a:spcBef>
                <a:spcPts val="528"/>
              </a:spcBef>
              <a:spcAft>
                <a:spcPts val="0"/>
              </a:spcAft>
              <a:buClr>
                <a:srgbClr val="282B2E"/>
              </a:buClr>
              <a:buFont typeface="Calibri"/>
              <a:buChar char="•"/>
              <a:defRPr/>
            </a:lvl1pPr>
            <a:lvl2pPr marL="817245" indent="-174625" algn="l" rtl="0">
              <a:spcBef>
                <a:spcPts val="440"/>
              </a:spcBef>
              <a:spcAft>
                <a:spcPts val="0"/>
              </a:spcAft>
              <a:buClr>
                <a:srgbClr val="282B2E"/>
              </a:buClr>
              <a:buFont typeface="Calibri"/>
              <a:buChar char="–"/>
              <a:defRPr/>
            </a:lvl2pPr>
            <a:lvl3pPr marL="1257300" indent="-125730" algn="l" rtl="0">
              <a:spcBef>
                <a:spcPts val="396"/>
              </a:spcBef>
              <a:spcAft>
                <a:spcPts val="0"/>
              </a:spcAft>
              <a:buClr>
                <a:srgbClr val="282B2E"/>
              </a:buClr>
              <a:buFont typeface="Calibri"/>
              <a:buChar char="•"/>
              <a:defRPr/>
            </a:lvl3pPr>
            <a:lvl4pPr marL="1760220" indent="-125730" algn="l" rtl="0">
              <a:spcBef>
                <a:spcPts val="396"/>
              </a:spcBef>
              <a:spcAft>
                <a:spcPts val="0"/>
              </a:spcAft>
              <a:buClr>
                <a:srgbClr val="282B2E"/>
              </a:buClr>
              <a:buFont typeface="Calibri"/>
              <a:buChar char="–"/>
              <a:defRPr/>
            </a:lvl4pPr>
            <a:lvl5pPr marL="2263140" indent="-125730" algn="l" rtl="0">
              <a:spcBef>
                <a:spcPts val="396"/>
              </a:spcBef>
              <a:spcAft>
                <a:spcPts val="0"/>
              </a:spcAft>
              <a:buClr>
                <a:srgbClr val="282B2E"/>
              </a:buClr>
              <a:buFont typeface="Calibri"/>
              <a:buChar char="»"/>
              <a:defRPr/>
            </a:lvl5pPr>
            <a:lvl6pPr marL="2766060" indent="-111760" algn="l" rtl="0">
              <a:spcBef>
                <a:spcPts val="44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3268980" indent="-111760" algn="l" rtl="0">
              <a:spcBef>
                <a:spcPts val="44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771900" indent="-111760" algn="l" rtl="0">
              <a:spcBef>
                <a:spcPts val="44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4274820" indent="-111760" algn="l" rtl="0">
              <a:spcBef>
                <a:spcPts val="44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295400"/>
          </a:xfrm>
          <a:solidFill>
            <a:schemeClr val="bg1">
              <a:alpha val="0"/>
            </a:schemeClr>
          </a:solidFill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marL="0" marR="0" indent="0" algn="l" rtl="0" eaLnBrk="0" hangingPunct="0">
              <a:spcBef>
                <a:spcPts val="0"/>
              </a:spcBef>
              <a:defRPr sz="3520">
                <a:cs typeface="ＭＳ Ｐゴシック" charset="0"/>
              </a:defRPr>
            </a:lvl1pPr>
            <a:lvl2pPr marL="502920" marR="0" indent="0" algn="l" rtl="0">
              <a:spcBef>
                <a:spcPts val="0"/>
              </a:spcBef>
              <a:defRPr/>
            </a:lvl2pPr>
            <a:lvl3pPr marL="1005840" marR="0" indent="0" algn="l" rtl="0">
              <a:spcBef>
                <a:spcPts val="0"/>
              </a:spcBef>
              <a:defRPr/>
            </a:lvl3pPr>
            <a:lvl4pPr marL="1508760" marR="0" indent="0" algn="l" rtl="0">
              <a:spcBef>
                <a:spcPts val="0"/>
              </a:spcBef>
              <a:defRPr/>
            </a:lvl4pPr>
            <a:lvl5pPr marL="2011680" marR="0" indent="0" algn="l" rtl="0">
              <a:spcBef>
                <a:spcPts val="0"/>
              </a:spcBef>
              <a:defRPr/>
            </a:lvl5pPr>
            <a:lvl6pPr marL="2514600" marR="0" indent="0" algn="l" rtl="0">
              <a:spcBef>
                <a:spcPts val="0"/>
              </a:spcBef>
              <a:defRPr/>
            </a:lvl6pPr>
            <a:lvl7pPr marL="3017520" marR="0" indent="0" algn="l" rtl="0">
              <a:spcBef>
                <a:spcPts val="0"/>
              </a:spcBef>
              <a:defRPr/>
            </a:lvl7pPr>
            <a:lvl8pPr marL="3520440" marR="0" indent="0" algn="l" rtl="0">
              <a:spcBef>
                <a:spcPts val="0"/>
              </a:spcBef>
              <a:defRPr/>
            </a:lvl8pPr>
            <a:lvl9pPr marL="4023360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25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4E2D37F3-BF0F-4A9D-8C13-696CAEC827F4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745DF598-1544-468A-9694-FD290BBECEE6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284B0C91-F277-4D48-92F7-0EF23933028A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B61A84D5-6F09-4830-BD9B-FA99D8C300C2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B3944EB3-8387-4455-96C5-F7C974805572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1C9542D0-F1D2-4BD0-A968-4E120AF58C37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Page </a:t>
            </a:r>
            <a:fld id="{2B938CA2-125A-4390-8C10-53BB6DF14EE1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-  PROPRIETARY AND CONFIDENTIAL -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860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7162800"/>
            <a:ext cx="468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100" i="1"/>
            </a:lvl1pPr>
          </a:lstStyle>
          <a:p>
            <a:r>
              <a:rPr lang="en-US" dirty="0"/>
              <a:t>Page </a:t>
            </a:r>
            <a:fld id="{B727A412-FAE0-4E22-AA0D-4B7E95D21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994525"/>
            <a:ext cx="10058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031" name="Picture 2" descr="image005"/>
          <p:cNvPicPr>
            <a:picLocks noChangeAspect="1" noChangeArrowheads="1"/>
          </p:cNvPicPr>
          <p:nvPr userDrawn="1"/>
        </p:nvPicPr>
        <p:blipFill>
          <a:blip r:embed="rId14" cstate="print"/>
          <a:srcRect l="3278" t="15552" r="5695" b="28944"/>
          <a:stretch>
            <a:fillRect/>
          </a:stretch>
        </p:blipFill>
        <p:spPr bwMode="auto">
          <a:xfrm>
            <a:off x="609600" y="7129463"/>
            <a:ext cx="1981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rgbClr val="77B230"/>
        </a:buClr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lr>
          <a:srgbClr val="77B230"/>
        </a:buClr>
        <a:buChar char="–"/>
        <a:defRPr sz="27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77B230"/>
        </a:buClr>
        <a:buChar char="•"/>
        <a:defRPr sz="2200">
          <a:solidFill>
            <a:schemeClr val="tx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77B230"/>
        </a:buClr>
        <a:buChar char="–"/>
        <a:defRPr sz="20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77B230"/>
        </a:buClr>
        <a:buChar char="»"/>
        <a:defRPr sz="2000">
          <a:solidFill>
            <a:schemeClr val="tx1"/>
          </a:solidFill>
          <a:latin typeface="+mn-lt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7528230"/>
            <a:ext cx="10058400" cy="2446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90" b="0" dirty="0" smtClean="0">
                <a:solidFill>
                  <a:schemeClr val="tx1"/>
                </a:solidFill>
              </a:rPr>
              <a:t>H2 at Scale TWG Update 011916</a:t>
            </a:r>
            <a:r>
              <a:rPr lang="en-US" sz="990" b="0" baseline="0" dirty="0" smtClean="0">
                <a:solidFill>
                  <a:schemeClr val="tx1"/>
                </a:solidFill>
              </a:rPr>
              <a:t> </a:t>
            </a:r>
            <a:endParaRPr lang="en-US" sz="99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38536"/>
            <a:ext cx="9052560" cy="63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54480"/>
            <a:ext cx="9052560" cy="544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860002"/>
            <a:ext cx="10058400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10058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6380" y="7513320"/>
            <a:ext cx="419100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F19B7-D418-4022-ADCB-81F2774CAD6C}" type="slidenum">
              <a:rPr lang="en-US" sz="1210" smtClean="0">
                <a:solidFill>
                  <a:schemeClr val="tx1"/>
                </a:solidFill>
              </a:rPr>
              <a:pPr marL="0" marR="0" indent="0" algn="l" defTabSz="10058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1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79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100584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bg2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bg2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bg2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bg2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3m+nstf+catalyst&amp;source=images&amp;cd=&amp;cad=rja&amp;docid=-2NEe3hUOlz8EM&amp;tbnid=ag_CbETj-TkUuM:&amp;ved=0CAUQjRw&amp;url=http://www.sciencedirect.com/science/article/pii/S037877530601024X&amp;ei=i-ViUe_oDOTR2QXYhYGICQ&amp;bvm=bv.44770516,d.aWM&amp;psig=AFQjCNF1OMYaM3doxyyGy7m1VguRBbBpDg&amp;ust=13655221833951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99423" y="1902877"/>
            <a:ext cx="6270134" cy="1665288"/>
          </a:xfrm>
        </p:spPr>
        <p:txBody>
          <a:bodyPr/>
          <a:lstStyle/>
          <a:p>
            <a:pPr eaLnBrk="1" hangingPunct="1"/>
            <a:r>
              <a:rPr lang="en-US" dirty="0"/>
              <a:t>Megawatts and Gigawatts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way to Terawatts</a:t>
            </a:r>
            <a:endParaRPr lang="en-US" dirty="0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865768" y="3412958"/>
            <a:ext cx="4840872" cy="569495"/>
          </a:xfrm>
        </p:spPr>
        <p:txBody>
          <a:bodyPr/>
          <a:lstStyle/>
          <a:p>
            <a:pPr eaLnBrk="1" hangingPunct="1"/>
            <a:r>
              <a:rPr lang="en-US" dirty="0" smtClean="0"/>
              <a:t>Kathy Ayers, P</a:t>
            </a:r>
            <a:r>
              <a:rPr lang="en-US" dirty="0" smtClean="0"/>
              <a:t>roton OnSite</a:t>
            </a:r>
            <a:endParaRPr lang="en-US" dirty="0" smtClean="0"/>
          </a:p>
        </p:txBody>
      </p:sp>
      <p:pic>
        <p:nvPicPr>
          <p:cNvPr id="4" name="Picture 2" descr="E:\Home\Friedland\Downloads\IMG_4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557" y="338489"/>
            <a:ext cx="3287657" cy="2777690"/>
          </a:xfrm>
          <a:prstGeom prst="rect">
            <a:avLst/>
          </a:prstGeom>
          <a:noFill/>
        </p:spPr>
      </p:pic>
      <p:pic>
        <p:nvPicPr>
          <p:cNvPr id="5" name="Picture 4" descr="C:\Users\friedland\AppData\Local\Microsoft\Windows\Temporary Internet Files\Content.IE5\UP7MP9PR\DSCN1486.JPG"/>
          <p:cNvPicPr>
            <a:picLocks noChangeAspect="1" noChangeArrowheads="1"/>
          </p:cNvPicPr>
          <p:nvPr/>
        </p:nvPicPr>
        <p:blipFill rotWithShape="1">
          <a:blip r:embed="rId3" cstate="print"/>
          <a:srcRect t="5776" b="7869"/>
          <a:stretch/>
        </p:blipFill>
        <p:spPr bwMode="auto">
          <a:xfrm>
            <a:off x="6268452" y="3568165"/>
            <a:ext cx="3388762" cy="3901818"/>
          </a:xfrm>
          <a:prstGeom prst="rect">
            <a:avLst/>
          </a:prstGeom>
          <a:noFill/>
        </p:spPr>
      </p:pic>
      <p:pic>
        <p:nvPicPr>
          <p:cNvPr id="6" name="Picture 5" descr="C:\Users\friedland\AppData\Local\Microsoft\Windows\Temporary Internet Files\Content.IE5\5XZSS7SW\DSCN1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489" y="4216344"/>
            <a:ext cx="4245564" cy="318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860" y="6484621"/>
            <a:ext cx="604901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325" indent="-314325" defTabSz="10058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640" b="1" kern="0" dirty="0">
                <a:solidFill>
                  <a:srgbClr val="FF0000"/>
                </a:solidFill>
                <a:latin typeface="Arial Narrow" pitchFamily="34" charset="0"/>
              </a:rPr>
              <a:t>$</a:t>
            </a:r>
            <a:r>
              <a:rPr lang="en-US" sz="2640" b="1" kern="0" dirty="0">
                <a:solidFill>
                  <a:srgbClr val="FF0000"/>
                </a:solidFill>
                <a:latin typeface="Arial Narrow" pitchFamily="34" charset="0"/>
              </a:rPr>
              <a:t>118 </a:t>
            </a:r>
            <a:r>
              <a:rPr lang="en-US" sz="2640" b="1" kern="0" dirty="0">
                <a:solidFill>
                  <a:srgbClr val="FF0000"/>
                </a:solidFill>
                <a:latin typeface="Arial Narrow" pitchFamily="34" charset="0"/>
              </a:rPr>
              <a:t>billion in market revenues projected</a:t>
            </a:r>
            <a:endParaRPr lang="en-US" sz="264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2144" y="1462405"/>
            <a:ext cx="2766060" cy="567847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1980" b="1" kern="0" dirty="0">
                <a:solidFill>
                  <a:srgbClr val="50565C">
                    <a:lumMod val="50000"/>
                  </a:srgbClr>
                </a:solidFill>
                <a:latin typeface="Arial Narrow" pitchFamily="34" charset="0"/>
              </a:rPr>
              <a:t>2% of US energy currently goes through H</a:t>
            </a:r>
            <a:r>
              <a:rPr lang="en-US" sz="1980" b="1" kern="0" baseline="-25000" dirty="0">
                <a:solidFill>
                  <a:srgbClr val="50565C">
                    <a:lumMod val="50000"/>
                  </a:srgbClr>
                </a:solidFill>
                <a:latin typeface="Arial Narrow" pitchFamily="34" charset="0"/>
              </a:rPr>
              <a:t>2</a:t>
            </a:r>
            <a:r>
              <a:rPr lang="en-US" sz="1980" b="1" kern="0" dirty="0">
                <a:solidFill>
                  <a:srgbClr val="50565C">
                    <a:lumMod val="50000"/>
                  </a:srgbClr>
                </a:solidFill>
                <a:latin typeface="Arial Narrow" pitchFamily="34" charset="0"/>
              </a:rPr>
              <a:t> more than 95% by natural gas reforming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endParaRPr lang="en-US" sz="1980" b="1" kern="0" dirty="0">
              <a:solidFill>
                <a:srgbClr val="50565C">
                  <a:lumMod val="50000"/>
                </a:srgbClr>
              </a:solidFill>
              <a:latin typeface="Arial Narrow" pitchFamily="34" charset="0"/>
            </a:endParaRP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1980" b="1" kern="0" dirty="0">
                <a:solidFill>
                  <a:srgbClr val="50565C">
                    <a:lumMod val="50000"/>
                  </a:srgbClr>
                </a:solidFill>
                <a:latin typeface="Arial Narrow" pitchFamily="34" charset="0"/>
              </a:rPr>
              <a:t>If 2050 US H</a:t>
            </a:r>
            <a:r>
              <a:rPr lang="en-US" sz="1980" b="1" kern="0" baseline="-25000" dirty="0">
                <a:solidFill>
                  <a:srgbClr val="50565C">
                    <a:lumMod val="50000"/>
                  </a:srgbClr>
                </a:solidFill>
                <a:latin typeface="Arial Narrow" pitchFamily="34" charset="0"/>
              </a:rPr>
              <a:t>2</a:t>
            </a:r>
            <a:r>
              <a:rPr lang="en-US" sz="1980" b="1" kern="0" dirty="0">
                <a:solidFill>
                  <a:srgbClr val="50565C">
                    <a:lumMod val="50000"/>
                  </a:srgbClr>
                </a:solidFill>
                <a:latin typeface="Arial Narrow" pitchFamily="34" charset="0"/>
              </a:rPr>
              <a:t> projections can be produced from renewables, it could cut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endParaRPr lang="en-US" sz="1980" b="1" kern="0" dirty="0">
              <a:solidFill>
                <a:srgbClr val="50565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3080" b="1" kern="0" dirty="0">
                <a:solidFill>
                  <a:srgbClr val="FF0000"/>
                </a:solidFill>
                <a:latin typeface="Arial Narrow" pitchFamily="34" charset="0"/>
              </a:rPr>
              <a:t>45% of all US carbon emissions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endParaRPr lang="en-US" sz="3080" b="1" kern="0" dirty="0">
              <a:solidFill>
                <a:srgbClr val="FF0000"/>
              </a:solidFill>
              <a:latin typeface="Arial Narrow" pitchFamily="34" charset="0"/>
            </a:endParaRP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3080" b="1" kern="0" dirty="0">
                <a:solidFill>
                  <a:srgbClr val="FF0000"/>
                </a:solidFill>
                <a:latin typeface="Arial Narrow" pitchFamily="34" charset="0"/>
              </a:rPr>
              <a:t>2500 M metric tons of CO</a:t>
            </a:r>
            <a:r>
              <a:rPr lang="en-US" sz="3080" b="1" kern="0" baseline="-25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en-US" sz="3080" b="1" kern="0" baseline="-25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Picture 2" descr="105263_hydrogencleanenergy_v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1349088"/>
            <a:ext cx="6508537" cy="4931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6477" y="7208456"/>
            <a:ext cx="4189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Slide courtesy of Bryan Pivovar, NREL 2016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3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Table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33997"/>
              </p:ext>
            </p:extLst>
          </p:nvPr>
        </p:nvGraphicFramePr>
        <p:xfrm>
          <a:off x="502920" y="2236423"/>
          <a:ext cx="9346159" cy="46568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76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3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606">
                <a:tc row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Product Type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1816" marB="518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3AE"/>
                          </a:solidFill>
                        </a:rPr>
                        <a:t>S-Series</a:t>
                      </a:r>
                      <a:endParaRPr lang="en-US" sz="20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3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3AE"/>
                          </a:solidFill>
                        </a:rPr>
                        <a:t>H-Series</a:t>
                      </a:r>
                      <a:endParaRPr lang="en-US" sz="20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3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3AE"/>
                          </a:solidFill>
                        </a:rPr>
                        <a:t>C-Series</a:t>
                      </a:r>
                      <a:endParaRPr lang="en-US" sz="20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3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3AE"/>
                          </a:solidFill>
                        </a:rPr>
                        <a:t>Megawatt</a:t>
                      </a:r>
                      <a:endParaRPr lang="en-US" sz="20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3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3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3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3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3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3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Year Introduced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2000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2004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2012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2015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62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Units Sold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450+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200+</a:t>
                      </a: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22+</a:t>
                      </a: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NA</a:t>
                      </a: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H2 output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(Nm</a:t>
                      </a:r>
                      <a:r>
                        <a:rPr lang="en-US" sz="1500" b="1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/hr)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1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6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30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200–400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63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Generates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1 Day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1 Day</a:t>
                      </a: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1 Week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1 Day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6949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Replaces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1816" marB="518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Six Pack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Tube Trailer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Jumbo Tube</a:t>
                      </a:r>
                      <a:r>
                        <a:rPr lang="en-US" sz="1500" baseline="0" dirty="0" smtClean="0">
                          <a:solidFill>
                            <a:srgbClr val="0073AE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Trailer</a:t>
                      </a:r>
                      <a:endParaRPr lang="en-US" sz="1500" dirty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73AE"/>
                          </a:solidFill>
                        </a:rPr>
                        <a:t>Jumbo Tube Trailer</a:t>
                      </a:r>
                      <a:r>
                        <a:rPr lang="en-US" sz="1500" dirty="0">
                          <a:solidFill>
                            <a:srgbClr val="0073AE"/>
                          </a:solidFill>
                        </a:rPr>
                        <a:t>s</a:t>
                      </a:r>
                      <a:endParaRPr lang="en-US" sz="1500" dirty="0" smtClean="0">
                        <a:solidFill>
                          <a:srgbClr val="0073AE"/>
                        </a:solidFill>
                      </a:endParaRPr>
                    </a:p>
                  </a:txBody>
                  <a:tcPr marL="100584" marR="100584" marT="51816" marB="51816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67" y="48338"/>
            <a:ext cx="9051925" cy="1133230"/>
          </a:xfrm>
        </p:spPr>
        <p:txBody>
          <a:bodyPr/>
          <a:lstStyle/>
          <a:p>
            <a:r>
              <a:rPr lang="en-US" dirty="0" smtClean="0"/>
              <a:t>Proton’s </a:t>
            </a:r>
            <a:r>
              <a:rPr lang="en-US" dirty="0" smtClean="0"/>
              <a:t>Experience: </a:t>
            </a:r>
            <a:br>
              <a:rPr lang="en-US" dirty="0" smtClean="0"/>
            </a:br>
            <a:r>
              <a:rPr lang="en-US" dirty="0" smtClean="0"/>
              <a:t>Timeline and Product Cost Evolution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0176" y="1246162"/>
            <a:ext cx="8532168" cy="55625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Starting from a well-established technology in 1996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 rot="-5400000">
            <a:off x="-2300120" y="4438508"/>
            <a:ext cx="5181600" cy="1709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32A7"/>
                </a:solidFill>
                <a:latin typeface="verdana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5323" y="2494322"/>
            <a:ext cx="1380756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Input Power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081688" y="2532934"/>
            <a:ext cx="624137" cy="318321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6 kW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1593" y="2532934"/>
            <a:ext cx="723523" cy="318321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36 </a:t>
            </a:r>
            <a:r>
              <a:rPr lang="en-US" sz="1400" b="1" dirty="0">
                <a:solidFill>
                  <a:schemeClr val="tx2"/>
                </a:solidFill>
              </a:rPr>
              <a:t>kW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6052" y="2532934"/>
            <a:ext cx="822911" cy="318321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180 </a:t>
            </a:r>
            <a:r>
              <a:rPr lang="en-US" sz="1400" b="1" dirty="0">
                <a:solidFill>
                  <a:schemeClr val="tx2"/>
                </a:solidFill>
              </a:rPr>
              <a:t>kW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65919" y="2532934"/>
            <a:ext cx="931914" cy="318321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algn="ctr" defTabSz="1135432">
              <a:tabLst>
                <a:tab pos="2419708" algn="r"/>
                <a:tab pos="2929120" algn="r"/>
                <a:tab pos="4839416" algn="r"/>
                <a:tab pos="6622359" algn="r"/>
                <a:tab pos="8277949" algn="r"/>
              </a:tabLst>
            </a:pPr>
            <a:r>
              <a:rPr lang="en-US" sz="1400" b="1" dirty="0" smtClean="0">
                <a:solidFill>
                  <a:schemeClr val="tx2"/>
                </a:solidFill>
              </a:rPr>
              <a:t>1 - 2 </a:t>
            </a:r>
            <a:r>
              <a:rPr lang="en-US" sz="1400" b="1" dirty="0">
                <a:solidFill>
                  <a:schemeClr val="tx2"/>
                </a:solidFill>
              </a:rPr>
              <a:t>MW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7302" y="1893980"/>
            <a:ext cx="1906540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$/kW vs. </a:t>
            </a:r>
            <a:r>
              <a:rPr lang="en-US" sz="1600" b="1" dirty="0" smtClean="0">
                <a:solidFill>
                  <a:srgbClr val="00B050"/>
                </a:solidFill>
              </a:rPr>
              <a:t>S-Series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6551" y="1893980"/>
            <a:ext cx="729936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100%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0452" y="1893980"/>
            <a:ext cx="616124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43%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4607" y="1893980"/>
            <a:ext cx="616124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28%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09072" y="1893980"/>
            <a:ext cx="616123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algn="ctr" defTabSz="1135432">
              <a:tabLst>
                <a:tab pos="2419708" algn="r"/>
                <a:tab pos="2929120" algn="r"/>
                <a:tab pos="4839416" algn="r"/>
                <a:tab pos="6622359" algn="r"/>
                <a:tab pos="8277949" algn="r"/>
              </a:tabLst>
            </a:pPr>
            <a:r>
              <a:rPr lang="en-US" sz="1600" b="1" dirty="0" smtClean="0">
                <a:solidFill>
                  <a:srgbClr val="00B050"/>
                </a:solidFill>
              </a:rPr>
              <a:t>13</a:t>
            </a:r>
            <a:r>
              <a:rPr lang="en-US" sz="1600" b="1" dirty="0" smtClean="0">
                <a:solidFill>
                  <a:srgbClr val="00B050"/>
                </a:solidFill>
              </a:rPr>
              <a:t>%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24" name="Picture 2" descr="C:\Users\zagajaj\AppData\Local\Microsoft\Windows\Temporary Internet Files\Content.Outlook\GPYPZWJS\2mwcontine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603" y="2902633"/>
            <a:ext cx="1818716" cy="1096311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52745" r="68241" b="28623"/>
          <a:stretch/>
        </p:blipFill>
        <p:spPr>
          <a:xfrm>
            <a:off x="3129615" y="5099571"/>
            <a:ext cx="706482" cy="604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77318" r="68241" b="4050"/>
          <a:stretch/>
        </p:blipFill>
        <p:spPr>
          <a:xfrm>
            <a:off x="3016702" y="5953148"/>
            <a:ext cx="706482" cy="6045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77318" r="68241" b="4050"/>
          <a:stretch/>
        </p:blipFill>
        <p:spPr>
          <a:xfrm>
            <a:off x="4841984" y="5114610"/>
            <a:ext cx="706482" cy="604520"/>
          </a:xfrm>
          <a:prstGeom prst="rect">
            <a:avLst/>
          </a:prstGeom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3322" y="5975405"/>
            <a:ext cx="609022" cy="4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8861" y="6039822"/>
            <a:ext cx="609022" cy="4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4399" y="6104240"/>
            <a:ext cx="609022" cy="4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9939" y="6168657"/>
            <a:ext cx="609022" cy="4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2505" y="5136645"/>
            <a:ext cx="809701" cy="5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6301975" y="5975183"/>
            <a:ext cx="1230269" cy="573622"/>
            <a:chOff x="5749099" y="5257800"/>
            <a:chExt cx="1118426" cy="506137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15824" y="5257800"/>
              <a:ext cx="651701" cy="42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49099" y="5336792"/>
              <a:ext cx="651701" cy="42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9"/>
          <p:cNvGrpSpPr/>
          <p:nvPr/>
        </p:nvGrpSpPr>
        <p:grpSpPr>
          <a:xfrm>
            <a:off x="8178601" y="5120826"/>
            <a:ext cx="1230269" cy="573622"/>
            <a:chOff x="5749099" y="5257800"/>
            <a:chExt cx="1118426" cy="506137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15824" y="5257800"/>
              <a:ext cx="651701" cy="42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49099" y="5336792"/>
              <a:ext cx="651701" cy="42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089" y="5952127"/>
            <a:ext cx="809701" cy="5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9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47534" y="2955490"/>
            <a:ext cx="751689" cy="73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9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89283" y="2906291"/>
            <a:ext cx="1079833" cy="105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0754" y="2963028"/>
            <a:ext cx="1486141" cy="8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71800" y="7162800"/>
            <a:ext cx="4686300" cy="609600"/>
          </a:xfrm>
        </p:spPr>
        <p:txBody>
          <a:bodyPr/>
          <a:lstStyle/>
          <a:p>
            <a:r>
              <a:rPr lang="en-US" dirty="0" smtClean="0"/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183869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86" y="129210"/>
            <a:ext cx="9234321" cy="1295400"/>
          </a:xfrm>
        </p:spPr>
        <p:txBody>
          <a:bodyPr/>
          <a:lstStyle/>
          <a:p>
            <a:r>
              <a:rPr lang="en-US" dirty="0" smtClean="0"/>
              <a:t>Figures of Merit for MW scale electrolysis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9731"/>
            <a:ext cx="9302499" cy="5395328"/>
          </a:xfrm>
        </p:spPr>
        <p:txBody>
          <a:bodyPr/>
          <a:lstStyle/>
          <a:p>
            <a:r>
              <a:rPr lang="en-US" sz="2700" dirty="0" smtClean="0"/>
              <a:t>Water usage: 1000 gal/day/MW</a:t>
            </a:r>
          </a:p>
          <a:p>
            <a:r>
              <a:rPr lang="en-US" sz="2700" dirty="0" smtClean="0"/>
              <a:t>Total electrode area:  27 </a:t>
            </a:r>
            <a:r>
              <a:rPr lang="en-US" sz="2700" dirty="0" smtClean="0"/>
              <a:t>m</a:t>
            </a:r>
            <a:r>
              <a:rPr lang="en-US" sz="2700" baseline="30000" dirty="0" smtClean="0"/>
              <a:t>2</a:t>
            </a:r>
            <a:r>
              <a:rPr lang="en-US" sz="2700" dirty="0" smtClean="0"/>
              <a:t>/MW (~50 m</a:t>
            </a:r>
            <a:r>
              <a:rPr lang="en-US" sz="2700" baseline="30000" dirty="0" smtClean="0"/>
              <a:t>2</a:t>
            </a:r>
            <a:r>
              <a:rPr lang="en-US" sz="2700" dirty="0" smtClean="0"/>
              <a:t> of membrane)</a:t>
            </a:r>
            <a:endParaRPr lang="en-US" sz="2700" dirty="0" smtClean="0"/>
          </a:p>
          <a:p>
            <a:r>
              <a:rPr lang="en-US" sz="2700" dirty="0" smtClean="0"/>
              <a:t>Cell current:  ~1260 A</a:t>
            </a:r>
          </a:p>
          <a:p>
            <a:r>
              <a:rPr lang="en-US" sz="2700" dirty="0" smtClean="0"/>
              <a:t>Catalyst cost:  $50K/MW ($50/kW)</a:t>
            </a:r>
          </a:p>
          <a:p>
            <a:r>
              <a:rPr lang="en-US" sz="2700" dirty="0" smtClean="0"/>
              <a:t>Hydrogen produced: 400 kg/day/MW</a:t>
            </a:r>
          </a:p>
          <a:p>
            <a:r>
              <a:rPr lang="en-US" sz="2700" dirty="0" smtClean="0"/>
              <a:t>Cars fueled: ~70/day (depending on storage)</a:t>
            </a:r>
          </a:p>
          <a:p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Comparison to Solar Fuels TRL:</a:t>
            </a:r>
            <a:endParaRPr lang="en-US" sz="3000" dirty="0" smtClean="0"/>
          </a:p>
          <a:p>
            <a:r>
              <a:rPr lang="en-US" sz="2700" dirty="0" smtClean="0"/>
              <a:t>Typical goal metric: 100 </a:t>
            </a:r>
            <a:r>
              <a:rPr lang="en-US" sz="2700" dirty="0" smtClean="0"/>
              <a:t>cm</a:t>
            </a:r>
            <a:r>
              <a:rPr lang="en-US" sz="2700" baseline="30000" dirty="0" smtClean="0"/>
              <a:t>2</a:t>
            </a:r>
            <a:r>
              <a:rPr lang="en-US" sz="2700" dirty="0" smtClean="0"/>
              <a:t> electrode at 10 mA/cm</a:t>
            </a:r>
            <a:r>
              <a:rPr lang="en-US" sz="2700" baseline="30000" dirty="0" smtClean="0"/>
              <a:t>2</a:t>
            </a:r>
            <a:r>
              <a:rPr lang="en-US" sz="2700" dirty="0" smtClean="0"/>
              <a:t> </a:t>
            </a:r>
            <a:endParaRPr lang="en-US" sz="2700" dirty="0" smtClean="0"/>
          </a:p>
          <a:p>
            <a:r>
              <a:rPr lang="en-US" sz="2700" dirty="0" smtClean="0"/>
              <a:t>Equivalent to less than </a:t>
            </a:r>
            <a:r>
              <a:rPr lang="en-US" sz="2700" dirty="0" smtClean="0"/>
              <a:t>1 gram of </a:t>
            </a:r>
            <a:r>
              <a:rPr lang="en-US" sz="2700" dirty="0" smtClean="0"/>
              <a:t>H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/day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B59E5D6-0EA9-4E7D-A486-0516BCC9D619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110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415" y="76954"/>
            <a:ext cx="9051925" cy="975814"/>
          </a:xfrm>
        </p:spPr>
        <p:txBody>
          <a:bodyPr/>
          <a:lstStyle/>
          <a:p>
            <a:r>
              <a:rPr lang="en-US" dirty="0" smtClean="0"/>
              <a:t>Is there enough platinum (and iridium)?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2511" y="1036125"/>
            <a:ext cx="72637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Power per annual production (</a:t>
            </a:r>
            <a:r>
              <a:rPr lang="en-US" sz="2400" dirty="0" err="1" smtClean="0"/>
              <a:t>Rossmeisl</a:t>
            </a:r>
            <a:r>
              <a:rPr lang="en-US" sz="2400" dirty="0" smtClean="0"/>
              <a:t>, 2014): </a:t>
            </a:r>
          </a:p>
          <a:p>
            <a:r>
              <a:rPr lang="en-US" sz="2400" dirty="0" smtClean="0"/>
              <a:t>Pt Fuel cells: ~0.3 TW </a:t>
            </a:r>
          </a:p>
          <a:p>
            <a:r>
              <a:rPr lang="en-US" sz="2400" dirty="0" err="1" smtClean="0"/>
              <a:t>Ir</a:t>
            </a:r>
            <a:r>
              <a:rPr lang="en-US" sz="2400" dirty="0" smtClean="0"/>
              <a:t> Electrolysis: ~0.1 TW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088094" y="2277376"/>
            <a:ext cx="58525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Need ~ 1-2 order of magnitude increase in activity  to be relevant for global energy storage needs</a:t>
            </a:r>
            <a:endParaRPr lang="en-US" dirty="0"/>
          </a:p>
        </p:txBody>
      </p:sp>
      <p:pic>
        <p:nvPicPr>
          <p:cNvPr id="13" name="Picture 2" descr="http://ars.els-cdn.com/content/image/1-s2.0-S037877530601024X-g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9924"/>
          <a:stretch>
            <a:fillRect/>
          </a:stretch>
        </p:blipFill>
        <p:spPr bwMode="auto">
          <a:xfrm>
            <a:off x="241931" y="4003388"/>
            <a:ext cx="2697353" cy="2184523"/>
          </a:xfrm>
          <a:prstGeom prst="rect">
            <a:avLst/>
          </a:prstGeom>
          <a:noFill/>
        </p:spPr>
      </p:pic>
      <p:pic>
        <p:nvPicPr>
          <p:cNvPr id="14" name="Picture 3" descr="D:\Home\Downloads\Figure_1_a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6080" y="3440515"/>
            <a:ext cx="4133088" cy="3291162"/>
          </a:xfrm>
          <a:prstGeom prst="rect">
            <a:avLst/>
          </a:prstGeom>
          <a:noFill/>
        </p:spPr>
      </p:pic>
      <p:grpSp>
        <p:nvGrpSpPr>
          <p:cNvPr id="15" name="Group 518"/>
          <p:cNvGrpSpPr>
            <a:grpSpLocks noChangeAspect="1"/>
          </p:cNvGrpSpPr>
          <p:nvPr/>
        </p:nvGrpSpPr>
        <p:grpSpPr>
          <a:xfrm>
            <a:off x="8222999" y="3749040"/>
            <a:ext cx="1058001" cy="920496"/>
            <a:chOff x="1295400" y="609600"/>
            <a:chExt cx="6858000" cy="5791200"/>
          </a:xfrm>
        </p:grpSpPr>
        <p:grpSp>
          <p:nvGrpSpPr>
            <p:cNvPr id="16" name="Group 3"/>
            <p:cNvGrpSpPr/>
            <p:nvPr/>
          </p:nvGrpSpPr>
          <p:grpSpPr>
            <a:xfrm>
              <a:off x="2209800" y="1371600"/>
              <a:ext cx="5029200" cy="4267200"/>
              <a:chOff x="2209800" y="1371600"/>
              <a:chExt cx="5029200" cy="4267200"/>
            </a:xfrm>
            <a:solidFill>
              <a:srgbClr val="1C1C1C"/>
            </a:solidFill>
          </p:grpSpPr>
          <p:sp>
            <p:nvSpPr>
              <p:cNvPr id="96" name="Oval 95"/>
              <p:cNvSpPr/>
              <p:nvPr/>
            </p:nvSpPr>
            <p:spPr>
              <a:xfrm>
                <a:off x="44958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8674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3246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7818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242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6670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2098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6388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0960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5532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3528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8956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4384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0386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9530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7244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2672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244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2672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6388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0960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5532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3528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8956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4384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4102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8674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3246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5814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1242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6670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4102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8674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3246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4102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5814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1816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8100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1816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8100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9530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4958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0386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9530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4958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0386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5814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1242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6670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1816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7244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6388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60960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2672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8100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3528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8956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1816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47244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6388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0960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2672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8100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3528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8956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4102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9530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8674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44958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386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5814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1242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4102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9530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8674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4958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40386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5814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1242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6388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1816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7244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2672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38100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3528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6388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51816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7244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2672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8100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3528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1295400" y="609600"/>
              <a:ext cx="6858000" cy="5791200"/>
              <a:chOff x="1295400" y="609600"/>
              <a:chExt cx="6858000" cy="5791200"/>
            </a:xfrm>
            <a:solidFill>
              <a:srgbClr val="FF0000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72390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6962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7526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295400" y="3276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0104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4676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9812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524000" y="2895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104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4676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812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524000" y="3657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7818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390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2098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52600" y="2514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7818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2390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2098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752600" y="4038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5532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0104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4384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981200" y="213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5532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0104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384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981200" y="441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3246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7818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6670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209800" y="175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246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7818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6670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209800" y="480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960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532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8956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438400" y="137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0960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5532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8956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438400" y="5181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8674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4102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3246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9530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4958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0386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5814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242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667000" y="990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8674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4102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3246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530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4958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0386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5814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1242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667000" y="5562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096000" y="60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638800" y="60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181600" y="60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724400" y="60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67200" y="60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10000" y="60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352800" y="60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895600" y="609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096000" y="594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638800" y="594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181600" y="594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724400" y="594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267200" y="594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810000" y="594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352800" y="594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895600" y="5943600"/>
                <a:ext cx="457200" cy="457200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7" name="Picture 3" descr="C:\Documents and Settings\Yu\My Documents\Pictur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6976" y="4663439"/>
            <a:ext cx="2671424" cy="2266033"/>
          </a:xfrm>
          <a:prstGeom prst="rect">
            <a:avLst/>
          </a:prstGeom>
          <a:noFill/>
        </p:spPr>
      </p:pic>
      <p:pic>
        <p:nvPicPr>
          <p:cNvPr id="188" name="Picture 187"/>
          <p:cNvPicPr/>
          <p:nvPr/>
        </p:nvPicPr>
        <p:blipFill>
          <a:blip r:embed="rId6" cstate="print"/>
          <a:srcRect l="3291" r="3291"/>
          <a:stretch>
            <a:fillRect/>
          </a:stretch>
        </p:blipFill>
        <p:spPr bwMode="auto">
          <a:xfrm>
            <a:off x="7528012" y="1384657"/>
            <a:ext cx="2377440" cy="172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093" y="3237291"/>
            <a:ext cx="3230451" cy="7660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Pathways: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644" y="539285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3M NSTF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1786" y="3261140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shell catalysts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47073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Spray deposition</a:t>
            </a:r>
            <a:endParaRPr lang="en-US" dirty="0"/>
          </a:p>
        </p:txBody>
      </p:sp>
      <p:sp>
        <p:nvSpPr>
          <p:cNvPr id="1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13</a:t>
            </a:r>
          </a:p>
        </p:txBody>
      </p:sp>
    </p:spTree>
    <p:extLst>
      <p:ext uri="{BB962C8B-B14F-4D97-AF65-F5344CB8AC3E}">
        <p14:creationId xmlns:p14="http://schemas.microsoft.com/office/powerpoint/2010/main" val="258111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4056"/>
            <a:ext cx="9051925" cy="1295400"/>
          </a:xfrm>
        </p:spPr>
        <p:txBody>
          <a:bodyPr/>
          <a:lstStyle/>
          <a:p>
            <a:r>
              <a:rPr lang="en-US" dirty="0" smtClean="0"/>
              <a:t>Necessity can force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8" y="6364711"/>
            <a:ext cx="9350626" cy="662907"/>
          </a:xfrm>
        </p:spPr>
        <p:txBody>
          <a:bodyPr/>
          <a:lstStyle/>
          <a:p>
            <a:r>
              <a:rPr lang="en-US" sz="2400" dirty="0" smtClean="0"/>
              <a:t>Emissions control well beyond what was known to be possible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456A85-D5D9-47E5-9515-868B480B7448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1" y="1090942"/>
            <a:ext cx="8797812" cy="5299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8743" y="7146324"/>
            <a:ext cx="3818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*Courtesy of Ellen Stechel, ASU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25" y="154458"/>
            <a:ext cx="9051925" cy="1295400"/>
          </a:xfrm>
        </p:spPr>
        <p:txBody>
          <a:bodyPr/>
          <a:lstStyle/>
          <a:p>
            <a:r>
              <a:rPr lang="en-US" dirty="0" smtClean="0"/>
              <a:t>MW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820" y="517989"/>
            <a:ext cx="6565314" cy="1121277"/>
          </a:xfrm>
        </p:spPr>
        <p:txBody>
          <a:bodyPr/>
          <a:lstStyle/>
          <a:p>
            <a:r>
              <a:rPr lang="en-US" dirty="0" smtClean="0"/>
              <a:t>+500,000 cell hours accumulated to date on stack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456A85-D5D9-47E5-9515-868B480B744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63" y="1842950"/>
            <a:ext cx="6858000" cy="49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friedland\AppData\Local\Microsoft\Windows\Temporary Internet Files\Content.IE5\GHTNG6YA\DSCN1373.JPG"/>
          <p:cNvPicPr>
            <a:picLocks noChangeAspect="1" noChangeArrowheads="1"/>
          </p:cNvPicPr>
          <p:nvPr/>
        </p:nvPicPr>
        <p:blipFill rotWithShape="1">
          <a:blip r:embed="rId3" cstate="print"/>
          <a:srcRect l="16848" t="25073" r="11367"/>
          <a:stretch/>
        </p:blipFill>
        <p:spPr bwMode="auto">
          <a:xfrm>
            <a:off x="7315200" y="2407208"/>
            <a:ext cx="2580774" cy="35916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75347" y="1668871"/>
            <a:ext cx="253866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Idle to Full Load</a:t>
            </a:r>
          </a:p>
          <a:p>
            <a:pPr algn="ctr"/>
            <a:r>
              <a:rPr lang="en-US" b="1" dirty="0" smtClean="0"/>
              <a:t>in less than 10 sec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859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9051925" cy="938889"/>
          </a:xfrm>
        </p:spPr>
        <p:txBody>
          <a:bodyPr/>
          <a:lstStyle/>
          <a:p>
            <a:pPr eaLnBrk="1" hangingPunct="1"/>
            <a:r>
              <a:rPr lang="en-US" dirty="0" smtClean="0"/>
              <a:t>Opportunities and Challenges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71800" y="7162800"/>
            <a:ext cx="4686300" cy="609600"/>
          </a:xfrm>
          <a:noFill/>
        </p:spPr>
        <p:txBody>
          <a:bodyPr/>
          <a:lstStyle/>
          <a:p>
            <a:pPr defTabSz="1019175"/>
            <a:r>
              <a:rPr lang="en-US" dirty="0"/>
              <a:t>Page </a:t>
            </a:r>
            <a:fld id="{4BF6CFF3-8639-4831-9731-5740D4431E04}" type="slidenum">
              <a:rPr lang="en-US" smtClean="0"/>
              <a:pPr defTabSz="1019175"/>
              <a:t>16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94" y="938889"/>
            <a:ext cx="9090112" cy="667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33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4" y="118110"/>
            <a:ext cx="9051925" cy="1295400"/>
          </a:xfrm>
        </p:spPr>
        <p:txBody>
          <a:bodyPr/>
          <a:lstStyle/>
          <a:p>
            <a:r>
              <a:rPr lang="en-US" dirty="0" smtClean="0"/>
              <a:t>The US </a:t>
            </a:r>
            <a:r>
              <a:rPr lang="en-US" dirty="0" smtClean="0"/>
              <a:t>Agency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Gap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950425"/>
              </p:ext>
            </p:extLst>
          </p:nvPr>
        </p:nvGraphicFramePr>
        <p:xfrm>
          <a:off x="419100" y="1539240"/>
          <a:ext cx="9052560" cy="486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41120" y="1790700"/>
            <a:ext cx="1767423" cy="1683603"/>
            <a:chOff x="3501925" y="437"/>
            <a:chExt cx="1225748" cy="1225748"/>
          </a:xfrm>
        </p:grpSpPr>
        <p:sp>
          <p:nvSpPr>
            <p:cNvPr id="6" name="Oval 5"/>
            <p:cNvSpPr/>
            <p:nvPr/>
          </p:nvSpPr>
          <p:spPr>
            <a:xfrm>
              <a:off x="3501925" y="437"/>
              <a:ext cx="1225748" cy="1225748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681432" y="179944"/>
              <a:ext cx="866734" cy="866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/>
                <a:t>ManTech</a:t>
              </a:r>
              <a:endParaRPr lang="en-US" sz="2200" dirty="0"/>
            </a:p>
          </p:txBody>
        </p:sp>
      </p:grpSp>
      <p:sp>
        <p:nvSpPr>
          <p:cNvPr id="9" name="Line Callout 1 8"/>
          <p:cNvSpPr/>
          <p:nvPr/>
        </p:nvSpPr>
        <p:spPr bwMode="auto">
          <a:xfrm>
            <a:off x="5783580" y="868680"/>
            <a:ext cx="2179320" cy="838200"/>
          </a:xfrm>
          <a:prstGeom prst="borderCallout1">
            <a:avLst>
              <a:gd name="adj1" fmla="val 39491"/>
              <a:gd name="adj2" fmla="val -926"/>
              <a:gd name="adj3" fmla="val 87315"/>
              <a:gd name="adj4" fmla="val -337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121093"/>
            <a:r>
              <a:rPr lang="en-US" sz="2200" dirty="0">
                <a:latin typeface="Arial" pitchFamily="34" charset="0"/>
              </a:rPr>
              <a:t>High pressure, separations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7543800" y="1958340"/>
            <a:ext cx="2179320" cy="838200"/>
          </a:xfrm>
          <a:prstGeom prst="borderCallout1">
            <a:avLst>
              <a:gd name="adj1" fmla="val 39491"/>
              <a:gd name="adj2" fmla="val -926"/>
              <a:gd name="adj3" fmla="val 78426"/>
              <a:gd name="adj4" fmla="val -263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121093"/>
            <a:r>
              <a:rPr lang="en-US" sz="2200" dirty="0">
                <a:latin typeface="Arial" pitchFamily="34" charset="0"/>
              </a:rPr>
              <a:t>Energy storage, non-H2</a:t>
            </a:r>
          </a:p>
        </p:txBody>
      </p:sp>
      <p:sp>
        <p:nvSpPr>
          <p:cNvPr id="11" name="Line Callout 1 10"/>
          <p:cNvSpPr/>
          <p:nvPr/>
        </p:nvSpPr>
        <p:spPr bwMode="auto">
          <a:xfrm>
            <a:off x="6454140" y="5814060"/>
            <a:ext cx="2930492" cy="586740"/>
          </a:xfrm>
          <a:prstGeom prst="borderCallout1">
            <a:avLst>
              <a:gd name="adj1" fmla="val 36565"/>
              <a:gd name="adj2" fmla="val -925"/>
              <a:gd name="adj3" fmla="val 865"/>
              <a:gd name="adj4" fmla="val -258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121093"/>
            <a:r>
              <a:rPr lang="en-US" sz="2200" dirty="0">
                <a:latin typeface="Arial" pitchFamily="34" charset="0"/>
              </a:rPr>
              <a:t>High risk, high reward</a:t>
            </a:r>
          </a:p>
        </p:txBody>
      </p:sp>
      <p:sp>
        <p:nvSpPr>
          <p:cNvPr id="12" name="Line Callout 1 11"/>
          <p:cNvSpPr/>
          <p:nvPr/>
        </p:nvSpPr>
        <p:spPr bwMode="auto">
          <a:xfrm>
            <a:off x="7627620" y="3970020"/>
            <a:ext cx="2179320" cy="838200"/>
          </a:xfrm>
          <a:prstGeom prst="borderCallout1">
            <a:avLst>
              <a:gd name="adj1" fmla="val 36565"/>
              <a:gd name="adj2" fmla="val -925"/>
              <a:gd name="adj3" fmla="val 106231"/>
              <a:gd name="adj4" fmla="val -2073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121093"/>
            <a:r>
              <a:rPr lang="en-US" sz="2200" dirty="0">
                <a:latin typeface="Arial" pitchFamily="34" charset="0"/>
              </a:rPr>
              <a:t>$/kg focus; overall portfolio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335280" y="5059680"/>
            <a:ext cx="2179320" cy="838200"/>
          </a:xfrm>
          <a:prstGeom prst="borderCallout1">
            <a:avLst>
              <a:gd name="adj1" fmla="val 54126"/>
              <a:gd name="adj2" fmla="val 102640"/>
              <a:gd name="adj3" fmla="val -7915"/>
              <a:gd name="adj4" fmla="val 1177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121093"/>
            <a:r>
              <a:rPr lang="en-US" sz="2200" dirty="0">
                <a:latin typeface="Arial" pitchFamily="34" charset="0"/>
              </a:rPr>
              <a:t>Cross-industry manufacturing</a:t>
            </a:r>
          </a:p>
        </p:txBody>
      </p:sp>
      <p:sp>
        <p:nvSpPr>
          <p:cNvPr id="14" name="Line Callout 1 13"/>
          <p:cNvSpPr/>
          <p:nvPr/>
        </p:nvSpPr>
        <p:spPr bwMode="auto">
          <a:xfrm>
            <a:off x="419100" y="3634740"/>
            <a:ext cx="2179320" cy="838200"/>
          </a:xfrm>
          <a:prstGeom prst="borderCallout1">
            <a:avLst>
              <a:gd name="adj1" fmla="val 54126"/>
              <a:gd name="adj2" fmla="val 102640"/>
              <a:gd name="adj3" fmla="val -7915"/>
              <a:gd name="adj4" fmla="val 1177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121093"/>
            <a:r>
              <a:rPr lang="en-US" sz="2200" dirty="0">
                <a:latin typeface="Arial" pitchFamily="34" charset="0"/>
              </a:rPr>
              <a:t>H2 applications limited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71800" y="7162800"/>
            <a:ext cx="4686300" cy="609600"/>
          </a:xfrm>
        </p:spPr>
        <p:txBody>
          <a:bodyPr/>
          <a:lstStyle/>
          <a:p>
            <a:r>
              <a:rPr lang="en-US" dirty="0" smtClean="0"/>
              <a:t>Page 17</a:t>
            </a:r>
          </a:p>
        </p:txBody>
      </p:sp>
    </p:spTree>
    <p:extLst>
      <p:ext uri="{BB962C8B-B14F-4D97-AF65-F5344CB8AC3E}">
        <p14:creationId xmlns:p14="http://schemas.microsoft.com/office/powerpoint/2010/main" val="369251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504" y="31790"/>
            <a:ext cx="9051925" cy="1295400"/>
          </a:xfrm>
        </p:spPr>
        <p:txBody>
          <a:bodyPr/>
          <a:lstStyle/>
          <a:p>
            <a:r>
              <a:rPr lang="en-US" dirty="0" smtClean="0"/>
              <a:t>Need to Leverage Synergies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2505" y="1183521"/>
            <a:ext cx="4754145" cy="506413"/>
          </a:xfrm>
        </p:spPr>
        <p:txBody>
          <a:bodyPr/>
          <a:lstStyle/>
          <a:p>
            <a:r>
              <a:rPr lang="en-US" sz="2200" dirty="0" smtClean="0"/>
              <a:t>What PEC can do for electrolysis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92505" y="1909010"/>
            <a:ext cx="4754145" cy="5034716"/>
          </a:xfrm>
        </p:spPr>
        <p:txBody>
          <a:bodyPr/>
          <a:lstStyle/>
          <a:p>
            <a:r>
              <a:rPr lang="en-US" sz="2800" dirty="0" smtClean="0"/>
              <a:t>Materials development</a:t>
            </a:r>
          </a:p>
          <a:p>
            <a:pPr marL="731520" lvl="1"/>
            <a:r>
              <a:rPr lang="en-US" sz="2400" dirty="0" smtClean="0"/>
              <a:t>Ion exchange membranes</a:t>
            </a:r>
            <a:br>
              <a:rPr lang="en-US" sz="2400" dirty="0" smtClean="0"/>
            </a:br>
            <a:r>
              <a:rPr lang="en-US" sz="2400" dirty="0" smtClean="0"/>
              <a:t>(low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permeation)</a:t>
            </a:r>
          </a:p>
          <a:p>
            <a:pPr marL="731520" lvl="1"/>
            <a:r>
              <a:rPr lang="en-US" sz="2400" dirty="0" smtClean="0"/>
              <a:t>OER catalysts</a:t>
            </a:r>
          </a:p>
          <a:p>
            <a:pPr marL="731520" lvl="1"/>
            <a:r>
              <a:rPr lang="en-US" sz="2400" dirty="0" smtClean="0"/>
              <a:t>Non-PGM catalyst supports</a:t>
            </a:r>
          </a:p>
          <a:p>
            <a:r>
              <a:rPr lang="en-US" sz="2800" dirty="0" smtClean="0"/>
              <a:t>Manufacturing</a:t>
            </a:r>
          </a:p>
          <a:p>
            <a:pPr marL="731520" lvl="1"/>
            <a:r>
              <a:rPr lang="en-US" sz="2400" dirty="0"/>
              <a:t>Large scale catalyst synthesis</a:t>
            </a:r>
          </a:p>
          <a:p>
            <a:pPr marL="731520" lvl="1"/>
            <a:r>
              <a:rPr lang="en-US" sz="2400" dirty="0"/>
              <a:t>Electrode fabrication methods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5110162" y="1183521"/>
            <a:ext cx="4948237" cy="506413"/>
          </a:xfrm>
        </p:spPr>
        <p:txBody>
          <a:bodyPr/>
          <a:lstStyle/>
          <a:p>
            <a:r>
              <a:rPr lang="en-US" sz="2200" dirty="0" smtClean="0"/>
              <a:t>What electrolysis can do for PEC</a:t>
            </a:r>
            <a:endParaRPr lang="en-US" sz="2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5110163" y="1909008"/>
            <a:ext cx="4445000" cy="5034717"/>
          </a:xfrm>
        </p:spPr>
        <p:txBody>
          <a:bodyPr/>
          <a:lstStyle/>
          <a:p>
            <a:r>
              <a:rPr lang="en-US" sz="2800" dirty="0" smtClean="0"/>
              <a:t>Balance of plant for water-gas management</a:t>
            </a:r>
          </a:p>
          <a:p>
            <a:r>
              <a:rPr lang="en-US" sz="2800" dirty="0" smtClean="0"/>
              <a:t>Controls and safety circuit development</a:t>
            </a:r>
          </a:p>
          <a:p>
            <a:r>
              <a:rPr lang="en-US" sz="2800" dirty="0" smtClean="0"/>
              <a:t>Validation of large scale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production</a:t>
            </a:r>
          </a:p>
          <a:p>
            <a:r>
              <a:rPr lang="en-US" sz="2800" dirty="0" smtClean="0"/>
              <a:t>Integration experience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456A85-D5D9-47E5-9515-868B480B7448}" type="slidenum">
              <a:rPr lang="en-US" smtClean="0"/>
              <a:pPr/>
              <a:t>18</a:t>
            </a:fld>
            <a:endParaRPr lang="en-US" dirty="0" smtClean="0"/>
          </a:p>
        </p:txBody>
      </p:sp>
      <p:cxnSp>
        <p:nvCxnSpPr>
          <p:cNvPr id="14" name="Straight Connector 13"/>
          <p:cNvCxnSpPr>
            <a:stCxn id="9" idx="3"/>
          </p:cNvCxnSpPr>
          <p:nvPr/>
        </p:nvCxnSpPr>
        <p:spPr bwMode="auto">
          <a:xfrm>
            <a:off x="4946650" y="1436728"/>
            <a:ext cx="0" cy="55069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58195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8" y="84216"/>
            <a:ext cx="9051925" cy="1295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8" y="1054936"/>
            <a:ext cx="9206246" cy="5010150"/>
          </a:xfrm>
        </p:spPr>
        <p:txBody>
          <a:bodyPr/>
          <a:lstStyle/>
          <a:p>
            <a:r>
              <a:rPr lang="en-US" dirty="0" smtClean="0"/>
              <a:t>Need to be realistic about the timeframes for technology development</a:t>
            </a:r>
          </a:p>
          <a:p>
            <a:r>
              <a:rPr lang="en-US" dirty="0" smtClean="0"/>
              <a:t>Government funding challenges to be addressed</a:t>
            </a:r>
          </a:p>
          <a:p>
            <a:r>
              <a:rPr lang="en-US" dirty="0" smtClean="0"/>
              <a:t>Address near term needs as well as new science and discovery</a:t>
            </a:r>
          </a:p>
          <a:p>
            <a:r>
              <a:rPr lang="en-US" dirty="0" smtClean="0"/>
              <a:t>Find synergies between both and drive progress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84B0C91-F277-4D48-92F7-0EF23933028A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1" b="13521"/>
          <a:stretch/>
        </p:blipFill>
        <p:spPr>
          <a:xfrm>
            <a:off x="1513084" y="4309116"/>
            <a:ext cx="6286271" cy="23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0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1379788"/>
            <a:ext cx="9051925" cy="5010150"/>
          </a:xfrm>
        </p:spPr>
        <p:txBody>
          <a:bodyPr/>
          <a:lstStyle/>
          <a:p>
            <a:r>
              <a:rPr lang="en-US" dirty="0" smtClean="0"/>
              <a:t>Need ~10 TW of carbon free energy by 2050</a:t>
            </a:r>
          </a:p>
          <a:p>
            <a:pPr lvl="1"/>
            <a:r>
              <a:rPr lang="en-US" dirty="0" smtClean="0"/>
              <a:t>Most renewables are intermittent</a:t>
            </a:r>
          </a:p>
          <a:p>
            <a:pPr lvl="1"/>
            <a:r>
              <a:rPr lang="en-US" dirty="0" smtClean="0"/>
              <a:t>Energy storage at this scale is required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address the terawatt problem, we have to install megawatts and gigawatts first</a:t>
            </a:r>
          </a:p>
          <a:p>
            <a:pPr lvl="1"/>
            <a:r>
              <a:rPr lang="en-US" dirty="0" smtClean="0"/>
              <a:t>Leverage technologies at this scale now even if they “can’t” get to terawatts in the long term</a:t>
            </a:r>
          </a:p>
          <a:p>
            <a:pPr lvl="1"/>
            <a:r>
              <a:rPr lang="en-US" dirty="0" smtClean="0"/>
              <a:t>Innovation often happens in well understood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456A85-D5D9-47E5-9515-868B480B7448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18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0128" y="12032"/>
            <a:ext cx="9615340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Why we shouldn’t (just) wait for new/better/more ideal technology </a:t>
            </a:r>
            <a:endParaRPr lang="en-US" sz="40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1019175"/>
            <a:r>
              <a:rPr lang="en-US" dirty="0"/>
              <a:t>Page </a:t>
            </a:r>
            <a:fld id="{4BF6CFF3-8639-4831-9731-5740D4431E04}" type="slidenum">
              <a:rPr lang="en-US"/>
              <a:pPr defTabSz="1019175"/>
              <a:t>3</a:t>
            </a:fld>
            <a:endParaRPr lang="en-US" dirty="0"/>
          </a:p>
          <a:p>
            <a:pPr defTabSz="1019175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66824"/>
            <a:ext cx="7010969" cy="259723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38" y="1415766"/>
            <a:ext cx="9581230" cy="5153474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Storage needed now</a:t>
            </a:r>
          </a:p>
          <a:p>
            <a:pPr marL="320040" indent="-320040"/>
            <a:r>
              <a:rPr lang="en-US" sz="3000" dirty="0" smtClean="0"/>
              <a:t>Growing global </a:t>
            </a:r>
            <a:br>
              <a:rPr lang="en-US" sz="3000" dirty="0" smtClean="0"/>
            </a:br>
            <a:r>
              <a:rPr lang="en-US" sz="3000" dirty="0" smtClean="0"/>
              <a:t>energy needs </a:t>
            </a:r>
          </a:p>
          <a:p>
            <a:pPr marL="320040" indent="-320040"/>
            <a:r>
              <a:rPr lang="en-US" sz="3000" dirty="0" smtClean="0"/>
              <a:t>Increasing </a:t>
            </a:r>
            <a:br>
              <a:rPr lang="en-US" sz="3000" dirty="0" smtClean="0"/>
            </a:br>
            <a:r>
              <a:rPr lang="en-US" sz="3000" dirty="0" smtClean="0"/>
              <a:t>renewables</a:t>
            </a:r>
            <a:endParaRPr lang="en-US" sz="3000" dirty="0"/>
          </a:p>
          <a:p>
            <a:pPr marL="320040" indent="-320040"/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New Technologies:</a:t>
            </a:r>
          </a:p>
          <a:p>
            <a:pPr marL="320040" indent="-320040"/>
            <a:r>
              <a:rPr lang="en-US" sz="3000" dirty="0" smtClean="0"/>
              <a:t>Lab validation to market penetration is &gt;20 years </a:t>
            </a:r>
          </a:p>
          <a:p>
            <a:pPr marL="320040" indent="-320040"/>
            <a:r>
              <a:rPr lang="en-US" sz="3000" dirty="0" smtClean="0"/>
              <a:t>All technologies have challenges, we just haven’t found them all yet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489491" y="1652531"/>
            <a:ext cx="4216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% Renewable electricity in mix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by geographic region, 2010 to 2050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2" y="28074"/>
            <a:ext cx="9184250" cy="1295400"/>
          </a:xfrm>
        </p:spPr>
        <p:txBody>
          <a:bodyPr/>
          <a:lstStyle/>
          <a:p>
            <a:r>
              <a:rPr lang="en-US" sz="4000" dirty="0" smtClean="0"/>
              <a:t>Technology Development Timeline: Getting to 2050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6143588"/>
            <a:ext cx="9051925" cy="62217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Stolten, October 2014: “The </a:t>
            </a:r>
            <a:r>
              <a:rPr lang="en-US" sz="1800" dirty="0"/>
              <a:t>Potential Role of Hydrogen Technology </a:t>
            </a:r>
            <a:r>
              <a:rPr lang="en-US" sz="1800" dirty="0" smtClean="0"/>
              <a:t>for Future </a:t>
            </a:r>
            <a:r>
              <a:rPr lang="en-US" sz="1800" dirty="0"/>
              <a:t>Mobility. How Can this Improve </a:t>
            </a:r>
            <a:r>
              <a:rPr lang="en-US" sz="1800" dirty="0" smtClean="0"/>
              <a:t>Our Life?”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456A85-D5D9-47E5-9515-868B480B7448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1" y="1571588"/>
            <a:ext cx="9653458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4977" y="1595652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</a:t>
            </a:r>
            <a:r>
              <a:rPr lang="en-US" baseline="-25000" dirty="0" smtClean="0"/>
              <a:t>2</a:t>
            </a:r>
            <a:r>
              <a:rPr lang="en-US" dirty="0" smtClean="0"/>
              <a:t> emissions)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02471" y="4944979"/>
            <a:ext cx="6559276" cy="80003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3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1" y="26435"/>
            <a:ext cx="9051925" cy="1037777"/>
          </a:xfrm>
        </p:spPr>
        <p:txBody>
          <a:bodyPr/>
          <a:lstStyle/>
          <a:p>
            <a:r>
              <a:rPr lang="en-US" dirty="0" smtClean="0"/>
              <a:t>How can we make an earlier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0" y="1106880"/>
            <a:ext cx="5387206" cy="3228743"/>
          </a:xfrm>
        </p:spPr>
        <p:txBody>
          <a:bodyPr/>
          <a:lstStyle/>
          <a:p>
            <a:r>
              <a:rPr lang="en-US" sz="2800" dirty="0"/>
              <a:t>Implement higher TRL tech </a:t>
            </a:r>
            <a:endParaRPr lang="en-US" sz="2800" dirty="0" smtClean="0"/>
          </a:p>
          <a:p>
            <a:pPr lvl="1"/>
            <a:r>
              <a:rPr lang="en-US" sz="2400" dirty="0" smtClean="0"/>
              <a:t>New technology </a:t>
            </a:r>
            <a:r>
              <a:rPr lang="en-US" sz="2400" dirty="0"/>
              <a:t>is 10-12 </a:t>
            </a:r>
            <a:br>
              <a:rPr lang="en-US" sz="2400" dirty="0"/>
            </a:br>
            <a:r>
              <a:rPr lang="en-US" sz="2400" dirty="0"/>
              <a:t>years from any impact</a:t>
            </a:r>
          </a:p>
          <a:p>
            <a:r>
              <a:rPr lang="en-US" sz="2800" dirty="0" smtClean="0"/>
              <a:t>Problem is here today: wind</a:t>
            </a:r>
          </a:p>
          <a:p>
            <a:pPr lvl="1"/>
            <a:r>
              <a:rPr lang="en-US" sz="2400" dirty="0" smtClean="0"/>
              <a:t>160 </a:t>
            </a:r>
            <a:r>
              <a:rPr lang="en-US" sz="2400" dirty="0"/>
              <a:t>GW </a:t>
            </a:r>
            <a:r>
              <a:rPr lang="en-US" sz="2400" dirty="0" smtClean="0"/>
              <a:t>in </a:t>
            </a:r>
            <a:r>
              <a:rPr lang="en-US" sz="2400" dirty="0"/>
              <a:t>Germany </a:t>
            </a:r>
            <a:r>
              <a:rPr lang="en-US" sz="2400" dirty="0" smtClean="0"/>
              <a:t>and </a:t>
            </a:r>
            <a:br>
              <a:rPr lang="en-US" sz="2400" dirty="0" smtClean="0"/>
            </a:br>
            <a:r>
              <a:rPr lang="en-US" sz="2400" dirty="0" smtClean="0"/>
              <a:t>China alone, stranding </a:t>
            </a:r>
            <a:r>
              <a:rPr lang="en-US" sz="2400" dirty="0"/>
              <a:t>20-40</a:t>
            </a:r>
            <a:r>
              <a:rPr lang="en-US" sz="2400" dirty="0" smtClean="0"/>
              <a:t>%</a:t>
            </a:r>
          </a:p>
          <a:p>
            <a:pPr lvl="1"/>
            <a:r>
              <a:rPr lang="en-US" sz="2400" dirty="0" smtClean="0"/>
              <a:t>270 GW expected by 2020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456A85-D5D9-47E5-9515-868B480B7448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7" name="Picture 2" descr="http://www.gwec.net/wp-content/uploads/2012/06/Global-Cumulative-Installed-Wind-Capacity-1997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" y="4491563"/>
            <a:ext cx="6818002" cy="240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23" y="1064212"/>
            <a:ext cx="4340154" cy="3745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5835" y="4971134"/>
            <a:ext cx="2958997" cy="1631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Even installing MW systems today takes time to get to GW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Shift at least 10 years for new technology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0096" y="5142985"/>
            <a:ext cx="37834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Global installed wind ~400 GW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0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0" y="0"/>
            <a:ext cx="9618267" cy="1295400"/>
          </a:xfrm>
        </p:spPr>
        <p:txBody>
          <a:bodyPr/>
          <a:lstStyle/>
          <a:p>
            <a:r>
              <a:rPr lang="en-US" dirty="0" smtClean="0"/>
              <a:t>How Real is the 20 year Product Cycle?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456A85-D5D9-47E5-9515-868B480B7448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516" y="1996080"/>
            <a:ext cx="4977231" cy="3478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2952" y="1779504"/>
            <a:ext cx="295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Tesla Production 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0658" y="2663718"/>
            <a:ext cx="2646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Toyota produces &gt;10,000,000 vehicles/year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80" y="1128240"/>
            <a:ext cx="9281785" cy="5550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Tesla: an “agile and innovative” example</a:t>
            </a:r>
          </a:p>
          <a:p>
            <a:pPr marL="365760" indent="-365760"/>
            <a:r>
              <a:rPr lang="en-US" dirty="0" smtClean="0"/>
              <a:t>Founded in 2003</a:t>
            </a:r>
          </a:p>
          <a:p>
            <a:pPr marL="640080" lvl="1"/>
            <a:r>
              <a:rPr lang="en-US" dirty="0" smtClean="0"/>
              <a:t>Existing</a:t>
            </a:r>
            <a:r>
              <a:rPr lang="en-US" dirty="0"/>
              <a:t>, well established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battery chemistry</a:t>
            </a:r>
          </a:p>
          <a:p>
            <a:pPr marL="640080" lvl="1"/>
            <a:r>
              <a:rPr lang="en-US" dirty="0" smtClean="0"/>
              <a:t>Cars are not a totally </a:t>
            </a:r>
            <a:br>
              <a:rPr lang="en-US" dirty="0" smtClean="0"/>
            </a:br>
            <a:r>
              <a:rPr lang="en-US" dirty="0" smtClean="0"/>
              <a:t>new invention</a:t>
            </a:r>
          </a:p>
          <a:p>
            <a:pPr marL="640080" lvl="1"/>
            <a:r>
              <a:rPr lang="en-US" dirty="0" smtClean="0"/>
              <a:t>Minimal sales till 2013</a:t>
            </a:r>
          </a:p>
          <a:p>
            <a:pPr marL="335280" indent="-457200"/>
            <a:r>
              <a:rPr lang="en-US" dirty="0" smtClean="0"/>
              <a:t>Even good ideas struggle</a:t>
            </a:r>
          </a:p>
          <a:p>
            <a:pPr marL="640080" lvl="1"/>
            <a:r>
              <a:rPr lang="en-US" dirty="0" smtClean="0"/>
              <a:t>Almost went bankrupt in 2008</a:t>
            </a:r>
          </a:p>
          <a:p>
            <a:pPr marL="365760" indent="-365760"/>
            <a:r>
              <a:rPr lang="en-US" dirty="0" err="1" smtClean="0"/>
              <a:t>Gigafactory</a:t>
            </a:r>
            <a:r>
              <a:rPr lang="en-US" dirty="0" smtClean="0"/>
              <a:t> </a:t>
            </a:r>
            <a:r>
              <a:rPr lang="en-US" dirty="0"/>
              <a:t>expected to be running in 2017</a:t>
            </a:r>
          </a:p>
          <a:p>
            <a:pPr lvl="1"/>
            <a:r>
              <a:rPr lang="en-US" dirty="0" smtClean="0"/>
              <a:t>18650 Li-ion battery has been sold since 1991</a:t>
            </a:r>
          </a:p>
        </p:txBody>
      </p:sp>
    </p:spTree>
    <p:extLst>
      <p:ext uri="{BB962C8B-B14F-4D97-AF65-F5344CB8AC3E}">
        <p14:creationId xmlns:p14="http://schemas.microsoft.com/office/powerpoint/2010/main" val="402786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development take so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1439371"/>
            <a:ext cx="7327232" cy="5113637"/>
          </a:xfrm>
        </p:spPr>
        <p:txBody>
          <a:bodyPr/>
          <a:lstStyle/>
          <a:p>
            <a:r>
              <a:rPr lang="en-US" dirty="0" smtClean="0"/>
              <a:t>Not just about materials/performance</a:t>
            </a:r>
          </a:p>
          <a:p>
            <a:r>
              <a:rPr lang="en-US" dirty="0" smtClean="0"/>
              <a:t>Manufacturing is its own science</a:t>
            </a:r>
          </a:p>
          <a:p>
            <a:pPr lvl="1"/>
            <a:r>
              <a:rPr lang="en-US" dirty="0" smtClean="0"/>
              <a:t>Cost </a:t>
            </a:r>
            <a:r>
              <a:rPr lang="en-US" dirty="0" smtClean="0"/>
              <a:t>and uniformity at </a:t>
            </a:r>
            <a:r>
              <a:rPr lang="en-US" dirty="0"/>
              <a:t>scale </a:t>
            </a:r>
            <a:endParaRPr lang="en-US" dirty="0" smtClean="0"/>
          </a:p>
          <a:p>
            <a:r>
              <a:rPr lang="en-US" dirty="0" smtClean="0"/>
              <a:t>Durability testing takes time</a:t>
            </a:r>
            <a:endParaRPr lang="en-US" dirty="0" smtClean="0"/>
          </a:p>
          <a:p>
            <a:r>
              <a:rPr lang="en-US" dirty="0" smtClean="0"/>
              <a:t>Interactions can derail a system</a:t>
            </a:r>
          </a:p>
          <a:p>
            <a:pPr lvl="1"/>
            <a:r>
              <a:rPr lang="en-US" dirty="0" smtClean="0"/>
              <a:t>Impact of tolerance extremes</a:t>
            </a:r>
          </a:p>
          <a:p>
            <a:r>
              <a:rPr lang="en-US" dirty="0"/>
              <a:t>D</a:t>
            </a:r>
            <a:r>
              <a:rPr lang="en-US" dirty="0" smtClean="0"/>
              <a:t>esign for safety and code compliance adds complexity</a:t>
            </a:r>
            <a:endParaRPr lang="en-US" dirty="0" smtClean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6433798" y="2574370"/>
            <a:ext cx="3083694" cy="2843641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121093"/>
            <a:r>
              <a:rPr lang="en-US" sz="2200" dirty="0">
                <a:latin typeface="Arial" pitchFamily="34" charset="0"/>
              </a:rPr>
              <a:t>Electrode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2314" y="2008953"/>
            <a:ext cx="13866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Efficiency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1671" y="5552541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Durability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1" y="5595890"/>
            <a:ext cx="1925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B050"/>
                </a:solidFill>
              </a:rPr>
              <a:t>Processability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971800" y="7066430"/>
            <a:ext cx="4686300" cy="591670"/>
          </a:xfrm>
        </p:spPr>
        <p:txBody>
          <a:bodyPr/>
          <a:lstStyle/>
          <a:p>
            <a:r>
              <a:rPr lang="en-US" dirty="0" smtClean="0"/>
              <a:t>Page </a:t>
            </a:r>
            <a:fld id="{717DC60A-EE3E-4CBF-A347-146CA4D2E09E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84289" y="6209554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Catalyst system example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2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9860436" cy="1295400"/>
          </a:xfrm>
        </p:spPr>
        <p:txBody>
          <a:bodyPr/>
          <a:lstStyle/>
          <a:p>
            <a:r>
              <a:rPr lang="en-US" dirty="0" smtClean="0"/>
              <a:t>The Risks of Shortcutting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456A85-D5D9-47E5-9515-868B480B7448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1026" name="Picture 2" descr="http://2.bp.blogspot.com/-D0m23-2_AOc/UR5FYC3cxQI/AAAAAAAACuY/ufRjcBIUJAk/s400/787+batter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8" y="3499920"/>
            <a:ext cx="4265597" cy="29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896" y="6454243"/>
            <a:ext cx="447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Boeing 787 Dreamliner battery packs </a:t>
            </a:r>
            <a:endParaRPr lang="en-US" dirty="0"/>
          </a:p>
        </p:txBody>
      </p:sp>
      <p:pic>
        <p:nvPicPr>
          <p:cNvPr id="1028" name="Picture 4" descr="http://photos1.blogger.com/blogger/3709/485/1600/Dell%20Laptop%20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3" y="1159547"/>
            <a:ext cx="39052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40" y="2851628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Laptop at Japan conference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596" y="2061609"/>
            <a:ext cx="4656840" cy="3454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67452" y="5583916"/>
            <a:ext cx="3401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Navy stress test for submarine energy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9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56" y="0"/>
            <a:ext cx="9457922" cy="1108286"/>
          </a:xfrm>
        </p:spPr>
        <p:txBody>
          <a:bodyPr/>
          <a:lstStyle/>
          <a:p>
            <a:r>
              <a:rPr lang="en-US" dirty="0" smtClean="0"/>
              <a:t>Case Study: Importance </a:t>
            </a:r>
            <a:r>
              <a:rPr lang="en-US" dirty="0" smtClean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Renewable </a:t>
            </a:r>
            <a:r>
              <a:rPr lang="en-US" dirty="0" smtClean="0"/>
              <a:t>Hydrogen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" y="2383479"/>
            <a:ext cx="6702365" cy="45096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5979" y="1244212"/>
            <a:ext cx="6148548" cy="1224141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demand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&gt;600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Largely driven by NH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2963623" cy="343640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635577" y="4635834"/>
            <a:ext cx="3200401" cy="12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230"/>
              </a:buClr>
              <a:buChar char="•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230"/>
              </a:buClr>
              <a:buChar char="–"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230"/>
              </a:buClr>
              <a:buChar char="•"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230"/>
              </a:buClr>
              <a:buChar char="–"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230"/>
              </a:buClr>
              <a:buChar char="»"/>
              <a:defRPr lang="en-US" sz="2000" dirty="0">
                <a:solidFill>
                  <a:schemeClr val="tx1"/>
                </a:solidFill>
                <a:latin typeface="Calibri" pitchFamily="34" charset="0"/>
              </a:defRPr>
            </a:lvl5pPr>
            <a:lvl6pPr marL="2749550" indent="-254000" algn="l" defTabSz="1019175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206750" indent="-254000" algn="l" defTabSz="1019175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663950" indent="-254000" algn="l" defTabSz="1019175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121150" indent="-254000" algn="l" defTabSz="1019175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Flexibility as an energy storage medium </a:t>
            </a:r>
            <a:endParaRPr lang="en-US" sz="28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2971800" y="7162800"/>
            <a:ext cx="468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Page 9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18642744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 title"/>
</p:tagLst>
</file>

<file path=ppt/theme/theme1.xml><?xml version="1.0" encoding="utf-8"?>
<a:theme xmlns:a="http://schemas.openxmlformats.org/drawingml/2006/main" name="Proton Presentation">
  <a:themeElements>
    <a:clrScheme name="Proton Presentation 14">
      <a:dk1>
        <a:srgbClr val="0073AE"/>
      </a:dk1>
      <a:lt1>
        <a:srgbClr val="FFFFFF"/>
      </a:lt1>
      <a:dk2>
        <a:srgbClr val="0073AE"/>
      </a:dk2>
      <a:lt2>
        <a:srgbClr val="808080"/>
      </a:lt2>
      <a:accent1>
        <a:srgbClr val="82CEC1"/>
      </a:accent1>
      <a:accent2>
        <a:srgbClr val="FFC425"/>
      </a:accent2>
      <a:accent3>
        <a:srgbClr val="FFFFFF"/>
      </a:accent3>
      <a:accent4>
        <a:srgbClr val="006194"/>
      </a:accent4>
      <a:accent5>
        <a:srgbClr val="C1E3DD"/>
      </a:accent5>
      <a:accent6>
        <a:srgbClr val="E7B120"/>
      </a:accent6>
      <a:hlink>
        <a:srgbClr val="005A84"/>
      </a:hlink>
      <a:folHlink>
        <a:srgbClr val="C1D7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ton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on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on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on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on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on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on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on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on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on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on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on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on Presentation 13">
        <a:dk1>
          <a:srgbClr val="0073AE"/>
        </a:dk1>
        <a:lt1>
          <a:srgbClr val="FFFFFF"/>
        </a:lt1>
        <a:dk2>
          <a:srgbClr val="0073AE"/>
        </a:dk2>
        <a:lt2>
          <a:srgbClr val="969696"/>
        </a:lt2>
        <a:accent1>
          <a:srgbClr val="82CEC1"/>
        </a:accent1>
        <a:accent2>
          <a:srgbClr val="FFC425"/>
        </a:accent2>
        <a:accent3>
          <a:srgbClr val="FFFFFF"/>
        </a:accent3>
        <a:accent4>
          <a:srgbClr val="006194"/>
        </a:accent4>
        <a:accent5>
          <a:srgbClr val="C1E3DD"/>
        </a:accent5>
        <a:accent6>
          <a:srgbClr val="E7B120"/>
        </a:accent6>
        <a:hlink>
          <a:srgbClr val="005A84"/>
        </a:hlink>
        <a:folHlink>
          <a:srgbClr val="C1D7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on Presentation 14">
        <a:dk1>
          <a:srgbClr val="0073AE"/>
        </a:dk1>
        <a:lt1>
          <a:srgbClr val="FFFFFF"/>
        </a:lt1>
        <a:dk2>
          <a:srgbClr val="0073AE"/>
        </a:dk2>
        <a:lt2>
          <a:srgbClr val="808080"/>
        </a:lt2>
        <a:accent1>
          <a:srgbClr val="82CEC1"/>
        </a:accent1>
        <a:accent2>
          <a:srgbClr val="FFC425"/>
        </a:accent2>
        <a:accent3>
          <a:srgbClr val="FFFFFF"/>
        </a:accent3>
        <a:accent4>
          <a:srgbClr val="006194"/>
        </a:accent4>
        <a:accent5>
          <a:srgbClr val="C1E3DD"/>
        </a:accent5>
        <a:accent6>
          <a:srgbClr val="E7B120"/>
        </a:accent6>
        <a:hlink>
          <a:srgbClr val="005A84"/>
        </a:hlink>
        <a:folHlink>
          <a:srgbClr val="C1D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REL White Template">
  <a:themeElements>
    <a:clrScheme name="NRELWhite">
      <a:dk1>
        <a:srgbClr val="0079C1"/>
      </a:dk1>
      <a:lt1>
        <a:srgbClr val="FFFFFF"/>
      </a:lt1>
      <a:dk2>
        <a:srgbClr val="000000"/>
      </a:dk2>
      <a:lt2>
        <a:srgbClr val="00A4E4"/>
      </a:lt2>
      <a:accent1>
        <a:srgbClr val="F6A01A"/>
      </a:accent1>
      <a:accent2>
        <a:srgbClr val="FFC425"/>
      </a:accent2>
      <a:accent3>
        <a:srgbClr val="5E9732"/>
      </a:accent3>
      <a:accent4>
        <a:srgbClr val="8DC63F"/>
      </a:accent4>
      <a:accent5>
        <a:srgbClr val="933C06"/>
      </a:accent5>
      <a:accent6>
        <a:srgbClr val="D9531E"/>
      </a:accent6>
      <a:hlink>
        <a:srgbClr val="6A737B"/>
      </a:hlink>
      <a:folHlink>
        <a:srgbClr val="CFD4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13669</TotalTime>
  <Words>771</Words>
  <Application>Microsoft Office PowerPoint</Application>
  <PresentationFormat>Custom</PresentationFormat>
  <Paragraphs>197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Arial</vt:lpstr>
      <vt:lpstr>Arial Narrow</vt:lpstr>
      <vt:lpstr>Calibri</vt:lpstr>
      <vt:lpstr>Courier New</vt:lpstr>
      <vt:lpstr>Verdana</vt:lpstr>
      <vt:lpstr>Wingdings</vt:lpstr>
      <vt:lpstr>Proton Presentation</vt:lpstr>
      <vt:lpstr>NREL White Template</vt:lpstr>
      <vt:lpstr>Megawatts and Gigawatts  on the way to Terawatts</vt:lpstr>
      <vt:lpstr>Problem Definition</vt:lpstr>
      <vt:lpstr>Why we shouldn’t (just) wait for new/better/more ideal technology </vt:lpstr>
      <vt:lpstr>Technology Development Timeline: Getting to 2050</vt:lpstr>
      <vt:lpstr>How can we make an earlier impact?</vt:lpstr>
      <vt:lpstr>How Real is the 20 year Product Cycle?</vt:lpstr>
      <vt:lpstr>Why does development take so long?</vt:lpstr>
      <vt:lpstr>The Risks of Shortcutting Development</vt:lpstr>
      <vt:lpstr>Case Study: Importance of  Renewable Hydrogen</vt:lpstr>
      <vt:lpstr>Impact </vt:lpstr>
      <vt:lpstr>Proton’s Experience:  Timeline and Product Cost Evolution</vt:lpstr>
      <vt:lpstr>Figures of Merit for MW scale electrolysis</vt:lpstr>
      <vt:lpstr>Is there enough platinum (and iridium)?</vt:lpstr>
      <vt:lpstr>Necessity can force innovation</vt:lpstr>
      <vt:lpstr>MW Status</vt:lpstr>
      <vt:lpstr>Opportunities and Challenges</vt:lpstr>
      <vt:lpstr>The US Agency H2 Gap</vt:lpstr>
      <vt:lpstr>Need to Leverage Synergies</vt:lpstr>
      <vt:lpstr>Conclusions</vt:lpstr>
    </vt:vector>
  </TitlesOfParts>
  <Company>Energy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– Technical Presentation guidelines</dc:title>
  <dc:creator>B. Carter</dc:creator>
  <cp:lastModifiedBy>Ayers, Kathy</cp:lastModifiedBy>
  <cp:revision>106</cp:revision>
  <dcterms:created xsi:type="dcterms:W3CDTF">2008-10-17T21:40:29Z</dcterms:created>
  <dcterms:modified xsi:type="dcterms:W3CDTF">2016-02-01T15:05:08Z</dcterms:modified>
</cp:coreProperties>
</file>