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68" r:id="rId3"/>
  </p:sldMasterIdLst>
  <p:notesMasterIdLst>
    <p:notesMasterId r:id="rId31"/>
  </p:notesMasterIdLst>
  <p:handoutMasterIdLst>
    <p:handoutMasterId r:id="rId32"/>
  </p:handoutMasterIdLst>
  <p:sldIdLst>
    <p:sldId id="394" r:id="rId4"/>
    <p:sldId id="337" r:id="rId5"/>
    <p:sldId id="432" r:id="rId6"/>
    <p:sldId id="469" r:id="rId7"/>
    <p:sldId id="408" r:id="rId8"/>
    <p:sldId id="434" r:id="rId9"/>
    <p:sldId id="371" r:id="rId10"/>
    <p:sldId id="415" r:id="rId11"/>
    <p:sldId id="448" r:id="rId12"/>
    <p:sldId id="443" r:id="rId13"/>
    <p:sldId id="449" r:id="rId14"/>
    <p:sldId id="465" r:id="rId15"/>
    <p:sldId id="373" r:id="rId16"/>
    <p:sldId id="397" r:id="rId17"/>
    <p:sldId id="417" r:id="rId18"/>
    <p:sldId id="421" r:id="rId19"/>
    <p:sldId id="422" r:id="rId20"/>
    <p:sldId id="418" r:id="rId21"/>
    <p:sldId id="460" r:id="rId22"/>
    <p:sldId id="466" r:id="rId23"/>
    <p:sldId id="467" r:id="rId24"/>
    <p:sldId id="453" r:id="rId25"/>
    <p:sldId id="454" r:id="rId26"/>
    <p:sldId id="365" r:id="rId27"/>
    <p:sldId id="444" r:id="rId28"/>
    <p:sldId id="455" r:id="rId29"/>
    <p:sldId id="4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6C2E9A"/>
    <a:srgbClr val="156B13"/>
    <a:srgbClr val="002244"/>
    <a:srgbClr val="FFDE6C"/>
    <a:srgbClr val="018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1514" autoAdjust="0"/>
  </p:normalViewPr>
  <p:slideViewPr>
    <p:cSldViewPr>
      <p:cViewPr varScale="1">
        <p:scale>
          <a:sx n="85" d="100"/>
          <a:sy n="85" d="100"/>
        </p:scale>
        <p:origin x="14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F22B3-C9A0-4D63-9958-26FE63DEDF3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B9852-BFEC-4C35-AAA7-B016628D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08B7A-3F08-47E6-90CE-9F9B381A9F0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C170B-80A7-473D-A44C-214D0D03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2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170B-80A7-473D-A44C-214D0D0355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3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7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baseline="0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31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baseline="0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61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1pPr>
            <a:lvl2pPr marL="742950" indent="-285750"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2pPr>
            <a:lvl3pPr marL="1143000" indent="-228600"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3pPr>
            <a:lvl4pPr marL="1600200" indent="-228600"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4pPr>
            <a:lvl5pPr marL="2057400" indent="-228600"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eaLnBrk="1" hangingPunct="1"/>
            <a:fld id="{1879CD3B-C639-4024-AD2F-A35FF7300741}" type="slidenum">
              <a:rPr lang="en-US" altLang="en-US" b="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91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33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39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24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73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baseline="0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34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14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91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20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170B-80A7-473D-A44C-214D0D0355C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27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85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en-US" b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1pPr>
            <a:lvl2pPr marL="742950" indent="-285750"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2pPr>
            <a:lvl3pPr marL="1143000" indent="-228600"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3pPr>
            <a:lvl4pPr marL="1600200" indent="-228600"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4pPr>
            <a:lvl5pPr marL="2057400" indent="-228600" defTabSz="931863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eaLnBrk="1" hangingPunct="1"/>
            <a:fld id="{808F482D-2407-4E49-ABC1-AD65D3891758}" type="slidenum">
              <a:rPr lang="en-US" altLang="en-US" b="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6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19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7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5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5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7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i="0" u="none" baseline="0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9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9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3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6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i="0" u="none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F2ECB-745C-4B27-93CE-BF601F91586D}" type="slidenum">
              <a:rPr lang="en-US" altLang="en-US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F2FC813-4C71-4741-BC42-99165A25D520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966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1B0B41D-526F-4995-AEDC-6F94780D567D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ABA7AC2-D16A-470F-B535-914A7C38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E52E9B7-476E-4D0A-8CC5-C658B2D7C194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A59F069-E67B-4BF4-83A3-240734D53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1980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C9049A-B9DE-43FF-A42D-05B06392CEE1}" type="datetimeFigureOut">
              <a:rPr lang="en-US" smtClean="0"/>
              <a:pPr>
                <a:defRPr/>
              </a:pPr>
              <a:t>2/8/2016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01980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01980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CCA4F3-1D93-4773-A2FA-25245B8266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5626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8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03D9384-F4C6-4900-B667-B8C4FA51EFFE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56130B5-C027-40ED-AA6D-9BF3898F3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7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2364450-DC3B-4D10-9F2A-5020DD80DAF5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A1495CB-64E2-4169-A264-CCB2E1DBD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D4717A3-1834-4BDB-BF63-3962671139C2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8E2E00D-A707-480E-8323-F94D422C0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7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80E38BA-7A55-4C78-A646-D4A546823557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551BC84-3D09-4F35-84B9-A4460384F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29FABB7-9A1F-4FF7-9F3E-7A7532F6C694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793CBB2-4EAE-474D-B73D-86C0D443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9B62A40-A44D-46A6-89D6-3FDE1CF53CD5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F465741-41D0-4026-801F-3726617E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1980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C9049A-B9DE-43FF-A42D-05B06392CEE1}" type="datetimeFigureOut">
              <a:rPr lang="en-US" smtClean="0"/>
              <a:pPr>
                <a:defRPr/>
              </a:pPr>
              <a:t>2/8/2016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01980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01980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CCA4F3-1D93-4773-A2FA-25245B8266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5626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1452547-B266-4F6F-B651-0CC9462C45D6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59DDA69-79E1-4F4F-AE1A-DF9105FE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9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1B0B41D-526F-4995-AEDC-6F94780D567D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ABA7AC2-D16A-470F-B535-914A7C38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5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E52E9B7-476E-4D0A-8CC5-C658B2D7C194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A59F069-E67B-4BF4-83A3-240734D53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9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1980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C9049A-B9DE-43FF-A42D-05B06392CEE1}" type="datetimeFigureOut">
              <a:rPr lang="en-US" smtClean="0"/>
              <a:pPr>
                <a:defRPr/>
              </a:pPr>
              <a:t>2/8/2016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01980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01980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CCA4F3-1D93-4773-A2FA-25245B8266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5626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0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03D9384-F4C6-4900-B667-B8C4FA51EFFE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56130B5-C027-40ED-AA6D-9BF3898F3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1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2364450-DC3B-4D10-9F2A-5020DD80DAF5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A1495CB-64E2-4169-A264-CCB2E1DBD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3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D4717A3-1834-4BDB-BF63-3962671139C2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8E2E00D-A707-480E-8323-F94D422C0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8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80E38BA-7A55-4C78-A646-D4A546823557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551BC84-3D09-4F35-84B9-A4460384F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29FABB7-9A1F-4FF7-9F3E-7A7532F6C694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793CBB2-4EAE-474D-B73D-86C0D443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03D9384-F4C6-4900-B667-B8C4FA51EFFE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56130B5-C027-40ED-AA6D-9BF3898F3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9B62A40-A44D-46A6-89D6-3FDE1CF53CD5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F465741-41D0-4026-801F-3726617E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1452547-B266-4F6F-B651-0CC9462C45D6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59DDA69-79E1-4F4F-AE1A-DF9105FE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2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1B0B41D-526F-4995-AEDC-6F94780D567D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ABA7AC2-D16A-470F-B535-914A7C38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4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E52E9B7-476E-4D0A-8CC5-C658B2D7C194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A59F069-E67B-4BF4-83A3-240734D53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8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2364450-DC3B-4D10-9F2A-5020DD80DAF5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A1495CB-64E2-4169-A264-CCB2E1DBD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D4717A3-1834-4BDB-BF63-3962671139C2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8E2E00D-A707-480E-8323-F94D422C0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80E38BA-7A55-4C78-A646-D4A546823557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551BC84-3D09-4F35-84B9-A4460384FD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2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29FABB7-9A1F-4FF7-9F3E-7A7532F6C694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793CBB2-4EAE-474D-B73D-86C0D443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9B62A40-A44D-46A6-89D6-3FDE1CF53CD5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F465741-41D0-4026-801F-3726617E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1452547-B266-4F6F-B651-0CC9462C45D6}" type="datetimeFigureOut">
              <a:rPr lang="en-US" sz="1200"/>
              <a:pPr>
                <a:defRPr/>
              </a:pPr>
              <a:t>2/8/2016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0504D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 Black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59DDA69-79E1-4F4F-AE1A-DF9105FE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DE6C"/>
          </a:solidFill>
          <a:ln>
            <a:noFill/>
          </a:ln>
          <a:extLst/>
        </p:spPr>
        <p:txBody>
          <a:bodyPr/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C0504D"/>
              </a:solidFill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914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4101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36576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The Ardo Group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B90AC36-FFC0-48AD-83EB-9673BA106B01}" type="slidenum">
              <a:rPr lang="en-US" sz="1200" b="0" smtClean="0">
                <a:solidFill>
                  <a:srgbClr val="002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0022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C:\E\Faculty\Print Material\UCI Logos\Header\Horizontal\univ_cal_irv_07_seal_lt_289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6510528"/>
            <a:ext cx="3048000" cy="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420624" y="795528"/>
            <a:ext cx="92075" cy="3200400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25000">
                <a:srgbClr val="FBEAC7"/>
              </a:gs>
              <a:gs pos="50000">
                <a:srgbClr val="FDDDC3"/>
              </a:gs>
              <a:gs pos="75000">
                <a:srgbClr val="FFC000"/>
              </a:gs>
              <a:gs pos="100000">
                <a:srgbClr val="E46C0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65176" y="722376"/>
            <a:ext cx="92075" cy="4114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rgbClr val="DDEBCF"/>
              </a:gs>
              <a:gs pos="50000">
                <a:srgbClr val="BCCF9D"/>
              </a:gs>
              <a:gs pos="75000">
                <a:srgbClr val="9CB86E"/>
              </a:gs>
              <a:gs pos="100000">
                <a:srgbClr val="156B13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9728" y="649224"/>
            <a:ext cx="92075" cy="4800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7000">
                <a:srgbClr val="8DE8FD"/>
              </a:gs>
              <a:gs pos="33000">
                <a:srgbClr val="1DCCD5"/>
              </a:gs>
              <a:gs pos="50000">
                <a:srgbClr val="0087E6"/>
              </a:gs>
              <a:gs pos="67000">
                <a:srgbClr val="0063D0"/>
              </a:gs>
              <a:gs pos="83000">
                <a:srgbClr val="8F45C7"/>
              </a:gs>
              <a:gs pos="100000">
                <a:srgbClr val="6C2E9A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DE6C"/>
          </a:solidFill>
          <a:ln>
            <a:noFill/>
          </a:ln>
          <a:extLst/>
        </p:spPr>
        <p:txBody>
          <a:bodyPr/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C0504D"/>
              </a:solidFill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B90AC36-FFC0-48AD-83EB-9673BA106B01}" type="slidenum">
              <a:rPr lang="en-US" sz="1200" b="0" smtClean="0">
                <a:solidFill>
                  <a:srgbClr val="002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0022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E\Faculty\Print Material\UCI Logos\Header\Horizontal\univ_cal_irv_07_seal_lt_289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6510528"/>
            <a:ext cx="3048000" cy="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8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DE6C"/>
          </a:solidFill>
          <a:ln>
            <a:noFill/>
          </a:ln>
          <a:extLst/>
        </p:spPr>
        <p:txBody>
          <a:bodyPr/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C0504D"/>
              </a:solidFill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4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E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C0504D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6510338"/>
            <a:ext cx="9144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Monday, February 1, 2016                                                        Tera</a:t>
            </a:r>
            <a:r>
              <a:rPr lang="en-US" sz="1500" kern="0" baseline="3000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3</a:t>
            </a:r>
            <a:r>
              <a:rPr lang="en-US" sz="1500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 Workshop, UCSB, Santa Barbara, CA</a:t>
            </a:r>
            <a:endParaRPr lang="en-US" sz="1500" i="1" kern="0" dirty="0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8600" y="1295400"/>
            <a:ext cx="8839200" cy="23622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 smtClean="0">
                <a:cs typeface="Calibri" panose="020F0502020204030204" pitchFamily="34" charset="0"/>
              </a:rPr>
              <a:t>Solar Energy Promises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kern="0" dirty="0" smtClean="0"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 smtClean="0">
                <a:cs typeface="Calibri" panose="020F0502020204030204" pitchFamily="34" charset="0"/>
              </a:rPr>
              <a:t>a) Are likely to come true	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 smtClean="0">
                <a:cs typeface="Calibri" panose="020F0502020204030204" pitchFamily="34" charset="0"/>
              </a:rPr>
              <a:t>b) Are empty		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 smtClean="0">
                <a:cs typeface="Calibri" panose="020F0502020204030204" pitchFamily="34" charset="0"/>
              </a:rPr>
              <a:t>c) Are complex		</a:t>
            </a:r>
            <a:endParaRPr lang="en-US" sz="2800" i="1" kern="0" dirty="0"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19200" y="4114800"/>
            <a:ext cx="6629400" cy="18288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cs typeface="Calibri" panose="020F0502020204030204" pitchFamily="34" charset="0"/>
              </a:rPr>
              <a:t>Shane </a:t>
            </a:r>
            <a:r>
              <a:rPr kumimoji="0" lang="en-US" sz="26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Ardo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kern="0" noProof="0" dirty="0" smtClean="0"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kern="0" noProof="0" dirty="0" smtClean="0">
                <a:cs typeface="Calibri" panose="020F0502020204030204" pitchFamily="34" charset="0"/>
              </a:rPr>
              <a:t>Department </a:t>
            </a:r>
            <a:r>
              <a:rPr lang="en-US" sz="2000" i="1" kern="0" dirty="0" smtClean="0">
                <a:cs typeface="Calibri" panose="020F0502020204030204" pitchFamily="34" charset="0"/>
              </a:rPr>
              <a:t>of Chemistry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kern="0" dirty="0">
                <a:cs typeface="Calibri" panose="020F0502020204030204" pitchFamily="34" charset="0"/>
              </a:rPr>
              <a:t>Department of </a:t>
            </a:r>
            <a:r>
              <a:rPr lang="en-US" sz="2000" i="1" kern="0" dirty="0" smtClean="0">
                <a:cs typeface="Calibri" panose="020F0502020204030204" pitchFamily="34" charset="0"/>
              </a:rPr>
              <a:t>Chemical Engineering &amp; Materials Science</a:t>
            </a:r>
            <a:endParaRPr lang="en-US" sz="2000" i="1" kern="0" dirty="0"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kern="0" noProof="0" dirty="0" smtClean="0">
                <a:cs typeface="Calibri" panose="020F0502020204030204" pitchFamily="34" charset="0"/>
              </a:rPr>
              <a:t>University of California, Irvine, USA</a:t>
            </a:r>
            <a:endParaRPr kumimoji="0" lang="en-US" sz="20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5" name="Picture 4" descr="http://www.brandsoftheworld.com/sites/default/files/styles/logo-thumbnail/public/0024/8863/brand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" y="84931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90144" y="1355943"/>
            <a:ext cx="622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dirty="0">
                <a:cs typeface="Calibri" panose="020F0502020204030204" pitchFamily="34" charset="0"/>
              </a:rPr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69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1752600"/>
            <a:ext cx="7610647" cy="3632507"/>
            <a:chOff x="1066800" y="1752600"/>
            <a:chExt cx="7610647" cy="3632507"/>
          </a:xfrm>
        </p:grpSpPr>
        <p:pic>
          <p:nvPicPr>
            <p:cNvPr id="190466" name="Picture 2" descr="graph of cumulative global solar capacity by country, as explained in the article tex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4"/>
            <a:stretch/>
          </p:blipFill>
          <p:spPr bwMode="auto">
            <a:xfrm>
              <a:off x="1066800" y="1828800"/>
              <a:ext cx="7610647" cy="355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81200" y="1752600"/>
              <a:ext cx="449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Global PV energy supply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00400" y="990600"/>
            <a:ext cx="3165547" cy="39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Problem solved, right?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62000" y="5641508"/>
            <a:ext cx="830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U.S. Energy Information Administration, 2016</a:t>
            </a:r>
            <a:r>
              <a:rPr lang="en-US" altLang="en-US" sz="1200" dirty="0">
                <a:solidFill>
                  <a:srgbClr val="C00000"/>
                </a:solidFill>
                <a:latin typeface="Arial" pitchFamily="34" charset="0"/>
              </a:rPr>
              <a:t>, http://www.eia.gov/todayinenergy/detail.cfm?id=22912</a:t>
            </a:r>
            <a:endParaRPr lang="en-US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4520" y="210825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&lt; 0.4 TW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5108108"/>
            <a:ext cx="533400" cy="2877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U.S. renewable energy supply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62000" y="5486400"/>
            <a:ext cx="830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U.S. Energy Information Administration, 2016</a:t>
            </a:r>
            <a:r>
              <a:rPr lang="en-US" altLang="en-US" sz="1200" dirty="0">
                <a:solidFill>
                  <a:srgbClr val="C00000"/>
                </a:solidFill>
                <a:latin typeface="Arial" pitchFamily="34" charset="0"/>
              </a:rPr>
              <a:t>, https://www.eia.gov/forecasts/steo/report/renew_co2.cfm</a:t>
            </a:r>
            <a:endParaRPr lang="en-US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399" y="685800"/>
            <a:ext cx="8023095" cy="4724400"/>
            <a:chOff x="914399" y="914400"/>
            <a:chExt cx="8023095" cy="4724400"/>
          </a:xfrm>
        </p:grpSpPr>
        <p:grpSp>
          <p:nvGrpSpPr>
            <p:cNvPr id="5" name="Group 4"/>
            <p:cNvGrpSpPr/>
            <p:nvPr/>
          </p:nvGrpSpPr>
          <p:grpSpPr>
            <a:xfrm>
              <a:off x="914399" y="914400"/>
              <a:ext cx="8023095" cy="4724400"/>
              <a:chOff x="914399" y="990600"/>
              <a:chExt cx="8023095" cy="4724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4399" y="990600"/>
                <a:ext cx="8023095" cy="47244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90600" y="1092510"/>
                <a:ext cx="419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572000" y="2057400"/>
              <a:ext cx="353946" cy="28889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23933" y="1748364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4</a:t>
              </a:r>
              <a:r>
                <a:rPr lang="en-US" b="1" dirty="0" smtClean="0">
                  <a:solidFill>
                    <a:srgbClr val="C00000"/>
                  </a:solidFill>
                </a:rPr>
                <a:t>% solar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202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U.S. renewable energy supply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62000" y="5486400"/>
            <a:ext cx="830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U.S. Energy Information Administration, 2016</a:t>
            </a:r>
            <a:r>
              <a:rPr lang="en-US" altLang="en-US" sz="1200" dirty="0">
                <a:solidFill>
                  <a:srgbClr val="C00000"/>
                </a:solidFill>
                <a:latin typeface="Arial" pitchFamily="34" charset="0"/>
              </a:rPr>
              <a:t>, https://www.eia.gov/forecasts/steo/report/renew_co2.cfm</a:t>
            </a:r>
            <a:endParaRPr lang="en-US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399" y="685800"/>
            <a:ext cx="8023095" cy="4724400"/>
            <a:chOff x="914399" y="914400"/>
            <a:chExt cx="8023095" cy="4724400"/>
          </a:xfrm>
        </p:grpSpPr>
        <p:grpSp>
          <p:nvGrpSpPr>
            <p:cNvPr id="5" name="Group 4"/>
            <p:cNvGrpSpPr/>
            <p:nvPr/>
          </p:nvGrpSpPr>
          <p:grpSpPr>
            <a:xfrm>
              <a:off x="914399" y="914400"/>
              <a:ext cx="8023095" cy="4724400"/>
              <a:chOff x="914399" y="990600"/>
              <a:chExt cx="8023095" cy="4724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4399" y="990600"/>
                <a:ext cx="8023095" cy="47244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90600" y="1092510"/>
                <a:ext cx="419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572000" y="2057400"/>
              <a:ext cx="353946" cy="28889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23933" y="1748364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4</a:t>
              </a:r>
              <a:r>
                <a:rPr lang="en-US" b="1" dirty="0" smtClean="0">
                  <a:solidFill>
                    <a:srgbClr val="C00000"/>
                  </a:solidFill>
                </a:rPr>
                <a:t>% solar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33400" y="5944496"/>
            <a:ext cx="8458200" cy="3724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en-US" sz="17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Infrastructure to support small-scale Si PVs exists from microelectronics industry,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but not TW</a:t>
            </a:r>
            <a:r>
              <a:rPr lang="en-US" sz="17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963195" y="3303191"/>
            <a:ext cx="3571555" cy="4493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200" b="0" dirty="0" smtClean="0">
                <a:solidFill>
                  <a:srgbClr val="C00000"/>
                </a:solidFill>
                <a:latin typeface="Calibri"/>
              </a:rPr>
              <a:t>Economically  </a:t>
            </a:r>
            <a:r>
              <a:rPr lang="en-US" sz="2200" dirty="0" smtClean="0">
                <a:solidFill>
                  <a:srgbClr val="C00000"/>
                </a:solidFill>
                <a:latin typeface="Calibri"/>
              </a:rPr>
              <a:t>un</a:t>
            </a:r>
            <a:r>
              <a:rPr lang="en-US" sz="2200" b="0" dirty="0" smtClean="0">
                <a:solidFill>
                  <a:srgbClr val="C00000"/>
                </a:solidFill>
                <a:latin typeface="Calibri"/>
              </a:rPr>
              <a:t>sustainable</a:t>
            </a:r>
            <a:endParaRPr lang="en-US" sz="2200" b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824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52800" y="838200"/>
            <a:ext cx="5257800" cy="4437183"/>
            <a:chOff x="3352800" y="838200"/>
            <a:chExt cx="5257800" cy="4437183"/>
          </a:xfrm>
        </p:grpSpPr>
        <p:grpSp>
          <p:nvGrpSpPr>
            <p:cNvPr id="212996" name="Group 1"/>
            <p:cNvGrpSpPr>
              <a:grpSpLocks/>
            </p:cNvGrpSpPr>
            <p:nvPr/>
          </p:nvGrpSpPr>
          <p:grpSpPr bwMode="auto">
            <a:xfrm>
              <a:off x="3352800" y="838200"/>
              <a:ext cx="5257800" cy="4213543"/>
              <a:chOff x="2133600" y="1196393"/>
              <a:chExt cx="5257800" cy="4213806"/>
            </a:xfrm>
          </p:grpSpPr>
          <p:pic>
            <p:nvPicPr>
              <p:cNvPr id="213001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1196393"/>
                <a:ext cx="5257800" cy="4213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267061" y="5183496"/>
                <a:ext cx="288541" cy="1692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100" b="1" dirty="0">
                    <a:solidFill>
                      <a:schemeClr val="tx1"/>
                    </a:solidFill>
                    <a:latin typeface="+mn-lt"/>
                  </a:rPr>
                  <a:t>2020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462050" y="4967606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$0.06/kWh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25719" y="97728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$8.00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45220" y="28956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$3.40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7000" y="340656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$2.20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09494" y="38978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$1.00</a:t>
              </a:r>
              <a:endParaRPr lang="en-US" dirty="0"/>
            </a:p>
          </p:txBody>
        </p:sp>
      </p:grpSp>
      <p:sp>
        <p:nvSpPr>
          <p:cNvPr id="212997" name="Text Box 19"/>
          <p:cNvSpPr txBox="1">
            <a:spLocks noChangeArrowheads="1"/>
          </p:cNvSpPr>
          <p:nvPr/>
        </p:nvSpPr>
        <p:spPr bwMode="auto">
          <a:xfrm>
            <a:off x="685800" y="5257800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altLang="en-US" b="0" dirty="0">
                <a:solidFill>
                  <a:srgbClr val="000000"/>
                </a:solidFill>
                <a:latin typeface="Arial" pitchFamily="34" charset="0"/>
              </a:rPr>
              <a:t>DOE, EERE and ARPA-E, </a:t>
            </a:r>
            <a:r>
              <a:rPr lang="en-US" altLang="en-US" b="0" i="1" dirty="0">
                <a:solidFill>
                  <a:srgbClr val="000000"/>
                </a:solidFill>
                <a:latin typeface="Arial" pitchFamily="34" charset="0"/>
              </a:rPr>
              <a:t>White Paper to Explore A Grand Challenge for Electricity from </a:t>
            </a:r>
            <a:r>
              <a:rPr lang="en-US" altLang="en-US" b="0" i="1" dirty="0" smtClean="0">
                <a:solidFill>
                  <a:srgbClr val="000000"/>
                </a:solidFill>
                <a:latin typeface="Arial" pitchFamily="34" charset="0"/>
              </a:rPr>
              <a:t>Solar</a:t>
            </a:r>
            <a:r>
              <a:rPr lang="en-US" altLang="en-US" b="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2010</a:t>
            </a:r>
          </a:p>
          <a:p>
            <a:pPr algn="r"/>
            <a:r>
              <a:rPr lang="en-US" altLang="en-US" b="0" dirty="0">
                <a:solidFill>
                  <a:srgbClr val="000000"/>
                </a:solidFill>
                <a:latin typeface="Arial" pitchFamily="34" charset="0"/>
              </a:rPr>
              <a:t>http://</a:t>
            </a:r>
            <a:r>
              <a:rPr lang="en-US" altLang="en-US" b="0" dirty="0" smtClean="0">
                <a:solidFill>
                  <a:srgbClr val="000000"/>
                </a:solidFill>
                <a:latin typeface="Arial" pitchFamily="34" charset="0"/>
              </a:rPr>
              <a:t>www5.eere.energy.gov/office_eere/program_budget_formulation.php</a:t>
            </a:r>
            <a:endParaRPr lang="en-US" alt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12999" name="Picture 3" descr="File:JohnF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07" y="796925"/>
            <a:ext cx="1278193" cy="1565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0" name="Picture 5" descr="File:Steven Chu official DOE portra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44" y="796925"/>
            <a:ext cx="1355756" cy="1628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Moon Shot</a:t>
            </a:r>
            <a:endParaRPr lang="en-US" sz="3600" kern="0" dirty="0">
              <a:solidFill>
                <a:srgbClr val="F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336" y="2473325"/>
            <a:ext cx="2467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“[Kennedy’s] </a:t>
            </a:r>
            <a:r>
              <a:rPr lang="en-US" dirty="0"/>
              <a:t>advisers said, with adequate funding, this could be done, that there were no major technological obstacles</a:t>
            </a:r>
            <a:r>
              <a:rPr lang="en-US" dirty="0" smtClean="0"/>
              <a:t>.”</a:t>
            </a:r>
          </a:p>
          <a:p>
            <a:pPr algn="just"/>
            <a:endParaRPr lang="en-US" dirty="0"/>
          </a:p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Price tag: ~$25 billion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5958734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Mike Wall, SPACE.com, JFK's Moon Shot: Q &amp; A With Space Policy Expert John </a:t>
            </a:r>
            <a:r>
              <a:rPr lang="en-US" altLang="en-US" sz="1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Logsdon, </a:t>
            </a:r>
            <a:r>
              <a:rPr lang="en-US" altLang="en-US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http://</a:t>
            </a:r>
            <a:r>
              <a:rPr lang="en-US" altLang="en-US" sz="1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www.space.com/11762-nasa-kennedy-moon-speech-logsdon-interview.html</a:t>
            </a:r>
            <a:endParaRPr lang="en-US" altLang="en-US" sz="1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28194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Price tag: ~$2 billion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SunShot</a:t>
            </a: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Initiative</a:t>
            </a:r>
            <a:endParaRPr lang="en-US" sz="3600" kern="0" dirty="0">
              <a:solidFill>
                <a:srgbClr val="F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406560"/>
            <a:ext cx="1143000" cy="16119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  <p:bldP spid="15" grpId="0"/>
      <p:bldP spid="2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SunShot</a:t>
            </a:r>
            <a:r>
              <a:rPr lang="en-US" sz="3600" kern="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Initiative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62000" y="6047601"/>
            <a:ext cx="830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U.S. DOE-EERE </a:t>
            </a:r>
            <a:r>
              <a:rPr lang="en-US" altLang="en-US" sz="1200" dirty="0" err="1" smtClean="0">
                <a:solidFill>
                  <a:srgbClr val="C00000"/>
                </a:solidFill>
                <a:latin typeface="Arial" pitchFamily="34" charset="0"/>
              </a:rPr>
              <a:t>SunShot</a:t>
            </a:r>
            <a:r>
              <a:rPr lang="en-US" altLang="en-US" sz="1200" dirty="0">
                <a:solidFill>
                  <a:srgbClr val="C00000"/>
                </a:solidFill>
                <a:latin typeface="Arial" pitchFamily="34" charset="0"/>
              </a:rPr>
              <a:t>, 2016, http://energy.gov/eere/sunshot/about-sunshot-initiative</a:t>
            </a:r>
            <a:endParaRPr lang="en-US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2" descr="http://energy.gov/sites/prod/files/styles/large/public/Utility-scale-solar-pv-pathway-to-sunshot.png?itok=-HcFslQ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940277" cy="50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Annual </a:t>
            </a: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global PV 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6096000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Fraunhofer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ISE: Photovoltaics Report, updated: 17 November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827623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1038" y="1219200"/>
            <a:ext cx="8087588" cy="4343400"/>
            <a:chOff x="741038" y="1371600"/>
            <a:chExt cx="8087588" cy="4343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038" y="1371600"/>
              <a:ext cx="8087588" cy="4343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715000" y="1524000"/>
              <a:ext cx="3048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Global price learning curve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6096000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Fraunhofer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ISE: Photovoltaics Report, updated: 17 November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8382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Did we have a major </a:t>
            </a:r>
            <a:r>
              <a:rPr lang="en-US" sz="2800" b="1" dirty="0" err="1" smtClean="0">
                <a:solidFill>
                  <a:srgbClr val="C00000"/>
                </a:solidFill>
              </a:rPr>
              <a:t>SunShot</a:t>
            </a:r>
            <a:r>
              <a:rPr lang="en-US" sz="2800" b="1" dirty="0" smtClean="0">
                <a:solidFill>
                  <a:srgbClr val="C00000"/>
                </a:solidFill>
              </a:rPr>
              <a:t> breakthrough in ~2010?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Or did an ARPA-E discovery become commercial?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77687" y="1524000"/>
            <a:ext cx="8290113" cy="4419600"/>
            <a:chOff x="704491" y="1181100"/>
            <a:chExt cx="8290113" cy="4419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491" y="1181100"/>
              <a:ext cx="8290113" cy="441960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5458350" y="2057400"/>
              <a:ext cx="409050" cy="457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51147" y="1704898"/>
              <a:ext cx="2622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0.2% of China’s electricity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Annual </a:t>
            </a: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global </a:t>
            </a:r>
            <a:r>
              <a:rPr lang="en-US" sz="3600" kern="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PV </a:t>
            </a: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6096000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Fraunhofer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ISE: Photovoltaics Report, updated: 17 November 2015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949454" y="1000310"/>
            <a:ext cx="4821192" cy="41857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000" b="0" dirty="0" smtClean="0">
                <a:solidFill>
                  <a:prstClr val="black"/>
                </a:solidFill>
                <a:latin typeface="Calibri"/>
              </a:rPr>
              <a:t>Nope</a:t>
            </a:r>
            <a:r>
              <a:rPr lang="en-US" sz="2000" b="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000" b="0" dirty="0" smtClean="0">
                <a:solidFill>
                  <a:prstClr val="black"/>
                </a:solidFill>
                <a:latin typeface="Calibri"/>
              </a:rPr>
              <a:t> a huge Si PV </a:t>
            </a:r>
            <a:r>
              <a:rPr lang="en-US" sz="2000" b="0" dirty="0">
                <a:solidFill>
                  <a:prstClr val="black"/>
                </a:solidFill>
                <a:latin typeface="Calibri"/>
              </a:rPr>
              <a:t>supply </a:t>
            </a:r>
            <a:r>
              <a:rPr lang="en-US" sz="2000" b="0" dirty="0" smtClean="0">
                <a:solidFill>
                  <a:prstClr val="black"/>
                </a:solidFill>
                <a:latin typeface="Calibri"/>
              </a:rPr>
              <a:t>and PV dumping</a:t>
            </a:r>
            <a:endParaRPr lang="en-US" sz="20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2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Global thin-film </a:t>
            </a:r>
            <a:r>
              <a:rPr lang="en-US" sz="3600" kern="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PV market</a:t>
            </a:r>
            <a:endParaRPr lang="en-US" sz="3600" kern="0" dirty="0" smtClean="0">
              <a:solidFill>
                <a:srgbClr val="F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6096000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Fraunhofer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ISE: Photovoltaics Report, updated: 17 November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35" y="838200"/>
            <a:ext cx="8214874" cy="4419600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43852" y="5372624"/>
            <a:ext cx="5399748" cy="41857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000" b="0" dirty="0" smtClean="0">
                <a:solidFill>
                  <a:prstClr val="black"/>
                </a:solidFill>
                <a:latin typeface="Calibri"/>
              </a:rPr>
              <a:t>… and that market volatility hurt our innovation!</a:t>
            </a:r>
            <a:endParaRPr lang="en-US" sz="20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3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Capex spikes are unsustainable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914400"/>
            <a:ext cx="5715000" cy="41508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6096000"/>
            <a:ext cx="662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Powell, Fu, Horowitz, </a:t>
            </a:r>
            <a:r>
              <a:rPr lang="en-US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Basore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Woodhouse &amp; </a:t>
            </a:r>
            <a:r>
              <a:rPr lang="en-US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Buonassisi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Environ Sci.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3395</a:t>
            </a:r>
            <a:endParaRPr 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43852" y="5372624"/>
            <a:ext cx="5399748" cy="41857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000" b="0" dirty="0" smtClean="0">
                <a:solidFill>
                  <a:prstClr val="black"/>
                </a:solidFill>
                <a:latin typeface="Calibri"/>
              </a:rPr>
              <a:t>… and that market volatility hurt our innovation!</a:t>
            </a:r>
            <a:endParaRPr lang="en-US" sz="20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3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Quantifying the competition</a:t>
            </a:r>
            <a:endParaRPr lang="en-US" sz="3600" kern="0" dirty="0">
              <a:solidFill>
                <a:srgbClr val="F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81200"/>
            <a:ext cx="40997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/>
              <a:t>TeraWatts</a:t>
            </a:r>
            <a:r>
              <a:rPr lang="en-US" sz="2000" b="1" u="sng" dirty="0" smtClean="0"/>
              <a:t> of Electricity</a:t>
            </a:r>
            <a:endParaRPr lang="en-US" sz="2000" b="1" u="sng" dirty="0"/>
          </a:p>
          <a:p>
            <a:r>
              <a:rPr lang="en-US" sz="2000" dirty="0" smtClean="0"/>
              <a:t>Fossil fuel power plants: </a:t>
            </a:r>
            <a:r>
              <a:rPr lang="en-US" sz="2000" b="1" dirty="0" smtClean="0"/>
              <a:t>$0.06/kWh</a:t>
            </a:r>
            <a:endParaRPr lang="en-US" sz="2000" b="1" dirty="0"/>
          </a:p>
          <a:p>
            <a:endParaRPr lang="en-US" sz="2000" b="1" u="sng" dirty="0" smtClean="0"/>
          </a:p>
          <a:p>
            <a:r>
              <a:rPr lang="en-US" sz="2000" b="1" u="sng" dirty="0" err="1" smtClean="0"/>
              <a:t>TeraGrams</a:t>
            </a:r>
            <a:r>
              <a:rPr lang="en-US" sz="2000" b="1" u="sng" dirty="0" smtClean="0"/>
              <a:t> of H</a:t>
            </a:r>
            <a:r>
              <a:rPr lang="en-US" sz="2000" b="1" u="sng" baseline="-25000" dirty="0" smtClean="0"/>
              <a:t>2</a:t>
            </a:r>
            <a:r>
              <a:rPr lang="en-US" sz="2000" b="1" u="sng" dirty="0" smtClean="0"/>
              <a:t> Transportation Fuel</a:t>
            </a:r>
            <a:endParaRPr lang="en-US" sz="2000" b="1" u="sng" dirty="0"/>
          </a:p>
          <a:p>
            <a:r>
              <a:rPr lang="en-US" sz="2000" dirty="0" smtClean="0"/>
              <a:t>Steam methane reforming: </a:t>
            </a:r>
            <a:r>
              <a:rPr lang="en-US" sz="2000" b="1" dirty="0" smtClean="0"/>
              <a:t>$4/kg</a:t>
            </a:r>
            <a:endParaRPr lang="en-US" sz="2000" b="1" dirty="0"/>
          </a:p>
          <a:p>
            <a:endParaRPr lang="en-US" sz="2000" b="1" u="sng" dirty="0" smtClean="0"/>
          </a:p>
          <a:p>
            <a:r>
              <a:rPr lang="en-US" sz="2000" b="1" u="sng" dirty="0" err="1" smtClean="0"/>
              <a:t>TeraLiters</a:t>
            </a:r>
            <a:r>
              <a:rPr lang="en-US" sz="2000" b="1" u="sng" dirty="0" smtClean="0"/>
              <a:t> of Potable Water</a:t>
            </a:r>
          </a:p>
          <a:p>
            <a:r>
              <a:rPr lang="en-US" sz="2000" dirty="0" smtClean="0"/>
              <a:t>Reverse osmosis: </a:t>
            </a:r>
            <a:r>
              <a:rPr lang="en-US" sz="2000" b="1" dirty="0" smtClean="0"/>
              <a:t>$1/m</a:t>
            </a:r>
            <a:r>
              <a:rPr lang="en-US" sz="2000" b="1" baseline="30000" dirty="0" smtClean="0"/>
              <a:t>3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1992536"/>
            <a:ext cx="42973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Solar photovoltaics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Concentrated solar thermal</a:t>
            </a:r>
            <a:endParaRPr lang="en-US" sz="2000" b="1" dirty="0">
              <a:solidFill>
                <a:srgbClr val="00B050"/>
              </a:solidFill>
            </a:endParaRPr>
          </a:p>
          <a:p>
            <a:endParaRPr lang="en-US" sz="2000" b="1" u="sng" dirty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Solar photoelectrochemical H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Concentrated solar thermochemical H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sz="2000" b="1" baseline="-25000" dirty="0">
              <a:solidFill>
                <a:srgbClr val="00B050"/>
              </a:solidFill>
            </a:endParaRPr>
          </a:p>
          <a:p>
            <a:endParaRPr lang="en-US" sz="2000" b="1" u="sng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Solar photoelectrodialysis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Concentrated solar thermal distillation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367833" y="1021377"/>
            <a:ext cx="4794967" cy="54168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>What does solar have to beat?</a:t>
            </a:r>
            <a:endParaRPr lang="en-US" sz="2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2000" y="5830669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 smtClean="0">
                <a:latin typeface="Arial" pitchFamily="34" charset="0"/>
              </a:rPr>
              <a:t>U.S. Energy Information Administration, 2016, http://www.eia.gov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U.S. Department of Energy, Office of Energy Efficiency &amp; Renewable Energy</a:t>
            </a:r>
            <a:r>
              <a:rPr lang="en-US" altLang="en-US" sz="1200" dirty="0">
                <a:latin typeface="Arial" pitchFamily="34" charset="0"/>
              </a:rPr>
              <a:t>, </a:t>
            </a:r>
            <a:r>
              <a:rPr lang="en-US" altLang="en-US" sz="1200" dirty="0" smtClean="0">
                <a:latin typeface="Arial" pitchFamily="34" charset="0"/>
              </a:rPr>
              <a:t>2016, http</a:t>
            </a:r>
            <a:r>
              <a:rPr lang="en-US" altLang="en-US" sz="1200" dirty="0">
                <a:latin typeface="Arial" pitchFamily="34" charset="0"/>
              </a:rPr>
              <a:t>://</a:t>
            </a:r>
            <a:r>
              <a:rPr lang="en-US" altLang="en-US" sz="1200" dirty="0" smtClean="0">
                <a:latin typeface="Arial" pitchFamily="34" charset="0"/>
              </a:rPr>
              <a:t>energy.gov/eere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 err="1">
                <a:latin typeface="Arial" pitchFamily="34" charset="0"/>
              </a:rPr>
              <a:t>Elimelech</a:t>
            </a:r>
            <a:r>
              <a:rPr lang="en-US" altLang="en-US" sz="1200" dirty="0">
                <a:latin typeface="Arial" pitchFamily="34" charset="0"/>
              </a:rPr>
              <a:t> &amp; Phillip, </a:t>
            </a:r>
            <a:r>
              <a:rPr lang="en-US" altLang="en-US" sz="1200" i="1" dirty="0">
                <a:latin typeface="Arial" pitchFamily="34" charset="0"/>
              </a:rPr>
              <a:t>Science, </a:t>
            </a:r>
            <a:r>
              <a:rPr lang="en-US" altLang="en-US" sz="1200" b="1" dirty="0">
                <a:latin typeface="Arial" pitchFamily="34" charset="0"/>
              </a:rPr>
              <a:t>2011</a:t>
            </a:r>
            <a:r>
              <a:rPr lang="en-US" altLang="en-US" sz="1200" dirty="0">
                <a:latin typeface="Arial" pitchFamily="34" charset="0"/>
              </a:rPr>
              <a:t>, </a:t>
            </a:r>
            <a:r>
              <a:rPr lang="en-US" altLang="en-US" sz="1200" i="1" dirty="0">
                <a:latin typeface="Arial" pitchFamily="34" charset="0"/>
              </a:rPr>
              <a:t>333</a:t>
            </a:r>
            <a:r>
              <a:rPr lang="en-US" altLang="en-US" sz="1200" dirty="0">
                <a:latin typeface="Arial" pitchFamily="34" charset="0"/>
              </a:rPr>
              <a:t>, </a:t>
            </a:r>
            <a:r>
              <a:rPr lang="en-US" altLang="en-US" sz="1200" dirty="0" smtClean="0">
                <a:latin typeface="Arial" pitchFamily="34" charset="0"/>
              </a:rPr>
              <a:t>712</a:t>
            </a:r>
            <a:endParaRPr lang="en-US" alt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Capex spikes are unsustainable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914400"/>
            <a:ext cx="5715000" cy="41508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6096000"/>
            <a:ext cx="662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Powell, Fu, Horowitz, </a:t>
            </a:r>
            <a:r>
              <a:rPr lang="en-US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Basore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Woodhouse &amp; </a:t>
            </a:r>
            <a:r>
              <a:rPr lang="en-US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Buonassisi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Environ Sci.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3395</a:t>
            </a:r>
            <a:endParaRPr 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43852" y="5372624"/>
            <a:ext cx="5399748" cy="41857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000" b="0" dirty="0" smtClean="0">
                <a:solidFill>
                  <a:prstClr val="black"/>
                </a:solidFill>
                <a:latin typeface="Calibri"/>
              </a:rPr>
              <a:t>… and that market volatility hurt our innovation!</a:t>
            </a:r>
            <a:endParaRPr lang="en-US" sz="20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963195" y="2209800"/>
            <a:ext cx="3571555" cy="4493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200" b="0" dirty="0" smtClean="0">
                <a:solidFill>
                  <a:srgbClr val="C00000"/>
                </a:solidFill>
                <a:latin typeface="Calibri"/>
              </a:rPr>
              <a:t>Economically  </a:t>
            </a:r>
            <a:r>
              <a:rPr lang="en-US" sz="2200" dirty="0" smtClean="0">
                <a:solidFill>
                  <a:srgbClr val="C00000"/>
                </a:solidFill>
                <a:latin typeface="Calibri"/>
              </a:rPr>
              <a:t>un</a:t>
            </a:r>
            <a:r>
              <a:rPr lang="en-US" sz="2200" b="0" dirty="0" smtClean="0">
                <a:solidFill>
                  <a:srgbClr val="C00000"/>
                </a:solidFill>
                <a:latin typeface="Calibri"/>
              </a:rPr>
              <a:t>sustainable</a:t>
            </a:r>
            <a:endParaRPr lang="en-US" sz="2200" b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45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Metric for economic sustainability</a:t>
            </a:r>
            <a:endParaRPr lang="en-US" sz="3200" kern="0" dirty="0">
              <a:solidFill>
                <a:srgbClr val="F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62000" y="4828401"/>
            <a:ext cx="830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McFarland, </a:t>
            </a:r>
            <a:r>
              <a:rPr lang="en-US" altLang="en-US" sz="1200" i="1" dirty="0" smtClean="0">
                <a:solidFill>
                  <a:srgbClr val="C00000"/>
                </a:solidFill>
                <a:latin typeface="Arial" pitchFamily="34" charset="0"/>
              </a:rPr>
              <a:t>Energy  Environ. Sci</a:t>
            </a:r>
            <a:r>
              <a:rPr lang="en-US" altLang="en-US" sz="1200" i="1" dirty="0">
                <a:solidFill>
                  <a:srgbClr val="C00000"/>
                </a:solidFill>
                <a:latin typeface="Arial" pitchFamily="34" charset="0"/>
              </a:rPr>
              <a:t>.</a:t>
            </a: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altLang="en-US" sz="1200" b="1" dirty="0" smtClean="0">
                <a:solidFill>
                  <a:srgbClr val="C00000"/>
                </a:solidFill>
                <a:latin typeface="Arial" pitchFamily="34" charset="0"/>
              </a:rPr>
              <a:t>2014</a:t>
            </a: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altLang="en-US" sz="1200" i="1" dirty="0" smtClean="0">
                <a:solidFill>
                  <a:srgbClr val="C00000"/>
                </a:solidFill>
                <a:latin typeface="Arial" pitchFamily="34" charset="0"/>
              </a:rPr>
              <a:t>7</a:t>
            </a: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, 846</a:t>
            </a:r>
            <a:endParaRPr lang="en-US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838200" y="935880"/>
            <a:ext cx="8153400" cy="3584718"/>
            <a:chOff x="685800" y="1386025"/>
            <a:chExt cx="6553200" cy="2881175"/>
          </a:xfrm>
        </p:grpSpPr>
        <p:pic>
          <p:nvPicPr>
            <p:cNvPr id="778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78" r="77324"/>
            <a:stretch/>
          </p:blipFill>
          <p:spPr bwMode="auto">
            <a:xfrm>
              <a:off x="685800" y="1676400"/>
              <a:ext cx="19050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93" t="10078"/>
            <a:stretch/>
          </p:blipFill>
          <p:spPr bwMode="auto">
            <a:xfrm>
              <a:off x="2286000" y="1676400"/>
              <a:ext cx="3839919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96" b="89922"/>
            <a:stretch/>
          </p:blipFill>
          <p:spPr bwMode="auto">
            <a:xfrm>
              <a:off x="711044" y="1386025"/>
              <a:ext cx="6527956" cy="29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71600" y="5447709"/>
            <a:ext cx="6934200" cy="54168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no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800" dirty="0" smtClean="0">
                <a:solidFill>
                  <a:srgbClr val="7030A0"/>
                </a:solidFill>
                <a:latin typeface="Calibri"/>
              </a:rPr>
              <a:t>“Move the decimal point over by one place.”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8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E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C0504D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6510338"/>
            <a:ext cx="9144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Monday, February 1, 2016                                                        Tera</a:t>
            </a:r>
            <a:r>
              <a:rPr lang="en-US" sz="1500" kern="0" baseline="3000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3</a:t>
            </a:r>
            <a:r>
              <a:rPr lang="en-US" sz="1500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 Workshop, UCSB, Santa Barbara, CA</a:t>
            </a:r>
            <a:endParaRPr lang="en-US" sz="1500" i="1" kern="0" dirty="0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8600" y="1295400"/>
            <a:ext cx="8839200" cy="23622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Solar Energy Promises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kern="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a) Are likely to come true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b) Are empty	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c) Are complex		</a:t>
            </a:r>
            <a:endParaRPr lang="en-US" sz="2800" i="1" kern="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19200" y="4114800"/>
            <a:ext cx="6629400" cy="18288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Shane Ardo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kern="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Department of Chemistry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prstClr val="black"/>
                </a:solidFill>
                <a:cs typeface="Calibri" panose="020F0502020204030204" pitchFamily="34" charset="0"/>
              </a:rPr>
              <a:t>Department of </a:t>
            </a:r>
            <a:r>
              <a:rPr lang="en-US" sz="20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Chemical Engineering &amp; Materials Science</a:t>
            </a:r>
            <a:endParaRPr lang="en-US" sz="2000" i="1" kern="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University of California, Irvine, USA</a:t>
            </a:r>
          </a:p>
        </p:txBody>
      </p:sp>
      <p:pic>
        <p:nvPicPr>
          <p:cNvPr id="5" name="Picture 4" descr="http://www.brandsoftheworld.com/sites/default/files/styles/logo-thumbnail/public/0024/8863/brand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" y="84931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90144" y="1355943"/>
            <a:ext cx="622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dirty="0">
                <a:solidFill>
                  <a:prstClr val="black"/>
                </a:solidFill>
                <a:cs typeface="Calibri" panose="020F0502020204030204" pitchFamily="34" charset="0"/>
              </a:rPr>
              <a:t>…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a) Are likely to come true SOON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809" y="905470"/>
            <a:ext cx="8155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Population </a:t>
            </a:r>
            <a:r>
              <a:rPr lang="en-US" dirty="0"/>
              <a:t>will grow from 7 to </a:t>
            </a:r>
            <a:r>
              <a:rPr lang="en-US" dirty="0" smtClean="0"/>
              <a:t>9–11 </a:t>
            </a:r>
            <a:r>
              <a:rPr lang="en-US" dirty="0"/>
              <a:t>billion by 2050 with most growth in non-OCED countries where two-thirds of new energy will be </a:t>
            </a:r>
            <a:r>
              <a:rPr lang="en-US" dirty="0" smtClean="0"/>
              <a:t>required, </a:t>
            </a:r>
            <a:r>
              <a:rPr lang="en-US" b="1" dirty="0" smtClean="0"/>
              <a:t>and they don’t have a legacy infrastructure to deal with!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429000" y="24384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carbon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subsidies for solar PV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other government policies</a:t>
            </a:r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enormous </a:t>
            </a:r>
            <a:r>
              <a:rPr lang="en-US" sz="2400" b="1" dirty="0"/>
              <a:t>environmental </a:t>
            </a:r>
            <a:r>
              <a:rPr lang="en-US" sz="2400" b="1" dirty="0" smtClean="0"/>
              <a:t>catastrophes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wars, if poor domestic supply</a:t>
            </a:r>
          </a:p>
        </p:txBody>
      </p:sp>
      <p:pic>
        <p:nvPicPr>
          <p:cNvPr id="203778" name="Picture 2" descr="2015 Climate Conferenc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2218267" cy="39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177760" y="0"/>
            <a:ext cx="196624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00" kern="0" dirty="0" smtClean="0">
              <a:solidFill>
                <a:srgbClr val="F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87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19"/>
          <p:cNvSpPr txBox="1">
            <a:spLocks noChangeArrowheads="1"/>
          </p:cNvSpPr>
          <p:nvPr/>
        </p:nvSpPr>
        <p:spPr bwMode="auto">
          <a:xfrm>
            <a:off x="609600" y="4724400"/>
            <a:ext cx="845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b="0" dirty="0" err="1">
                <a:solidFill>
                  <a:srgbClr val="C00000"/>
                </a:solidFill>
                <a:latin typeface="Arial" pitchFamily="34" charset="0"/>
              </a:rPr>
              <a:t>Branz</a:t>
            </a:r>
            <a:r>
              <a:rPr lang="en-US" altLang="en-US" b="0" dirty="0">
                <a:solidFill>
                  <a:srgbClr val="C00000"/>
                </a:solidFill>
                <a:latin typeface="Arial" pitchFamily="34" charset="0"/>
              </a:rPr>
              <a:t>, ARPA-E, Solar Beyond Grid Parity for Dispatchable Electricity or Fuels Workshop, </a:t>
            </a:r>
            <a:r>
              <a:rPr lang="en-US" altLang="en-US" b="0" i="1" dirty="0">
                <a:solidFill>
                  <a:srgbClr val="C00000"/>
                </a:solidFill>
                <a:latin typeface="Arial" pitchFamily="34" charset="0"/>
              </a:rPr>
              <a:t>Beyond Grid </a:t>
            </a:r>
            <a:r>
              <a:rPr lang="en-US" altLang="en-US" b="0" i="1" dirty="0" smtClean="0">
                <a:solidFill>
                  <a:srgbClr val="C00000"/>
                </a:solidFill>
                <a:latin typeface="Arial" pitchFamily="34" charset="0"/>
              </a:rPr>
              <a:t>Parity</a:t>
            </a:r>
            <a:r>
              <a:rPr lang="en-US" altLang="en-US" b="0" dirty="0" smtClean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</a:rPr>
              <a:t>2013</a:t>
            </a:r>
            <a:endParaRPr lang="en-US" altLang="en-US" b="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715252" y="5486400"/>
            <a:ext cx="8108310" cy="41857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~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10 % solar PV electricity, solar installations in Germany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were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devalued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4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96762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Sunny days devalue PV</a:t>
            </a:r>
            <a:endParaRPr lang="en-US" sz="3600" kern="0" dirty="0">
              <a:solidFill>
                <a:srgbClr val="F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863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Infamous duck </a:t>
            </a:r>
            <a:r>
              <a:rPr lang="en-US" sz="3600" kern="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</a:t>
            </a: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urves</a:t>
            </a:r>
          </a:p>
        </p:txBody>
      </p:sp>
      <p:pic>
        <p:nvPicPr>
          <p:cNvPr id="199682" name="Picture 2" descr="http://ilsr.org/wp-content/uploads/2014/03/Screenshot-2014-03-25-14.36.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7281"/>
            <a:ext cx="7239000" cy="4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4500" y="5971401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rgbClr val="C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http://ilsr.org/wp-content/uploads/2014/03/Screenshot-2014-03-25-14.36.08.png</a:t>
            </a:r>
          </a:p>
        </p:txBody>
      </p:sp>
    </p:spTree>
    <p:extLst>
      <p:ext uri="{BB962C8B-B14F-4D97-AF65-F5344CB8AC3E}">
        <p14:creationId xmlns:p14="http://schemas.microsoft.com/office/powerpoint/2010/main" val="30368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990600"/>
            <a:ext cx="7010400" cy="4686345"/>
            <a:chOff x="2057400" y="1790655"/>
            <a:chExt cx="7010400" cy="4686345"/>
          </a:xfrm>
        </p:grpSpPr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790655"/>
              <a:ext cx="7010400" cy="468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105550" y="4075530"/>
              <a:ext cx="1524000" cy="228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Solar photoelectrochemical H</a:t>
            </a:r>
            <a:r>
              <a:rPr lang="en-US" sz="3400" kern="0" baseline="-2500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276600" y="6456363"/>
            <a:ext cx="5486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Johnson, </a:t>
            </a:r>
            <a:r>
              <a:rPr lang="en-US" sz="1100" i="1" dirty="0">
                <a:solidFill>
                  <a:srgbClr val="000000"/>
                </a:solidFill>
                <a:latin typeface="Arial"/>
                <a:ea typeface="ＭＳ Ｐゴシック"/>
              </a:rPr>
              <a:t>IEEE IEDM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 (</a:t>
            </a: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/>
              </a:rPr>
              <a:t>1981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) 81-2–6; McKee, </a:t>
            </a:r>
            <a:r>
              <a:rPr lang="en-US" sz="1100" i="1" dirty="0">
                <a:solidFill>
                  <a:srgbClr val="000000"/>
                </a:solidFill>
                <a:latin typeface="Arial"/>
                <a:ea typeface="ＭＳ Ｐゴシック"/>
              </a:rPr>
              <a:t>IEEE Trans.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 (</a:t>
            </a: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/>
              </a:rPr>
              <a:t>1982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) </a:t>
            </a:r>
            <a:r>
              <a:rPr lang="en-US" sz="1100" i="1" dirty="0">
                <a:solidFill>
                  <a:srgbClr val="000000"/>
                </a:solidFill>
                <a:latin typeface="Arial"/>
                <a:ea typeface="ＭＳ Ｐゴシック"/>
              </a:rPr>
              <a:t>CHMT-5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, 336–341;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  <a:ea typeface="ＭＳ Ｐゴシック"/>
              </a:rPr>
              <a:t>Luttmer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 &amp; Trachtenberg, </a:t>
            </a:r>
            <a:r>
              <a:rPr lang="en-US" sz="1100" i="1" dirty="0">
                <a:solidFill>
                  <a:srgbClr val="000000"/>
                </a:solidFill>
                <a:latin typeface="Arial"/>
                <a:ea typeface="ＭＳ Ｐゴシック"/>
              </a:rPr>
              <a:t>J. </a:t>
            </a:r>
            <a:r>
              <a:rPr lang="en-US" sz="1100" i="1" dirty="0" err="1">
                <a:solidFill>
                  <a:srgbClr val="000000"/>
                </a:solidFill>
                <a:latin typeface="Arial"/>
                <a:ea typeface="ＭＳ Ｐゴシック"/>
              </a:rPr>
              <a:t>Electrochem</a:t>
            </a:r>
            <a:r>
              <a:rPr lang="en-US" sz="1100" i="1" dirty="0">
                <a:solidFill>
                  <a:srgbClr val="000000"/>
                </a:solidFill>
                <a:latin typeface="Arial"/>
                <a:ea typeface="ＭＳ Ｐゴシック"/>
              </a:rPr>
              <a:t>. Soc.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 (</a:t>
            </a: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/>
              </a:rPr>
              <a:t>1985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) </a:t>
            </a:r>
            <a:r>
              <a:rPr lang="en-US" sz="1100" i="1" dirty="0">
                <a:solidFill>
                  <a:srgbClr val="000000"/>
                </a:solidFill>
                <a:latin typeface="Arial"/>
                <a:ea typeface="ＭＳ Ｐゴシック"/>
              </a:rPr>
              <a:t>132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/>
              </a:rPr>
              <a:t>, 1312–1315</a:t>
            </a:r>
          </a:p>
        </p:txBody>
      </p:sp>
      <p:sp>
        <p:nvSpPr>
          <p:cNvPr id="18" name="Text Box 1032"/>
          <p:cNvSpPr txBox="1">
            <a:spLocks noChangeArrowheads="1"/>
          </p:cNvSpPr>
          <p:nvPr/>
        </p:nvSpPr>
        <p:spPr bwMode="auto">
          <a:xfrm>
            <a:off x="648401" y="4992469"/>
            <a:ext cx="22755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 dirty="0" smtClean="0">
                <a:latin typeface="Arial" panose="020B0604020202020204" pitchFamily="34" charset="0"/>
              </a:rPr>
              <a:t>Jack </a:t>
            </a:r>
            <a:r>
              <a:rPr lang="en-US" altLang="en-US" sz="1200" b="0" dirty="0" err="1" smtClean="0">
                <a:latin typeface="Arial" panose="020B0604020202020204" pitchFamily="34" charset="0"/>
              </a:rPr>
              <a:t>Kilby</a:t>
            </a:r>
            <a:endParaRPr lang="en-US" altLang="en-US" sz="1200" b="0" dirty="0" smtClean="0">
              <a:latin typeface="Arial" panose="020B0604020202020204" pitchFamily="34" charset="0"/>
            </a:endParaRPr>
          </a:p>
          <a:p>
            <a:r>
              <a:rPr lang="en-US" altLang="en-US" sz="1200" b="0" dirty="0" smtClean="0">
                <a:latin typeface="Arial" panose="020B0604020202020204" pitchFamily="34" charset="0"/>
              </a:rPr>
              <a:t>Texas Instruments Corporation</a:t>
            </a:r>
          </a:p>
          <a:p>
            <a:r>
              <a:rPr lang="en-US" altLang="en-US" sz="1200" b="0" dirty="0" smtClean="0">
                <a:latin typeface="Arial" panose="020B0604020202020204" pitchFamily="34" charset="0"/>
              </a:rPr>
              <a:t>(</a:t>
            </a:r>
            <a:r>
              <a:rPr lang="en-US" altLang="en-US" sz="1200" b="1" dirty="0" smtClean="0">
                <a:latin typeface="Arial" panose="020B0604020202020204" pitchFamily="34" charset="0"/>
              </a:rPr>
              <a:t>1979 – 1985</a:t>
            </a:r>
            <a:r>
              <a:rPr lang="en-US" altLang="en-US" sz="1200" b="0" dirty="0" smtClean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9" name="Picture 4" descr="http://www.nobelprize.org/nobel_prizes/physics/laureates/2000/kil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0" y="3429000"/>
            <a:ext cx="1100995" cy="15427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91853" y="5829824"/>
            <a:ext cx="8122416" cy="41857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H</a:t>
            </a:r>
            <a:r>
              <a:rPr lang="en-US" sz="20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+ O</a:t>
            </a:r>
            <a:r>
              <a:rPr lang="en-US" sz="20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 H</a:t>
            </a:r>
            <a:r>
              <a:rPr lang="en-US" sz="20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O has a 40% round-trip energy-conversion efficiency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3002" name="Picture 10" descr="http://f.tqn.com/y/forestry/1/L/Z/8/1/10354515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0" y="779832"/>
            <a:ext cx="2689544" cy="19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Closing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937260"/>
            <a:ext cx="8072517" cy="39395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Economic sustainability on the TW scale requires more than leveraging an existing infrastructure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Si PV prices dropped recently due to economic </a:t>
            </a:r>
            <a:r>
              <a:rPr lang="en-US" sz="2200" u="sng" dirty="0" smtClean="0">
                <a:solidFill>
                  <a:prstClr val="black"/>
                </a:solidFill>
              </a:rPr>
              <a:t>un</a:t>
            </a:r>
            <a:r>
              <a:rPr lang="en-US" sz="2200" dirty="0" smtClean="0">
                <a:solidFill>
                  <a:prstClr val="black"/>
                </a:solidFill>
              </a:rPr>
              <a:t>sustainability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In order to move the decimal point over one place we need: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New materials discovery and new engineering designs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Academia to take more </a:t>
            </a:r>
            <a:r>
              <a:rPr lang="en-US" sz="2200" dirty="0" smtClean="0">
                <a:solidFill>
                  <a:prstClr val="black"/>
                </a:solidFill>
              </a:rPr>
              <a:t>risks ($$$), </a:t>
            </a:r>
            <a:r>
              <a:rPr lang="en-US" sz="2200" dirty="0">
                <a:solidFill>
                  <a:prstClr val="black"/>
                </a:solidFill>
              </a:rPr>
              <a:t>because industry will </a:t>
            </a:r>
            <a:r>
              <a:rPr lang="en-US" sz="2200" dirty="0" smtClean="0">
                <a:solidFill>
                  <a:prstClr val="black"/>
                </a:solidFill>
              </a:rPr>
              <a:t>likely focus on </a:t>
            </a:r>
            <a:r>
              <a:rPr lang="en-US" sz="2200" dirty="0">
                <a:solidFill>
                  <a:prstClr val="black"/>
                </a:solidFill>
              </a:rPr>
              <a:t>incremental advances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Business-as-usual, or nearly business-as-usual, R&amp;D efforts are not that helpful to economic sustainability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Change occurs from Subsidies</a:t>
            </a:r>
            <a:r>
              <a:rPr lang="en-US" sz="2200" dirty="0">
                <a:solidFill>
                  <a:prstClr val="black"/>
                </a:solidFill>
              </a:rPr>
              <a:t>, Taxes, Policies, Catastrophes, </a:t>
            </a:r>
            <a:r>
              <a:rPr lang="en-US" sz="2200" dirty="0" smtClean="0">
                <a:solidFill>
                  <a:prstClr val="black"/>
                </a:solidFill>
              </a:rPr>
              <a:t>Wars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14399" y="5181600"/>
            <a:ext cx="7920117" cy="97257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800" dirty="0" smtClean="0">
                <a:solidFill>
                  <a:srgbClr val="00B050"/>
                </a:solidFill>
                <a:latin typeface="Calibri"/>
              </a:rPr>
              <a:t>There is no silver bullet energy technology</a:t>
            </a:r>
          </a:p>
          <a:p>
            <a:pPr marL="111125" lvl="1" indent="3175"/>
            <a:r>
              <a:rPr lang="en-US" sz="2800" dirty="0" smtClean="0">
                <a:solidFill>
                  <a:srgbClr val="00B050"/>
                </a:solidFill>
                <a:latin typeface="Calibri"/>
              </a:rPr>
              <a:t>		      … this sounds like a challenge to me</a:t>
            </a:r>
            <a:endParaRPr lang="en-US" sz="28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7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Quantifying the competition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8291" y="1992536"/>
            <a:ext cx="2702471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00" b="1" dirty="0" smtClean="0">
              <a:solidFill>
                <a:srgbClr val="00B050"/>
              </a:solidFill>
            </a:endParaRPr>
          </a:p>
          <a:p>
            <a:r>
              <a:rPr lang="en-US" sz="3000" b="1" dirty="0" smtClean="0">
                <a:solidFill>
                  <a:srgbClr val="00B050"/>
                </a:solidFill>
              </a:rPr>
              <a:t>Electric</a:t>
            </a:r>
          </a:p>
          <a:p>
            <a:endParaRPr lang="en-US" sz="1500" b="1" dirty="0" smtClean="0">
              <a:solidFill>
                <a:srgbClr val="00B050"/>
              </a:solidFill>
            </a:endParaRPr>
          </a:p>
          <a:p>
            <a:endParaRPr lang="en-US" sz="1500" b="1" dirty="0">
              <a:solidFill>
                <a:srgbClr val="00B050"/>
              </a:solidFill>
            </a:endParaRPr>
          </a:p>
          <a:p>
            <a:r>
              <a:rPr lang="en-US" sz="3000" b="1" dirty="0" smtClean="0">
                <a:solidFill>
                  <a:srgbClr val="00B050"/>
                </a:solidFill>
              </a:rPr>
              <a:t>Electrochemical</a:t>
            </a:r>
            <a:endParaRPr lang="en-US" sz="3000" b="1" dirty="0">
              <a:solidFill>
                <a:srgbClr val="00B050"/>
              </a:solidFill>
            </a:endParaRPr>
          </a:p>
          <a:p>
            <a:endParaRPr lang="en-US" sz="1500" b="1" u="sng" dirty="0" smtClean="0">
              <a:solidFill>
                <a:srgbClr val="00B050"/>
              </a:solidFill>
            </a:endParaRPr>
          </a:p>
          <a:p>
            <a:endParaRPr lang="en-US" sz="1500" b="1" u="sng" dirty="0" smtClean="0">
              <a:solidFill>
                <a:srgbClr val="00B050"/>
              </a:solidFill>
            </a:endParaRPr>
          </a:p>
          <a:p>
            <a:r>
              <a:rPr lang="en-US" sz="3000" b="1" dirty="0" smtClean="0">
                <a:solidFill>
                  <a:srgbClr val="00B050"/>
                </a:solidFill>
              </a:rPr>
              <a:t>Electrodialysis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981200"/>
            <a:ext cx="40997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/>
              <a:t>TeraWatts</a:t>
            </a:r>
            <a:r>
              <a:rPr lang="en-US" sz="2000" b="1" u="sng" dirty="0" smtClean="0"/>
              <a:t> of Electricity</a:t>
            </a:r>
            <a:endParaRPr lang="en-US" sz="2000" b="1" u="sng" dirty="0"/>
          </a:p>
          <a:p>
            <a:r>
              <a:rPr lang="en-US" sz="2000" dirty="0" smtClean="0"/>
              <a:t>Fossil fuel power plants: </a:t>
            </a:r>
            <a:r>
              <a:rPr lang="en-US" sz="2000" b="1" dirty="0" smtClean="0"/>
              <a:t>$0.06/kWh</a:t>
            </a:r>
            <a:endParaRPr lang="en-US" sz="2000" b="1" dirty="0"/>
          </a:p>
          <a:p>
            <a:endParaRPr lang="en-US" sz="2000" b="1" u="sng" dirty="0" smtClean="0"/>
          </a:p>
          <a:p>
            <a:r>
              <a:rPr lang="en-US" sz="2000" b="1" u="sng" dirty="0" err="1" smtClean="0"/>
              <a:t>TeraGrams</a:t>
            </a:r>
            <a:r>
              <a:rPr lang="en-US" sz="2000" b="1" u="sng" dirty="0" smtClean="0"/>
              <a:t> of H</a:t>
            </a:r>
            <a:r>
              <a:rPr lang="en-US" sz="2000" b="1" u="sng" baseline="-25000" dirty="0" smtClean="0"/>
              <a:t>2</a:t>
            </a:r>
            <a:r>
              <a:rPr lang="en-US" sz="2000" b="1" u="sng" dirty="0" smtClean="0"/>
              <a:t> Transportation Fuel</a:t>
            </a:r>
            <a:endParaRPr lang="en-US" sz="2000" b="1" u="sng" dirty="0"/>
          </a:p>
          <a:p>
            <a:r>
              <a:rPr lang="en-US" sz="2000" dirty="0" smtClean="0"/>
              <a:t>Steam methane reforming: </a:t>
            </a:r>
            <a:r>
              <a:rPr lang="en-US" sz="2000" b="1" dirty="0" smtClean="0"/>
              <a:t>$4/kg</a:t>
            </a:r>
            <a:endParaRPr lang="en-US" sz="2000" b="1" dirty="0"/>
          </a:p>
          <a:p>
            <a:endParaRPr lang="en-US" sz="2000" b="1" u="sng" dirty="0" smtClean="0"/>
          </a:p>
          <a:p>
            <a:r>
              <a:rPr lang="en-US" sz="2000" b="1" u="sng" dirty="0" err="1" smtClean="0"/>
              <a:t>TeraLiters</a:t>
            </a:r>
            <a:r>
              <a:rPr lang="en-US" sz="2000" b="1" u="sng" dirty="0" smtClean="0"/>
              <a:t> of Potable Water</a:t>
            </a:r>
          </a:p>
          <a:p>
            <a:r>
              <a:rPr lang="en-US" sz="2000" dirty="0" smtClean="0"/>
              <a:t>Reverse osmosis: </a:t>
            </a:r>
            <a:r>
              <a:rPr lang="en-US" sz="2000" b="1" dirty="0" smtClean="0"/>
              <a:t>$1/m</a:t>
            </a:r>
            <a:r>
              <a:rPr lang="en-US" sz="2000" b="1" baseline="30000" dirty="0" smtClean="0"/>
              <a:t>3</a:t>
            </a:r>
            <a:endParaRPr lang="en-US" sz="2000" b="1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62000" y="5830669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 smtClean="0">
                <a:latin typeface="Arial" pitchFamily="34" charset="0"/>
              </a:rPr>
              <a:t>U.S. Energy Information Administration, 2016, http://www.eia.gov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U.S. Department of Energy, Office of Energy Efficiency &amp; Renewable Energy</a:t>
            </a:r>
            <a:r>
              <a:rPr lang="en-US" altLang="en-US" sz="1200" dirty="0">
                <a:latin typeface="Arial" pitchFamily="34" charset="0"/>
              </a:rPr>
              <a:t>, </a:t>
            </a:r>
            <a:r>
              <a:rPr lang="en-US" altLang="en-US" sz="1200" dirty="0" smtClean="0">
                <a:latin typeface="Arial" pitchFamily="34" charset="0"/>
              </a:rPr>
              <a:t>2016, http</a:t>
            </a:r>
            <a:r>
              <a:rPr lang="en-US" altLang="en-US" sz="1200" dirty="0">
                <a:latin typeface="Arial" pitchFamily="34" charset="0"/>
              </a:rPr>
              <a:t>://</a:t>
            </a:r>
            <a:r>
              <a:rPr lang="en-US" altLang="en-US" sz="1200" dirty="0" smtClean="0">
                <a:latin typeface="Arial" pitchFamily="34" charset="0"/>
              </a:rPr>
              <a:t>energy.gov/eere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 err="1">
                <a:latin typeface="Arial" pitchFamily="34" charset="0"/>
              </a:rPr>
              <a:t>Elimelech</a:t>
            </a:r>
            <a:r>
              <a:rPr lang="en-US" altLang="en-US" sz="1200" dirty="0">
                <a:latin typeface="Arial" pitchFamily="34" charset="0"/>
              </a:rPr>
              <a:t> &amp; Phillip, </a:t>
            </a:r>
            <a:r>
              <a:rPr lang="en-US" altLang="en-US" sz="1200" i="1" dirty="0">
                <a:latin typeface="Arial" pitchFamily="34" charset="0"/>
              </a:rPr>
              <a:t>Science, </a:t>
            </a:r>
            <a:r>
              <a:rPr lang="en-US" altLang="en-US" sz="1200" b="1" dirty="0">
                <a:latin typeface="Arial" pitchFamily="34" charset="0"/>
              </a:rPr>
              <a:t>2011</a:t>
            </a:r>
            <a:r>
              <a:rPr lang="en-US" altLang="en-US" sz="1200" dirty="0">
                <a:latin typeface="Arial" pitchFamily="34" charset="0"/>
              </a:rPr>
              <a:t>, </a:t>
            </a:r>
            <a:r>
              <a:rPr lang="en-US" altLang="en-US" sz="1200" i="1" dirty="0">
                <a:latin typeface="Arial" pitchFamily="34" charset="0"/>
              </a:rPr>
              <a:t>333</a:t>
            </a:r>
            <a:r>
              <a:rPr lang="en-US" altLang="en-US" sz="1200" dirty="0">
                <a:latin typeface="Arial" pitchFamily="34" charset="0"/>
              </a:rPr>
              <a:t>, </a:t>
            </a:r>
            <a:r>
              <a:rPr lang="en-US" altLang="en-US" sz="1200" dirty="0" smtClean="0">
                <a:latin typeface="Arial" pitchFamily="34" charset="0"/>
              </a:rPr>
              <a:t>712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67833" y="1021377"/>
            <a:ext cx="4794967" cy="54168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>What does solar have to beat?</a:t>
            </a:r>
            <a:endParaRPr lang="en-US" sz="2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367832" y="4953000"/>
            <a:ext cx="4794967" cy="381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no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… and by how much?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266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Quantifying the competition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8291" y="1992536"/>
            <a:ext cx="2702471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00" b="1" dirty="0" smtClean="0">
              <a:solidFill>
                <a:srgbClr val="00B050"/>
              </a:solidFill>
            </a:endParaRPr>
          </a:p>
          <a:p>
            <a:r>
              <a:rPr lang="en-US" sz="3000" b="1" dirty="0" smtClean="0">
                <a:solidFill>
                  <a:srgbClr val="00B050"/>
                </a:solidFill>
              </a:rPr>
              <a:t>Electric</a:t>
            </a:r>
          </a:p>
          <a:p>
            <a:endParaRPr lang="en-US" sz="1500" b="1" dirty="0" smtClean="0">
              <a:solidFill>
                <a:srgbClr val="00B050"/>
              </a:solidFill>
            </a:endParaRPr>
          </a:p>
          <a:p>
            <a:endParaRPr lang="en-US" sz="1500" b="1" dirty="0">
              <a:solidFill>
                <a:srgbClr val="00B050"/>
              </a:solidFill>
            </a:endParaRPr>
          </a:p>
          <a:p>
            <a:r>
              <a:rPr lang="en-US" sz="3000" b="1" dirty="0" smtClean="0">
                <a:solidFill>
                  <a:srgbClr val="00B050"/>
                </a:solidFill>
              </a:rPr>
              <a:t>Electrochemical</a:t>
            </a:r>
            <a:endParaRPr lang="en-US" sz="3000" b="1" dirty="0">
              <a:solidFill>
                <a:srgbClr val="00B050"/>
              </a:solidFill>
            </a:endParaRPr>
          </a:p>
          <a:p>
            <a:endParaRPr lang="en-US" sz="1500" b="1" u="sng" dirty="0" smtClean="0">
              <a:solidFill>
                <a:srgbClr val="00B050"/>
              </a:solidFill>
            </a:endParaRPr>
          </a:p>
          <a:p>
            <a:endParaRPr lang="en-US" sz="1500" b="1" u="sng" dirty="0" smtClean="0">
              <a:solidFill>
                <a:srgbClr val="00B050"/>
              </a:solidFill>
            </a:endParaRPr>
          </a:p>
          <a:p>
            <a:r>
              <a:rPr lang="en-US" sz="3000" b="1" dirty="0" smtClean="0">
                <a:solidFill>
                  <a:srgbClr val="00B050"/>
                </a:solidFill>
              </a:rPr>
              <a:t>Electrodialysis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981200"/>
            <a:ext cx="40997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/>
              <a:t>TeraWatts</a:t>
            </a:r>
            <a:r>
              <a:rPr lang="en-US" sz="2000" b="1" u="sng" dirty="0" smtClean="0"/>
              <a:t> of Electricity</a:t>
            </a:r>
            <a:endParaRPr lang="en-US" sz="2000" b="1" u="sng" dirty="0"/>
          </a:p>
          <a:p>
            <a:r>
              <a:rPr lang="en-US" sz="2000" dirty="0" smtClean="0"/>
              <a:t>Fossil fuel power plants: </a:t>
            </a:r>
            <a:r>
              <a:rPr lang="en-US" sz="2000" b="1" dirty="0" smtClean="0"/>
              <a:t>$0.06/kWh</a:t>
            </a:r>
            <a:endParaRPr lang="en-US" sz="2000" b="1" dirty="0"/>
          </a:p>
          <a:p>
            <a:endParaRPr lang="en-US" sz="2000" b="1" u="sng" dirty="0" smtClean="0"/>
          </a:p>
          <a:p>
            <a:r>
              <a:rPr lang="en-US" sz="2000" b="1" u="sng" dirty="0" err="1" smtClean="0"/>
              <a:t>TeraGrams</a:t>
            </a:r>
            <a:r>
              <a:rPr lang="en-US" sz="2000" b="1" u="sng" dirty="0" smtClean="0"/>
              <a:t> of H</a:t>
            </a:r>
            <a:r>
              <a:rPr lang="en-US" sz="2000" b="1" u="sng" baseline="-25000" dirty="0" smtClean="0"/>
              <a:t>2</a:t>
            </a:r>
            <a:r>
              <a:rPr lang="en-US" sz="2000" b="1" u="sng" dirty="0" smtClean="0"/>
              <a:t> Transportation Fuel</a:t>
            </a:r>
            <a:endParaRPr lang="en-US" sz="2000" b="1" u="sng" dirty="0"/>
          </a:p>
          <a:p>
            <a:r>
              <a:rPr lang="en-US" sz="2000" dirty="0" smtClean="0"/>
              <a:t>Steam methane reforming: </a:t>
            </a:r>
            <a:r>
              <a:rPr lang="en-US" sz="2000" b="1" dirty="0" smtClean="0"/>
              <a:t>$4/kg</a:t>
            </a:r>
            <a:endParaRPr lang="en-US" sz="2000" b="1" dirty="0"/>
          </a:p>
          <a:p>
            <a:endParaRPr lang="en-US" sz="2000" b="1" u="sng" dirty="0" smtClean="0"/>
          </a:p>
          <a:p>
            <a:r>
              <a:rPr lang="en-US" sz="2000" b="1" u="sng" dirty="0" err="1" smtClean="0"/>
              <a:t>TeraLiters</a:t>
            </a:r>
            <a:r>
              <a:rPr lang="en-US" sz="2000" b="1" u="sng" dirty="0" smtClean="0"/>
              <a:t> of Potable Water</a:t>
            </a:r>
          </a:p>
          <a:p>
            <a:r>
              <a:rPr lang="en-US" sz="2000" dirty="0" smtClean="0"/>
              <a:t>Reverse osmosis: </a:t>
            </a:r>
            <a:r>
              <a:rPr lang="en-US" sz="2000" b="1" dirty="0" smtClean="0"/>
              <a:t>$1/m</a:t>
            </a:r>
            <a:r>
              <a:rPr lang="en-US" sz="2000" b="1" baseline="30000" dirty="0" smtClean="0"/>
              <a:t>3</a:t>
            </a:r>
            <a:endParaRPr lang="en-US" sz="2000" b="1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62000" y="5830669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 smtClean="0">
                <a:latin typeface="Arial" pitchFamily="34" charset="0"/>
              </a:rPr>
              <a:t>U.S. Energy Information Administration, 2016, http://www.eia.gov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U.S. Department of Energy, Office of Energy Efficiency &amp; Renewable Energy</a:t>
            </a:r>
            <a:r>
              <a:rPr lang="en-US" altLang="en-US" sz="1200" dirty="0">
                <a:latin typeface="Arial" pitchFamily="34" charset="0"/>
              </a:rPr>
              <a:t>, </a:t>
            </a:r>
            <a:r>
              <a:rPr lang="en-US" altLang="en-US" sz="1200" dirty="0" smtClean="0">
                <a:latin typeface="Arial" pitchFamily="34" charset="0"/>
              </a:rPr>
              <a:t>2016, http</a:t>
            </a:r>
            <a:r>
              <a:rPr lang="en-US" altLang="en-US" sz="1200" dirty="0">
                <a:latin typeface="Arial" pitchFamily="34" charset="0"/>
              </a:rPr>
              <a:t>://</a:t>
            </a:r>
            <a:r>
              <a:rPr lang="en-US" altLang="en-US" sz="1200" dirty="0" smtClean="0">
                <a:latin typeface="Arial" pitchFamily="34" charset="0"/>
              </a:rPr>
              <a:t>energy.gov/eere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 err="1">
                <a:latin typeface="Arial" pitchFamily="34" charset="0"/>
              </a:rPr>
              <a:t>Elimelech</a:t>
            </a:r>
            <a:r>
              <a:rPr lang="en-US" altLang="en-US" sz="1200" dirty="0">
                <a:latin typeface="Arial" pitchFamily="34" charset="0"/>
              </a:rPr>
              <a:t> &amp; Phillip, </a:t>
            </a:r>
            <a:r>
              <a:rPr lang="en-US" altLang="en-US" sz="1200" i="1" dirty="0">
                <a:latin typeface="Arial" pitchFamily="34" charset="0"/>
              </a:rPr>
              <a:t>Science, </a:t>
            </a:r>
            <a:r>
              <a:rPr lang="en-US" altLang="en-US" sz="1200" b="1" dirty="0">
                <a:latin typeface="Arial" pitchFamily="34" charset="0"/>
              </a:rPr>
              <a:t>2011</a:t>
            </a:r>
            <a:r>
              <a:rPr lang="en-US" altLang="en-US" sz="1200" dirty="0">
                <a:latin typeface="Arial" pitchFamily="34" charset="0"/>
              </a:rPr>
              <a:t>, </a:t>
            </a:r>
            <a:r>
              <a:rPr lang="en-US" altLang="en-US" sz="1200" i="1" dirty="0">
                <a:latin typeface="Arial" pitchFamily="34" charset="0"/>
              </a:rPr>
              <a:t>333</a:t>
            </a:r>
            <a:r>
              <a:rPr lang="en-US" altLang="en-US" sz="1200" dirty="0">
                <a:latin typeface="Arial" pitchFamily="34" charset="0"/>
              </a:rPr>
              <a:t>, </a:t>
            </a:r>
            <a:r>
              <a:rPr lang="en-US" altLang="en-US" sz="1200" dirty="0" smtClean="0">
                <a:latin typeface="Arial" pitchFamily="34" charset="0"/>
              </a:rPr>
              <a:t>712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67833" y="1021377"/>
            <a:ext cx="4794967" cy="54168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>What does solar have to beat?</a:t>
            </a:r>
            <a:endParaRPr lang="en-US" sz="2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371600" y="4876800"/>
            <a:ext cx="6934200" cy="54168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no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800" dirty="0" smtClean="0">
                <a:solidFill>
                  <a:srgbClr val="7030A0"/>
                </a:solidFill>
                <a:latin typeface="Calibri"/>
              </a:rPr>
              <a:t>“Move the decimal point over by one place.”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671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History of silicon for PV</a:t>
            </a:r>
          </a:p>
        </p:txBody>
      </p:sp>
      <p:sp>
        <p:nvSpPr>
          <p:cNvPr id="13" name="Text Box 1032"/>
          <p:cNvSpPr txBox="1">
            <a:spLocks noChangeArrowheads="1"/>
          </p:cNvSpPr>
          <p:nvPr/>
        </p:nvSpPr>
        <p:spPr bwMode="auto">
          <a:xfrm>
            <a:off x="4343134" y="5525869"/>
            <a:ext cx="48008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0" dirty="0">
                <a:latin typeface="Arial" panose="020B0604020202020204" pitchFamily="34" charset="0"/>
              </a:rPr>
              <a:t>Bell </a:t>
            </a:r>
            <a:r>
              <a:rPr lang="en-US" altLang="en-US" sz="1200" b="0" dirty="0" smtClean="0">
                <a:latin typeface="Arial" panose="020B0604020202020204" pitchFamily="34" charset="0"/>
              </a:rPr>
              <a:t>Solar </a:t>
            </a:r>
            <a:r>
              <a:rPr lang="en-US" altLang="en-US" sz="1200" b="0" dirty="0">
                <a:latin typeface="Arial" panose="020B0604020202020204" pitchFamily="34" charset="0"/>
              </a:rPr>
              <a:t>Battery, </a:t>
            </a:r>
            <a:r>
              <a:rPr lang="en-US" altLang="en-US" sz="1200" b="0" i="1" dirty="0" smtClean="0">
                <a:latin typeface="Arial" panose="020B0604020202020204" pitchFamily="34" charset="0"/>
              </a:rPr>
              <a:t>Look Magazine</a:t>
            </a:r>
            <a:r>
              <a:rPr lang="en-US" altLang="en-US" sz="1200" b="0" dirty="0" smtClean="0">
                <a:latin typeface="Arial" panose="020B0604020202020204" pitchFamily="34" charset="0"/>
              </a:rPr>
              <a:t> (</a:t>
            </a:r>
            <a:r>
              <a:rPr lang="en-US" altLang="en-US" sz="1200" b="1" dirty="0" smtClean="0">
                <a:latin typeface="Arial" panose="020B0604020202020204" pitchFamily="34" charset="0"/>
              </a:rPr>
              <a:t>1956</a:t>
            </a:r>
            <a:r>
              <a:rPr lang="en-US" altLang="en-US" sz="1200" b="0" dirty="0" smtClean="0">
                <a:latin typeface="Arial" panose="020B0604020202020204" pitchFamily="34" charset="0"/>
              </a:rPr>
              <a:t>)</a:t>
            </a:r>
          </a:p>
          <a:p>
            <a:pPr algn="ctr"/>
            <a:r>
              <a:rPr lang="en-US" altLang="en-US" sz="1200" b="0" dirty="0" smtClean="0">
                <a:latin typeface="Arial" panose="020B0604020202020204" pitchFamily="34" charset="0"/>
              </a:rPr>
              <a:t>Bell </a:t>
            </a:r>
            <a:r>
              <a:rPr lang="en-US" altLang="en-US" sz="1200" b="0" dirty="0">
                <a:latin typeface="Arial" panose="020B0604020202020204" pitchFamily="34" charset="0"/>
              </a:rPr>
              <a:t>Telephone Laboratories </a:t>
            </a:r>
            <a:r>
              <a:rPr lang="en-US" altLang="en-US" sz="1200" b="0" dirty="0" smtClean="0">
                <a:latin typeface="Arial" panose="020B0604020202020204" pitchFamily="34" charset="0"/>
              </a:rPr>
              <a:t>(</a:t>
            </a:r>
            <a:r>
              <a:rPr lang="en-US" altLang="en-US" sz="1200" b="1" dirty="0" smtClean="0">
                <a:latin typeface="Arial" panose="020B0604020202020204" pitchFamily="34" charset="0"/>
              </a:rPr>
              <a:t>April, 1954</a:t>
            </a:r>
            <a:r>
              <a:rPr lang="en-US" altLang="en-US" sz="1200" b="0" dirty="0" smtClean="0">
                <a:latin typeface="Arial" panose="020B0604020202020204" pitchFamily="34" charset="0"/>
              </a:rPr>
              <a:t>)</a:t>
            </a:r>
          </a:p>
          <a:p>
            <a:pPr algn="ctr"/>
            <a:r>
              <a:rPr lang="en-US" alt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http://www.beatriceco.com/bti/porticus/bell/images/solar_battery2.gif</a:t>
            </a:r>
            <a:endParaRPr lang="en-US" altLang="en-US" sz="12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032"/>
          <p:cNvSpPr txBox="1">
            <a:spLocks noChangeArrowheads="1"/>
          </p:cNvSpPr>
          <p:nvPr/>
        </p:nvSpPr>
        <p:spPr bwMode="auto">
          <a:xfrm>
            <a:off x="269789" y="4139625"/>
            <a:ext cx="4444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Pearson, Chapin &amp; Fuller</a:t>
            </a:r>
          </a:p>
          <a:p>
            <a:pPr algn="ctr"/>
            <a:r>
              <a:rPr lang="en-US" alt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Bell Laboratories (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1952 – 1953</a:t>
            </a:r>
            <a:r>
              <a:rPr lang="en-US" alt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en-US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http://www.corp.att.com/attlabs/reputation/timeline/54solar.html</a:t>
            </a:r>
            <a:endParaRPr lang="en-US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911"/>
          <a:stretch/>
        </p:blipFill>
        <p:spPr>
          <a:xfrm>
            <a:off x="1143000" y="1479688"/>
            <a:ext cx="2819400" cy="2620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92157" y="4901625"/>
            <a:ext cx="2321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6% efficient!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16738" name="Picture 2" descr="http://www.beatriceco.com/bti/porticus/bell/images/solar_battery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8"/>
          <a:stretch/>
        </p:blipFill>
        <p:spPr bwMode="auto">
          <a:xfrm>
            <a:off x="4659424" y="1034276"/>
            <a:ext cx="4179776" cy="4419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History of silicon for PV</a:t>
            </a:r>
          </a:p>
        </p:txBody>
      </p:sp>
      <p:grpSp>
        <p:nvGrpSpPr>
          <p:cNvPr id="12" name="Group 1028"/>
          <p:cNvGrpSpPr>
            <a:grpSpLocks noChangeAspect="1"/>
          </p:cNvGrpSpPr>
          <p:nvPr/>
        </p:nvGrpSpPr>
        <p:grpSpPr bwMode="auto">
          <a:xfrm>
            <a:off x="762000" y="838200"/>
            <a:ext cx="5400377" cy="3419070"/>
            <a:chOff x="96" y="1584"/>
            <a:chExt cx="3696" cy="234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84"/>
              <a:ext cx="3696" cy="23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030"/>
            <p:cNvSpPr>
              <a:spLocks noChangeArrowheads="1"/>
            </p:cNvSpPr>
            <p:nvPr/>
          </p:nvSpPr>
          <p:spPr bwMode="auto">
            <a:xfrm>
              <a:off x="852" y="1937"/>
              <a:ext cx="144" cy="14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533400" y="5999317"/>
            <a:ext cx="7918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C00000"/>
                </a:solidFill>
                <a:latin typeface="Arial"/>
              </a:rPr>
              <a:t>United States Geological Survey, Rare Earth Elements – Critical Resources for High Technology Fact Sheet, </a:t>
            </a:r>
            <a:r>
              <a:rPr lang="en-US" altLang="en-US" sz="1200" b="1" dirty="0" smtClean="0">
                <a:solidFill>
                  <a:srgbClr val="C00000"/>
                </a:solidFill>
                <a:latin typeface="Arial"/>
              </a:rPr>
              <a:t>2002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C00000"/>
                </a:solidFill>
                <a:latin typeface="Arial"/>
              </a:rPr>
              <a:t>Peter, </a:t>
            </a:r>
            <a:r>
              <a:rPr lang="en-US" altLang="en-US" sz="1200" i="1" dirty="0" smtClean="0">
                <a:solidFill>
                  <a:srgbClr val="C00000"/>
                </a:solidFill>
                <a:latin typeface="Arial"/>
              </a:rPr>
              <a:t>Phil. Trans. Royal Soc. A</a:t>
            </a:r>
            <a:r>
              <a:rPr lang="en-US" altLang="en-US" sz="1200" dirty="0" smtClean="0">
                <a:solidFill>
                  <a:srgbClr val="C00000"/>
                </a:solidFill>
                <a:latin typeface="Arial"/>
              </a:rPr>
              <a:t>, </a:t>
            </a:r>
            <a:r>
              <a:rPr lang="en-US" altLang="en-US" sz="1200" b="1" dirty="0" smtClean="0">
                <a:solidFill>
                  <a:srgbClr val="C00000"/>
                </a:solidFill>
                <a:latin typeface="Arial"/>
              </a:rPr>
              <a:t>2011</a:t>
            </a:r>
            <a:r>
              <a:rPr lang="en-US" altLang="en-US" sz="1200" dirty="0" smtClean="0">
                <a:solidFill>
                  <a:srgbClr val="C00000"/>
                </a:solidFill>
                <a:latin typeface="Arial"/>
              </a:rPr>
              <a:t>, DOI</a:t>
            </a:r>
            <a:r>
              <a:rPr lang="en-US" altLang="en-US" sz="1200" dirty="0">
                <a:solidFill>
                  <a:srgbClr val="C00000"/>
                </a:solidFill>
                <a:latin typeface="Arial"/>
              </a:rPr>
              <a:t>: 10.1098/rsta.2010.0348 </a:t>
            </a:r>
            <a:endParaRPr lang="en-US" altLang="en-US" sz="1200" dirty="0" smtClean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24400" y="2743200"/>
            <a:ext cx="4167100" cy="3048000"/>
            <a:chOff x="4724400" y="3041912"/>
            <a:chExt cx="4167100" cy="3048000"/>
          </a:xfrm>
        </p:grpSpPr>
        <p:pic>
          <p:nvPicPr>
            <p:cNvPr id="124930" name="Picture 2" descr="http://d29qn7q9z0j1p6.cloudfront.net/content/roypta/369/1942/1840/F5.lar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041912"/>
              <a:ext cx="4167100" cy="3048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6162377" y="33528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895317" y="3122674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GaAs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62000" y="4876800"/>
            <a:ext cx="3574440" cy="4493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200" b="0" dirty="0" smtClean="0">
                <a:solidFill>
                  <a:srgbClr val="7030A0"/>
                </a:solidFill>
                <a:latin typeface="Calibri"/>
              </a:rPr>
              <a:t>Environmentally sustainable</a:t>
            </a:r>
            <a:endParaRPr lang="en-US" sz="2200" b="0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2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://www.nrel.gov/ncpv/images/efficiency_ch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305800" cy="47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Lab-record PV efficiencies</a:t>
            </a:r>
            <a:endParaRPr lang="en-US" sz="3600" kern="0" dirty="0">
              <a:solidFill>
                <a:srgbClr val="F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5943600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(</a:t>
            </a:r>
            <a:r>
              <a:rPr lang="en-US" altLang="en-US" sz="1200" dirty="0" err="1" smtClean="0">
                <a:solidFill>
                  <a:srgbClr val="C00000"/>
                </a:solidFill>
                <a:latin typeface="Arial" pitchFamily="34" charset="0"/>
              </a:rPr>
              <a:t>Kazmerski</a:t>
            </a: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), NREL, National Center for </a:t>
            </a:r>
            <a:r>
              <a:rPr lang="en-US" altLang="en-US" sz="1200" dirty="0">
                <a:solidFill>
                  <a:srgbClr val="C00000"/>
                </a:solidFill>
                <a:latin typeface="Arial" pitchFamily="34" charset="0"/>
              </a:rPr>
              <a:t>Photovoltaics, Research Cell Efficiency </a:t>
            </a:r>
            <a:r>
              <a:rPr lang="en-US" altLang="en-US" sz="1200" dirty="0" smtClean="0">
                <a:solidFill>
                  <a:srgbClr val="C00000"/>
                </a:solidFill>
                <a:latin typeface="Arial" pitchFamily="34" charset="0"/>
              </a:rPr>
              <a:t>Records, 2016, http</a:t>
            </a:r>
            <a:r>
              <a:rPr lang="en-US" altLang="en-US" sz="1200" dirty="0">
                <a:solidFill>
                  <a:srgbClr val="C00000"/>
                </a:solidFill>
                <a:latin typeface="Arial" pitchFamily="34" charset="0"/>
              </a:rPr>
              <a:t>://www.nrel.gov/ncpv/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39000" y="3048000"/>
            <a:ext cx="1313651" cy="696265"/>
            <a:chOff x="7239000" y="3048000"/>
            <a:chExt cx="1313651" cy="696265"/>
          </a:xfrm>
        </p:grpSpPr>
        <p:sp>
          <p:nvSpPr>
            <p:cNvPr id="9" name="TextBox 8"/>
            <p:cNvSpPr txBox="1"/>
            <p:nvPr/>
          </p:nvSpPr>
          <p:spPr>
            <a:xfrm>
              <a:off x="8077200" y="3048000"/>
              <a:ext cx="475451" cy="2523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400" b="1" dirty="0" smtClean="0"/>
                <a:t>GaAs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7200" y="3250638"/>
              <a:ext cx="222177" cy="2523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400" b="1" dirty="0" smtClean="0"/>
                <a:t>Si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9000" y="3491888"/>
              <a:ext cx="1282018" cy="2523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1400" b="1" dirty="0" err="1" smtClean="0"/>
                <a:t>CdTe</a:t>
              </a:r>
              <a:r>
                <a:rPr lang="en-US" sz="1400" b="1" dirty="0" smtClean="0"/>
                <a:t>/CIGS/Pero</a:t>
              </a:r>
              <a:endParaRPr lang="en-US" sz="1400" b="1" baseline="-25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5800" y="2526268"/>
            <a:ext cx="8077200" cy="369332"/>
            <a:chOff x="685800" y="2526268"/>
            <a:chExt cx="8077200" cy="36933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85800" y="2895600"/>
              <a:ext cx="8077200" cy="0"/>
            </a:xfrm>
            <a:prstGeom prst="line">
              <a:avLst/>
            </a:prstGeom>
            <a:ln w="635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2209800" y="2526268"/>
              <a:ext cx="2231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Thermodynamic Limit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15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History of silicon for PV</a:t>
            </a:r>
          </a:p>
        </p:txBody>
      </p:sp>
      <p:sp>
        <p:nvSpPr>
          <p:cNvPr id="14" name="Text Box 1032"/>
          <p:cNvSpPr txBox="1">
            <a:spLocks noChangeArrowheads="1"/>
          </p:cNvSpPr>
          <p:nvPr/>
        </p:nvSpPr>
        <p:spPr bwMode="auto">
          <a:xfrm>
            <a:off x="609600" y="3468469"/>
            <a:ext cx="3272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0" dirty="0" smtClean="0">
                <a:latin typeface="Arial" panose="020B0604020202020204" pitchFamily="34" charset="0"/>
              </a:rPr>
              <a:t>Jack </a:t>
            </a:r>
            <a:r>
              <a:rPr lang="en-US" altLang="en-US" sz="1200" b="0" dirty="0" err="1" smtClean="0">
                <a:latin typeface="Arial" panose="020B0604020202020204" pitchFamily="34" charset="0"/>
              </a:rPr>
              <a:t>Kilby</a:t>
            </a:r>
            <a:endParaRPr lang="en-US" altLang="en-US" sz="1200" b="0" dirty="0" smtClean="0">
              <a:latin typeface="Arial" panose="020B0604020202020204" pitchFamily="34" charset="0"/>
            </a:endParaRPr>
          </a:p>
          <a:p>
            <a:pPr algn="ctr"/>
            <a:r>
              <a:rPr lang="en-US" altLang="en-US" sz="1200" b="0" dirty="0" smtClean="0">
                <a:latin typeface="Arial" panose="020B0604020202020204" pitchFamily="34" charset="0"/>
              </a:rPr>
              <a:t>Texas Instruments Corporation (</a:t>
            </a:r>
            <a:r>
              <a:rPr lang="en-US" altLang="en-US" sz="1200" b="1" dirty="0" smtClean="0">
                <a:latin typeface="Arial" panose="020B0604020202020204" pitchFamily="34" charset="0"/>
              </a:rPr>
              <a:t>1958 – 1959</a:t>
            </a:r>
            <a:r>
              <a:rPr lang="en-US" altLang="en-US" sz="1200" b="0" dirty="0" smtClean="0">
                <a:latin typeface="Arial" panose="020B0604020202020204" pitchFamily="34" charset="0"/>
              </a:rPr>
              <a:t>)</a:t>
            </a:r>
          </a:p>
          <a:p>
            <a:pPr algn="ctr"/>
            <a:r>
              <a:rPr lang="en-US" altLang="en-US" sz="1200" dirty="0" smtClean="0">
                <a:latin typeface="Arial" panose="020B0604020202020204" pitchFamily="34" charset="0"/>
              </a:rPr>
              <a:t>Nobel Prize (</a:t>
            </a:r>
            <a:r>
              <a:rPr lang="en-US" altLang="en-US" sz="1200" b="1" dirty="0" smtClean="0">
                <a:latin typeface="Arial" panose="020B0604020202020204" pitchFamily="34" charset="0"/>
              </a:rPr>
              <a:t>2000</a:t>
            </a:r>
            <a:r>
              <a:rPr lang="en-US" altLang="en-US" sz="1200" dirty="0" smtClean="0">
                <a:latin typeface="Arial" panose="020B0604020202020204" pitchFamily="34" charset="0"/>
              </a:rPr>
              <a:t>)</a:t>
            </a:r>
            <a:endParaRPr lang="en-US" altLang="en-US" sz="1200" b="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841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SiO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 allows gate for transistor and lithography to produce integrated circuit </a:t>
            </a:r>
            <a:r>
              <a:rPr lang="en-US" sz="3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 smtClean="0">
                <a:solidFill>
                  <a:srgbClr val="C00000"/>
                </a:solidFill>
              </a:rPr>
              <a:t> Silicon Valley </a:t>
            </a:r>
            <a:r>
              <a:rPr lang="en-US" sz="3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rgbClr val="C00000"/>
                </a:solidFill>
              </a:rPr>
              <a:t>Moore’s Law </a:t>
            </a:r>
            <a:r>
              <a:rPr lang="en-US" sz="3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 smtClean="0">
                <a:solidFill>
                  <a:srgbClr val="C00000"/>
                </a:solidFill>
              </a:rPr>
              <a:t> microelectronics industry!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https://upload.wikimedia.org/wikipedia/en/4/42/Kilby_solid_circu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011" r="6666" b="328"/>
          <a:stretch/>
        </p:blipFill>
        <p:spPr bwMode="auto">
          <a:xfrm>
            <a:off x="4066623" y="990600"/>
            <a:ext cx="4848777" cy="3352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http://www.nobelprize.org/nobel_prizes/physics/laureates/2000/kil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15" y="1798152"/>
            <a:ext cx="1100995" cy="15427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4934869" y="6181636"/>
            <a:ext cx="42267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00000"/>
                </a:solidFill>
                <a:latin typeface="Arial"/>
              </a:rPr>
              <a:t>http://www.computerhistory.org/semiconductor/timeline.html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106097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Si beats GaAs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History of silicon for PV</a:t>
            </a:r>
          </a:p>
        </p:txBody>
      </p:sp>
      <p:sp>
        <p:nvSpPr>
          <p:cNvPr id="14" name="Text Box 1032"/>
          <p:cNvSpPr txBox="1">
            <a:spLocks noChangeArrowheads="1"/>
          </p:cNvSpPr>
          <p:nvPr/>
        </p:nvSpPr>
        <p:spPr bwMode="auto">
          <a:xfrm>
            <a:off x="609600" y="3468469"/>
            <a:ext cx="3272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0" dirty="0" smtClean="0">
                <a:latin typeface="Arial" panose="020B0604020202020204" pitchFamily="34" charset="0"/>
              </a:rPr>
              <a:t>Jack </a:t>
            </a:r>
            <a:r>
              <a:rPr lang="en-US" altLang="en-US" sz="1200" b="0" dirty="0" err="1" smtClean="0">
                <a:latin typeface="Arial" panose="020B0604020202020204" pitchFamily="34" charset="0"/>
              </a:rPr>
              <a:t>Kilby</a:t>
            </a:r>
            <a:endParaRPr lang="en-US" altLang="en-US" sz="1200" b="0" dirty="0" smtClean="0">
              <a:latin typeface="Arial" panose="020B0604020202020204" pitchFamily="34" charset="0"/>
            </a:endParaRPr>
          </a:p>
          <a:p>
            <a:pPr algn="ctr"/>
            <a:r>
              <a:rPr lang="en-US" altLang="en-US" sz="1200" b="0" dirty="0" smtClean="0">
                <a:latin typeface="Arial" panose="020B0604020202020204" pitchFamily="34" charset="0"/>
              </a:rPr>
              <a:t>Texas Instruments Corporation (</a:t>
            </a:r>
            <a:r>
              <a:rPr lang="en-US" altLang="en-US" sz="1200" b="1" dirty="0" smtClean="0">
                <a:latin typeface="Arial" panose="020B0604020202020204" pitchFamily="34" charset="0"/>
              </a:rPr>
              <a:t>1958 – 1959</a:t>
            </a:r>
            <a:r>
              <a:rPr lang="en-US" altLang="en-US" sz="1200" b="0" dirty="0" smtClean="0">
                <a:latin typeface="Arial" panose="020B0604020202020204" pitchFamily="34" charset="0"/>
              </a:rPr>
              <a:t>)</a:t>
            </a:r>
          </a:p>
          <a:p>
            <a:pPr algn="ctr"/>
            <a:r>
              <a:rPr lang="en-US" altLang="en-US" sz="1200" dirty="0" smtClean="0">
                <a:latin typeface="Arial" panose="020B0604020202020204" pitchFamily="34" charset="0"/>
              </a:rPr>
              <a:t>Nobel Prize (</a:t>
            </a:r>
            <a:r>
              <a:rPr lang="en-US" altLang="en-US" sz="1200" b="1" dirty="0" smtClean="0">
                <a:latin typeface="Arial" panose="020B0604020202020204" pitchFamily="34" charset="0"/>
              </a:rPr>
              <a:t>2000</a:t>
            </a:r>
            <a:r>
              <a:rPr lang="en-US" altLang="en-US" sz="1200" dirty="0" smtClean="0">
                <a:latin typeface="Arial" panose="020B0604020202020204" pitchFamily="34" charset="0"/>
              </a:rPr>
              <a:t>)</a:t>
            </a:r>
            <a:endParaRPr lang="en-US" altLang="en-US" sz="1200" b="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841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SiO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 allows gate for transistor and lithography to produce integrated circuit </a:t>
            </a:r>
            <a:r>
              <a:rPr lang="en-US" sz="3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 smtClean="0">
                <a:solidFill>
                  <a:srgbClr val="C00000"/>
                </a:solidFill>
              </a:rPr>
              <a:t> Silicon Valley </a:t>
            </a:r>
            <a:r>
              <a:rPr lang="en-US" sz="3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rgbClr val="C00000"/>
                </a:solidFill>
              </a:rPr>
              <a:t>Moore’s Law </a:t>
            </a:r>
            <a:r>
              <a:rPr lang="en-US" sz="3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 smtClean="0">
                <a:solidFill>
                  <a:srgbClr val="C00000"/>
                </a:solidFill>
              </a:rPr>
              <a:t> microelectronics industry!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https://upload.wikimedia.org/wikipedia/en/4/42/Kilby_solid_circu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011" r="6666" b="328"/>
          <a:stretch/>
        </p:blipFill>
        <p:spPr bwMode="auto">
          <a:xfrm>
            <a:off x="4066623" y="990600"/>
            <a:ext cx="4848777" cy="3352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http://www.nobelprize.org/nobel_prizes/physics/laureates/2000/kil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15" y="1798152"/>
            <a:ext cx="1100995" cy="15427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4934869" y="6181636"/>
            <a:ext cx="42267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00000"/>
                </a:solidFill>
                <a:latin typeface="Arial"/>
              </a:rPr>
              <a:t>http://www.computerhistory.org/semiconductor/timeline.html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106097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Si beats GaAs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38200" y="1066800"/>
            <a:ext cx="7919272" cy="4493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200" b="0" dirty="0" smtClean="0">
                <a:solidFill>
                  <a:prstClr val="black"/>
                </a:solidFill>
                <a:latin typeface="Calibri"/>
              </a:rPr>
              <a:t>Did this allow for a new function or was it a drop-in replacement?</a:t>
            </a:r>
            <a:endParaRPr lang="en-US" sz="22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2" descr="http://www.kvglabs.com/resources/tubesvstransisto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53675"/>
            <a:ext cx="4094516" cy="25421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87284" y="4953000"/>
            <a:ext cx="7599516" cy="54168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37160" bIns="54864" anchor="ctr" anchorCtr="1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 Black" pitchFamily="34" charset="0"/>
                <a:ea typeface="ＭＳ Ｐゴシック"/>
                <a:cs typeface="ＭＳ Ｐゴシック"/>
              </a:defRPr>
            </a:lvl9pPr>
          </a:lstStyle>
          <a:p>
            <a:pPr marL="111125" lvl="1" indent="3175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This moved the decimal point over by one place!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617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26451</TotalTime>
  <Words>1282</Words>
  <Application>Microsoft Office PowerPoint</Application>
  <PresentationFormat>On-screen Show (4:3)</PresentationFormat>
  <Paragraphs>234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MS PGothic</vt:lpstr>
      <vt:lpstr>Arial</vt:lpstr>
      <vt:lpstr>Arial Black</vt:lpstr>
      <vt:lpstr>Calibri</vt:lpstr>
      <vt:lpstr>Times New Roman</vt:lpstr>
      <vt:lpstr>Wingdings</vt:lpstr>
      <vt:lpstr>7_Office Theme</vt:lpstr>
      <vt:lpstr>8_Office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Ardo</dc:creator>
  <cp:lastModifiedBy>Shane Ardo</cp:lastModifiedBy>
  <cp:revision>251</cp:revision>
  <dcterms:created xsi:type="dcterms:W3CDTF">2013-11-24T11:20:27Z</dcterms:created>
  <dcterms:modified xsi:type="dcterms:W3CDTF">2016-02-08T18:57:02Z</dcterms:modified>
</cp:coreProperties>
</file>