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6" r:id="rId2"/>
    <p:sldId id="277" r:id="rId3"/>
    <p:sldId id="258" r:id="rId4"/>
    <p:sldId id="262" r:id="rId5"/>
    <p:sldId id="260" r:id="rId6"/>
    <p:sldId id="261" r:id="rId7"/>
    <p:sldId id="282" r:id="rId8"/>
    <p:sldId id="268" r:id="rId9"/>
    <p:sldId id="263" r:id="rId10"/>
    <p:sldId id="265" r:id="rId11"/>
    <p:sldId id="283" r:id="rId12"/>
    <p:sldId id="284" r:id="rId13"/>
    <p:sldId id="278" r:id="rId14"/>
    <p:sldId id="264" r:id="rId15"/>
    <p:sldId id="279" r:id="rId16"/>
    <p:sldId id="267" r:id="rId17"/>
    <p:sldId id="276" r:id="rId18"/>
    <p:sldId id="266" r:id="rId19"/>
    <p:sldId id="281" r:id="rId20"/>
    <p:sldId id="280" r:id="rId21"/>
    <p:sldId id="269" r:id="rId22"/>
    <p:sldId id="271" r:id="rId23"/>
    <p:sldId id="272" r:id="rId24"/>
    <p:sldId id="273" r:id="rId25"/>
    <p:sldId id="274" r:id="rId26"/>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54" autoAdjust="0"/>
    <p:restoredTop sz="85080" autoAdjust="0"/>
  </p:normalViewPr>
  <p:slideViewPr>
    <p:cSldViewPr>
      <p:cViewPr varScale="1">
        <p:scale>
          <a:sx n="62" d="100"/>
          <a:sy n="62" d="100"/>
        </p:scale>
        <p:origin x="-1602"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vl1pPr>
          </a:lstStyle>
          <a:p>
            <a:fld id="{6A96F605-C9D8-4468-A8DF-0727FCAC7BF7}" type="datetimeFigureOut">
              <a:rPr lang="en-US" smtClean="0"/>
              <a:t>11/20/2013</a:t>
            </a:fld>
            <a:endParaRPr lang="en-US"/>
          </a:p>
        </p:txBody>
      </p:sp>
      <p:sp>
        <p:nvSpPr>
          <p:cNvPr id="4" name="Slide Image Placeholder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vl1pPr>
          </a:lstStyle>
          <a:p>
            <a:fld id="{94B8B9C8-2E59-4F01-8643-3F6BA2331FC3}" type="slidenum">
              <a:rPr lang="en-US" smtClean="0"/>
              <a:t>‹#›</a:t>
            </a:fld>
            <a:endParaRPr lang="en-US"/>
          </a:p>
        </p:txBody>
      </p:sp>
    </p:spTree>
    <p:extLst>
      <p:ext uri="{BB962C8B-B14F-4D97-AF65-F5344CB8AC3E}">
        <p14:creationId xmlns:p14="http://schemas.microsoft.com/office/powerpoint/2010/main" val="32749592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can be easily demonstrated if</a:t>
            </a:r>
            <a:r>
              <a:rPr lang="en-US" baseline="0" dirty="0" smtClean="0"/>
              <a:t> you have a pond or pool near by.</a:t>
            </a:r>
            <a:r>
              <a:rPr lang="en-US" dirty="0" smtClean="0"/>
              <a:t> Use a string marked every</a:t>
            </a:r>
            <a:r>
              <a:rPr lang="en-US" baseline="0" dirty="0" smtClean="0"/>
              <a:t> meter with a weight attached to the end of it. Let the weight sink to the bottom in different areas of the pond to show changes in bottom topography.</a:t>
            </a:r>
            <a:endParaRPr lang="en-US" dirty="0"/>
          </a:p>
        </p:txBody>
      </p:sp>
      <p:sp>
        <p:nvSpPr>
          <p:cNvPr id="4" name="Slide Number Placeholder 3"/>
          <p:cNvSpPr>
            <a:spLocks noGrp="1"/>
          </p:cNvSpPr>
          <p:nvPr>
            <p:ph type="sldNum" sz="quarter" idx="10"/>
          </p:nvPr>
        </p:nvSpPr>
        <p:spPr/>
        <p:txBody>
          <a:bodyPr/>
          <a:lstStyle/>
          <a:p>
            <a:fld id="{94B8B9C8-2E59-4F01-8643-3F6BA2331FC3}" type="slidenum">
              <a:rPr lang="en-US" smtClean="0"/>
              <a:t>1</a:t>
            </a:fld>
            <a:endParaRPr lang="en-US"/>
          </a:p>
        </p:txBody>
      </p:sp>
    </p:spTree>
    <p:extLst>
      <p:ext uri="{BB962C8B-B14F-4D97-AF65-F5344CB8AC3E}">
        <p14:creationId xmlns:p14="http://schemas.microsoft.com/office/powerpoint/2010/main" val="16863519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4B8B9C8-2E59-4F01-8643-3F6BA2331FC3}" type="slidenum">
              <a:rPr lang="en-US" smtClean="0"/>
              <a:t>10</a:t>
            </a:fld>
            <a:endParaRPr lang="en-US"/>
          </a:p>
        </p:txBody>
      </p:sp>
    </p:spTree>
    <p:extLst>
      <p:ext uri="{BB962C8B-B14F-4D97-AF65-F5344CB8AC3E}">
        <p14:creationId xmlns:p14="http://schemas.microsoft.com/office/powerpoint/2010/main" val="18645598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According to an account written by </a:t>
            </a:r>
            <a:r>
              <a:rPr lang="en-US" dirty="0" err="1" smtClean="0"/>
              <a:t>Jaques</a:t>
            </a:r>
            <a:r>
              <a:rPr lang="en-US" dirty="0" smtClean="0"/>
              <a:t> Piccard, the descent:</a:t>
            </a:r>
            <a:r>
              <a:rPr lang="en-US" baseline="0" dirty="0" smtClean="0"/>
              <a:t> </a:t>
            </a:r>
            <a:r>
              <a:rPr lang="en-US" i="1" baseline="0" dirty="0" smtClean="0"/>
              <a:t>“</a:t>
            </a:r>
            <a:r>
              <a:rPr lang="en-US" i="1" dirty="0" smtClean="0"/>
              <a:t>Ten minutes after leaving the surface, we were at a depth of only 300 feet. There the bathyscaph stopped of its own volition. We had reached a much colder layer of water, and the relative weight of the craft with respect to the water had suddenly diminished, bringing the descent to a halt.</a:t>
            </a:r>
          </a:p>
          <a:p>
            <a:r>
              <a:rPr lang="en-US" i="1" dirty="0" smtClean="0"/>
              <a:t>Here already we faced a dilemma: We could wait until the gasoline of the float cooled enough to enable the bathyscaph to resume the descent; but then we would lose precious time, and it was absolutely necessary to surface before nightfall. The other course was to release some gasoline; but that would mean sacrificing at the very beginning of the dive some of the precious liquid needed to lift us back to the surface.”</a:t>
            </a:r>
          </a:p>
          <a:p>
            <a:r>
              <a:rPr lang="en-US" dirty="0" smtClean="0"/>
              <a:t>From http://deepseachallenge.com/the-expedition/1960-dive/</a:t>
            </a:r>
          </a:p>
          <a:p>
            <a:r>
              <a:rPr lang="en-US" dirty="0" smtClean="0"/>
              <a:t>You can read the quote</a:t>
            </a:r>
            <a:r>
              <a:rPr lang="en-US" baseline="0" dirty="0" smtClean="0"/>
              <a:t> to your students and then ask them to answer the questions. </a:t>
            </a:r>
            <a:endParaRPr lang="en-US" dirty="0"/>
          </a:p>
        </p:txBody>
      </p:sp>
      <p:sp>
        <p:nvSpPr>
          <p:cNvPr id="4" name="Slide Number Placeholder 3"/>
          <p:cNvSpPr>
            <a:spLocks noGrp="1"/>
          </p:cNvSpPr>
          <p:nvPr>
            <p:ph type="sldNum" sz="quarter" idx="10"/>
          </p:nvPr>
        </p:nvSpPr>
        <p:spPr/>
        <p:txBody>
          <a:bodyPr/>
          <a:lstStyle/>
          <a:p>
            <a:fld id="{94B8B9C8-2E59-4F01-8643-3F6BA2331FC3}" type="slidenum">
              <a:rPr lang="en-US" smtClean="0"/>
              <a:t>11</a:t>
            </a:fld>
            <a:endParaRPr lang="en-US"/>
          </a:p>
        </p:txBody>
      </p:sp>
    </p:spTree>
    <p:extLst>
      <p:ext uri="{BB962C8B-B14F-4D97-AF65-F5344CB8AC3E}">
        <p14:creationId xmlns:p14="http://schemas.microsoft.com/office/powerpoint/2010/main" val="28399315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case your students do</a:t>
            </a:r>
            <a:r>
              <a:rPr lang="en-US" baseline="0" dirty="0" smtClean="0"/>
              <a:t> not know where the Mariana Trench is located.</a:t>
            </a:r>
            <a:endParaRPr lang="en-US" dirty="0"/>
          </a:p>
        </p:txBody>
      </p:sp>
      <p:sp>
        <p:nvSpPr>
          <p:cNvPr id="4" name="Slide Number Placeholder 3"/>
          <p:cNvSpPr>
            <a:spLocks noGrp="1"/>
          </p:cNvSpPr>
          <p:nvPr>
            <p:ph type="sldNum" sz="quarter" idx="10"/>
          </p:nvPr>
        </p:nvSpPr>
        <p:spPr/>
        <p:txBody>
          <a:bodyPr/>
          <a:lstStyle/>
          <a:p>
            <a:fld id="{94B8B9C8-2E59-4F01-8643-3F6BA2331FC3}" type="slidenum">
              <a:rPr lang="en-US" smtClean="0"/>
              <a:t>13</a:t>
            </a:fld>
            <a:endParaRPr lang="en-US"/>
          </a:p>
        </p:txBody>
      </p:sp>
    </p:spTree>
    <p:extLst>
      <p:ext uri="{BB962C8B-B14F-4D97-AF65-F5344CB8AC3E}">
        <p14:creationId xmlns:p14="http://schemas.microsoft.com/office/powerpoint/2010/main" val="5450925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Alvin was the vessel used in the Deep Ocean movie they watched</a:t>
            </a:r>
            <a:r>
              <a:rPr lang="en-US" baseline="0" dirty="0" smtClean="0"/>
              <a:t> in unit 1. </a:t>
            </a:r>
            <a:endParaRPr lang="en-US" dirty="0"/>
          </a:p>
        </p:txBody>
      </p:sp>
      <p:sp>
        <p:nvSpPr>
          <p:cNvPr id="4" name="Slide Number Placeholder 3"/>
          <p:cNvSpPr>
            <a:spLocks noGrp="1"/>
          </p:cNvSpPr>
          <p:nvPr>
            <p:ph type="sldNum" sz="quarter" idx="10"/>
          </p:nvPr>
        </p:nvSpPr>
        <p:spPr/>
        <p:txBody>
          <a:bodyPr/>
          <a:lstStyle/>
          <a:p>
            <a:fld id="{94B8B9C8-2E59-4F01-8643-3F6BA2331FC3}" type="slidenum">
              <a:rPr lang="en-US" smtClean="0"/>
              <a:t>14</a:t>
            </a:fld>
            <a:endParaRPr lang="en-US"/>
          </a:p>
        </p:txBody>
      </p:sp>
    </p:spTree>
    <p:extLst>
      <p:ext uri="{BB962C8B-B14F-4D97-AF65-F5344CB8AC3E}">
        <p14:creationId xmlns:p14="http://schemas.microsoft.com/office/powerpoint/2010/main" val="3981643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Alvin in the water and out of the water.</a:t>
            </a:r>
            <a:endParaRPr lang="en-US" dirty="0"/>
          </a:p>
        </p:txBody>
      </p:sp>
      <p:sp>
        <p:nvSpPr>
          <p:cNvPr id="4" name="Slide Number Placeholder 3"/>
          <p:cNvSpPr>
            <a:spLocks noGrp="1"/>
          </p:cNvSpPr>
          <p:nvPr>
            <p:ph type="sldNum" sz="quarter" idx="10"/>
          </p:nvPr>
        </p:nvSpPr>
        <p:spPr/>
        <p:txBody>
          <a:bodyPr/>
          <a:lstStyle/>
          <a:p>
            <a:fld id="{94B8B9C8-2E59-4F01-8643-3F6BA2331FC3}" type="slidenum">
              <a:rPr lang="en-US" smtClean="0"/>
              <a:t>15</a:t>
            </a:fld>
            <a:endParaRPr lang="en-US"/>
          </a:p>
        </p:txBody>
      </p:sp>
    </p:spTree>
    <p:extLst>
      <p:ext uri="{BB962C8B-B14F-4D97-AF65-F5344CB8AC3E}">
        <p14:creationId xmlns:p14="http://schemas.microsoft.com/office/powerpoint/2010/main" val="33575640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Left to right: </a:t>
            </a:r>
            <a:r>
              <a:rPr lang="en-US" i="1" dirty="0" err="1" smtClean="0"/>
              <a:t>Nereus</a:t>
            </a:r>
            <a:r>
              <a:rPr lang="en-US" i="1" dirty="0" smtClean="0"/>
              <a:t> </a:t>
            </a:r>
            <a:r>
              <a:rPr lang="en-US" i="0" dirty="0" smtClean="0"/>
              <a:t>an AUV/</a:t>
            </a:r>
            <a:r>
              <a:rPr lang="en-US" i="0" baseline="0" dirty="0" smtClean="0"/>
              <a:t> ROV hybrid ; ROV </a:t>
            </a:r>
            <a:r>
              <a:rPr lang="en-US" i="1" dirty="0" smtClean="0"/>
              <a:t>Jason</a:t>
            </a:r>
            <a:r>
              <a:rPr lang="en-US" dirty="0" smtClean="0"/>
              <a:t> is equipped with sonars, video and still imaging systems, lighting, and numerous sampling systems. </a:t>
            </a:r>
            <a:r>
              <a:rPr lang="en-US" i="1" dirty="0" smtClean="0"/>
              <a:t>Jason</a:t>
            </a:r>
            <a:r>
              <a:rPr lang="en-US" dirty="0" smtClean="0"/>
              <a:t>’s manipulator arms collect samples of rock, sediment, or marine life and place them in the vehicle’s basket or on “elevator” platforms that float heavier loads to the surface.; </a:t>
            </a:r>
            <a:r>
              <a:rPr lang="en-US" i="1" dirty="0" smtClean="0"/>
              <a:t>Slocum Glider </a:t>
            </a:r>
            <a:r>
              <a:rPr lang="en-US" i="0" dirty="0" smtClean="0"/>
              <a:t> </a:t>
            </a:r>
            <a:r>
              <a:rPr lang="en-US" dirty="0" smtClean="0"/>
              <a:t>The long-range and duration capabilities of Slocum gliders make them ideally suited for subsurface sampling at the regional scale. Carrying a wide variety of sensors, they can be programmed to patrol for weeks at a time.</a:t>
            </a:r>
          </a:p>
          <a:p>
            <a:r>
              <a:rPr lang="en-US" i="0" baseline="0" dirty="0" smtClean="0"/>
              <a:t>From: whoi.edu </a:t>
            </a:r>
            <a:endParaRPr lang="en-US" i="1" dirty="0"/>
          </a:p>
        </p:txBody>
      </p:sp>
      <p:sp>
        <p:nvSpPr>
          <p:cNvPr id="4" name="Slide Number Placeholder 3"/>
          <p:cNvSpPr>
            <a:spLocks noGrp="1"/>
          </p:cNvSpPr>
          <p:nvPr>
            <p:ph type="sldNum" sz="quarter" idx="10"/>
          </p:nvPr>
        </p:nvSpPr>
        <p:spPr/>
        <p:txBody>
          <a:bodyPr/>
          <a:lstStyle/>
          <a:p>
            <a:fld id="{94B8B9C8-2E59-4F01-8643-3F6BA2331FC3}" type="slidenum">
              <a:rPr lang="en-US" smtClean="0"/>
              <a:t>16</a:t>
            </a:fld>
            <a:endParaRPr lang="en-US"/>
          </a:p>
        </p:txBody>
      </p:sp>
    </p:spTree>
    <p:extLst>
      <p:ext uri="{BB962C8B-B14F-4D97-AF65-F5344CB8AC3E}">
        <p14:creationId xmlns:p14="http://schemas.microsoft.com/office/powerpoint/2010/main" val="26826320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first link is</a:t>
            </a:r>
            <a:r>
              <a:rPr lang="en-US" baseline="0" dirty="0" smtClean="0"/>
              <a:t> to a video interview with James Cameron. It compares his sub to the Trieste which students must do at the end of this lesson. You can have them make a T chart or Venn Diagram to compare and contrast the older and newer vessel with respect to materials, orientation and speed, etc.</a:t>
            </a:r>
          </a:p>
          <a:p>
            <a:endParaRPr lang="en-US" baseline="0" dirty="0" smtClean="0"/>
          </a:p>
          <a:p>
            <a:r>
              <a:rPr lang="en-US" baseline="0" dirty="0" smtClean="0"/>
              <a:t>The second link is to information about Richard Branson’s submersible. For a time, he and James Cameron were both trying to be the first to reach Challenger Deep in a new sub. </a:t>
            </a:r>
            <a:endParaRPr lang="en-US" dirty="0"/>
          </a:p>
        </p:txBody>
      </p:sp>
      <p:sp>
        <p:nvSpPr>
          <p:cNvPr id="4" name="Slide Number Placeholder 3"/>
          <p:cNvSpPr>
            <a:spLocks noGrp="1"/>
          </p:cNvSpPr>
          <p:nvPr>
            <p:ph type="sldNum" sz="quarter" idx="10"/>
          </p:nvPr>
        </p:nvSpPr>
        <p:spPr/>
        <p:txBody>
          <a:bodyPr/>
          <a:lstStyle/>
          <a:p>
            <a:fld id="{94B8B9C8-2E59-4F01-8643-3F6BA2331FC3}" type="slidenum">
              <a:rPr lang="en-US" smtClean="0"/>
              <a:t>17</a:t>
            </a:fld>
            <a:endParaRPr lang="en-US"/>
          </a:p>
        </p:txBody>
      </p:sp>
    </p:spTree>
    <p:extLst>
      <p:ext uri="{BB962C8B-B14F-4D97-AF65-F5344CB8AC3E}">
        <p14:creationId xmlns:p14="http://schemas.microsoft.com/office/powerpoint/2010/main" val="16733217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next two slides allude</a:t>
            </a:r>
            <a:r>
              <a:rPr lang="en-US" baseline="0" dirty="0" smtClean="0"/>
              <a:t> to materials used to with stand the physical conditions and collect data.</a:t>
            </a:r>
            <a:endParaRPr lang="en-US" dirty="0"/>
          </a:p>
        </p:txBody>
      </p:sp>
      <p:sp>
        <p:nvSpPr>
          <p:cNvPr id="4" name="Slide Number Placeholder 3"/>
          <p:cNvSpPr>
            <a:spLocks noGrp="1"/>
          </p:cNvSpPr>
          <p:nvPr>
            <p:ph type="sldNum" sz="quarter" idx="10"/>
          </p:nvPr>
        </p:nvSpPr>
        <p:spPr/>
        <p:txBody>
          <a:bodyPr/>
          <a:lstStyle/>
          <a:p>
            <a:fld id="{94B8B9C8-2E59-4F01-8643-3F6BA2331FC3}" type="slidenum">
              <a:rPr lang="en-US" smtClean="0"/>
              <a:t>18</a:t>
            </a:fld>
            <a:endParaRPr lang="en-US"/>
          </a:p>
        </p:txBody>
      </p:sp>
    </p:spTree>
    <p:extLst>
      <p:ext uri="{BB962C8B-B14F-4D97-AF65-F5344CB8AC3E}">
        <p14:creationId xmlns:p14="http://schemas.microsoft.com/office/powerpoint/2010/main" val="21911529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4B8B9C8-2E59-4F01-8643-3F6BA2331FC3}" type="slidenum">
              <a:rPr lang="en-US" smtClean="0"/>
              <a:t>19</a:t>
            </a:fld>
            <a:endParaRPr lang="en-US"/>
          </a:p>
        </p:txBody>
      </p:sp>
    </p:spTree>
    <p:extLst>
      <p:ext uri="{BB962C8B-B14F-4D97-AF65-F5344CB8AC3E}">
        <p14:creationId xmlns:p14="http://schemas.microsoft.com/office/powerpoint/2010/main" val="19716302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Make sure students take</a:t>
            </a:r>
            <a:r>
              <a:rPr lang="en-US" baseline="0" dirty="0" smtClean="0"/>
              <a:t> note of the fact that steel is used and that the window is acrylic, not glass.</a:t>
            </a:r>
            <a:endParaRPr lang="en-US" dirty="0"/>
          </a:p>
        </p:txBody>
      </p:sp>
      <p:sp>
        <p:nvSpPr>
          <p:cNvPr id="4" name="Slide Number Placeholder 3"/>
          <p:cNvSpPr>
            <a:spLocks noGrp="1"/>
          </p:cNvSpPr>
          <p:nvPr>
            <p:ph type="sldNum" sz="quarter" idx="10"/>
          </p:nvPr>
        </p:nvSpPr>
        <p:spPr/>
        <p:txBody>
          <a:bodyPr/>
          <a:lstStyle/>
          <a:p>
            <a:fld id="{94B8B9C8-2E59-4F01-8643-3F6BA2331FC3}" type="slidenum">
              <a:rPr lang="en-US" smtClean="0"/>
              <a:t>20</a:t>
            </a:fld>
            <a:endParaRPr lang="en-US"/>
          </a:p>
        </p:txBody>
      </p:sp>
    </p:spTree>
    <p:extLst>
      <p:ext uri="{BB962C8B-B14F-4D97-AF65-F5344CB8AC3E}">
        <p14:creationId xmlns:p14="http://schemas.microsoft.com/office/powerpoint/2010/main" val="39360468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Interesting</a:t>
            </a:r>
            <a:r>
              <a:rPr lang="en-US" baseline="0" dirty="0" smtClean="0"/>
              <a:t> fact about Viking ships: They were constructed to be flexible so that they could bend and conform to the rough seas of the North.</a:t>
            </a:r>
            <a:endParaRPr lang="en-US" dirty="0"/>
          </a:p>
        </p:txBody>
      </p:sp>
      <p:sp>
        <p:nvSpPr>
          <p:cNvPr id="4" name="Slide Number Placeholder 3"/>
          <p:cNvSpPr>
            <a:spLocks noGrp="1"/>
          </p:cNvSpPr>
          <p:nvPr>
            <p:ph type="sldNum" sz="quarter" idx="10"/>
          </p:nvPr>
        </p:nvSpPr>
        <p:spPr/>
        <p:txBody>
          <a:bodyPr/>
          <a:lstStyle/>
          <a:p>
            <a:fld id="{94B8B9C8-2E59-4F01-8643-3F6BA2331FC3}" type="slidenum">
              <a:rPr lang="en-US" smtClean="0"/>
              <a:t>2</a:t>
            </a:fld>
            <a:endParaRPr lang="en-US"/>
          </a:p>
        </p:txBody>
      </p:sp>
    </p:spTree>
    <p:extLst>
      <p:ext uri="{BB962C8B-B14F-4D97-AF65-F5344CB8AC3E}">
        <p14:creationId xmlns:p14="http://schemas.microsoft.com/office/powerpoint/2010/main" val="14546762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Refer back to the talking point of how empty spaces</a:t>
            </a:r>
            <a:r>
              <a:rPr lang="en-US" baseline="0" dirty="0" smtClean="0"/>
              <a:t> react to higher pressure. </a:t>
            </a:r>
            <a:endParaRPr lang="en-US" dirty="0"/>
          </a:p>
        </p:txBody>
      </p:sp>
      <p:sp>
        <p:nvSpPr>
          <p:cNvPr id="4" name="Slide Number Placeholder 3"/>
          <p:cNvSpPr>
            <a:spLocks noGrp="1"/>
          </p:cNvSpPr>
          <p:nvPr>
            <p:ph type="sldNum" sz="quarter" idx="10"/>
          </p:nvPr>
        </p:nvSpPr>
        <p:spPr/>
        <p:txBody>
          <a:bodyPr/>
          <a:lstStyle/>
          <a:p>
            <a:fld id="{94B8B9C8-2E59-4F01-8643-3F6BA2331FC3}" type="slidenum">
              <a:rPr lang="en-US" smtClean="0"/>
              <a:t>21</a:t>
            </a:fld>
            <a:endParaRPr lang="en-US"/>
          </a:p>
        </p:txBody>
      </p:sp>
    </p:spTree>
    <p:extLst>
      <p:ext uri="{BB962C8B-B14F-4D97-AF65-F5344CB8AC3E}">
        <p14:creationId xmlns:p14="http://schemas.microsoft.com/office/powerpoint/2010/main" val="23045868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4B8B9C8-2E59-4F01-8643-3F6BA2331FC3}" type="slidenum">
              <a:rPr lang="en-US" smtClean="0"/>
              <a:t>22</a:t>
            </a:fld>
            <a:endParaRPr lang="en-US"/>
          </a:p>
        </p:txBody>
      </p:sp>
    </p:spTree>
    <p:extLst>
      <p:ext uri="{BB962C8B-B14F-4D97-AF65-F5344CB8AC3E}">
        <p14:creationId xmlns:p14="http://schemas.microsoft.com/office/powerpoint/2010/main" val="11089159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4B8B9C8-2E59-4F01-8643-3F6BA2331FC3}" type="slidenum">
              <a:rPr lang="en-US" smtClean="0"/>
              <a:t>23</a:t>
            </a:fld>
            <a:endParaRPr lang="en-US"/>
          </a:p>
        </p:txBody>
      </p:sp>
    </p:spTree>
    <p:extLst>
      <p:ext uri="{BB962C8B-B14F-4D97-AF65-F5344CB8AC3E}">
        <p14:creationId xmlns:p14="http://schemas.microsoft.com/office/powerpoint/2010/main" val="1080117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4B8B9C8-2E59-4F01-8643-3F6BA2331FC3}" type="slidenum">
              <a:rPr lang="en-US" smtClean="0"/>
              <a:t>24</a:t>
            </a:fld>
            <a:endParaRPr lang="en-US"/>
          </a:p>
        </p:txBody>
      </p:sp>
    </p:spTree>
    <p:extLst>
      <p:ext uri="{BB962C8B-B14F-4D97-AF65-F5344CB8AC3E}">
        <p14:creationId xmlns:p14="http://schemas.microsoft.com/office/powerpoint/2010/main" val="180757440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4B8B9C8-2E59-4F01-8643-3F6BA2331FC3}" type="slidenum">
              <a:rPr lang="en-US" smtClean="0"/>
              <a:t>25</a:t>
            </a:fld>
            <a:endParaRPr lang="en-US"/>
          </a:p>
        </p:txBody>
      </p:sp>
    </p:spTree>
    <p:extLst>
      <p:ext uri="{BB962C8B-B14F-4D97-AF65-F5344CB8AC3E}">
        <p14:creationId xmlns:p14="http://schemas.microsoft.com/office/powerpoint/2010/main" val="1330537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4B8B9C8-2E59-4F01-8643-3F6BA2331FC3}" type="slidenum">
              <a:rPr lang="en-US" smtClean="0"/>
              <a:t>3</a:t>
            </a:fld>
            <a:endParaRPr lang="en-US"/>
          </a:p>
        </p:txBody>
      </p:sp>
    </p:spTree>
    <p:extLst>
      <p:ext uri="{BB962C8B-B14F-4D97-AF65-F5344CB8AC3E}">
        <p14:creationId xmlns:p14="http://schemas.microsoft.com/office/powerpoint/2010/main" val="23178834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Cornelius</a:t>
            </a:r>
            <a:r>
              <a:rPr lang="en-US" baseline="0" dirty="0" smtClean="0"/>
              <a:t> </a:t>
            </a:r>
            <a:r>
              <a:rPr lang="en-US" baseline="0" dirty="0" err="1" smtClean="0"/>
              <a:t>Drebbel</a:t>
            </a:r>
            <a:r>
              <a:rPr lang="en-US" baseline="0" dirty="0" smtClean="0"/>
              <a:t> and his sub</a:t>
            </a:r>
            <a:endParaRPr lang="en-US" dirty="0"/>
          </a:p>
        </p:txBody>
      </p:sp>
      <p:sp>
        <p:nvSpPr>
          <p:cNvPr id="4" name="Slide Number Placeholder 3"/>
          <p:cNvSpPr>
            <a:spLocks noGrp="1"/>
          </p:cNvSpPr>
          <p:nvPr>
            <p:ph type="sldNum" sz="quarter" idx="10"/>
          </p:nvPr>
        </p:nvSpPr>
        <p:spPr/>
        <p:txBody>
          <a:bodyPr/>
          <a:lstStyle/>
          <a:p>
            <a:fld id="{94B8B9C8-2E59-4F01-8643-3F6BA2331FC3}" type="slidenum">
              <a:rPr lang="en-US" smtClean="0"/>
              <a:t>4</a:t>
            </a:fld>
            <a:endParaRPr lang="en-US"/>
          </a:p>
        </p:txBody>
      </p:sp>
    </p:spTree>
    <p:extLst>
      <p:ext uri="{BB962C8B-B14F-4D97-AF65-F5344CB8AC3E}">
        <p14:creationId xmlns:p14="http://schemas.microsoft.com/office/powerpoint/2010/main" val="33875824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Make</a:t>
            </a:r>
            <a:r>
              <a:rPr lang="en-US" baseline="0" dirty="0" smtClean="0"/>
              <a:t> the point that while new species were discovered, they were usually not alive by the time the crew got to look at them because they hauled the organisms up on to the ship. It was not until the Beebe bathysphere which had a window, that deep sea organisms were observed in their natural state.</a:t>
            </a:r>
            <a:endParaRPr lang="en-US" dirty="0"/>
          </a:p>
        </p:txBody>
      </p:sp>
      <p:sp>
        <p:nvSpPr>
          <p:cNvPr id="4" name="Slide Number Placeholder 3"/>
          <p:cNvSpPr>
            <a:spLocks noGrp="1"/>
          </p:cNvSpPr>
          <p:nvPr>
            <p:ph type="sldNum" sz="quarter" idx="10"/>
          </p:nvPr>
        </p:nvSpPr>
        <p:spPr/>
        <p:txBody>
          <a:bodyPr/>
          <a:lstStyle/>
          <a:p>
            <a:fld id="{94B8B9C8-2E59-4F01-8643-3F6BA2331FC3}" type="slidenum">
              <a:rPr lang="en-US" smtClean="0"/>
              <a:t>5</a:t>
            </a:fld>
            <a:endParaRPr lang="en-US"/>
          </a:p>
        </p:txBody>
      </p:sp>
    </p:spTree>
    <p:extLst>
      <p:ext uri="{BB962C8B-B14F-4D97-AF65-F5344CB8AC3E}">
        <p14:creationId xmlns:p14="http://schemas.microsoft.com/office/powerpoint/2010/main" val="14518585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4B8B9C8-2E59-4F01-8643-3F6BA2331FC3}" type="slidenum">
              <a:rPr lang="en-US" smtClean="0"/>
              <a:t>6</a:t>
            </a:fld>
            <a:endParaRPr lang="en-US"/>
          </a:p>
        </p:txBody>
      </p:sp>
    </p:spTree>
    <p:extLst>
      <p:ext uri="{BB962C8B-B14F-4D97-AF65-F5344CB8AC3E}">
        <p14:creationId xmlns:p14="http://schemas.microsoft.com/office/powerpoint/2010/main" val="8408935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B8B9C8-2E59-4F01-8643-3F6BA2331FC3}" type="slidenum">
              <a:rPr lang="en-US" smtClean="0"/>
              <a:t>7</a:t>
            </a:fld>
            <a:endParaRPr lang="en-US"/>
          </a:p>
        </p:txBody>
      </p:sp>
    </p:spTree>
    <p:extLst>
      <p:ext uri="{BB962C8B-B14F-4D97-AF65-F5344CB8AC3E}">
        <p14:creationId xmlns:p14="http://schemas.microsoft.com/office/powerpoint/2010/main" val="5213729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4B8B9C8-2E59-4F01-8643-3F6BA2331FC3}" type="slidenum">
              <a:rPr lang="en-US" smtClean="0"/>
              <a:t>8</a:t>
            </a:fld>
            <a:endParaRPr lang="en-US"/>
          </a:p>
        </p:txBody>
      </p:sp>
    </p:spTree>
    <p:extLst>
      <p:ext uri="{BB962C8B-B14F-4D97-AF65-F5344CB8AC3E}">
        <p14:creationId xmlns:p14="http://schemas.microsoft.com/office/powerpoint/2010/main" val="40616306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reason no footage was recorded is because the when</a:t>
            </a:r>
            <a:r>
              <a:rPr lang="en-US" baseline="0" dirty="0" smtClean="0"/>
              <a:t> the Trieste landed she </a:t>
            </a:r>
            <a:r>
              <a:rPr lang="en-US" baseline="0" dirty="0" err="1" smtClean="0"/>
              <a:t>strirred</a:t>
            </a:r>
            <a:r>
              <a:rPr lang="en-US" baseline="0" dirty="0" smtClean="0"/>
              <a:t> up the bottom sediment. By the time it settled, they had to start the ascent. A great narrative about the Trieste descent experience as told by </a:t>
            </a:r>
            <a:r>
              <a:rPr lang="en-US" baseline="0" dirty="0" err="1" smtClean="0"/>
              <a:t>Jaques</a:t>
            </a:r>
            <a:r>
              <a:rPr lang="en-US" baseline="0" dirty="0" smtClean="0"/>
              <a:t> Piccard can be found here http://deepseachallenge.com/the-expedition/1960-dive/ . </a:t>
            </a:r>
            <a:endParaRPr lang="en-US" dirty="0"/>
          </a:p>
        </p:txBody>
      </p:sp>
      <p:sp>
        <p:nvSpPr>
          <p:cNvPr id="4" name="Slide Number Placeholder 3"/>
          <p:cNvSpPr>
            <a:spLocks noGrp="1"/>
          </p:cNvSpPr>
          <p:nvPr>
            <p:ph type="sldNum" sz="quarter" idx="10"/>
          </p:nvPr>
        </p:nvSpPr>
        <p:spPr/>
        <p:txBody>
          <a:bodyPr/>
          <a:lstStyle/>
          <a:p>
            <a:fld id="{94B8B9C8-2E59-4F01-8643-3F6BA2331FC3}" type="slidenum">
              <a:rPr lang="en-US" smtClean="0"/>
              <a:t>9</a:t>
            </a:fld>
            <a:endParaRPr lang="en-US"/>
          </a:p>
        </p:txBody>
      </p:sp>
    </p:spTree>
    <p:extLst>
      <p:ext uri="{BB962C8B-B14F-4D97-AF65-F5344CB8AC3E}">
        <p14:creationId xmlns:p14="http://schemas.microsoft.com/office/powerpoint/2010/main" val="13164790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38D2144-6819-47E4-A509-52793B284051}" type="datetimeFigureOut">
              <a:rPr lang="en-US" smtClean="0"/>
              <a:t>11/20/2013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547EC6-3F94-4340-BCFE-65267F6E5ADC}" type="slidenum">
              <a:rPr lang="en-US" smtClean="0"/>
              <a:t>‹#›</a:t>
            </a:fld>
            <a:endParaRPr lang="en-US"/>
          </a:p>
        </p:txBody>
      </p:sp>
    </p:spTree>
    <p:extLst>
      <p:ext uri="{BB962C8B-B14F-4D97-AF65-F5344CB8AC3E}">
        <p14:creationId xmlns:p14="http://schemas.microsoft.com/office/powerpoint/2010/main" val="6872515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38D2144-6819-47E4-A509-52793B284051}" type="datetimeFigureOut">
              <a:rPr lang="en-US" smtClean="0"/>
              <a:t>11/20/2013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547EC6-3F94-4340-BCFE-65267F6E5ADC}" type="slidenum">
              <a:rPr lang="en-US" smtClean="0"/>
              <a:t>‹#›</a:t>
            </a:fld>
            <a:endParaRPr lang="en-US"/>
          </a:p>
        </p:txBody>
      </p:sp>
    </p:spTree>
    <p:extLst>
      <p:ext uri="{BB962C8B-B14F-4D97-AF65-F5344CB8AC3E}">
        <p14:creationId xmlns:p14="http://schemas.microsoft.com/office/powerpoint/2010/main" val="31714921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38D2144-6819-47E4-A509-52793B284051}" type="datetimeFigureOut">
              <a:rPr lang="en-US" smtClean="0"/>
              <a:t>11/20/2013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547EC6-3F94-4340-BCFE-65267F6E5ADC}" type="slidenum">
              <a:rPr lang="en-US" smtClean="0"/>
              <a:t>‹#›</a:t>
            </a:fld>
            <a:endParaRPr lang="en-US"/>
          </a:p>
        </p:txBody>
      </p:sp>
    </p:spTree>
    <p:extLst>
      <p:ext uri="{BB962C8B-B14F-4D97-AF65-F5344CB8AC3E}">
        <p14:creationId xmlns:p14="http://schemas.microsoft.com/office/powerpoint/2010/main" val="34017344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38D2144-6819-47E4-A509-52793B284051}" type="datetimeFigureOut">
              <a:rPr lang="en-US" smtClean="0"/>
              <a:t>11/20/2013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547EC6-3F94-4340-BCFE-65267F6E5ADC}" type="slidenum">
              <a:rPr lang="en-US" smtClean="0"/>
              <a:t>‹#›</a:t>
            </a:fld>
            <a:endParaRPr lang="en-US"/>
          </a:p>
        </p:txBody>
      </p:sp>
    </p:spTree>
    <p:extLst>
      <p:ext uri="{BB962C8B-B14F-4D97-AF65-F5344CB8AC3E}">
        <p14:creationId xmlns:p14="http://schemas.microsoft.com/office/powerpoint/2010/main" val="35836582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38D2144-6819-47E4-A509-52793B284051}" type="datetimeFigureOut">
              <a:rPr lang="en-US" smtClean="0"/>
              <a:t>11/20/2013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547EC6-3F94-4340-BCFE-65267F6E5ADC}" type="slidenum">
              <a:rPr lang="en-US" smtClean="0"/>
              <a:t>‹#›</a:t>
            </a:fld>
            <a:endParaRPr lang="en-US"/>
          </a:p>
        </p:txBody>
      </p:sp>
    </p:spTree>
    <p:extLst>
      <p:ext uri="{BB962C8B-B14F-4D97-AF65-F5344CB8AC3E}">
        <p14:creationId xmlns:p14="http://schemas.microsoft.com/office/powerpoint/2010/main" val="18479536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38D2144-6819-47E4-A509-52793B284051}" type="datetimeFigureOut">
              <a:rPr lang="en-US" smtClean="0"/>
              <a:t>11/20/2013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547EC6-3F94-4340-BCFE-65267F6E5ADC}" type="slidenum">
              <a:rPr lang="en-US" smtClean="0"/>
              <a:t>‹#›</a:t>
            </a:fld>
            <a:endParaRPr lang="en-US"/>
          </a:p>
        </p:txBody>
      </p:sp>
    </p:spTree>
    <p:extLst>
      <p:ext uri="{BB962C8B-B14F-4D97-AF65-F5344CB8AC3E}">
        <p14:creationId xmlns:p14="http://schemas.microsoft.com/office/powerpoint/2010/main" val="1814999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38D2144-6819-47E4-A509-52793B284051}" type="datetimeFigureOut">
              <a:rPr lang="en-US" smtClean="0"/>
              <a:t>11/20/2013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7547EC6-3F94-4340-BCFE-65267F6E5ADC}" type="slidenum">
              <a:rPr lang="en-US" smtClean="0"/>
              <a:t>‹#›</a:t>
            </a:fld>
            <a:endParaRPr lang="en-US"/>
          </a:p>
        </p:txBody>
      </p:sp>
    </p:spTree>
    <p:extLst>
      <p:ext uri="{BB962C8B-B14F-4D97-AF65-F5344CB8AC3E}">
        <p14:creationId xmlns:p14="http://schemas.microsoft.com/office/powerpoint/2010/main" val="20411432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38D2144-6819-47E4-A509-52793B284051}" type="datetimeFigureOut">
              <a:rPr lang="en-US" smtClean="0"/>
              <a:t>11/20/2013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7547EC6-3F94-4340-BCFE-65267F6E5ADC}" type="slidenum">
              <a:rPr lang="en-US" smtClean="0"/>
              <a:t>‹#›</a:t>
            </a:fld>
            <a:endParaRPr lang="en-US"/>
          </a:p>
        </p:txBody>
      </p:sp>
    </p:spTree>
    <p:extLst>
      <p:ext uri="{BB962C8B-B14F-4D97-AF65-F5344CB8AC3E}">
        <p14:creationId xmlns:p14="http://schemas.microsoft.com/office/powerpoint/2010/main" val="28164075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8D2144-6819-47E4-A509-52793B284051}" type="datetimeFigureOut">
              <a:rPr lang="en-US" smtClean="0"/>
              <a:t>11/20/2013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7547EC6-3F94-4340-BCFE-65267F6E5ADC}" type="slidenum">
              <a:rPr lang="en-US" smtClean="0"/>
              <a:t>‹#›</a:t>
            </a:fld>
            <a:endParaRPr lang="en-US"/>
          </a:p>
        </p:txBody>
      </p:sp>
    </p:spTree>
    <p:extLst>
      <p:ext uri="{BB962C8B-B14F-4D97-AF65-F5344CB8AC3E}">
        <p14:creationId xmlns:p14="http://schemas.microsoft.com/office/powerpoint/2010/main" val="24298846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38D2144-6819-47E4-A509-52793B284051}" type="datetimeFigureOut">
              <a:rPr lang="en-US" smtClean="0"/>
              <a:t>11/20/2013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547EC6-3F94-4340-BCFE-65267F6E5ADC}" type="slidenum">
              <a:rPr lang="en-US" smtClean="0"/>
              <a:t>‹#›</a:t>
            </a:fld>
            <a:endParaRPr lang="en-US"/>
          </a:p>
        </p:txBody>
      </p:sp>
    </p:spTree>
    <p:extLst>
      <p:ext uri="{BB962C8B-B14F-4D97-AF65-F5344CB8AC3E}">
        <p14:creationId xmlns:p14="http://schemas.microsoft.com/office/powerpoint/2010/main" val="3258106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38D2144-6819-47E4-A509-52793B284051}" type="datetimeFigureOut">
              <a:rPr lang="en-US" smtClean="0"/>
              <a:t>11/20/2013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547EC6-3F94-4340-BCFE-65267F6E5ADC}" type="slidenum">
              <a:rPr lang="en-US" smtClean="0"/>
              <a:t>‹#›</a:t>
            </a:fld>
            <a:endParaRPr lang="en-US"/>
          </a:p>
        </p:txBody>
      </p:sp>
    </p:spTree>
    <p:extLst>
      <p:ext uri="{BB962C8B-B14F-4D97-AF65-F5344CB8AC3E}">
        <p14:creationId xmlns:p14="http://schemas.microsoft.com/office/powerpoint/2010/main" val="36236546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8D2144-6819-47E4-A509-52793B284051}" type="datetimeFigureOut">
              <a:rPr lang="en-US" smtClean="0"/>
              <a:t>11/20/2013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547EC6-3F94-4340-BCFE-65267F6E5ADC}" type="slidenum">
              <a:rPr lang="en-US" smtClean="0"/>
              <a:t>‹#›</a:t>
            </a:fld>
            <a:endParaRPr lang="en-US"/>
          </a:p>
        </p:txBody>
      </p:sp>
    </p:spTree>
    <p:extLst>
      <p:ext uri="{BB962C8B-B14F-4D97-AF65-F5344CB8AC3E}">
        <p14:creationId xmlns:p14="http://schemas.microsoft.com/office/powerpoint/2010/main" val="11892161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hyperlink" Target="http://www.youtube.com/watch?v=0mBG0LbAoqk&amp;feature=player_embedded"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hyperlink" Target="http://www.virginoceanic.com/vehicles/submersible/"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www.hnsa.org/ships/trieste.htm"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hyperlink" Target="http://www.google.com/url?sa=i&amp;source=images&amp;cd=&amp;docid=IBKHtBcM1X9k1M&amp;tbnid=w0IF1Jek4syy_M:&amp;ved=0CAQQjB0&amp;url=http://forum.spore.com/jforum/posts/list/60/30785.page&amp;ei=u1jLUbLKBoSoiAL46YCgDQ&amp;psig=AFQjCNHOyMXXceCui5blf87QBBDYgNfHrQ&amp;ust=1372367413197021" TargetMode="Externa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extremescience.com/"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www.google.com/url?sa=i&amp;source=images&amp;cd=&amp;docid=rWhEAnK3YFj6hM&amp;tbnid=O27NE6Qshb7W7M:&amp;ved=0CAcQjB0wAA&amp;url=http://oceanexplorer.noaa.gov/explorations/03mountains/background/challenger/media/route.html&amp;ei=1GbMUYygHqrfiALT6YB4&amp;psig=AFQjCNHDSmMYFKujMvsfFIsUVsEEVb3tvQ&amp;ust=1372436564561250"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76200"/>
            <a:ext cx="8229600" cy="1143000"/>
          </a:xfrm>
        </p:spPr>
        <p:txBody>
          <a:bodyPr/>
          <a:lstStyle/>
          <a:p>
            <a:r>
              <a:rPr lang="en-US" dirty="0" smtClean="0"/>
              <a:t>History of Undersea Exploration</a:t>
            </a:r>
            <a:endParaRPr lang="en-US" dirty="0"/>
          </a:p>
        </p:txBody>
      </p:sp>
      <p:sp>
        <p:nvSpPr>
          <p:cNvPr id="5" name="Content Placeholder 4"/>
          <p:cNvSpPr>
            <a:spLocks noGrp="1"/>
          </p:cNvSpPr>
          <p:nvPr>
            <p:ph idx="1"/>
          </p:nvPr>
        </p:nvSpPr>
        <p:spPr>
          <a:xfrm>
            <a:off x="457200" y="1371600"/>
            <a:ext cx="8229600" cy="4525963"/>
          </a:xfrm>
        </p:spPr>
        <p:txBody>
          <a:bodyPr/>
          <a:lstStyle/>
          <a:p>
            <a:r>
              <a:rPr lang="en-US" dirty="0" smtClean="0"/>
              <a:t>The 700s: Viking Sailors used sounding weights to determine ocean depth over distance. They also took samples from the seabed.</a:t>
            </a:r>
          </a:p>
          <a:p>
            <a:r>
              <a:rPr lang="en-US" dirty="0" smtClean="0"/>
              <a:t>The depth would be measured by the length of a Viking’s outstretched arms (6ft) this nautical unit of distance is still used today and is called the fathom</a:t>
            </a:r>
            <a:endParaRPr lang="en-US" dirty="0"/>
          </a:p>
        </p:txBody>
      </p:sp>
    </p:spTree>
    <p:extLst>
      <p:ext uri="{BB962C8B-B14F-4D97-AF65-F5344CB8AC3E}">
        <p14:creationId xmlns:p14="http://schemas.microsoft.com/office/powerpoint/2010/main" val="25486360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533400" y="1600200"/>
            <a:ext cx="8153400" cy="5257800"/>
          </a:xfrm>
        </p:spPr>
        <p:txBody>
          <a:bodyPr/>
          <a:lstStyle/>
          <a:p>
            <a:endParaRPr lang="en-US" dirty="0"/>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5575" y="429560"/>
            <a:ext cx="7195752" cy="58465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533400" y="4724400"/>
            <a:ext cx="2133600" cy="369332"/>
          </a:xfrm>
          <a:prstGeom prst="rect">
            <a:avLst/>
          </a:prstGeom>
          <a:noFill/>
        </p:spPr>
        <p:txBody>
          <a:bodyPr wrap="square" rtlCol="0">
            <a:spAutoFit/>
          </a:bodyPr>
          <a:lstStyle/>
          <a:p>
            <a:r>
              <a:rPr lang="en-US" b="1" dirty="0" smtClean="0"/>
              <a:t>Personnel Sphere</a:t>
            </a:r>
            <a:endParaRPr lang="en-US" b="1" dirty="0"/>
          </a:p>
        </p:txBody>
      </p:sp>
      <p:cxnSp>
        <p:nvCxnSpPr>
          <p:cNvPr id="6" name="Straight Arrow Connector 5"/>
          <p:cNvCxnSpPr/>
          <p:nvPr/>
        </p:nvCxnSpPr>
        <p:spPr>
          <a:xfrm flipV="1">
            <a:off x="2286000" y="4495800"/>
            <a:ext cx="1676400" cy="41326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6172200" y="2362200"/>
            <a:ext cx="1524000" cy="8382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7696200" y="2133600"/>
            <a:ext cx="1447800" cy="646331"/>
          </a:xfrm>
          <a:prstGeom prst="rect">
            <a:avLst/>
          </a:prstGeom>
          <a:noFill/>
        </p:spPr>
        <p:txBody>
          <a:bodyPr wrap="square" rtlCol="0">
            <a:spAutoFit/>
          </a:bodyPr>
          <a:lstStyle/>
          <a:p>
            <a:r>
              <a:rPr lang="en-US" b="1" dirty="0" smtClean="0"/>
              <a:t>Gasoline </a:t>
            </a:r>
            <a:r>
              <a:rPr lang="en-US" b="1" dirty="0" smtClean="0"/>
              <a:t>filled</a:t>
            </a:r>
            <a:endParaRPr lang="en-US" b="1" dirty="0"/>
          </a:p>
        </p:txBody>
      </p:sp>
      <p:sp>
        <p:nvSpPr>
          <p:cNvPr id="11" name="TextBox 10"/>
          <p:cNvSpPr txBox="1"/>
          <p:nvPr/>
        </p:nvSpPr>
        <p:spPr>
          <a:xfrm>
            <a:off x="533400" y="4191000"/>
            <a:ext cx="812175" cy="381000"/>
          </a:xfrm>
          <a:prstGeom prst="rect">
            <a:avLst/>
          </a:prstGeom>
          <a:noFill/>
        </p:spPr>
        <p:txBody>
          <a:bodyPr wrap="square" rtlCol="0">
            <a:spAutoFit/>
          </a:bodyPr>
          <a:lstStyle/>
          <a:p>
            <a:r>
              <a:rPr lang="en-US" b="1" dirty="0" smtClean="0"/>
              <a:t>Lights</a:t>
            </a:r>
            <a:endParaRPr lang="en-US" b="1" dirty="0"/>
          </a:p>
        </p:txBody>
      </p:sp>
      <p:cxnSp>
        <p:nvCxnSpPr>
          <p:cNvPr id="13" name="Straight Arrow Connector 12"/>
          <p:cNvCxnSpPr>
            <a:stCxn id="11" idx="3"/>
          </p:cNvCxnSpPr>
          <p:nvPr/>
        </p:nvCxnSpPr>
        <p:spPr>
          <a:xfrm flipV="1">
            <a:off x="1345575" y="4191000"/>
            <a:ext cx="2007225" cy="1905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1326993" y="5879068"/>
            <a:ext cx="3092607" cy="369332"/>
          </a:xfrm>
          <a:prstGeom prst="rect">
            <a:avLst/>
          </a:prstGeom>
          <a:noFill/>
        </p:spPr>
        <p:txBody>
          <a:bodyPr wrap="square" rtlCol="0">
            <a:spAutoFit/>
          </a:bodyPr>
          <a:lstStyle/>
          <a:p>
            <a:r>
              <a:rPr lang="en-US" dirty="0" smtClean="0"/>
              <a:t>Hnsa.org</a:t>
            </a:r>
            <a:endParaRPr lang="en-US" dirty="0"/>
          </a:p>
        </p:txBody>
      </p:sp>
    </p:spTree>
    <p:extLst>
      <p:ext uri="{BB962C8B-B14F-4D97-AF65-F5344CB8AC3E}">
        <p14:creationId xmlns:p14="http://schemas.microsoft.com/office/powerpoint/2010/main" val="958463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lstStyle/>
          <a:p>
            <a:r>
              <a:rPr lang="en-US" dirty="0" smtClean="0"/>
              <a:t>Trieste</a:t>
            </a:r>
            <a:endParaRPr lang="en-US" dirty="0"/>
          </a:p>
        </p:txBody>
      </p:sp>
      <p:sp>
        <p:nvSpPr>
          <p:cNvPr id="3" name="Content Placeholder 2"/>
          <p:cNvSpPr>
            <a:spLocks noGrp="1"/>
          </p:cNvSpPr>
          <p:nvPr>
            <p:ph idx="1"/>
          </p:nvPr>
        </p:nvSpPr>
        <p:spPr>
          <a:xfrm>
            <a:off x="457200" y="990600"/>
            <a:ext cx="8229600" cy="5135563"/>
          </a:xfrm>
        </p:spPr>
        <p:txBody>
          <a:bodyPr>
            <a:normAutofit lnSpcReduction="10000"/>
          </a:bodyPr>
          <a:lstStyle/>
          <a:p>
            <a:r>
              <a:rPr lang="en-US" dirty="0"/>
              <a:t>The majority of </a:t>
            </a:r>
            <a:r>
              <a:rPr lang="en-US" dirty="0" smtClean="0"/>
              <a:t>the vessel </a:t>
            </a:r>
            <a:r>
              <a:rPr lang="en-US" dirty="0"/>
              <a:t>was a series of floats filled with 85,000 </a:t>
            </a:r>
            <a:r>
              <a:rPr lang="en-US" dirty="0" smtClean="0"/>
              <a:t>liters </a:t>
            </a:r>
            <a:r>
              <a:rPr lang="en-US" dirty="0"/>
              <a:t>(22,000 US gal) of </a:t>
            </a:r>
            <a:r>
              <a:rPr lang="en-US" dirty="0" smtClean="0"/>
              <a:t>gasoline.  </a:t>
            </a:r>
            <a:endParaRPr lang="en-US" dirty="0"/>
          </a:p>
          <a:p>
            <a:r>
              <a:rPr lang="en-US" dirty="0" smtClean="0"/>
              <a:t> Water </a:t>
            </a:r>
            <a:r>
              <a:rPr lang="en-US" dirty="0"/>
              <a:t>ballast tanks were included at either end of the vessel, as well as releasable iron </a:t>
            </a:r>
            <a:r>
              <a:rPr lang="en-US" dirty="0" smtClean="0"/>
              <a:t>ballast </a:t>
            </a:r>
            <a:r>
              <a:rPr lang="en-US" dirty="0"/>
              <a:t>fore and aft of the crew sphere. </a:t>
            </a:r>
            <a:endParaRPr lang="en-US" dirty="0" smtClean="0"/>
          </a:p>
          <a:p>
            <a:r>
              <a:rPr lang="en-US" i="1" dirty="0" smtClean="0"/>
              <a:t>What function do you think the gasoline served?</a:t>
            </a:r>
          </a:p>
          <a:p>
            <a:r>
              <a:rPr lang="en-US" i="1" dirty="0" smtClean="0"/>
              <a:t>Why would they need a releasable iron ballast</a:t>
            </a:r>
            <a:r>
              <a:rPr lang="en-US" dirty="0" smtClean="0"/>
              <a:t>?</a:t>
            </a:r>
            <a:endParaRPr lang="en-US" dirty="0"/>
          </a:p>
        </p:txBody>
      </p:sp>
    </p:spTree>
    <p:extLst>
      <p:ext uri="{BB962C8B-B14F-4D97-AF65-F5344CB8AC3E}">
        <p14:creationId xmlns:p14="http://schemas.microsoft.com/office/powerpoint/2010/main" val="26405638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685800"/>
            <a:ext cx="9056022" cy="5257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058173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sp>
        <p:nvSpPr>
          <p:cNvPr id="6" name="Content Placeholder 5"/>
          <p:cNvSpPr>
            <a:spLocks noGrp="1"/>
          </p:cNvSpPr>
          <p:nvPr>
            <p:ph idx="1"/>
          </p:nvPr>
        </p:nvSpPr>
        <p:spPr/>
        <p:txBody>
          <a:bodyPr/>
          <a:lstStyle/>
          <a:p>
            <a:endParaRPr lang="en-US" dirty="0"/>
          </a:p>
        </p:txBody>
      </p:sp>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183832"/>
            <a:ext cx="5105400" cy="66051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424962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Modern Undersea exploration</a:t>
            </a:r>
            <a:endParaRPr lang="en-US" dirty="0"/>
          </a:p>
        </p:txBody>
      </p:sp>
      <p:sp>
        <p:nvSpPr>
          <p:cNvPr id="3" name="Content Placeholder 2"/>
          <p:cNvSpPr>
            <a:spLocks noGrp="1"/>
          </p:cNvSpPr>
          <p:nvPr>
            <p:ph idx="1"/>
          </p:nvPr>
        </p:nvSpPr>
        <p:spPr>
          <a:xfrm>
            <a:off x="457200" y="1205345"/>
            <a:ext cx="8229600" cy="5500255"/>
          </a:xfrm>
        </p:spPr>
        <p:txBody>
          <a:bodyPr>
            <a:normAutofit/>
          </a:bodyPr>
          <a:lstStyle/>
          <a:p>
            <a:r>
              <a:rPr lang="en-US" dirty="0"/>
              <a:t>1964: ALVIN is built and has since made over 4400 dives</a:t>
            </a:r>
            <a:r>
              <a:rPr lang="en-US" dirty="0" smtClean="0"/>
              <a:t>.</a:t>
            </a:r>
          </a:p>
          <a:p>
            <a:r>
              <a:rPr lang="en-US" dirty="0" smtClean="0"/>
              <a:t>Since the Trieste, ALVIN and similar HOVs have returned to the Mariana Trench and made amazing discoveries.</a:t>
            </a:r>
          </a:p>
          <a:p>
            <a:r>
              <a:rPr lang="en-US" dirty="0" smtClean="0"/>
              <a:t>Other submersibles used include: ROVs,</a:t>
            </a:r>
          </a:p>
          <a:p>
            <a:pPr marL="0" indent="0">
              <a:buNone/>
            </a:pPr>
            <a:r>
              <a:rPr lang="en-US" dirty="0" smtClean="0"/>
              <a:t>AUVs, Towed vehicles and HROVs.</a:t>
            </a:r>
          </a:p>
          <a:p>
            <a:pPr marL="0" indent="0">
              <a:buNone/>
            </a:pPr>
            <a:r>
              <a:rPr lang="en-US" dirty="0" smtClean="0"/>
              <a:t>Each has its limitations and benefits over another.</a:t>
            </a:r>
          </a:p>
          <a:p>
            <a:pPr marL="0" indent="0">
              <a:buNone/>
            </a:pPr>
            <a:r>
              <a:rPr lang="en-US" dirty="0" smtClean="0"/>
              <a:t> </a:t>
            </a:r>
            <a:endParaRPr lang="en-US" dirty="0"/>
          </a:p>
        </p:txBody>
      </p:sp>
    </p:spTree>
    <p:extLst>
      <p:ext uri="{BB962C8B-B14F-4D97-AF65-F5344CB8AC3E}">
        <p14:creationId xmlns:p14="http://schemas.microsoft.com/office/powerpoint/2010/main" val="33422099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07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28600" y="228600"/>
            <a:ext cx="5910300" cy="3420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1" y="3162299"/>
            <a:ext cx="4724400" cy="33141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457200" y="6183868"/>
            <a:ext cx="2286000" cy="369332"/>
          </a:xfrm>
          <a:prstGeom prst="rect">
            <a:avLst/>
          </a:prstGeom>
          <a:noFill/>
        </p:spPr>
        <p:txBody>
          <a:bodyPr wrap="square" rtlCol="0">
            <a:spAutoFit/>
          </a:bodyPr>
          <a:lstStyle/>
          <a:p>
            <a:r>
              <a:rPr lang="en-US" dirty="0" smtClean="0"/>
              <a:t>Whoi.edu</a:t>
            </a:r>
            <a:endParaRPr lang="en-US" dirty="0"/>
          </a:p>
        </p:txBody>
      </p:sp>
    </p:spTree>
    <p:extLst>
      <p:ext uri="{BB962C8B-B14F-4D97-AF65-F5344CB8AC3E}">
        <p14:creationId xmlns:p14="http://schemas.microsoft.com/office/powerpoint/2010/main" val="29423782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600200"/>
            <a:ext cx="8229600" cy="5257800"/>
          </a:xfrm>
        </p:spPr>
        <p:txBody>
          <a:bodyPr/>
          <a:lstStyle/>
          <a:p>
            <a:endParaRPr lang="en-US"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3276600"/>
            <a:ext cx="3454400" cy="259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0600" y="304800"/>
            <a:ext cx="4176346" cy="289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 y="304800"/>
            <a:ext cx="3990524" cy="533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359907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race to the bottom</a:t>
            </a:r>
            <a:endParaRPr lang="en-US" dirty="0"/>
          </a:p>
        </p:txBody>
      </p:sp>
      <p:sp>
        <p:nvSpPr>
          <p:cNvPr id="3" name="Content Placeholder 2"/>
          <p:cNvSpPr>
            <a:spLocks noGrp="1"/>
          </p:cNvSpPr>
          <p:nvPr>
            <p:ph idx="1"/>
          </p:nvPr>
        </p:nvSpPr>
        <p:spPr/>
        <p:txBody>
          <a:bodyPr/>
          <a:lstStyle/>
          <a:p>
            <a:r>
              <a:rPr lang="en-US" dirty="0" smtClean="0">
                <a:hlinkClick r:id="rId3"/>
              </a:rPr>
              <a:t>http://www.youtube.com/watch?v=0mBG0LbAoqk&amp;feature=player_embedded</a:t>
            </a:r>
            <a:endParaRPr lang="en-US" dirty="0" smtClean="0"/>
          </a:p>
          <a:p>
            <a:endParaRPr lang="en-US" dirty="0" smtClean="0"/>
          </a:p>
          <a:p>
            <a:r>
              <a:rPr lang="en-US" dirty="0">
                <a:hlinkClick r:id="rId4"/>
              </a:rPr>
              <a:t>http://www.virginoceanic.com/vehicles/submersible</a:t>
            </a:r>
            <a:r>
              <a:rPr lang="en-US" dirty="0" smtClean="0">
                <a:hlinkClick r:id="rId4"/>
              </a:rPr>
              <a:t>/</a:t>
            </a:r>
            <a:endParaRPr lang="en-US" dirty="0" smtClean="0"/>
          </a:p>
          <a:p>
            <a:endParaRPr lang="en-US" dirty="0"/>
          </a:p>
        </p:txBody>
      </p:sp>
    </p:spTree>
    <p:extLst>
      <p:ext uri="{BB962C8B-B14F-4D97-AF65-F5344CB8AC3E}">
        <p14:creationId xmlns:p14="http://schemas.microsoft.com/office/powerpoint/2010/main" val="37999593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Building the technology</a:t>
            </a:r>
            <a:endParaRPr lang="en-US" dirty="0"/>
          </a:p>
        </p:txBody>
      </p:sp>
      <p:sp>
        <p:nvSpPr>
          <p:cNvPr id="3" name="Content Placeholder 2"/>
          <p:cNvSpPr>
            <a:spLocks noGrp="1"/>
          </p:cNvSpPr>
          <p:nvPr>
            <p:ph idx="1"/>
          </p:nvPr>
        </p:nvSpPr>
        <p:spPr>
          <a:xfrm>
            <a:off x="457200" y="1295400"/>
            <a:ext cx="8229600" cy="4830763"/>
          </a:xfrm>
        </p:spPr>
        <p:txBody>
          <a:bodyPr/>
          <a:lstStyle/>
          <a:p>
            <a:r>
              <a:rPr lang="en-US" b="1" dirty="0"/>
              <a:t>What variables must engineers consider when designing and building the underwater craft?</a:t>
            </a:r>
            <a:endParaRPr lang="en-US" dirty="0" smtClean="0"/>
          </a:p>
          <a:p>
            <a:r>
              <a:rPr lang="en-US" dirty="0" smtClean="0"/>
              <a:t>Pressure</a:t>
            </a:r>
          </a:p>
          <a:p>
            <a:r>
              <a:rPr lang="en-US" dirty="0" smtClean="0"/>
              <a:t>Buoyancy</a:t>
            </a:r>
          </a:p>
          <a:p>
            <a:r>
              <a:rPr lang="en-US" dirty="0" smtClean="0"/>
              <a:t>Data collection equipment: Filming, lighting, instrumentation, windows.</a:t>
            </a:r>
          </a:p>
          <a:p>
            <a:r>
              <a:rPr lang="en-US" dirty="0" smtClean="0"/>
              <a:t>Fitting inside</a:t>
            </a:r>
          </a:p>
          <a:p>
            <a:endParaRPr lang="en-US" dirty="0" smtClean="0"/>
          </a:p>
          <a:p>
            <a:endParaRPr lang="en-US" dirty="0"/>
          </a:p>
        </p:txBody>
      </p:sp>
    </p:spTree>
    <p:extLst>
      <p:ext uri="{BB962C8B-B14F-4D97-AF65-F5344CB8AC3E}">
        <p14:creationId xmlns:p14="http://schemas.microsoft.com/office/powerpoint/2010/main" val="40787475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James Cameron’s </a:t>
            </a:r>
            <a:r>
              <a:rPr lang="en-US" i="1" dirty="0" err="1" smtClean="0"/>
              <a:t>Deepsea</a:t>
            </a:r>
            <a:r>
              <a:rPr lang="en-US" i="1" dirty="0" smtClean="0"/>
              <a:t> Challenger</a:t>
            </a:r>
            <a:endParaRPr lang="en-US" dirty="0"/>
          </a:p>
        </p:txBody>
      </p:sp>
      <p:sp>
        <p:nvSpPr>
          <p:cNvPr id="4" name="Content Placeholder 3"/>
          <p:cNvSpPr>
            <a:spLocks noGrp="1"/>
          </p:cNvSpPr>
          <p:nvPr>
            <p:ph sz="half" idx="1"/>
          </p:nvPr>
        </p:nvSpPr>
        <p:spPr>
          <a:xfrm>
            <a:off x="228600" y="1447800"/>
            <a:ext cx="4267200" cy="5219700"/>
          </a:xfrm>
        </p:spPr>
        <p:txBody>
          <a:bodyPr/>
          <a:lstStyle/>
          <a:p>
            <a:r>
              <a:rPr lang="en-US" dirty="0"/>
              <a:t>Designers James Cameron and Ron </a:t>
            </a:r>
            <a:r>
              <a:rPr lang="en-US" dirty="0" err="1"/>
              <a:t>Allum</a:t>
            </a:r>
            <a:r>
              <a:rPr lang="en-US" dirty="0"/>
              <a:t> envisioned </a:t>
            </a:r>
            <a:r>
              <a:rPr lang="en-US" i="1" dirty="0"/>
              <a:t>DEEPSEA CHALLENGER</a:t>
            </a:r>
            <a:r>
              <a:rPr lang="en-US" dirty="0"/>
              <a:t> as a sleek underwater rocket ship to dive fast and ascend faster, allowing for more time to explore the deep seafloor</a:t>
            </a:r>
            <a:r>
              <a:rPr lang="en-US" dirty="0" smtClean="0"/>
              <a:t>.</a:t>
            </a:r>
          </a:p>
          <a:p>
            <a:endParaRPr lang="en-US" dirty="0" smtClean="0"/>
          </a:p>
          <a:p>
            <a:r>
              <a:rPr lang="en-US" dirty="0" smtClean="0"/>
              <a:t>Nationalgeographic.com</a:t>
            </a:r>
            <a:endParaRPr lang="en-US" dirty="0"/>
          </a:p>
        </p:txBody>
      </p:sp>
      <p:sp>
        <p:nvSpPr>
          <p:cNvPr id="5" name="Content Placeholder 4"/>
          <p:cNvSpPr>
            <a:spLocks noGrp="1"/>
          </p:cNvSpPr>
          <p:nvPr>
            <p:ph sz="half" idx="2"/>
          </p:nvPr>
        </p:nvSpPr>
        <p:spPr/>
        <p:txBody>
          <a:bodyPr/>
          <a:lstStyle/>
          <a:p>
            <a:endParaRPr lang="en-US"/>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38133" y="1447800"/>
            <a:ext cx="4480278" cy="5219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263681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90500"/>
            <a:ext cx="9237233" cy="6134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065757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a:t>CAMERON’S CHAMBER</a:t>
            </a:r>
            <a:endParaRPr lang="en-US" dirty="0"/>
          </a:p>
        </p:txBody>
      </p:sp>
      <p:sp>
        <p:nvSpPr>
          <p:cNvPr id="5" name="Content Placeholder 4"/>
          <p:cNvSpPr>
            <a:spLocks noGrp="1"/>
          </p:cNvSpPr>
          <p:nvPr>
            <p:ph sz="half" idx="1"/>
          </p:nvPr>
        </p:nvSpPr>
        <p:spPr>
          <a:xfrm>
            <a:off x="457200" y="1600200"/>
            <a:ext cx="4038600" cy="5029200"/>
          </a:xfrm>
        </p:spPr>
        <p:txBody>
          <a:bodyPr>
            <a:normAutofit lnSpcReduction="10000"/>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pPr marL="0" indent="0">
              <a:buNone/>
            </a:pPr>
            <a:r>
              <a:rPr lang="en-US" dirty="0" smtClean="0"/>
              <a:t>Nationalgeographic.com</a:t>
            </a:r>
            <a:endParaRPr lang="en-US" dirty="0"/>
          </a:p>
        </p:txBody>
      </p:sp>
      <p:sp>
        <p:nvSpPr>
          <p:cNvPr id="6" name="Content Placeholder 5"/>
          <p:cNvSpPr>
            <a:spLocks noGrp="1"/>
          </p:cNvSpPr>
          <p:nvPr>
            <p:ph sz="half" idx="2"/>
          </p:nvPr>
        </p:nvSpPr>
        <p:spPr>
          <a:xfrm>
            <a:off x="4267200" y="1143000"/>
            <a:ext cx="4648200" cy="5410200"/>
          </a:xfrm>
        </p:spPr>
        <p:txBody>
          <a:bodyPr>
            <a:normAutofit lnSpcReduction="10000"/>
          </a:bodyPr>
          <a:lstStyle/>
          <a:p>
            <a:r>
              <a:rPr lang="en-US" dirty="0" smtClean="0"/>
              <a:t>The </a:t>
            </a:r>
            <a:r>
              <a:rPr lang="en-US" dirty="0"/>
              <a:t>43-inch-wide pilot’s sphere, made of 2.5-inch-thick steel, was built to fit Cameron’s lanky six-foot-two-inch frame</a:t>
            </a:r>
            <a:r>
              <a:rPr lang="en-US" dirty="0" smtClean="0"/>
              <a:t>.</a:t>
            </a:r>
          </a:p>
          <a:p>
            <a:r>
              <a:rPr lang="en-US" dirty="0" smtClean="0"/>
              <a:t> </a:t>
            </a:r>
            <a:r>
              <a:rPr lang="en-US" dirty="0"/>
              <a:t>Inside: oxygen tanks, thruster joysticks, a touch screen, an optical acrylic </a:t>
            </a:r>
            <a:r>
              <a:rPr lang="en-US" dirty="0" smtClean="0"/>
              <a:t>viewport (window), </a:t>
            </a:r>
            <a:r>
              <a:rPr lang="en-US" dirty="0"/>
              <a:t>and three video monitors</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90675"/>
            <a:ext cx="4048125" cy="4048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751580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dirty="0" smtClean="0"/>
              <a:t>Pressure</a:t>
            </a:r>
            <a:endParaRPr lang="en-US" dirty="0"/>
          </a:p>
        </p:txBody>
      </p:sp>
      <p:sp>
        <p:nvSpPr>
          <p:cNvPr id="3" name="Content Placeholder 2"/>
          <p:cNvSpPr>
            <a:spLocks noGrp="1"/>
          </p:cNvSpPr>
          <p:nvPr>
            <p:ph idx="1"/>
          </p:nvPr>
        </p:nvSpPr>
        <p:spPr>
          <a:xfrm>
            <a:off x="457200" y="1219200"/>
            <a:ext cx="8229600" cy="5638800"/>
          </a:xfrm>
        </p:spPr>
        <p:txBody>
          <a:bodyPr/>
          <a:lstStyle/>
          <a:p>
            <a:r>
              <a:rPr lang="en-US" dirty="0" smtClean="0"/>
              <a:t>Pressure in the deep sea can be as high as 16,000 psi.</a:t>
            </a:r>
          </a:p>
          <a:p>
            <a:r>
              <a:rPr lang="en-US" dirty="0" smtClean="0"/>
              <a:t>This is like having 3 cars crushing each finger!</a:t>
            </a:r>
          </a:p>
          <a:p>
            <a:r>
              <a:rPr lang="en-US" dirty="0" smtClean="0"/>
              <a:t>Many materials can withstand this pressure.</a:t>
            </a:r>
          </a:p>
          <a:p>
            <a:r>
              <a:rPr lang="en-US" dirty="0" smtClean="0"/>
              <a:t>But the requirements of a submersible makes it difficult to use many of them.</a:t>
            </a:r>
          </a:p>
          <a:p>
            <a:r>
              <a:rPr lang="en-US" dirty="0" smtClean="0"/>
              <a:t>It must have a small window and house a chamber that can fit a human and lots of equipment.</a:t>
            </a:r>
            <a:endParaRPr lang="en-US" dirty="0"/>
          </a:p>
        </p:txBody>
      </p:sp>
    </p:spTree>
    <p:extLst>
      <p:ext uri="{BB962C8B-B14F-4D97-AF65-F5344CB8AC3E}">
        <p14:creationId xmlns:p14="http://schemas.microsoft.com/office/powerpoint/2010/main" val="20462150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dirty="0" smtClean="0"/>
              <a:t>Pressure</a:t>
            </a:r>
            <a:endParaRPr lang="en-US" dirty="0"/>
          </a:p>
        </p:txBody>
      </p:sp>
      <p:sp>
        <p:nvSpPr>
          <p:cNvPr id="3" name="Content Placeholder 2"/>
          <p:cNvSpPr>
            <a:spLocks noGrp="1"/>
          </p:cNvSpPr>
          <p:nvPr>
            <p:ph idx="1"/>
          </p:nvPr>
        </p:nvSpPr>
        <p:spPr>
          <a:xfrm>
            <a:off x="457200" y="1295400"/>
            <a:ext cx="8229600" cy="4830763"/>
          </a:xfrm>
        </p:spPr>
        <p:txBody>
          <a:bodyPr>
            <a:normAutofit fontScale="92500" lnSpcReduction="10000"/>
          </a:bodyPr>
          <a:lstStyle/>
          <a:p>
            <a:r>
              <a:rPr lang="en-US" dirty="0" smtClean="0"/>
              <a:t>What about the hull (pressure chamber)?</a:t>
            </a:r>
          </a:p>
          <a:p>
            <a:r>
              <a:rPr lang="en-US" dirty="0" smtClean="0"/>
              <a:t>Materials: Steel, Titanium, Pyrex, Ceramic?</a:t>
            </a:r>
          </a:p>
          <a:p>
            <a:endParaRPr lang="en-US" dirty="0"/>
          </a:p>
          <a:p>
            <a:r>
              <a:rPr lang="en-US" dirty="0" smtClean="0"/>
              <a:t>Research has been done on the effectiveness of a ceramic vessel with a glass dome at one end and of a vessel made of one continuous piece of glass.</a:t>
            </a:r>
          </a:p>
          <a:p>
            <a:endParaRPr lang="en-US" dirty="0"/>
          </a:p>
          <a:p>
            <a:r>
              <a:rPr lang="en-US" dirty="0" smtClean="0"/>
              <a:t>Steel is what has been used most recently by James Cameron.</a:t>
            </a:r>
          </a:p>
          <a:p>
            <a:r>
              <a:rPr lang="en-US" dirty="0" smtClean="0"/>
              <a:t>The </a:t>
            </a:r>
            <a:r>
              <a:rPr lang="en-US" i="1" dirty="0" err="1" smtClean="0"/>
              <a:t>Nereus</a:t>
            </a:r>
            <a:r>
              <a:rPr lang="en-US" i="1" dirty="0" smtClean="0"/>
              <a:t> ROV</a:t>
            </a:r>
            <a:r>
              <a:rPr lang="en-US" dirty="0" smtClean="0"/>
              <a:t> is a titanium/ ceramic hybrid.</a:t>
            </a:r>
            <a:endParaRPr lang="en-US" dirty="0"/>
          </a:p>
        </p:txBody>
      </p:sp>
    </p:spTree>
    <p:extLst>
      <p:ext uri="{BB962C8B-B14F-4D97-AF65-F5344CB8AC3E}">
        <p14:creationId xmlns:p14="http://schemas.microsoft.com/office/powerpoint/2010/main" val="19997155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dirty="0" smtClean="0"/>
              <a:t>Buoyancy</a:t>
            </a:r>
            <a:endParaRPr lang="en-US" dirty="0"/>
          </a:p>
        </p:txBody>
      </p:sp>
      <p:sp>
        <p:nvSpPr>
          <p:cNvPr id="3" name="Content Placeholder 2"/>
          <p:cNvSpPr>
            <a:spLocks noGrp="1"/>
          </p:cNvSpPr>
          <p:nvPr>
            <p:ph idx="1"/>
          </p:nvPr>
        </p:nvSpPr>
        <p:spPr>
          <a:xfrm>
            <a:off x="457200" y="1143000"/>
            <a:ext cx="8229600" cy="4983163"/>
          </a:xfrm>
        </p:spPr>
        <p:txBody>
          <a:bodyPr/>
          <a:lstStyle/>
          <a:p>
            <a:r>
              <a:rPr lang="en-US" dirty="0" smtClean="0"/>
              <a:t>What’s The problem with steel?</a:t>
            </a:r>
            <a:endParaRPr lang="en-US" dirty="0"/>
          </a:p>
          <a:p>
            <a:r>
              <a:rPr lang="en-US" dirty="0" smtClean="0"/>
              <a:t>When the weight of the hull, equipment, pilots, batteries, instruments all adds up, the sub weighs in the tons.</a:t>
            </a:r>
            <a:endParaRPr lang="en-US" dirty="0"/>
          </a:p>
          <a:p>
            <a:r>
              <a:rPr lang="en-US" dirty="0" smtClean="0"/>
              <a:t>With out buoyancy assistance, the sub would sink rapidly and be difficult to control.</a:t>
            </a:r>
          </a:p>
          <a:p>
            <a:r>
              <a:rPr lang="en-US" dirty="0" smtClean="0"/>
              <a:t>What design considerations must there be to ensure buoyancy assistance ?</a:t>
            </a:r>
          </a:p>
          <a:p>
            <a:r>
              <a:rPr lang="en-US">
                <a:hlinkClick r:id="rId3"/>
              </a:rPr>
              <a:t>http://</a:t>
            </a:r>
            <a:r>
              <a:rPr lang="en-US" smtClean="0">
                <a:hlinkClick r:id="rId3"/>
              </a:rPr>
              <a:t>www.hnsa.org/ships/trieste.htm</a:t>
            </a:r>
            <a:endParaRPr lang="en-US" smtClean="0"/>
          </a:p>
          <a:p>
            <a:endParaRPr lang="en-US" dirty="0"/>
          </a:p>
        </p:txBody>
      </p:sp>
    </p:spTree>
    <p:extLst>
      <p:ext uri="{BB962C8B-B14F-4D97-AF65-F5344CB8AC3E}">
        <p14:creationId xmlns:p14="http://schemas.microsoft.com/office/powerpoint/2010/main" val="9122472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792162"/>
          </a:xfrm>
        </p:spPr>
        <p:txBody>
          <a:bodyPr/>
          <a:lstStyle/>
          <a:p>
            <a:r>
              <a:rPr lang="en-US" dirty="0" smtClean="0"/>
              <a:t>Buoyancy</a:t>
            </a:r>
            <a:endParaRPr lang="en-US" dirty="0"/>
          </a:p>
        </p:txBody>
      </p:sp>
      <p:sp>
        <p:nvSpPr>
          <p:cNvPr id="3" name="Content Placeholder 2"/>
          <p:cNvSpPr>
            <a:spLocks noGrp="1"/>
          </p:cNvSpPr>
          <p:nvPr>
            <p:ph idx="1"/>
          </p:nvPr>
        </p:nvSpPr>
        <p:spPr>
          <a:xfrm>
            <a:off x="457200" y="914400"/>
            <a:ext cx="8229600" cy="5211763"/>
          </a:xfrm>
        </p:spPr>
        <p:txBody>
          <a:bodyPr>
            <a:normAutofit/>
          </a:bodyPr>
          <a:lstStyle/>
          <a:p>
            <a:r>
              <a:rPr lang="en-US" sz="2400" b="1" dirty="0" smtClean="0"/>
              <a:t>SYNTACTIC </a:t>
            </a:r>
            <a:r>
              <a:rPr lang="en-US" sz="2400" b="1" dirty="0"/>
              <a:t>FOAM</a:t>
            </a:r>
            <a:r>
              <a:rPr lang="en-US" sz="2400" dirty="0"/>
              <a:t/>
            </a:r>
            <a:br>
              <a:rPr lang="en-US" sz="2400" dirty="0"/>
            </a:br>
            <a:r>
              <a:rPr lang="en-US" sz="2400" dirty="0"/>
              <a:t>The sub’s beam is made of a specialized foam developed by Australian engineer Ron </a:t>
            </a:r>
            <a:r>
              <a:rPr lang="en-US" sz="2400" dirty="0" err="1"/>
              <a:t>Allum</a:t>
            </a:r>
            <a:r>
              <a:rPr lang="en-US" sz="2400" dirty="0"/>
              <a:t>. </a:t>
            </a:r>
            <a:endParaRPr lang="en-US" sz="2400" dirty="0" smtClean="0"/>
          </a:p>
          <a:p>
            <a:r>
              <a:rPr lang="en-US" sz="2400" dirty="0" smtClean="0"/>
              <a:t>Formed </a:t>
            </a:r>
            <a:r>
              <a:rPr lang="en-US" sz="2400" dirty="0"/>
              <a:t>by suspending hollow glass microspheres in an epoxy resin, the flotation material is designed to survive the intense pressure of the Mariana Trench, which compressed the 24-foot beam about two inches during the descent.</a:t>
            </a:r>
          </a:p>
          <a:p>
            <a:pPr marL="0" indent="0">
              <a:buNone/>
            </a:pPr>
            <a:endParaRPr lang="en-US" dirty="0" smtClean="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3661156"/>
            <a:ext cx="4419600" cy="31968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71733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t>Buoyancy</a:t>
            </a:r>
            <a:endParaRPr lang="en-US" dirty="0"/>
          </a:p>
        </p:txBody>
      </p:sp>
      <p:sp>
        <p:nvSpPr>
          <p:cNvPr id="3" name="Content Placeholder 2"/>
          <p:cNvSpPr>
            <a:spLocks noGrp="1"/>
          </p:cNvSpPr>
          <p:nvPr>
            <p:ph idx="1"/>
          </p:nvPr>
        </p:nvSpPr>
        <p:spPr>
          <a:xfrm>
            <a:off x="457200" y="914400"/>
            <a:ext cx="8229600" cy="5211763"/>
          </a:xfrm>
        </p:spPr>
        <p:txBody>
          <a:bodyPr/>
          <a:lstStyle/>
          <a:p>
            <a:r>
              <a:rPr lang="en-US" dirty="0" smtClean="0"/>
              <a:t>So once the sub can float, how do the pilots control its location in the water column?</a:t>
            </a:r>
          </a:p>
          <a:p>
            <a:r>
              <a:rPr lang="en-US" dirty="0" smtClean="0"/>
              <a:t>The </a:t>
            </a:r>
            <a:r>
              <a:rPr lang="en-US" i="1" dirty="0"/>
              <a:t>T</a:t>
            </a:r>
            <a:r>
              <a:rPr lang="en-US" i="1" dirty="0" smtClean="0"/>
              <a:t>rieste</a:t>
            </a:r>
            <a:r>
              <a:rPr lang="en-US" dirty="0" smtClean="0"/>
              <a:t> used steel shot to weigh down the sub.</a:t>
            </a:r>
          </a:p>
          <a:p>
            <a:r>
              <a:rPr lang="en-US" dirty="0" smtClean="0"/>
              <a:t> </a:t>
            </a:r>
            <a:r>
              <a:rPr lang="en-US" dirty="0"/>
              <a:t>H</a:t>
            </a:r>
            <a:r>
              <a:rPr lang="en-US" dirty="0" smtClean="0"/>
              <a:t>eld on by an electromagnet for quick release, to make it float up higher.</a:t>
            </a:r>
          </a:p>
          <a:p>
            <a:r>
              <a:rPr lang="en-US" dirty="0" smtClean="0"/>
              <a:t>There were also gas filled compartments to control buoyancy by releasing a little gas as the sub descends. </a:t>
            </a:r>
          </a:p>
          <a:p>
            <a:endParaRPr lang="en-US" dirty="0" smtClean="0"/>
          </a:p>
          <a:p>
            <a:pPr marL="0" indent="0">
              <a:buNone/>
            </a:pPr>
            <a:endParaRPr lang="en-US" dirty="0" smtClean="0"/>
          </a:p>
          <a:p>
            <a:endParaRPr lang="en-US" dirty="0" smtClean="0"/>
          </a:p>
          <a:p>
            <a:endParaRPr lang="en-US" dirty="0"/>
          </a:p>
        </p:txBody>
      </p:sp>
    </p:spTree>
    <p:extLst>
      <p:ext uri="{BB962C8B-B14F-4D97-AF65-F5344CB8AC3E}">
        <p14:creationId xmlns:p14="http://schemas.microsoft.com/office/powerpoint/2010/main" val="35795927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t>History of Undersea Exploration</a:t>
            </a:r>
            <a:endParaRPr lang="en-US" dirty="0"/>
          </a:p>
        </p:txBody>
      </p:sp>
      <p:sp>
        <p:nvSpPr>
          <p:cNvPr id="3" name="Content Placeholder 2"/>
          <p:cNvSpPr>
            <a:spLocks noGrp="1"/>
          </p:cNvSpPr>
          <p:nvPr>
            <p:ph idx="1"/>
          </p:nvPr>
        </p:nvSpPr>
        <p:spPr>
          <a:xfrm>
            <a:off x="457200" y="1371600"/>
            <a:ext cx="8229600" cy="4525963"/>
          </a:xfrm>
        </p:spPr>
        <p:txBody>
          <a:bodyPr/>
          <a:lstStyle/>
          <a:p>
            <a:r>
              <a:rPr lang="en-US" dirty="0" smtClean="0"/>
              <a:t>1620: Cornelius </a:t>
            </a:r>
            <a:r>
              <a:rPr lang="en-US" dirty="0" err="1" smtClean="0"/>
              <a:t>Drebbel</a:t>
            </a:r>
            <a:r>
              <a:rPr lang="en-US" dirty="0" smtClean="0"/>
              <a:t> (Holland) is credited with the first submersible. </a:t>
            </a:r>
          </a:p>
          <a:p>
            <a:r>
              <a:rPr lang="en-US" dirty="0" smtClean="0"/>
              <a:t>It was made of wood and bound in animal skin for water proofing. </a:t>
            </a:r>
          </a:p>
          <a:p>
            <a:r>
              <a:rPr lang="en-US" dirty="0" smtClean="0"/>
              <a:t>He propelled it with oars on either side through sealed holes. </a:t>
            </a:r>
          </a:p>
          <a:p>
            <a:r>
              <a:rPr lang="en-US" dirty="0" smtClean="0"/>
              <a:t>It reached a depth of 15ft.</a:t>
            </a:r>
            <a:endParaRPr lang="en-US" dirty="0"/>
          </a:p>
        </p:txBody>
      </p:sp>
    </p:spTree>
    <p:extLst>
      <p:ext uri="{BB962C8B-B14F-4D97-AF65-F5344CB8AC3E}">
        <p14:creationId xmlns:p14="http://schemas.microsoft.com/office/powerpoint/2010/main" val="9673155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773" y="457200"/>
            <a:ext cx="5715000" cy="3743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57800" y="3048000"/>
            <a:ext cx="3324423" cy="3538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1295400" y="6183868"/>
            <a:ext cx="2133600" cy="369332"/>
          </a:xfrm>
          <a:prstGeom prst="rect">
            <a:avLst/>
          </a:prstGeom>
        </p:spPr>
        <p:txBody>
          <a:bodyPr wrap="square">
            <a:spAutoFit/>
          </a:bodyPr>
          <a:lstStyle/>
          <a:p>
            <a:r>
              <a:rPr lang="en-US" dirty="0">
                <a:hlinkClick r:id="rId5"/>
              </a:rPr>
              <a:t>forum.spore.com</a:t>
            </a:r>
            <a:r>
              <a:rPr lang="en-US" dirty="0"/>
              <a:t> </a:t>
            </a:r>
          </a:p>
        </p:txBody>
      </p:sp>
    </p:spTree>
    <p:extLst>
      <p:ext uri="{BB962C8B-B14F-4D97-AF65-F5344CB8AC3E}">
        <p14:creationId xmlns:p14="http://schemas.microsoft.com/office/powerpoint/2010/main" val="18261019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History of Undersea Exploration</a:t>
            </a:r>
            <a:endParaRPr lang="en-US" dirty="0"/>
          </a:p>
        </p:txBody>
      </p:sp>
      <p:sp>
        <p:nvSpPr>
          <p:cNvPr id="3" name="Content Placeholder 2"/>
          <p:cNvSpPr>
            <a:spLocks noGrp="1"/>
          </p:cNvSpPr>
          <p:nvPr>
            <p:ph idx="1"/>
          </p:nvPr>
        </p:nvSpPr>
        <p:spPr>
          <a:xfrm>
            <a:off x="457200" y="1219200"/>
            <a:ext cx="8229600" cy="5181600"/>
          </a:xfrm>
        </p:spPr>
        <p:txBody>
          <a:bodyPr>
            <a:normAutofit fontScale="92500"/>
          </a:bodyPr>
          <a:lstStyle/>
          <a:p>
            <a:r>
              <a:rPr lang="en-US" dirty="0" smtClean="0"/>
              <a:t>1872-1876: The British sent the </a:t>
            </a:r>
            <a:r>
              <a:rPr lang="en-US" i="1" dirty="0" smtClean="0"/>
              <a:t>HMS Challenger </a:t>
            </a:r>
            <a:r>
              <a:rPr lang="en-US" dirty="0" smtClean="0"/>
              <a:t>on a 4 year expedition to explore the deep ocean.</a:t>
            </a:r>
          </a:p>
          <a:p>
            <a:r>
              <a:rPr lang="en-US" dirty="0" smtClean="0"/>
              <a:t>They discovered over 4,000 new species of animals </a:t>
            </a:r>
          </a:p>
          <a:p>
            <a:r>
              <a:rPr lang="en-US" dirty="0"/>
              <a:t>C</a:t>
            </a:r>
            <a:r>
              <a:rPr lang="en-US" dirty="0" smtClean="0"/>
              <a:t>onfirmed the general bathymetry of the sea floor to include features such as deep ocean basins.</a:t>
            </a:r>
          </a:p>
          <a:p>
            <a:r>
              <a:rPr lang="en-US" dirty="0" smtClean="0"/>
              <a:t>They did this using sounding weights similar to the Vikings.</a:t>
            </a:r>
          </a:p>
          <a:p>
            <a:r>
              <a:rPr lang="en-US" dirty="0" smtClean="0"/>
              <a:t>Today, SONAR is used to map bathymetry.</a:t>
            </a:r>
            <a:endParaRPr lang="en-US" dirty="0"/>
          </a:p>
        </p:txBody>
      </p:sp>
    </p:spTree>
    <p:extLst>
      <p:ext uri="{BB962C8B-B14F-4D97-AF65-F5344CB8AC3E}">
        <p14:creationId xmlns:p14="http://schemas.microsoft.com/office/powerpoint/2010/main" val="33332658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t>HMS Challenger</a:t>
            </a:r>
            <a:endParaRPr lang="en-US" dirty="0"/>
          </a:p>
        </p:txBody>
      </p:sp>
      <p:sp>
        <p:nvSpPr>
          <p:cNvPr id="3" name="Content Placeholder 2"/>
          <p:cNvSpPr>
            <a:spLocks noGrp="1"/>
          </p:cNvSpPr>
          <p:nvPr>
            <p:ph idx="1"/>
          </p:nvPr>
        </p:nvSpPr>
        <p:spPr/>
        <p:txBody>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p:txBody>
      </p:sp>
      <p:sp>
        <p:nvSpPr>
          <p:cNvPr id="5" name="TextBox 4"/>
          <p:cNvSpPr txBox="1"/>
          <p:nvPr/>
        </p:nvSpPr>
        <p:spPr>
          <a:xfrm>
            <a:off x="2667000" y="6324600"/>
            <a:ext cx="2895600" cy="369332"/>
          </a:xfrm>
          <a:prstGeom prst="rect">
            <a:avLst/>
          </a:prstGeom>
          <a:noFill/>
        </p:spPr>
        <p:txBody>
          <a:bodyPr wrap="square" rtlCol="0">
            <a:spAutoFit/>
          </a:bodyPr>
          <a:lstStyle/>
          <a:p>
            <a:r>
              <a:rPr lang="en-US" dirty="0">
                <a:hlinkClick r:id="rId3"/>
              </a:rPr>
              <a:t>www.extremescience.com</a:t>
            </a:r>
            <a:r>
              <a:rPr lang="en-US" dirty="0"/>
              <a:t> </a:t>
            </a:r>
          </a:p>
        </p:txBody>
      </p:sp>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74242" y="838200"/>
            <a:ext cx="6979158" cy="541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044398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Route </a:t>
            </a:r>
            <a:r>
              <a:rPr lang="en-US" dirty="0" smtClean="0"/>
              <a:t>of HMS Challenger</a:t>
            </a:r>
            <a:endParaRPr lang="en-US" dirty="0"/>
          </a:p>
        </p:txBody>
      </p:sp>
      <p:sp>
        <p:nvSpPr>
          <p:cNvPr id="3" name="Content Placeholder 2"/>
          <p:cNvSpPr>
            <a:spLocks noGrp="1"/>
          </p:cNvSpPr>
          <p:nvPr>
            <p:ph idx="1"/>
          </p:nvPr>
        </p:nvSpPr>
        <p:spPr>
          <a:xfrm>
            <a:off x="304800" y="1600200"/>
            <a:ext cx="8382000" cy="5257800"/>
          </a:xfrm>
        </p:spPr>
        <p:txBody>
          <a:bodyPr/>
          <a:lstStyle/>
          <a:p>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534160"/>
            <a:ext cx="8681884" cy="44856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990600" y="6172200"/>
            <a:ext cx="3655142" cy="369332"/>
          </a:xfrm>
          <a:prstGeom prst="rect">
            <a:avLst/>
          </a:prstGeom>
          <a:noFill/>
        </p:spPr>
        <p:txBody>
          <a:bodyPr wrap="square" rtlCol="0">
            <a:spAutoFit/>
          </a:bodyPr>
          <a:lstStyle/>
          <a:p>
            <a:r>
              <a:rPr lang="en-US" dirty="0">
                <a:hlinkClick r:id="rId4"/>
              </a:rPr>
              <a:t>oceanexplorer.noaa.gov</a:t>
            </a:r>
            <a:r>
              <a:rPr lang="en-US" dirty="0"/>
              <a:t> -</a:t>
            </a:r>
          </a:p>
        </p:txBody>
      </p:sp>
    </p:spTree>
    <p:extLst>
      <p:ext uri="{BB962C8B-B14F-4D97-AF65-F5344CB8AC3E}">
        <p14:creationId xmlns:p14="http://schemas.microsoft.com/office/powerpoint/2010/main" val="25761664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History of Undersea Exploration</a:t>
            </a:r>
            <a:endParaRPr lang="en-US" dirty="0"/>
          </a:p>
        </p:txBody>
      </p:sp>
      <p:sp>
        <p:nvSpPr>
          <p:cNvPr id="5" name="Content Placeholder 4"/>
          <p:cNvSpPr>
            <a:spLocks noGrp="1"/>
          </p:cNvSpPr>
          <p:nvPr>
            <p:ph sz="half" idx="1"/>
          </p:nvPr>
        </p:nvSpPr>
        <p:spPr>
          <a:xfrm>
            <a:off x="152401" y="1600200"/>
            <a:ext cx="4633782" cy="4525963"/>
          </a:xfrm>
        </p:spPr>
        <p:txBody>
          <a:bodyPr>
            <a:normAutofit/>
          </a:bodyPr>
          <a:lstStyle/>
          <a:p>
            <a:r>
              <a:rPr lang="en-US" dirty="0" smtClean="0"/>
              <a:t>1930s: William Beebe launches the Bathysphere. </a:t>
            </a:r>
          </a:p>
          <a:p>
            <a:r>
              <a:rPr lang="en-US" dirty="0" smtClean="0"/>
              <a:t>Traveled to 3,000ft</a:t>
            </a:r>
          </a:p>
          <a:p>
            <a:r>
              <a:rPr lang="en-US" dirty="0" smtClean="0"/>
              <a:t>The addition of a window made this the first time a marine biologist was able to observe marine life in its natural environment.</a:t>
            </a:r>
            <a:endParaRPr lang="en-US" dirty="0"/>
          </a:p>
        </p:txBody>
      </p:sp>
      <p:sp>
        <p:nvSpPr>
          <p:cNvPr id="6" name="Content Placeholder 5"/>
          <p:cNvSpPr>
            <a:spLocks noGrp="1"/>
          </p:cNvSpPr>
          <p:nvPr>
            <p:ph sz="half" idx="2"/>
          </p:nvPr>
        </p:nvSpPr>
        <p:spPr/>
        <p:txBody>
          <a:bodyPr>
            <a:normAutofit/>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26501" y="1447800"/>
            <a:ext cx="4774699"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4786183" y="5867400"/>
            <a:ext cx="2387349" cy="381000"/>
          </a:xfrm>
          <a:prstGeom prst="rect">
            <a:avLst/>
          </a:prstGeom>
          <a:noFill/>
        </p:spPr>
        <p:txBody>
          <a:bodyPr wrap="square" rtlCol="0">
            <a:spAutoFit/>
          </a:bodyPr>
          <a:lstStyle/>
          <a:p>
            <a:r>
              <a:rPr lang="en-US" dirty="0" smtClean="0"/>
              <a:t>Wikipedia.org</a:t>
            </a:r>
            <a:endParaRPr lang="en-US" dirty="0"/>
          </a:p>
        </p:txBody>
      </p:sp>
    </p:spTree>
    <p:extLst>
      <p:ext uri="{BB962C8B-B14F-4D97-AF65-F5344CB8AC3E}">
        <p14:creationId xmlns:p14="http://schemas.microsoft.com/office/powerpoint/2010/main" val="17858684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t>History of Undersea Exploration</a:t>
            </a:r>
            <a:endParaRPr lang="en-US" dirty="0"/>
          </a:p>
        </p:txBody>
      </p:sp>
      <p:sp>
        <p:nvSpPr>
          <p:cNvPr id="3" name="Content Placeholder 2"/>
          <p:cNvSpPr>
            <a:spLocks noGrp="1"/>
          </p:cNvSpPr>
          <p:nvPr>
            <p:ph idx="1"/>
          </p:nvPr>
        </p:nvSpPr>
        <p:spPr>
          <a:xfrm>
            <a:off x="457200" y="1219200"/>
            <a:ext cx="8229600" cy="4906963"/>
          </a:xfrm>
        </p:spPr>
        <p:txBody>
          <a:bodyPr>
            <a:normAutofit/>
          </a:bodyPr>
          <a:lstStyle/>
          <a:p>
            <a:r>
              <a:rPr lang="en-US" sz="2800" dirty="0" smtClean="0"/>
              <a:t>1960: </a:t>
            </a:r>
            <a:r>
              <a:rPr lang="en-US" sz="2800" dirty="0" err="1" smtClean="0"/>
              <a:t>Jaques</a:t>
            </a:r>
            <a:r>
              <a:rPr lang="en-US" sz="2800" dirty="0" smtClean="0"/>
              <a:t> Piccard and Don Walsh are the first to travel to the deepest part of the ocean.</a:t>
            </a:r>
          </a:p>
          <a:p>
            <a:r>
              <a:rPr lang="en-US" sz="2800" dirty="0" smtClean="0"/>
              <a:t>Located in the Mariana trench, the deepest point is called </a:t>
            </a:r>
            <a:r>
              <a:rPr lang="en-US" sz="2800" i="1" dirty="0" smtClean="0"/>
              <a:t>Challenger Deep</a:t>
            </a:r>
            <a:r>
              <a:rPr lang="en-US" sz="2800" dirty="0" smtClean="0"/>
              <a:t> over 6 miles down.</a:t>
            </a:r>
          </a:p>
          <a:p>
            <a:r>
              <a:rPr lang="en-US" sz="2800" dirty="0" smtClean="0"/>
              <a:t>The submersible was called the </a:t>
            </a:r>
            <a:r>
              <a:rPr lang="en-US" sz="2800" i="1" dirty="0" smtClean="0"/>
              <a:t>Trieste</a:t>
            </a:r>
            <a:r>
              <a:rPr lang="en-US" sz="2800" dirty="0" smtClean="0"/>
              <a:t> and is of the original submersible designs.</a:t>
            </a:r>
          </a:p>
          <a:p>
            <a:r>
              <a:rPr lang="en-US" sz="2800" dirty="0" smtClean="0"/>
              <a:t>It took them 5 hours to reach the bottom and they only spent 20 minutes there.</a:t>
            </a:r>
          </a:p>
          <a:p>
            <a:r>
              <a:rPr lang="en-US" sz="2800" dirty="0" smtClean="0"/>
              <a:t>No footage of the bottom was recorded.</a:t>
            </a:r>
          </a:p>
        </p:txBody>
      </p:sp>
    </p:spTree>
    <p:extLst>
      <p:ext uri="{BB962C8B-B14F-4D97-AF65-F5344CB8AC3E}">
        <p14:creationId xmlns:p14="http://schemas.microsoft.com/office/powerpoint/2010/main" val="62323880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409</TotalTime>
  <Words>1480</Words>
  <Application>Microsoft Office PowerPoint</Application>
  <PresentationFormat>On-screen Show (4:3)</PresentationFormat>
  <Paragraphs>161</Paragraphs>
  <Slides>25</Slides>
  <Notes>24</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History of Undersea Exploration</vt:lpstr>
      <vt:lpstr>PowerPoint Presentation</vt:lpstr>
      <vt:lpstr>History of Undersea Exploration</vt:lpstr>
      <vt:lpstr>PowerPoint Presentation</vt:lpstr>
      <vt:lpstr>History of Undersea Exploration</vt:lpstr>
      <vt:lpstr>HMS Challenger</vt:lpstr>
      <vt:lpstr>Route of HMS Challenger</vt:lpstr>
      <vt:lpstr>History of Undersea Exploration</vt:lpstr>
      <vt:lpstr>History of Undersea Exploration</vt:lpstr>
      <vt:lpstr>PowerPoint Presentation</vt:lpstr>
      <vt:lpstr>Trieste</vt:lpstr>
      <vt:lpstr>PowerPoint Presentation</vt:lpstr>
      <vt:lpstr>PowerPoint Presentation</vt:lpstr>
      <vt:lpstr>Modern Undersea exploration</vt:lpstr>
      <vt:lpstr>PowerPoint Presentation</vt:lpstr>
      <vt:lpstr>PowerPoint Presentation</vt:lpstr>
      <vt:lpstr>A race to the bottom</vt:lpstr>
      <vt:lpstr>Building the technology</vt:lpstr>
      <vt:lpstr>James Cameron’s Deepsea Challenger</vt:lpstr>
      <vt:lpstr>CAMERON’S CHAMBER</vt:lpstr>
      <vt:lpstr>Pressure</vt:lpstr>
      <vt:lpstr>Pressure</vt:lpstr>
      <vt:lpstr>Buoyancy</vt:lpstr>
      <vt:lpstr>Buoyancy</vt:lpstr>
      <vt:lpstr>Buoyancy</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History of Undersea Exploration</dc:title>
  <dc:creator>jessrox</dc:creator>
  <cp:lastModifiedBy>jessrox</cp:lastModifiedBy>
  <cp:revision>39</cp:revision>
  <cp:lastPrinted>2013-07-11T17:52:58Z</cp:lastPrinted>
  <dcterms:created xsi:type="dcterms:W3CDTF">2012-10-11T18:50:37Z</dcterms:created>
  <dcterms:modified xsi:type="dcterms:W3CDTF">2013-11-20T16:09:40Z</dcterms:modified>
</cp:coreProperties>
</file>